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7" r:id="rId1"/>
  </p:sldMasterIdLst>
  <p:notesMasterIdLst>
    <p:notesMasterId r:id="rId92"/>
  </p:notesMasterIdLst>
  <p:sldIdLst>
    <p:sldId id="256" r:id="rId2"/>
    <p:sldId id="257" r:id="rId3"/>
    <p:sldId id="559" r:id="rId4"/>
    <p:sldId id="506" r:id="rId5"/>
    <p:sldId id="317" r:id="rId6"/>
    <p:sldId id="548" r:id="rId7"/>
    <p:sldId id="547" r:id="rId8"/>
    <p:sldId id="311" r:id="rId9"/>
    <p:sldId id="275" r:id="rId10"/>
    <p:sldId id="549" r:id="rId11"/>
    <p:sldId id="271" r:id="rId12"/>
    <p:sldId id="550" r:id="rId13"/>
    <p:sldId id="551" r:id="rId14"/>
    <p:sldId id="552" r:id="rId15"/>
    <p:sldId id="306" r:id="rId16"/>
    <p:sldId id="494" r:id="rId17"/>
    <p:sldId id="264" r:id="rId18"/>
    <p:sldId id="492" r:id="rId19"/>
    <p:sldId id="510" r:id="rId20"/>
    <p:sldId id="495" r:id="rId21"/>
    <p:sldId id="314" r:id="rId22"/>
    <p:sldId id="497" r:id="rId23"/>
    <p:sldId id="272" r:id="rId24"/>
    <p:sldId id="521" r:id="rId25"/>
    <p:sldId id="519" r:id="rId26"/>
    <p:sldId id="520" r:id="rId27"/>
    <p:sldId id="511" r:id="rId28"/>
    <p:sldId id="269" r:id="rId29"/>
    <p:sldId id="305" r:id="rId30"/>
    <p:sldId id="522" r:id="rId31"/>
    <p:sldId id="267" r:id="rId32"/>
    <p:sldId id="544" r:id="rId33"/>
    <p:sldId id="514" r:id="rId34"/>
    <p:sldId id="523" r:id="rId35"/>
    <p:sldId id="500" r:id="rId36"/>
    <p:sldId id="543" r:id="rId37"/>
    <p:sldId id="318" r:id="rId38"/>
    <p:sldId id="531" r:id="rId39"/>
    <p:sldId id="319" r:id="rId40"/>
    <p:sldId id="530" r:id="rId41"/>
    <p:sldId id="532" r:id="rId42"/>
    <p:sldId id="501" r:id="rId43"/>
    <p:sldId id="498" r:id="rId44"/>
    <p:sldId id="533" r:id="rId45"/>
    <p:sldId id="534" r:id="rId46"/>
    <p:sldId id="561" r:id="rId47"/>
    <p:sldId id="560" r:id="rId48"/>
    <p:sldId id="558" r:id="rId49"/>
    <p:sldId id="557" r:id="rId50"/>
    <p:sldId id="528" r:id="rId51"/>
    <p:sldId id="529" r:id="rId52"/>
    <p:sldId id="508" r:id="rId53"/>
    <p:sldId id="536" r:id="rId54"/>
    <p:sldId id="327" r:id="rId55"/>
    <p:sldId id="527" r:id="rId56"/>
    <p:sldId id="524" r:id="rId57"/>
    <p:sldId id="554" r:id="rId58"/>
    <p:sldId id="555" r:id="rId59"/>
    <p:sldId id="509" r:id="rId60"/>
    <p:sldId id="321" r:id="rId61"/>
    <p:sldId id="326" r:id="rId62"/>
    <p:sldId id="323" r:id="rId63"/>
    <p:sldId id="537" r:id="rId64"/>
    <p:sldId id="540" r:id="rId65"/>
    <p:sldId id="541" r:id="rId66"/>
    <p:sldId id="538" r:id="rId67"/>
    <p:sldId id="542" r:id="rId68"/>
    <p:sldId id="556" r:id="rId69"/>
    <p:sldId id="308" r:id="rId70"/>
    <p:sldId id="277" r:id="rId71"/>
    <p:sldId id="512" r:id="rId72"/>
    <p:sldId id="286" r:id="rId73"/>
    <p:sldId id="517" r:id="rId74"/>
    <p:sldId id="516" r:id="rId75"/>
    <p:sldId id="515" r:id="rId76"/>
    <p:sldId id="340" r:id="rId77"/>
    <p:sldId id="315" r:id="rId78"/>
    <p:sldId id="316" r:id="rId79"/>
    <p:sldId id="278" r:id="rId80"/>
    <p:sldId id="280" r:id="rId81"/>
    <p:sldId id="329" r:id="rId82"/>
    <p:sldId id="513" r:id="rId83"/>
    <p:sldId id="266" r:id="rId84"/>
    <p:sldId id="545" r:id="rId85"/>
    <p:sldId id="546" r:id="rId86"/>
    <p:sldId id="328" r:id="rId87"/>
    <p:sldId id="324" r:id="rId88"/>
    <p:sldId id="504" r:id="rId89"/>
    <p:sldId id="496" r:id="rId90"/>
    <p:sldId id="307" r:id="rId9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36"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CB33"/>
    <a:srgbClr val="0093D5"/>
    <a:srgbClr val="65136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0" autoAdjust="0"/>
    <p:restoredTop sz="75751" autoAdjust="0"/>
  </p:normalViewPr>
  <p:slideViewPr>
    <p:cSldViewPr snapToGrid="0" snapToObjects="1">
      <p:cViewPr>
        <p:scale>
          <a:sx n="78" d="100"/>
          <a:sy n="78" d="100"/>
        </p:scale>
        <p:origin x="144" y="440"/>
      </p:cViewPr>
      <p:guideLst>
        <p:guide orient="horz" pos="2136"/>
        <p:guide pos="3840"/>
      </p:guideLst>
    </p:cSldViewPr>
  </p:slideViewPr>
  <p:outlineViewPr>
    <p:cViewPr>
      <p:scale>
        <a:sx n="33" d="100"/>
        <a:sy n="33" d="100"/>
      </p:scale>
      <p:origin x="0" y="46656"/>
    </p:cViewPr>
    <p:sldLst>
      <p:sld r:id="rId1" collapse="1"/>
      <p:sld r:id="rId2" collapse="1"/>
      <p:sld r:id="rId3" collapse="1"/>
      <p:sld r:id="rId4" collapse="1"/>
    </p:sldLst>
  </p:outlineViewPr>
  <p:notesTextViewPr>
    <p:cViewPr>
      <p:scale>
        <a:sx n="100" d="100"/>
        <a:sy n="100" d="100"/>
      </p:scale>
      <p:origin x="0" y="0"/>
    </p:cViewPr>
  </p:notesTextViewPr>
  <p:sorterViewPr>
    <p:cViewPr>
      <p:scale>
        <a:sx n="90" d="100"/>
        <a:sy n="9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presProps" Target="pres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s>
</file>

<file path=ppt/_rels/viewProps.xml.rels><?xml version="1.0" encoding="UTF-8" standalone="yes"?>
<Relationships xmlns="http://schemas.openxmlformats.org/package/2006/relationships"><Relationship Id="rId3" Type="http://schemas.openxmlformats.org/officeDocument/2006/relationships/slide" Target="slides/slide13.xml"/><Relationship Id="rId2" Type="http://schemas.openxmlformats.org/officeDocument/2006/relationships/slide" Target="slides/slide12.xml"/><Relationship Id="rId1" Type="http://schemas.openxmlformats.org/officeDocument/2006/relationships/slide" Target="slides/slide11.xml"/><Relationship Id="rId4"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B22ED56-563E-7042-B9B2-8D0209C290CF}" type="datetimeFigureOut">
              <a:rPr lang="en-US" smtClean="0"/>
              <a:pPr/>
              <a:t>1/21/26</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x-none"/>
              <a:t>Click to edit Master text styles</a:t>
            </a:r>
          </a:p>
          <a:p>
            <a:pPr lvl="1"/>
            <a:r>
              <a:rPr lang="x-none"/>
              <a:t>Second level</a:t>
            </a:r>
          </a:p>
          <a:p>
            <a:pPr lvl="2"/>
            <a:r>
              <a:rPr lang="x-none"/>
              <a:t>Third level</a:t>
            </a:r>
          </a:p>
          <a:p>
            <a:pPr lvl="3"/>
            <a:r>
              <a:rPr lang="x-none"/>
              <a:t>Fourth level</a:t>
            </a:r>
          </a:p>
          <a:p>
            <a:pPr lvl="4"/>
            <a:r>
              <a:rPr lang="x-none"/>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AD4D5AE-91A4-BE4E-B7FC-F1521B88728F}" type="slidenum">
              <a:rPr lang="en-US" smtClean="0"/>
              <a:pPr/>
              <a:t>‹#›</a:t>
            </a:fld>
            <a:endParaRPr lang="en-US"/>
          </a:p>
        </p:txBody>
      </p:sp>
    </p:spTree>
    <p:extLst>
      <p:ext uri="{BB962C8B-B14F-4D97-AF65-F5344CB8AC3E}">
        <p14:creationId xmlns:p14="http://schemas.microsoft.com/office/powerpoint/2010/main" val="409639181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1</a:t>
            </a:fld>
            <a:endParaRPr lang="en-US"/>
          </a:p>
        </p:txBody>
      </p:sp>
    </p:spTree>
    <p:extLst>
      <p:ext uri="{BB962C8B-B14F-4D97-AF65-F5344CB8AC3E}">
        <p14:creationId xmlns:p14="http://schemas.microsoft.com/office/powerpoint/2010/main" val="137935529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what is a computer network?</a:t>
            </a:r>
          </a:p>
        </p:txBody>
      </p:sp>
      <p:sp>
        <p:nvSpPr>
          <p:cNvPr id="4" name="Slide Number Placeholder 3"/>
          <p:cNvSpPr>
            <a:spLocks noGrp="1"/>
          </p:cNvSpPr>
          <p:nvPr>
            <p:ph type="sldNum" sz="quarter" idx="5"/>
          </p:nvPr>
        </p:nvSpPr>
        <p:spPr/>
        <p:txBody>
          <a:bodyPr/>
          <a:lstStyle/>
          <a:p>
            <a:fld id="{AAD4D5AE-91A4-BE4E-B7FC-F1521B88728F}" type="slidenum">
              <a:rPr lang="en-US" smtClean="0"/>
              <a:pPr/>
              <a:t>10</a:t>
            </a:fld>
            <a:endParaRPr lang="en-US"/>
          </a:p>
        </p:txBody>
      </p:sp>
    </p:spTree>
    <p:extLst>
      <p:ext uri="{BB962C8B-B14F-4D97-AF65-F5344CB8AC3E}">
        <p14:creationId xmlns:p14="http://schemas.microsoft.com/office/powerpoint/2010/main" val="376476847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Why are</a:t>
            </a:r>
            <a:r>
              <a:rPr lang="en-US" baseline="0" dirty="0"/>
              <a:t> computer networks cooler?</a:t>
            </a:r>
          </a:p>
          <a:p>
            <a:endParaRPr lang="en-US" baseline="0" dirty="0"/>
          </a:p>
          <a:p>
            <a:pPr lvl="1"/>
            <a:r>
              <a:rPr lang="en-US" dirty="0"/>
              <a:t>Can’t program most landline phones</a:t>
            </a:r>
          </a:p>
          <a:p>
            <a:pPr lvl="1"/>
            <a:r>
              <a:rPr lang="en-US" dirty="0"/>
              <a:t>Intelligence in the network (why?)</a:t>
            </a:r>
          </a:p>
          <a:p>
            <a:pPr lvl="1"/>
            <a:r>
              <a:rPr lang="en-US" dirty="0"/>
              <a:t>	Just like a phone or a laptop, the network is programmable.  You can’t say that for an endpoint like a phone</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Why are</a:t>
            </a:r>
            <a:r>
              <a:rPr lang="en-US" baseline="0" dirty="0"/>
              <a:t> computer networks cooler?</a:t>
            </a:r>
          </a:p>
          <a:p>
            <a:endParaRPr lang="en-US" baseline="0" dirty="0"/>
          </a:p>
          <a:p>
            <a:pPr lvl="1"/>
            <a:r>
              <a:rPr lang="en-US" dirty="0"/>
              <a:t>Can’t program most landline phones</a:t>
            </a:r>
          </a:p>
          <a:p>
            <a:pPr lvl="1"/>
            <a:r>
              <a:rPr lang="en-US" dirty="0"/>
              <a:t>Intelligence in the network (why?)</a:t>
            </a:r>
          </a:p>
          <a:p>
            <a:pPr lvl="1"/>
            <a:r>
              <a:rPr lang="en-US" dirty="0"/>
              <a:t>	Just like a phone or a laptop, the network is programmable.  You can’t say that for an endpoint like a phone</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12</a:t>
            </a:fld>
            <a:endParaRPr lang="en-US"/>
          </a:p>
        </p:txBody>
      </p:sp>
    </p:spTree>
    <p:extLst>
      <p:ext uri="{BB962C8B-B14F-4D97-AF65-F5344CB8AC3E}">
        <p14:creationId xmlns:p14="http://schemas.microsoft.com/office/powerpoint/2010/main" val="7676452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Why are</a:t>
            </a:r>
            <a:r>
              <a:rPr lang="en-US" baseline="0" dirty="0"/>
              <a:t> computer networks cooler?</a:t>
            </a:r>
          </a:p>
          <a:p>
            <a:endParaRPr lang="en-US" baseline="0" dirty="0"/>
          </a:p>
          <a:p>
            <a:pPr lvl="1"/>
            <a:r>
              <a:rPr lang="en-US" dirty="0"/>
              <a:t>Can’t program most landline phones</a:t>
            </a:r>
          </a:p>
          <a:p>
            <a:pPr lvl="1"/>
            <a:r>
              <a:rPr lang="en-US" dirty="0"/>
              <a:t>Intelligence in the network (why?)</a:t>
            </a:r>
          </a:p>
          <a:p>
            <a:pPr lvl="1"/>
            <a:r>
              <a:rPr lang="en-US" dirty="0"/>
              <a:t>	Just like a phone or a laptop, the network is programmable.  You can’t say that for an endpoint like a phone</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13</a:t>
            </a:fld>
            <a:endParaRPr lang="en-US"/>
          </a:p>
        </p:txBody>
      </p:sp>
    </p:spTree>
    <p:extLst>
      <p:ext uri="{BB962C8B-B14F-4D97-AF65-F5344CB8AC3E}">
        <p14:creationId xmlns:p14="http://schemas.microsoft.com/office/powerpoint/2010/main" val="245645555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Why are</a:t>
            </a:r>
            <a:r>
              <a:rPr lang="en-US" baseline="0" dirty="0"/>
              <a:t> computer networks cooler?</a:t>
            </a:r>
          </a:p>
          <a:p>
            <a:endParaRPr lang="en-US" baseline="0" dirty="0"/>
          </a:p>
          <a:p>
            <a:pPr lvl="1"/>
            <a:r>
              <a:rPr lang="en-US" dirty="0"/>
              <a:t>Can’t program most landline phones</a:t>
            </a:r>
          </a:p>
          <a:p>
            <a:pPr lvl="1"/>
            <a:r>
              <a:rPr lang="en-US" dirty="0"/>
              <a:t>Intelligence in the network (why?)</a:t>
            </a:r>
          </a:p>
          <a:p>
            <a:pPr lvl="1"/>
            <a:r>
              <a:rPr lang="en-US" dirty="0"/>
              <a:t>	Just like a phone or a laptop, the network is programmable.  You can’t say that for an endpoint like a phone</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14</a:t>
            </a:fld>
            <a:endParaRPr lang="en-US"/>
          </a:p>
        </p:txBody>
      </p:sp>
    </p:spTree>
    <p:extLst>
      <p:ext uri="{BB962C8B-B14F-4D97-AF65-F5344CB8AC3E}">
        <p14:creationId xmlns:p14="http://schemas.microsoft.com/office/powerpoint/2010/main" val="16046925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long did it take for </a:t>
            </a:r>
            <a:r>
              <a:rPr lang="en-US" dirty="0" err="1"/>
              <a:t>Whatsapp</a:t>
            </a:r>
            <a:r>
              <a:rPr lang="en-US" dirty="0"/>
              <a:t> to reach 1B monthly active users?</a:t>
            </a:r>
          </a:p>
          <a:p>
            <a:r>
              <a:rPr lang="en-US" dirty="0"/>
              <a:t>   It started with SMS, then audio</a:t>
            </a:r>
          </a:p>
          <a:p>
            <a:r>
              <a:rPr lang="en-US" dirty="0"/>
              <a:t>   How long did it take for cellphones to add end-to-end encryption? </a:t>
            </a:r>
          </a:p>
          <a:p>
            <a:endParaRPr lang="en-US" dirty="0"/>
          </a:p>
          <a:p>
            <a:r>
              <a:rPr lang="en-US" dirty="0"/>
              <a:t>The </a:t>
            </a:r>
            <a:r>
              <a:rPr lang="en-US" dirty="0" err="1"/>
              <a:t>iphone</a:t>
            </a:r>
            <a:r>
              <a:rPr lang="en-US" dirty="0"/>
              <a:t> is about 15 years old now.  Could you imagine that connectivity would disrupt the transportation industry?</a:t>
            </a:r>
          </a:p>
        </p:txBody>
      </p:sp>
      <p:sp>
        <p:nvSpPr>
          <p:cNvPr id="4" name="Slide Number Placeholder 3"/>
          <p:cNvSpPr>
            <a:spLocks noGrp="1"/>
          </p:cNvSpPr>
          <p:nvPr>
            <p:ph type="sldNum" sz="quarter" idx="10"/>
          </p:nvPr>
        </p:nvSpPr>
        <p:spPr/>
        <p:txBody>
          <a:bodyPr/>
          <a:lstStyle/>
          <a:p>
            <a:fld id="{AAD4D5AE-91A4-BE4E-B7FC-F1521B88728F}" type="slidenum">
              <a:rPr lang="en-US" smtClean="0"/>
              <a:pPr/>
              <a:t>15</a:t>
            </a:fld>
            <a:endParaRPr lang="en-US"/>
          </a:p>
        </p:txBody>
      </p:sp>
    </p:spTree>
    <p:extLst>
      <p:ext uri="{BB962C8B-B14F-4D97-AF65-F5344CB8AC3E}">
        <p14:creationId xmlns:p14="http://schemas.microsoft.com/office/powerpoint/2010/main" val="298833577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Think about this:  how do you, or how do you imagine other people as different ways you connect to the Internet?</a:t>
            </a:r>
          </a:p>
        </p:txBody>
      </p:sp>
      <p:sp>
        <p:nvSpPr>
          <p:cNvPr id="4" name="Slide Number Placeholder 3"/>
          <p:cNvSpPr>
            <a:spLocks noGrp="1"/>
          </p:cNvSpPr>
          <p:nvPr>
            <p:ph type="sldNum" sz="quarter" idx="5"/>
          </p:nvPr>
        </p:nvSpPr>
        <p:spPr/>
        <p:txBody>
          <a:bodyPr/>
          <a:lstStyle/>
          <a:p>
            <a:fld id="{7848A2DA-734F-204E-B2A7-A7DCBD521470}" type="slidenum">
              <a:rPr lang="en-US" smtClean="0"/>
              <a:pPr/>
              <a:t>18</a:t>
            </a:fld>
            <a:endParaRPr lang="en-US" dirty="0"/>
          </a:p>
        </p:txBody>
      </p:sp>
    </p:spTree>
    <p:extLst>
      <p:ext uri="{BB962C8B-B14F-4D97-AF65-F5344CB8AC3E}">
        <p14:creationId xmlns:p14="http://schemas.microsoft.com/office/powerpoint/2010/main" val="243065810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your goal is building a global application, how do you deal with this?  </a:t>
            </a:r>
          </a:p>
        </p:txBody>
      </p:sp>
      <p:sp>
        <p:nvSpPr>
          <p:cNvPr id="4" name="Slide Number Placeholder 3"/>
          <p:cNvSpPr>
            <a:spLocks noGrp="1"/>
          </p:cNvSpPr>
          <p:nvPr>
            <p:ph type="sldNum" sz="quarter" idx="5"/>
          </p:nvPr>
        </p:nvSpPr>
        <p:spPr/>
        <p:txBody>
          <a:bodyPr/>
          <a:lstStyle/>
          <a:p>
            <a:fld id="{AAD4D5AE-91A4-BE4E-B7FC-F1521B88728F}" type="slidenum">
              <a:rPr lang="en-US" smtClean="0"/>
              <a:pPr/>
              <a:t>20</a:t>
            </a:fld>
            <a:endParaRPr lang="en-US"/>
          </a:p>
        </p:txBody>
      </p:sp>
    </p:spTree>
    <p:extLst>
      <p:ext uri="{BB962C8B-B14F-4D97-AF65-F5344CB8AC3E}">
        <p14:creationId xmlns:p14="http://schemas.microsoft.com/office/powerpoint/2010/main" val="358274713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 did we get here?  </a:t>
            </a:r>
          </a:p>
          <a:p>
            <a:r>
              <a:rPr lang="en-US" dirty="0"/>
              <a:t>Moreover, we have seen a massive scale</a:t>
            </a:r>
          </a:p>
        </p:txBody>
      </p:sp>
      <p:sp>
        <p:nvSpPr>
          <p:cNvPr id="4" name="Slide Number Placeholder 3"/>
          <p:cNvSpPr>
            <a:spLocks noGrp="1"/>
          </p:cNvSpPr>
          <p:nvPr>
            <p:ph type="sldNum" sz="quarter" idx="5"/>
          </p:nvPr>
        </p:nvSpPr>
        <p:spPr/>
        <p:txBody>
          <a:bodyPr/>
          <a:lstStyle/>
          <a:p>
            <a:fld id="{AAD4D5AE-91A4-BE4E-B7FC-F1521B88728F}" type="slidenum">
              <a:rPr lang="en-US" smtClean="0"/>
              <a:pPr/>
              <a:t>21</a:t>
            </a:fld>
            <a:endParaRPr lang="en-US"/>
          </a:p>
        </p:txBody>
      </p:sp>
    </p:spTree>
    <p:extLst>
      <p:ext uri="{BB962C8B-B14F-4D97-AF65-F5344CB8AC3E}">
        <p14:creationId xmlns:p14="http://schemas.microsoft.com/office/powerpoint/2010/main" val="413852578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single administrative entity (mostly)</a:t>
            </a:r>
          </a:p>
        </p:txBody>
      </p:sp>
      <p:sp>
        <p:nvSpPr>
          <p:cNvPr id="4" name="Slide Number Placeholder 3"/>
          <p:cNvSpPr>
            <a:spLocks noGrp="1"/>
          </p:cNvSpPr>
          <p:nvPr>
            <p:ph type="sldNum" sz="quarter" idx="5"/>
          </p:nvPr>
        </p:nvSpPr>
        <p:spPr/>
        <p:txBody>
          <a:bodyPr/>
          <a:lstStyle/>
          <a:p>
            <a:fld id="{AAD4D5AE-91A4-BE4E-B7FC-F1521B88728F}" type="slidenum">
              <a:rPr lang="en-US" smtClean="0"/>
              <a:pPr/>
              <a:t>22</a:t>
            </a:fld>
            <a:endParaRPr lang="en-US"/>
          </a:p>
        </p:txBody>
      </p:sp>
    </p:spTree>
    <p:extLst>
      <p:ext uri="{BB962C8B-B14F-4D97-AF65-F5344CB8AC3E}">
        <p14:creationId xmlns:p14="http://schemas.microsoft.com/office/powerpoint/2010/main" val="3268457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3b94548b12d_0_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7" name="Google Shape;67;g3b94548b12d_0_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sz="1400" dirty="0"/>
          </a:p>
        </p:txBody>
      </p:sp>
      <p:sp>
        <p:nvSpPr>
          <p:cNvPr id="68" name="Google Shape;68;g3b94548b12d_0_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because networks are so successful that they are disappearing from your sight!</a:t>
            </a:r>
          </a:p>
        </p:txBody>
      </p:sp>
      <p:sp>
        <p:nvSpPr>
          <p:cNvPr id="4" name="Slide Number Placeholder 3"/>
          <p:cNvSpPr>
            <a:spLocks noGrp="1"/>
          </p:cNvSpPr>
          <p:nvPr>
            <p:ph type="sldNum" sz="quarter" idx="10"/>
          </p:nvPr>
        </p:nvSpPr>
        <p:spPr/>
        <p:txBody>
          <a:bodyPr/>
          <a:lstStyle/>
          <a:p>
            <a:fld id="{AAD4D5AE-91A4-BE4E-B7FC-F1521B88728F}" type="slidenum">
              <a:rPr lang="en-US" smtClean="0"/>
              <a:pPr/>
              <a:t>23</a:t>
            </a:fld>
            <a:endParaRPr lang="en-US"/>
          </a:p>
        </p:txBody>
      </p:sp>
    </p:spTree>
    <p:extLst>
      <p:ext uri="{BB962C8B-B14F-4D97-AF65-F5344CB8AC3E}">
        <p14:creationId xmlns:p14="http://schemas.microsoft.com/office/powerpoint/2010/main" val="11330050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Also, because networks are so successful that they are disappearing from your sight!</a:t>
            </a:r>
          </a:p>
        </p:txBody>
      </p:sp>
      <p:sp>
        <p:nvSpPr>
          <p:cNvPr id="4" name="Slide Number Placeholder 3"/>
          <p:cNvSpPr>
            <a:spLocks noGrp="1"/>
          </p:cNvSpPr>
          <p:nvPr>
            <p:ph type="sldNum" sz="quarter" idx="10"/>
          </p:nvPr>
        </p:nvSpPr>
        <p:spPr/>
        <p:txBody>
          <a:bodyPr/>
          <a:lstStyle/>
          <a:p>
            <a:fld id="{AAD4D5AE-91A4-BE4E-B7FC-F1521B88728F}" type="slidenum">
              <a:rPr lang="en-US" smtClean="0"/>
              <a:pPr/>
              <a:t>24</a:t>
            </a:fld>
            <a:endParaRPr lang="en-US"/>
          </a:p>
        </p:txBody>
      </p:sp>
    </p:spTree>
    <p:extLst>
      <p:ext uri="{BB962C8B-B14F-4D97-AF65-F5344CB8AC3E}">
        <p14:creationId xmlns:p14="http://schemas.microsoft.com/office/powerpoint/2010/main" val="38779847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you learn how to deal with other stuff you might encounter</a:t>
            </a:r>
          </a:p>
        </p:txBody>
      </p:sp>
      <p:sp>
        <p:nvSpPr>
          <p:cNvPr id="4" name="Slide Number Placeholder 3"/>
          <p:cNvSpPr>
            <a:spLocks noGrp="1"/>
          </p:cNvSpPr>
          <p:nvPr>
            <p:ph type="sldNum" sz="quarter" idx="5"/>
          </p:nvPr>
        </p:nvSpPr>
        <p:spPr/>
        <p:txBody>
          <a:bodyPr/>
          <a:lstStyle/>
          <a:p>
            <a:fld id="{AAD4D5AE-91A4-BE4E-B7FC-F1521B88728F}" type="slidenum">
              <a:rPr lang="en-US" smtClean="0"/>
              <a:pPr/>
              <a:t>25</a:t>
            </a:fld>
            <a:endParaRPr lang="en-US"/>
          </a:p>
        </p:txBody>
      </p:sp>
    </p:spTree>
    <p:extLst>
      <p:ext uri="{BB962C8B-B14F-4D97-AF65-F5344CB8AC3E}">
        <p14:creationId xmlns:p14="http://schemas.microsoft.com/office/powerpoint/2010/main" val="20059472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Help you learn how to deal with other stuff you might encounter</a:t>
            </a:r>
          </a:p>
        </p:txBody>
      </p:sp>
      <p:sp>
        <p:nvSpPr>
          <p:cNvPr id="4" name="Slide Number Placeholder 3"/>
          <p:cNvSpPr>
            <a:spLocks noGrp="1"/>
          </p:cNvSpPr>
          <p:nvPr>
            <p:ph type="sldNum" sz="quarter" idx="5"/>
          </p:nvPr>
        </p:nvSpPr>
        <p:spPr/>
        <p:txBody>
          <a:bodyPr/>
          <a:lstStyle/>
          <a:p>
            <a:fld id="{AAD4D5AE-91A4-BE4E-B7FC-F1521B88728F}" type="slidenum">
              <a:rPr lang="en-US" smtClean="0"/>
              <a:pPr/>
              <a:t>26</a:t>
            </a:fld>
            <a:endParaRPr lang="en-US"/>
          </a:p>
        </p:txBody>
      </p:sp>
    </p:spTree>
    <p:extLst>
      <p:ext uri="{BB962C8B-B14F-4D97-AF65-F5344CB8AC3E}">
        <p14:creationId xmlns:p14="http://schemas.microsoft.com/office/powerpoint/2010/main" val="318961668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 confirm format soon!</a:t>
            </a:r>
          </a:p>
        </p:txBody>
      </p:sp>
      <p:sp>
        <p:nvSpPr>
          <p:cNvPr id="4" name="Slide Number Placeholder 3"/>
          <p:cNvSpPr>
            <a:spLocks noGrp="1"/>
          </p:cNvSpPr>
          <p:nvPr>
            <p:ph type="sldNum" sz="quarter" idx="5"/>
          </p:nvPr>
        </p:nvSpPr>
        <p:spPr/>
        <p:txBody>
          <a:bodyPr/>
          <a:lstStyle/>
          <a:p>
            <a:fld id="{AAD4D5AE-91A4-BE4E-B7FC-F1521B88728F}" type="slidenum">
              <a:rPr lang="en-US" smtClean="0"/>
              <a:pPr/>
              <a:t>28</a:t>
            </a:fld>
            <a:endParaRPr lang="en-US"/>
          </a:p>
        </p:txBody>
      </p:sp>
    </p:spTree>
    <p:extLst>
      <p:ext uri="{BB962C8B-B14F-4D97-AF65-F5344CB8AC3E}">
        <p14:creationId xmlns:p14="http://schemas.microsoft.com/office/powerpoint/2010/main" val="290865313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have office hours today</a:t>
            </a:r>
          </a:p>
        </p:txBody>
      </p:sp>
      <p:sp>
        <p:nvSpPr>
          <p:cNvPr id="4" name="Slide Number Placeholder 3"/>
          <p:cNvSpPr>
            <a:spLocks noGrp="1"/>
          </p:cNvSpPr>
          <p:nvPr>
            <p:ph type="sldNum" sz="quarter" idx="10"/>
          </p:nvPr>
        </p:nvSpPr>
        <p:spPr/>
        <p:txBody>
          <a:bodyPr/>
          <a:lstStyle/>
          <a:p>
            <a:fld id="{AAD4D5AE-91A4-BE4E-B7FC-F1521B88728F}" type="slidenum">
              <a:rPr lang="en-US" smtClean="0"/>
              <a:pPr/>
              <a:t>31</a:t>
            </a:fld>
            <a:endParaRPr lang="en-US"/>
          </a:p>
        </p:txBody>
      </p:sp>
    </p:spTree>
    <p:extLst>
      <p:ext uri="{BB962C8B-B14F-4D97-AF65-F5344CB8AC3E}">
        <p14:creationId xmlns:p14="http://schemas.microsoft.com/office/powerpoint/2010/main" val="170722903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have office hours today</a:t>
            </a:r>
          </a:p>
        </p:txBody>
      </p:sp>
      <p:sp>
        <p:nvSpPr>
          <p:cNvPr id="4" name="Slide Number Placeholder 3"/>
          <p:cNvSpPr>
            <a:spLocks noGrp="1"/>
          </p:cNvSpPr>
          <p:nvPr>
            <p:ph type="sldNum" sz="quarter" idx="10"/>
          </p:nvPr>
        </p:nvSpPr>
        <p:spPr/>
        <p:txBody>
          <a:bodyPr/>
          <a:lstStyle/>
          <a:p>
            <a:fld id="{AAD4D5AE-91A4-BE4E-B7FC-F1521B88728F}" type="slidenum">
              <a:rPr lang="en-US" smtClean="0"/>
              <a:pPr/>
              <a:t>32</a:t>
            </a:fld>
            <a:endParaRPr lang="en-US"/>
          </a:p>
        </p:txBody>
      </p:sp>
    </p:spTree>
    <p:extLst>
      <p:ext uri="{BB962C8B-B14F-4D97-AF65-F5344CB8AC3E}">
        <p14:creationId xmlns:p14="http://schemas.microsoft.com/office/powerpoint/2010/main" val="197484104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is important</a:t>
            </a:r>
          </a:p>
          <a:p>
            <a:r>
              <a:rPr lang="en-US" dirty="0"/>
              <a:t>Software engineering and networking are tied together</a:t>
            </a:r>
          </a:p>
        </p:txBody>
      </p:sp>
      <p:sp>
        <p:nvSpPr>
          <p:cNvPr id="4" name="Slide Number Placeholder 3"/>
          <p:cNvSpPr>
            <a:spLocks noGrp="1"/>
          </p:cNvSpPr>
          <p:nvPr>
            <p:ph type="sldNum" sz="quarter" idx="5"/>
          </p:nvPr>
        </p:nvSpPr>
        <p:spPr/>
        <p:txBody>
          <a:bodyPr/>
          <a:lstStyle/>
          <a:p>
            <a:fld id="{AAD4D5AE-91A4-BE4E-B7FC-F1521B88728F}" type="slidenum">
              <a:rPr lang="en-US" smtClean="0"/>
              <a:pPr/>
              <a:t>37</a:t>
            </a:fld>
            <a:endParaRPr lang="en-US"/>
          </a:p>
        </p:txBody>
      </p:sp>
    </p:spTree>
    <p:extLst>
      <p:ext uri="{BB962C8B-B14F-4D97-AF65-F5344CB8AC3E}">
        <p14:creationId xmlns:p14="http://schemas.microsoft.com/office/powerpoint/2010/main" val="300630899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Design is important</a:t>
            </a:r>
          </a:p>
          <a:p>
            <a:r>
              <a:rPr lang="en-US" dirty="0"/>
              <a:t>Software engineering and networking are tied together</a:t>
            </a:r>
          </a:p>
        </p:txBody>
      </p:sp>
      <p:sp>
        <p:nvSpPr>
          <p:cNvPr id="4" name="Slide Number Placeholder 3"/>
          <p:cNvSpPr>
            <a:spLocks noGrp="1"/>
          </p:cNvSpPr>
          <p:nvPr>
            <p:ph type="sldNum" sz="quarter" idx="5"/>
          </p:nvPr>
        </p:nvSpPr>
        <p:spPr/>
        <p:txBody>
          <a:bodyPr/>
          <a:lstStyle/>
          <a:p>
            <a:fld id="{AAD4D5AE-91A4-BE4E-B7FC-F1521B88728F}" type="slidenum">
              <a:rPr lang="en-US" smtClean="0"/>
              <a:pPr/>
              <a:t>38</a:t>
            </a:fld>
            <a:endParaRPr lang="en-US"/>
          </a:p>
        </p:txBody>
      </p:sp>
    </p:spTree>
    <p:extLst>
      <p:ext uri="{BB962C8B-B14F-4D97-AF65-F5344CB8AC3E}">
        <p14:creationId xmlns:p14="http://schemas.microsoft.com/office/powerpoint/2010/main" val="3573751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secret software engineering class.  </a:t>
            </a:r>
          </a:p>
        </p:txBody>
      </p:sp>
      <p:sp>
        <p:nvSpPr>
          <p:cNvPr id="4" name="Slide Number Placeholder 3"/>
          <p:cNvSpPr>
            <a:spLocks noGrp="1"/>
          </p:cNvSpPr>
          <p:nvPr>
            <p:ph type="sldNum" sz="quarter" idx="5"/>
          </p:nvPr>
        </p:nvSpPr>
        <p:spPr/>
        <p:txBody>
          <a:bodyPr/>
          <a:lstStyle/>
          <a:p>
            <a:fld id="{AAD4D5AE-91A4-BE4E-B7FC-F1521B88728F}" type="slidenum">
              <a:rPr lang="en-US" smtClean="0"/>
              <a:pPr/>
              <a:t>41</a:t>
            </a:fld>
            <a:endParaRPr lang="en-US"/>
          </a:p>
        </p:txBody>
      </p:sp>
    </p:spTree>
    <p:extLst>
      <p:ext uri="{BB962C8B-B14F-4D97-AF65-F5344CB8AC3E}">
        <p14:creationId xmlns:p14="http://schemas.microsoft.com/office/powerpoint/2010/main" val="6148159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3</a:t>
            </a:fld>
            <a:endParaRPr lang="en-US"/>
          </a:p>
        </p:txBody>
      </p:sp>
    </p:spTree>
    <p:extLst>
      <p:ext uri="{BB962C8B-B14F-4D97-AF65-F5344CB8AC3E}">
        <p14:creationId xmlns:p14="http://schemas.microsoft.com/office/powerpoint/2010/main" val="349342091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It’s a different model of thinking, but we have a lot of resources to help you</a:t>
            </a:r>
          </a:p>
        </p:txBody>
      </p:sp>
      <p:sp>
        <p:nvSpPr>
          <p:cNvPr id="4" name="Slide Number Placeholder 3"/>
          <p:cNvSpPr>
            <a:spLocks noGrp="1"/>
          </p:cNvSpPr>
          <p:nvPr>
            <p:ph type="sldNum" sz="quarter" idx="5"/>
          </p:nvPr>
        </p:nvSpPr>
        <p:spPr/>
        <p:txBody>
          <a:bodyPr/>
          <a:lstStyle/>
          <a:p>
            <a:fld id="{AAD4D5AE-91A4-BE4E-B7FC-F1521B88728F}" type="slidenum">
              <a:rPr lang="en-US" smtClean="0"/>
              <a:pPr/>
              <a:t>42</a:t>
            </a:fld>
            <a:endParaRPr lang="en-US"/>
          </a:p>
        </p:txBody>
      </p:sp>
    </p:spTree>
    <p:extLst>
      <p:ext uri="{BB962C8B-B14F-4D97-AF65-F5344CB8AC3E}">
        <p14:creationId xmlns:p14="http://schemas.microsoft.com/office/powerpoint/2010/main" val="17826112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secret software engineering class.  </a:t>
            </a:r>
          </a:p>
        </p:txBody>
      </p:sp>
      <p:sp>
        <p:nvSpPr>
          <p:cNvPr id="4" name="Slide Number Placeholder 3"/>
          <p:cNvSpPr>
            <a:spLocks noGrp="1"/>
          </p:cNvSpPr>
          <p:nvPr>
            <p:ph type="sldNum" sz="quarter" idx="5"/>
          </p:nvPr>
        </p:nvSpPr>
        <p:spPr/>
        <p:txBody>
          <a:bodyPr/>
          <a:lstStyle/>
          <a:p>
            <a:fld id="{AAD4D5AE-91A4-BE4E-B7FC-F1521B88728F}" type="slidenum">
              <a:rPr lang="en-US" smtClean="0"/>
              <a:pPr/>
              <a:t>43</a:t>
            </a:fld>
            <a:endParaRPr lang="en-US"/>
          </a:p>
        </p:txBody>
      </p:sp>
    </p:spTree>
    <p:extLst>
      <p:ext uri="{BB962C8B-B14F-4D97-AF65-F5344CB8AC3E}">
        <p14:creationId xmlns:p14="http://schemas.microsoft.com/office/powerpoint/2010/main" val="2322793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secret software engineering class.  </a:t>
            </a:r>
          </a:p>
        </p:txBody>
      </p:sp>
      <p:sp>
        <p:nvSpPr>
          <p:cNvPr id="4" name="Slide Number Placeholder 3"/>
          <p:cNvSpPr>
            <a:spLocks noGrp="1"/>
          </p:cNvSpPr>
          <p:nvPr>
            <p:ph type="sldNum" sz="quarter" idx="5"/>
          </p:nvPr>
        </p:nvSpPr>
        <p:spPr/>
        <p:txBody>
          <a:bodyPr/>
          <a:lstStyle/>
          <a:p>
            <a:fld id="{AAD4D5AE-91A4-BE4E-B7FC-F1521B88728F}" type="slidenum">
              <a:rPr lang="en-US" smtClean="0"/>
              <a:pPr/>
              <a:t>44</a:t>
            </a:fld>
            <a:endParaRPr lang="en-US"/>
          </a:p>
        </p:txBody>
      </p:sp>
    </p:spTree>
    <p:extLst>
      <p:ext uri="{BB962C8B-B14F-4D97-AF65-F5344CB8AC3E}">
        <p14:creationId xmlns:p14="http://schemas.microsoft.com/office/powerpoint/2010/main" val="337100698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will mess up</a:t>
            </a:r>
          </a:p>
          <a:p>
            <a:r>
              <a:rPr lang="en-US" dirty="0"/>
              <a:t>I have experience with this course, but I’m still inheriting it</a:t>
            </a:r>
          </a:p>
        </p:txBody>
      </p:sp>
      <p:sp>
        <p:nvSpPr>
          <p:cNvPr id="4" name="Slide Number Placeholder 3"/>
          <p:cNvSpPr>
            <a:spLocks noGrp="1"/>
          </p:cNvSpPr>
          <p:nvPr>
            <p:ph type="sldNum" sz="quarter" idx="5"/>
          </p:nvPr>
        </p:nvSpPr>
        <p:spPr/>
        <p:txBody>
          <a:bodyPr/>
          <a:lstStyle/>
          <a:p>
            <a:fld id="{AAD4D5AE-91A4-BE4E-B7FC-F1521B88728F}" type="slidenum">
              <a:rPr lang="en-US" smtClean="0"/>
              <a:pPr/>
              <a:t>54</a:t>
            </a:fld>
            <a:endParaRPr lang="en-US"/>
          </a:p>
        </p:txBody>
      </p:sp>
    </p:spTree>
    <p:extLst>
      <p:ext uri="{BB962C8B-B14F-4D97-AF65-F5344CB8AC3E}">
        <p14:creationId xmlns:p14="http://schemas.microsoft.com/office/powerpoint/2010/main" val="217884145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LISTENING</a:t>
            </a:r>
          </a:p>
        </p:txBody>
      </p:sp>
      <p:sp>
        <p:nvSpPr>
          <p:cNvPr id="4" name="Slide Number Placeholder 3"/>
          <p:cNvSpPr>
            <a:spLocks noGrp="1"/>
          </p:cNvSpPr>
          <p:nvPr>
            <p:ph type="sldNum" sz="quarter" idx="5"/>
          </p:nvPr>
        </p:nvSpPr>
        <p:spPr/>
        <p:txBody>
          <a:bodyPr/>
          <a:lstStyle/>
          <a:p>
            <a:fld id="{AAD4D5AE-91A4-BE4E-B7FC-F1521B88728F}" type="slidenum">
              <a:rPr lang="en-US" smtClean="0"/>
              <a:pPr/>
              <a:t>56</a:t>
            </a:fld>
            <a:endParaRPr lang="en-US"/>
          </a:p>
        </p:txBody>
      </p:sp>
    </p:spTree>
    <p:extLst>
      <p:ext uri="{BB962C8B-B14F-4D97-AF65-F5344CB8AC3E}">
        <p14:creationId xmlns:p14="http://schemas.microsoft.com/office/powerpoint/2010/main" val="42911312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LISTENING</a:t>
            </a:r>
          </a:p>
        </p:txBody>
      </p:sp>
      <p:sp>
        <p:nvSpPr>
          <p:cNvPr id="4" name="Slide Number Placeholder 3"/>
          <p:cNvSpPr>
            <a:spLocks noGrp="1"/>
          </p:cNvSpPr>
          <p:nvPr>
            <p:ph type="sldNum" sz="quarter" idx="5"/>
          </p:nvPr>
        </p:nvSpPr>
        <p:spPr/>
        <p:txBody>
          <a:bodyPr/>
          <a:lstStyle/>
          <a:p>
            <a:fld id="{AAD4D5AE-91A4-BE4E-B7FC-F1521B88728F}" type="slidenum">
              <a:rPr lang="en-US" smtClean="0"/>
              <a:pPr/>
              <a:t>57</a:t>
            </a:fld>
            <a:endParaRPr lang="en-US"/>
          </a:p>
        </p:txBody>
      </p:sp>
    </p:spTree>
    <p:extLst>
      <p:ext uri="{BB962C8B-B14F-4D97-AF65-F5344CB8AC3E}">
        <p14:creationId xmlns:p14="http://schemas.microsoft.com/office/powerpoint/2010/main" val="40691678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STILL LISTENING</a:t>
            </a:r>
          </a:p>
        </p:txBody>
      </p:sp>
      <p:sp>
        <p:nvSpPr>
          <p:cNvPr id="4" name="Slide Number Placeholder 3"/>
          <p:cNvSpPr>
            <a:spLocks noGrp="1"/>
          </p:cNvSpPr>
          <p:nvPr>
            <p:ph type="sldNum" sz="quarter" idx="5"/>
          </p:nvPr>
        </p:nvSpPr>
        <p:spPr/>
        <p:txBody>
          <a:bodyPr/>
          <a:lstStyle/>
          <a:p>
            <a:fld id="{AAD4D5AE-91A4-BE4E-B7FC-F1521B88728F}" type="slidenum">
              <a:rPr lang="en-US" smtClean="0"/>
              <a:pPr/>
              <a:t>58</a:t>
            </a:fld>
            <a:endParaRPr lang="en-US"/>
          </a:p>
        </p:txBody>
      </p:sp>
    </p:spTree>
    <p:extLst>
      <p:ext uri="{BB962C8B-B14F-4D97-AF65-F5344CB8AC3E}">
        <p14:creationId xmlns:p14="http://schemas.microsoft.com/office/powerpoint/2010/main" val="16175319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68</a:t>
            </a:fld>
            <a:endParaRPr lang="en-US"/>
          </a:p>
        </p:txBody>
      </p:sp>
    </p:spTree>
    <p:extLst>
      <p:ext uri="{BB962C8B-B14F-4D97-AF65-F5344CB8AC3E}">
        <p14:creationId xmlns:p14="http://schemas.microsoft.com/office/powerpoint/2010/main" val="284873921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Does this scale? Why doesn’t each of these models scale?</a:t>
            </a:r>
          </a:p>
        </p:txBody>
      </p:sp>
      <p:sp>
        <p:nvSpPr>
          <p:cNvPr id="4" name="Slide Number Placeholder 3"/>
          <p:cNvSpPr>
            <a:spLocks noGrp="1"/>
          </p:cNvSpPr>
          <p:nvPr>
            <p:ph type="sldNum" sz="quarter" idx="10"/>
          </p:nvPr>
        </p:nvSpPr>
        <p:spPr/>
        <p:txBody>
          <a:bodyPr/>
          <a:lstStyle/>
          <a:p>
            <a:fld id="{AAD4D5AE-91A4-BE4E-B7FC-F1521B88728F}" type="slidenum">
              <a:rPr lang="en-US" smtClean="0"/>
              <a:pPr/>
              <a:t>71</a:t>
            </a:fld>
            <a:endParaRPr lang="en-US"/>
          </a:p>
        </p:txBody>
      </p:sp>
    </p:spTree>
    <p:extLst>
      <p:ext uri="{BB962C8B-B14F-4D97-AF65-F5344CB8AC3E}">
        <p14:creationId xmlns:p14="http://schemas.microsoft.com/office/powerpoint/2010/main" val="283498727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Does this scale? Why doesn’t each of these models scale?</a:t>
            </a:r>
          </a:p>
        </p:txBody>
      </p:sp>
      <p:sp>
        <p:nvSpPr>
          <p:cNvPr id="4" name="Slide Number Placeholder 3"/>
          <p:cNvSpPr>
            <a:spLocks noGrp="1"/>
          </p:cNvSpPr>
          <p:nvPr>
            <p:ph type="sldNum" sz="quarter" idx="10"/>
          </p:nvPr>
        </p:nvSpPr>
        <p:spPr/>
        <p:txBody>
          <a:bodyPr/>
          <a:lstStyle/>
          <a:p>
            <a:fld id="{AAD4D5AE-91A4-BE4E-B7FC-F1521B88728F}" type="slidenum">
              <a:rPr lang="en-US" smtClean="0"/>
              <a:pPr/>
              <a:t>72</a:t>
            </a:fld>
            <a:endParaRPr lang="en-US"/>
          </a:p>
        </p:txBody>
      </p:sp>
    </p:spTree>
    <p:extLst>
      <p:ext uri="{BB962C8B-B14F-4D97-AF65-F5344CB8AC3E}">
        <p14:creationId xmlns:p14="http://schemas.microsoft.com/office/powerpoint/2010/main" val="33641798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4</a:t>
            </a:fld>
            <a:endParaRPr lang="en-US"/>
          </a:p>
        </p:txBody>
      </p:sp>
    </p:spTree>
    <p:extLst>
      <p:ext uri="{BB962C8B-B14F-4D97-AF65-F5344CB8AC3E}">
        <p14:creationId xmlns:p14="http://schemas.microsoft.com/office/powerpoint/2010/main" val="374128154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put something real to this, here’s a map of what that graph looks like.  We call the Internet a network of networks:  and each point is a network—a group of systems—that can talk to the others.  And the network grants us the ability to pretty much communicate between any two points on this graph.  And the goal of the network, how it’s designed, and the protocols that comprise it, is to figure out how to get a message there—regardless of where they are, whether they’re connected by a copper wire, or a wireless link, and regardless of what’s being sent.  </a:t>
            </a:r>
          </a:p>
        </p:txBody>
      </p:sp>
      <p:sp>
        <p:nvSpPr>
          <p:cNvPr id="4" name="Slide Number Placeholder 3"/>
          <p:cNvSpPr>
            <a:spLocks noGrp="1"/>
          </p:cNvSpPr>
          <p:nvPr>
            <p:ph type="sldNum" sz="quarter" idx="5"/>
          </p:nvPr>
        </p:nvSpPr>
        <p:spPr/>
        <p:txBody>
          <a:bodyPr/>
          <a:lstStyle/>
          <a:p>
            <a:fld id="{7848A2DA-734F-204E-B2A7-A7DCBD521470}" type="slidenum">
              <a:rPr lang="en-US" smtClean="0"/>
              <a:pPr/>
              <a:t>75</a:t>
            </a:fld>
            <a:endParaRPr lang="en-US" dirty="0"/>
          </a:p>
        </p:txBody>
      </p:sp>
    </p:spTree>
    <p:extLst>
      <p:ext uri="{BB962C8B-B14F-4D97-AF65-F5344CB8AC3E}">
        <p14:creationId xmlns:p14="http://schemas.microsoft.com/office/powerpoint/2010/main" val="243065810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How do we manage complexity in large software systems? Abstraction, Modularity</a:t>
            </a:r>
          </a:p>
        </p:txBody>
      </p:sp>
      <p:sp>
        <p:nvSpPr>
          <p:cNvPr id="4" name="Slide Number Placeholder 3"/>
          <p:cNvSpPr>
            <a:spLocks noGrp="1"/>
          </p:cNvSpPr>
          <p:nvPr>
            <p:ph type="sldNum" sz="quarter" idx="5"/>
          </p:nvPr>
        </p:nvSpPr>
        <p:spPr/>
        <p:txBody>
          <a:bodyPr/>
          <a:lstStyle/>
          <a:p>
            <a:fld id="{AAD4D5AE-91A4-BE4E-B7FC-F1521B88728F}" type="slidenum">
              <a:rPr lang="en-US" smtClean="0"/>
              <a:pPr/>
              <a:t>77</a:t>
            </a:fld>
            <a:endParaRPr lang="en-US"/>
          </a:p>
        </p:txBody>
      </p:sp>
    </p:spTree>
    <p:extLst>
      <p:ext uri="{BB962C8B-B14F-4D97-AF65-F5344CB8AC3E}">
        <p14:creationId xmlns:p14="http://schemas.microsoft.com/office/powerpoint/2010/main" val="455115604"/>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Abstractions</a:t>
            </a:r>
          </a:p>
          <a:p>
            <a:r>
              <a:rPr lang="en-US" dirty="0"/>
              <a:t>Example: deliver a letter</a:t>
            </a:r>
          </a:p>
          <a:p>
            <a:r>
              <a:rPr lang="en-US" dirty="0"/>
              <a:t>Interfaces</a:t>
            </a:r>
          </a:p>
          <a:p>
            <a:endParaRPr lang="en-US" dirty="0"/>
          </a:p>
        </p:txBody>
      </p:sp>
      <p:sp>
        <p:nvSpPr>
          <p:cNvPr id="4" name="Slide Number Placeholder 3"/>
          <p:cNvSpPr>
            <a:spLocks noGrp="1"/>
          </p:cNvSpPr>
          <p:nvPr>
            <p:ph type="sldNum" sz="quarter" idx="10"/>
          </p:nvPr>
        </p:nvSpPr>
        <p:spPr/>
        <p:txBody>
          <a:bodyPr/>
          <a:lstStyle/>
          <a:p>
            <a:fld id="{AAD4D5AE-91A4-BE4E-B7FC-F1521B88728F}" type="slidenum">
              <a:rPr lang="en-US" smtClean="0"/>
              <a:pPr/>
              <a:t>78</a:t>
            </a:fld>
            <a:endParaRPr lang="en-US"/>
          </a:p>
        </p:txBody>
      </p:sp>
    </p:spTree>
    <p:extLst>
      <p:ext uri="{BB962C8B-B14F-4D97-AF65-F5344CB8AC3E}">
        <p14:creationId xmlns:p14="http://schemas.microsoft.com/office/powerpoint/2010/main" val="37941666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r>
              <a:rPr lang="en-US" dirty="0"/>
              <a:t>Notice how we have some central elements connecting the hosts: switches</a:t>
            </a:r>
          </a:p>
          <a:p>
            <a:r>
              <a:rPr lang="en-US" dirty="0"/>
              <a:t>We want to create the illusion that the nodes are all connected to each other</a:t>
            </a:r>
          </a:p>
        </p:txBody>
      </p:sp>
      <p:sp>
        <p:nvSpPr>
          <p:cNvPr id="4" name="Slide Number Placeholder 3"/>
          <p:cNvSpPr>
            <a:spLocks noGrp="1"/>
          </p:cNvSpPr>
          <p:nvPr>
            <p:ph type="sldNum" sz="quarter" idx="10"/>
          </p:nvPr>
        </p:nvSpPr>
        <p:spPr/>
        <p:txBody>
          <a:bodyPr/>
          <a:lstStyle/>
          <a:p>
            <a:fld id="{AAD4D5AE-91A4-BE4E-B7FC-F1521B88728F}" type="slidenum">
              <a:rPr lang="en-US" smtClean="0"/>
              <a:pPr/>
              <a:t>79</a:t>
            </a:fld>
            <a:endParaRPr 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D4D5AE-91A4-BE4E-B7FC-F1521B88728F}" type="slidenum">
              <a:rPr lang="en-US" smtClean="0"/>
              <a:pPr/>
              <a:t>82</a:t>
            </a:fld>
            <a:endParaRPr lang="en-US"/>
          </a:p>
        </p:txBody>
      </p:sp>
    </p:spTree>
    <p:extLst>
      <p:ext uri="{BB962C8B-B14F-4D97-AF65-F5344CB8AC3E}">
        <p14:creationId xmlns:p14="http://schemas.microsoft.com/office/powerpoint/2010/main" val="111689042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Massive technical and social impact</a:t>
            </a:r>
          </a:p>
        </p:txBody>
      </p:sp>
      <p:sp>
        <p:nvSpPr>
          <p:cNvPr id="4" name="Slide Number Placeholder 3"/>
          <p:cNvSpPr>
            <a:spLocks noGrp="1"/>
          </p:cNvSpPr>
          <p:nvPr>
            <p:ph type="sldNum" sz="quarter" idx="5"/>
          </p:nvPr>
        </p:nvSpPr>
        <p:spPr/>
        <p:txBody>
          <a:bodyPr/>
          <a:lstStyle/>
          <a:p>
            <a:fld id="{AAD4D5AE-91A4-BE4E-B7FC-F1521B88728F}" type="slidenum">
              <a:rPr lang="en-US" smtClean="0"/>
              <a:pPr/>
              <a:t>83</a:t>
            </a:fld>
            <a:endParaRPr lang="en-US"/>
          </a:p>
        </p:txBody>
      </p:sp>
    </p:spTree>
    <p:extLst>
      <p:ext uri="{BB962C8B-B14F-4D97-AF65-F5344CB8AC3E}">
        <p14:creationId xmlns:p14="http://schemas.microsoft.com/office/powerpoint/2010/main" val="328867879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Massive technical and social impact</a:t>
            </a:r>
          </a:p>
        </p:txBody>
      </p:sp>
      <p:sp>
        <p:nvSpPr>
          <p:cNvPr id="4" name="Slide Number Placeholder 3"/>
          <p:cNvSpPr>
            <a:spLocks noGrp="1"/>
          </p:cNvSpPr>
          <p:nvPr>
            <p:ph type="sldNum" sz="quarter" idx="5"/>
          </p:nvPr>
        </p:nvSpPr>
        <p:spPr/>
        <p:txBody>
          <a:bodyPr/>
          <a:lstStyle/>
          <a:p>
            <a:fld id="{AAD4D5AE-91A4-BE4E-B7FC-F1521B88728F}" type="slidenum">
              <a:rPr lang="en-US" smtClean="0"/>
              <a:pPr/>
              <a:t>84</a:t>
            </a:fld>
            <a:endParaRPr lang="en-US"/>
          </a:p>
        </p:txBody>
      </p:sp>
    </p:spTree>
    <p:extLst>
      <p:ext uri="{BB962C8B-B14F-4D97-AF65-F5344CB8AC3E}">
        <p14:creationId xmlns:p14="http://schemas.microsoft.com/office/powerpoint/2010/main" val="427512048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Massive technical and social impact</a:t>
            </a:r>
          </a:p>
        </p:txBody>
      </p:sp>
      <p:sp>
        <p:nvSpPr>
          <p:cNvPr id="4" name="Slide Number Placeholder 3"/>
          <p:cNvSpPr>
            <a:spLocks noGrp="1"/>
          </p:cNvSpPr>
          <p:nvPr>
            <p:ph type="sldNum" sz="quarter" idx="5"/>
          </p:nvPr>
        </p:nvSpPr>
        <p:spPr/>
        <p:txBody>
          <a:bodyPr/>
          <a:lstStyle/>
          <a:p>
            <a:fld id="{AAD4D5AE-91A4-BE4E-B7FC-F1521B88728F}" type="slidenum">
              <a:rPr lang="en-US" smtClean="0"/>
              <a:pPr/>
              <a:t>85</a:t>
            </a:fld>
            <a:endParaRPr lang="en-US"/>
          </a:p>
        </p:txBody>
      </p:sp>
    </p:spTree>
    <p:extLst>
      <p:ext uri="{BB962C8B-B14F-4D97-AF65-F5344CB8AC3E}">
        <p14:creationId xmlns:p14="http://schemas.microsoft.com/office/powerpoint/2010/main" val="1909817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Coming back from hiatus, building up new things</a:t>
            </a:r>
          </a:p>
        </p:txBody>
      </p:sp>
      <p:sp>
        <p:nvSpPr>
          <p:cNvPr id="4" name="Slide Number Placeholder 3"/>
          <p:cNvSpPr>
            <a:spLocks noGrp="1"/>
          </p:cNvSpPr>
          <p:nvPr>
            <p:ph type="sldNum" sz="quarter" idx="5"/>
          </p:nvPr>
        </p:nvSpPr>
        <p:spPr/>
        <p:txBody>
          <a:bodyPr/>
          <a:lstStyle/>
          <a:p>
            <a:fld id="{AAD4D5AE-91A4-BE4E-B7FC-F1521B88728F}" type="slidenum">
              <a:rPr lang="en-US" smtClean="0"/>
              <a:pPr/>
              <a:t>86</a:t>
            </a:fld>
            <a:endParaRPr lang="en-US"/>
          </a:p>
        </p:txBody>
      </p:sp>
    </p:spTree>
    <p:extLst>
      <p:ext uri="{BB962C8B-B14F-4D97-AF65-F5344CB8AC3E}">
        <p14:creationId xmlns:p14="http://schemas.microsoft.com/office/powerpoint/2010/main" val="3029427919"/>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I’ll post on Ed afterward</a:t>
            </a:r>
          </a:p>
        </p:txBody>
      </p:sp>
      <p:sp>
        <p:nvSpPr>
          <p:cNvPr id="4" name="Slide Number Placeholder 3"/>
          <p:cNvSpPr>
            <a:spLocks noGrp="1"/>
          </p:cNvSpPr>
          <p:nvPr>
            <p:ph type="sldNum" sz="quarter" idx="5"/>
          </p:nvPr>
        </p:nvSpPr>
        <p:spPr/>
        <p:txBody>
          <a:bodyPr/>
          <a:lstStyle/>
          <a:p>
            <a:fld id="{AAD4D5AE-91A4-BE4E-B7FC-F1521B88728F}" type="slidenum">
              <a:rPr lang="en-US" smtClean="0"/>
              <a:pPr/>
              <a:t>87</a:t>
            </a:fld>
            <a:endParaRPr lang="en-US"/>
          </a:p>
        </p:txBody>
      </p:sp>
    </p:spTree>
    <p:extLst>
      <p:ext uri="{BB962C8B-B14F-4D97-AF65-F5344CB8AC3E}">
        <p14:creationId xmlns:p14="http://schemas.microsoft.com/office/powerpoint/2010/main" val="24687971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in the cloud?  How does it work?  </a:t>
            </a:r>
          </a:p>
        </p:txBody>
      </p:sp>
      <p:sp>
        <p:nvSpPr>
          <p:cNvPr id="4" name="Slide Number Placeholder 3"/>
          <p:cNvSpPr>
            <a:spLocks noGrp="1"/>
          </p:cNvSpPr>
          <p:nvPr>
            <p:ph type="sldNum" sz="quarter" idx="5"/>
          </p:nvPr>
        </p:nvSpPr>
        <p:spPr/>
        <p:txBody>
          <a:bodyPr/>
          <a:lstStyle/>
          <a:p>
            <a:fld id="{AAD4D5AE-91A4-BE4E-B7FC-F1521B88728F}" type="slidenum">
              <a:rPr lang="en-US" smtClean="0"/>
              <a:pPr/>
              <a:t>5</a:t>
            </a:fld>
            <a:endParaRPr lang="en-US"/>
          </a:p>
        </p:txBody>
      </p:sp>
    </p:spTree>
    <p:extLst>
      <p:ext uri="{BB962C8B-B14F-4D97-AF65-F5344CB8AC3E}">
        <p14:creationId xmlns:p14="http://schemas.microsoft.com/office/powerpoint/2010/main" val="420067954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tradeoffs:  ISP choice, how to build applications</a:t>
            </a:r>
          </a:p>
          <a:p>
            <a:r>
              <a:rPr lang="en-US" dirty="0"/>
              <a:t>“quality”:  we’ll learn about latency, throughput, how these may differ across different users and systems and how this may affect your applications</a:t>
            </a:r>
          </a:p>
        </p:txBody>
      </p:sp>
      <p:sp>
        <p:nvSpPr>
          <p:cNvPr id="4" name="Slide Number Placeholder 3"/>
          <p:cNvSpPr>
            <a:spLocks noGrp="1"/>
          </p:cNvSpPr>
          <p:nvPr>
            <p:ph type="sldNum" sz="quarter" idx="5"/>
          </p:nvPr>
        </p:nvSpPr>
        <p:spPr/>
        <p:txBody>
          <a:bodyPr/>
          <a:lstStyle/>
          <a:p>
            <a:fld id="{AAD4D5AE-91A4-BE4E-B7FC-F1521B88728F}" type="slidenum">
              <a:rPr lang="en-US" smtClean="0"/>
              <a:pPr/>
              <a:t>88</a:t>
            </a:fld>
            <a:endParaRPr lang="en-US"/>
          </a:p>
        </p:txBody>
      </p:sp>
    </p:spTree>
    <p:extLst>
      <p:ext uri="{BB962C8B-B14F-4D97-AF65-F5344CB8AC3E}">
        <p14:creationId xmlns:p14="http://schemas.microsoft.com/office/powerpoint/2010/main" val="26071606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What’s in the cloud?  How does it work?  </a:t>
            </a:r>
          </a:p>
        </p:txBody>
      </p:sp>
      <p:sp>
        <p:nvSpPr>
          <p:cNvPr id="4" name="Slide Number Placeholder 3"/>
          <p:cNvSpPr>
            <a:spLocks noGrp="1"/>
          </p:cNvSpPr>
          <p:nvPr>
            <p:ph type="sldNum" sz="quarter" idx="5"/>
          </p:nvPr>
        </p:nvSpPr>
        <p:spPr/>
        <p:txBody>
          <a:bodyPr/>
          <a:lstStyle/>
          <a:p>
            <a:fld id="{AAD4D5AE-91A4-BE4E-B7FC-F1521B88728F}" type="slidenum">
              <a:rPr lang="en-US" smtClean="0"/>
              <a:pPr/>
              <a:t>6</a:t>
            </a:fld>
            <a:endParaRPr lang="en-US"/>
          </a:p>
        </p:txBody>
      </p:sp>
    </p:spTree>
    <p:extLst>
      <p:ext uri="{BB962C8B-B14F-4D97-AF65-F5344CB8AC3E}">
        <p14:creationId xmlns:p14="http://schemas.microsoft.com/office/powerpoint/2010/main" val="22991627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tradeoffs:  ISP choice, how to build applications</a:t>
            </a:r>
          </a:p>
          <a:p>
            <a:r>
              <a:rPr lang="en-US" dirty="0"/>
              <a:t>“quality”:  we’ll learn about latency, throughput, how these may differ across different users and systems and how this may affect your applications</a:t>
            </a:r>
          </a:p>
        </p:txBody>
      </p:sp>
      <p:sp>
        <p:nvSpPr>
          <p:cNvPr id="4" name="Slide Number Placeholder 3"/>
          <p:cNvSpPr>
            <a:spLocks noGrp="1"/>
          </p:cNvSpPr>
          <p:nvPr>
            <p:ph type="sldNum" sz="quarter" idx="5"/>
          </p:nvPr>
        </p:nvSpPr>
        <p:spPr/>
        <p:txBody>
          <a:bodyPr/>
          <a:lstStyle/>
          <a:p>
            <a:fld id="{AAD4D5AE-91A4-BE4E-B7FC-F1521B88728F}" type="slidenum">
              <a:rPr lang="en-US" smtClean="0"/>
              <a:pPr/>
              <a:t>7</a:t>
            </a:fld>
            <a:endParaRPr lang="en-US"/>
          </a:p>
        </p:txBody>
      </p:sp>
    </p:spTree>
    <p:extLst>
      <p:ext uri="{BB962C8B-B14F-4D97-AF65-F5344CB8AC3E}">
        <p14:creationId xmlns:p14="http://schemas.microsoft.com/office/powerpoint/2010/main" val="40379873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Important tradeoffs:  ISP choice, how to build applications</a:t>
            </a:r>
          </a:p>
          <a:p>
            <a:r>
              <a:rPr lang="en-US" dirty="0"/>
              <a:t>“quality”:  we’ll learn about latency, throughput, how these may differ across different users and systems and how this may affect your applications</a:t>
            </a:r>
          </a:p>
        </p:txBody>
      </p:sp>
      <p:sp>
        <p:nvSpPr>
          <p:cNvPr id="4" name="Slide Number Placeholder 3"/>
          <p:cNvSpPr>
            <a:spLocks noGrp="1"/>
          </p:cNvSpPr>
          <p:nvPr>
            <p:ph type="sldNum" sz="quarter" idx="5"/>
          </p:nvPr>
        </p:nvSpPr>
        <p:spPr/>
        <p:txBody>
          <a:bodyPr/>
          <a:lstStyle/>
          <a:p>
            <a:fld id="{AAD4D5AE-91A4-BE4E-B7FC-F1521B88728F}" type="slidenum">
              <a:rPr lang="en-US" smtClean="0"/>
              <a:pPr/>
              <a:t>8</a:t>
            </a:fld>
            <a:endParaRPr lang="en-US"/>
          </a:p>
        </p:txBody>
      </p:sp>
    </p:spTree>
    <p:extLst>
      <p:ext uri="{BB962C8B-B14F-4D97-AF65-F5344CB8AC3E}">
        <p14:creationId xmlns:p14="http://schemas.microsoft.com/office/powerpoint/2010/main" val="16866532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Specifically, what is a computer network?</a:t>
            </a:r>
          </a:p>
        </p:txBody>
      </p:sp>
      <p:sp>
        <p:nvSpPr>
          <p:cNvPr id="4" name="Slide Number Placeholder 3"/>
          <p:cNvSpPr>
            <a:spLocks noGrp="1"/>
          </p:cNvSpPr>
          <p:nvPr>
            <p:ph type="sldNum" sz="quarter" idx="5"/>
          </p:nvPr>
        </p:nvSpPr>
        <p:spPr/>
        <p:txBody>
          <a:bodyPr/>
          <a:lstStyle/>
          <a:p>
            <a:fld id="{AAD4D5AE-91A4-BE4E-B7FC-F1521B88728F}" type="slidenum">
              <a:rPr lang="en-US" smtClean="0"/>
              <a:pPr/>
              <a:t>9</a:t>
            </a:fld>
            <a:endParaRPr lang="en-US"/>
          </a:p>
        </p:txBody>
      </p:sp>
    </p:spTree>
    <p:extLst>
      <p:ext uri="{BB962C8B-B14F-4D97-AF65-F5344CB8AC3E}">
        <p14:creationId xmlns:p14="http://schemas.microsoft.com/office/powerpoint/2010/main" val="11666369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219202"/>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52666DCC-BD4F-3048-AF99-C7B05410EF43}" type="datetimeFigureOut">
              <a:rPr lang="en-US" smtClean="0"/>
              <a:pPr/>
              <a:t>1/21/26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cxnSp>
        <p:nvCxnSpPr>
          <p:cNvPr id="7" name="Straight Connector 6"/>
          <p:cNvCxnSpPr/>
          <p:nvPr/>
        </p:nvCxnSpPr>
        <p:spPr>
          <a:xfrm flipH="1">
            <a:off x="0" y="2485893"/>
            <a:ext cx="12192000" cy="0"/>
          </a:xfrm>
          <a:prstGeom prst="line">
            <a:avLst/>
          </a:prstGeom>
          <a:ln w="508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584287754"/>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66DCC-BD4F-3048-AF99-C7B05410EF43}" type="datetimeFigureOut">
              <a:rPr lang="en-US" smtClean="0"/>
              <a:pPr/>
              <a:t>1/21/26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3554196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2666DCC-BD4F-3048-AF99-C7B05410EF43}" type="datetimeFigureOut">
              <a:rPr lang="en-US" smtClean="0"/>
              <a:pPr/>
              <a:t>1/21/26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184709546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Timelin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endParaRPr lang="en-US" dirty="0"/>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16068-C2F6-DF41-A09C-9633FD5A0CD0}" type="slidenum">
              <a:rPr lang="en-US" smtClean="0"/>
              <a:pPr/>
              <a:t>‹#›</a:t>
            </a:fld>
            <a:endParaRPr lang="en-US"/>
          </a:p>
        </p:txBody>
      </p:sp>
      <p:sp>
        <p:nvSpPr>
          <p:cNvPr id="6" name="Content Placeholder 2"/>
          <p:cNvSpPr>
            <a:spLocks noGrp="1"/>
          </p:cNvSpPr>
          <p:nvPr>
            <p:ph idx="1"/>
          </p:nvPr>
        </p:nvSpPr>
        <p:spPr>
          <a:xfrm>
            <a:off x="609600" y="1600202"/>
            <a:ext cx="10972800" cy="4271169"/>
          </a:xfrm>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p:cNvCxnSpPr/>
          <p:nvPr/>
        </p:nvCxnSpPr>
        <p:spPr>
          <a:xfrm>
            <a:off x="0" y="5969000"/>
            <a:ext cx="12192000" cy="0"/>
          </a:xfrm>
          <a:prstGeom prst="line">
            <a:avLst/>
          </a:prstGeom>
          <a:ln w="76200">
            <a:gradFill flip="none" rotWithShape="1">
              <a:gsLst>
                <a:gs pos="23000">
                  <a:srgbClr val="999999"/>
                </a:gs>
                <a:gs pos="51000">
                  <a:srgbClr val="22A6F4"/>
                </a:gs>
              </a:gsLst>
              <a:lin ang="0" scaled="1"/>
              <a:tileRect/>
            </a:gra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24920" y="5969009"/>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1996</a:t>
            </a:r>
          </a:p>
        </p:txBody>
      </p:sp>
      <p:sp>
        <p:nvSpPr>
          <p:cNvPr id="10" name="TextBox 9"/>
          <p:cNvSpPr txBox="1"/>
          <p:nvPr/>
        </p:nvSpPr>
        <p:spPr>
          <a:xfrm>
            <a:off x="4941957" y="5979328"/>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2008</a:t>
            </a:r>
          </a:p>
        </p:txBody>
      </p:sp>
      <p:sp>
        <p:nvSpPr>
          <p:cNvPr id="11" name="TextBox 10"/>
          <p:cNvSpPr txBox="1"/>
          <p:nvPr/>
        </p:nvSpPr>
        <p:spPr>
          <a:xfrm>
            <a:off x="6624389" y="5969003"/>
            <a:ext cx="423514" cy="379656"/>
          </a:xfrm>
          <a:prstGeom prst="rect">
            <a:avLst/>
          </a:prstGeom>
          <a:noFill/>
        </p:spPr>
        <p:txBody>
          <a:bodyPr wrap="none" rtlCol="0">
            <a:spAutoFit/>
          </a:bodyPr>
          <a:lstStyle/>
          <a:p>
            <a:r>
              <a:rPr lang="en-US" sz="1867" dirty="0">
                <a:latin typeface="Avenir Book" charset="0"/>
                <a:ea typeface="Avenir Book" charset="0"/>
                <a:cs typeface="Avenir Book" charset="0"/>
              </a:rPr>
              <a:t>…</a:t>
            </a:r>
          </a:p>
        </p:txBody>
      </p:sp>
      <p:sp>
        <p:nvSpPr>
          <p:cNvPr id="12" name="TextBox 11"/>
          <p:cNvSpPr txBox="1"/>
          <p:nvPr/>
        </p:nvSpPr>
        <p:spPr>
          <a:xfrm>
            <a:off x="11415720" y="5969008"/>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2020</a:t>
            </a:r>
          </a:p>
        </p:txBody>
      </p:sp>
      <p:sp>
        <p:nvSpPr>
          <p:cNvPr id="13" name="TextBox 12"/>
          <p:cNvSpPr txBox="1"/>
          <p:nvPr/>
        </p:nvSpPr>
        <p:spPr>
          <a:xfrm>
            <a:off x="3055094" y="5979328"/>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2004</a:t>
            </a:r>
          </a:p>
        </p:txBody>
      </p:sp>
      <p:sp>
        <p:nvSpPr>
          <p:cNvPr id="14" name="TextBox 13"/>
          <p:cNvSpPr txBox="1"/>
          <p:nvPr/>
        </p:nvSpPr>
        <p:spPr>
          <a:xfrm>
            <a:off x="8090950" y="5969001"/>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2016</a:t>
            </a:r>
          </a:p>
        </p:txBody>
      </p:sp>
      <p:sp>
        <p:nvSpPr>
          <p:cNvPr id="15" name="TextBox 14"/>
          <p:cNvSpPr txBox="1"/>
          <p:nvPr/>
        </p:nvSpPr>
        <p:spPr>
          <a:xfrm>
            <a:off x="9658481" y="5969000"/>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2018</a:t>
            </a:r>
          </a:p>
        </p:txBody>
      </p:sp>
      <p:sp>
        <p:nvSpPr>
          <p:cNvPr id="16" name="TextBox 15"/>
          <p:cNvSpPr txBox="1"/>
          <p:nvPr/>
        </p:nvSpPr>
        <p:spPr>
          <a:xfrm>
            <a:off x="1411389" y="5969004"/>
            <a:ext cx="716863" cy="379656"/>
          </a:xfrm>
          <a:prstGeom prst="rect">
            <a:avLst/>
          </a:prstGeom>
          <a:noFill/>
        </p:spPr>
        <p:txBody>
          <a:bodyPr wrap="none" rtlCol="0">
            <a:spAutoFit/>
          </a:bodyPr>
          <a:lstStyle/>
          <a:p>
            <a:r>
              <a:rPr lang="en-US" sz="1867" dirty="0">
                <a:latin typeface="Avenir Book" charset="0"/>
                <a:ea typeface="Avenir Book" charset="0"/>
                <a:cs typeface="Avenir Book" charset="0"/>
              </a:rPr>
              <a:t>2000</a:t>
            </a:r>
          </a:p>
        </p:txBody>
      </p:sp>
      <p:cxnSp>
        <p:nvCxnSpPr>
          <p:cNvPr id="17" name="Straight Connector 16"/>
          <p:cNvCxnSpPr/>
          <p:nvPr/>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4291558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09600" y="1404258"/>
            <a:ext cx="10972800" cy="4767942"/>
          </a:xfrm>
        </p:spPr>
        <p:txBody>
          <a:bodyPr/>
          <a:lstStyle>
            <a:lvl1pPr>
              <a:defRPr>
                <a:latin typeface="Avenir Book" charset="0"/>
                <a:ea typeface="Avenir Book" charset="0"/>
                <a:cs typeface="Avenir Book" charset="0"/>
              </a:defRPr>
            </a:lvl1pPr>
            <a:lvl2pPr>
              <a:defRPr>
                <a:latin typeface="Avenir Book" charset="0"/>
                <a:ea typeface="Avenir Book" charset="0"/>
                <a:cs typeface="Avenir Book" charset="0"/>
              </a:defRPr>
            </a:lvl2pPr>
            <a:lvl3pPr>
              <a:defRPr>
                <a:latin typeface="Avenir Book" charset="0"/>
                <a:ea typeface="Avenir Book" charset="0"/>
                <a:cs typeface="Avenir Book" charset="0"/>
              </a:defRPr>
            </a:lvl3pPr>
            <a:lvl4pPr>
              <a:defRPr>
                <a:latin typeface="Avenir Book" charset="0"/>
                <a:ea typeface="Avenir Book" charset="0"/>
                <a:cs typeface="Avenir Book" charset="0"/>
              </a:defRPr>
            </a:lvl4pPr>
            <a:lvl5pPr>
              <a:defRPr>
                <a:latin typeface="Avenir Book" charset="0"/>
                <a:ea typeface="Avenir Book" charset="0"/>
                <a:cs typeface="Avenir Book"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2666DCC-BD4F-3048-AF99-C7B05410EF43}" type="datetimeFigureOut">
              <a:rPr lang="en-US" smtClean="0"/>
              <a:pPr/>
              <a:t>1/21/26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1509390817"/>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Section Header">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endParaRPr lang="en-US" dirty="0"/>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F716068-C2F6-DF41-A09C-9633FD5A0CD0}" type="slidenum">
              <a:rPr lang="en-US" smtClean="0"/>
              <a:pPr/>
              <a:t>‹#›</a:t>
            </a:fld>
            <a:endParaRPr lang="en-US"/>
          </a:p>
        </p:txBody>
      </p:sp>
      <p:cxnSp>
        <p:nvCxnSpPr>
          <p:cNvPr id="7" name="Straight Connector 6"/>
          <p:cNvCxnSpPr/>
          <p:nvPr/>
        </p:nvCxnSpPr>
        <p:spPr>
          <a:xfrm flipH="1">
            <a:off x="0" y="3810000"/>
            <a:ext cx="12192000" cy="0"/>
          </a:xfrm>
          <a:prstGeom prst="line">
            <a:avLst/>
          </a:prstGeom>
          <a:ln w="63500" cmpd="sng">
            <a:solidFill>
              <a:srgbClr val="0093D5"/>
            </a:solidFill>
          </a:ln>
        </p:spPr>
        <p:style>
          <a:lnRef idx="2">
            <a:schemeClr val="accent1"/>
          </a:lnRef>
          <a:fillRef idx="0">
            <a:schemeClr val="accent1"/>
          </a:fillRef>
          <a:effectRef idx="1">
            <a:schemeClr val="accent1"/>
          </a:effectRef>
          <a:fontRef idx="minor">
            <a:schemeClr val="tx1"/>
          </a:fontRef>
        </p:style>
      </p:cxnSp>
      <p:sp>
        <p:nvSpPr>
          <p:cNvPr id="11" name="Title 10"/>
          <p:cNvSpPr>
            <a:spLocks noGrp="1"/>
          </p:cNvSpPr>
          <p:nvPr>
            <p:ph type="title"/>
          </p:nvPr>
        </p:nvSpPr>
        <p:spPr>
          <a:xfrm>
            <a:off x="288759" y="2667000"/>
            <a:ext cx="10972800" cy="1143000"/>
          </a:xfrm>
        </p:spPr>
        <p:txBody>
          <a:bodyPr/>
          <a:lstStyle>
            <a:lvl1pPr algn="l">
              <a:defRPr/>
            </a:lvl1pPr>
          </a:lstStyle>
          <a:p>
            <a:r>
              <a:rPr lang="en-US"/>
              <a:t>Click to edit Master title style</a:t>
            </a:r>
            <a:endParaRPr lang="en-US" dirty="0"/>
          </a:p>
        </p:txBody>
      </p:sp>
    </p:spTree>
    <p:extLst>
      <p:ext uri="{BB962C8B-B14F-4D97-AF65-F5344CB8AC3E}">
        <p14:creationId xmlns:p14="http://schemas.microsoft.com/office/powerpoint/2010/main" val="61186847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2666DCC-BD4F-3048-AF99-C7B05410EF43}" type="datetimeFigureOut">
              <a:rPr lang="en-US" smtClean="0"/>
              <a:pPr/>
              <a:t>1/21/26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11414539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2"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72"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2666DCC-BD4F-3048-AF99-C7B05410EF43}" type="datetimeFigureOut">
              <a:rPr lang="en-US" smtClean="0"/>
              <a:pPr/>
              <a:t>1/21/26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F716068-C2F6-DF41-A09C-9633FD5A0CD0}" type="slidenum">
              <a:rPr lang="en-US" smtClean="0"/>
              <a:pPr/>
              <a:t>‹#›</a:t>
            </a:fld>
            <a:endParaRPr lang="en-US"/>
          </a:p>
        </p:txBody>
      </p:sp>
      <p:cxnSp>
        <p:nvCxnSpPr>
          <p:cNvPr id="10" name="Straight Connector 9"/>
          <p:cNvCxnSpPr/>
          <p:nvPr/>
        </p:nvCxnSpPr>
        <p:spPr>
          <a:xfrm flipH="1">
            <a:off x="0" y="1143000"/>
            <a:ext cx="12192000" cy="0"/>
          </a:xfrm>
          <a:prstGeom prst="line">
            <a:avLst/>
          </a:prstGeom>
          <a:ln w="38100" cmpd="sng">
            <a:solidFill>
              <a:srgbClr val="0093D5"/>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54350575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2666DCC-BD4F-3048-AF99-C7B05410EF43}" type="datetimeFigureOut">
              <a:rPr lang="en-US" smtClean="0"/>
              <a:pPr/>
              <a:t>1/21/26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229014843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666DCC-BD4F-3048-AF99-C7B05410EF43}" type="datetimeFigureOut">
              <a:rPr lang="en-US" smtClean="0"/>
              <a:pPr/>
              <a:t>1/21/26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29802348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5"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3"/>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5" y="1435103"/>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2666DCC-BD4F-3048-AF99-C7B05410EF43}" type="datetimeFigureOut">
              <a:rPr lang="en-US" smtClean="0"/>
              <a:pPr/>
              <a:t>1/21/26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24744554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1"/>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r>
              <a:rPr lang="en-US"/>
              <a:t>Click icon to add picture</a:t>
            </a:r>
          </a:p>
        </p:txBody>
      </p:sp>
      <p:sp>
        <p:nvSpPr>
          <p:cNvPr id="4" name="Text Placeholder 3"/>
          <p:cNvSpPr>
            <a:spLocks noGrp="1"/>
          </p:cNvSpPr>
          <p:nvPr>
            <p:ph type="body" sz="half" idx="2"/>
          </p:nvPr>
        </p:nvSpPr>
        <p:spPr>
          <a:xfrm>
            <a:off x="2389717" y="5367339"/>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52666DCC-BD4F-3048-AF99-C7B05410EF43}" type="datetimeFigureOut">
              <a:rPr lang="en-US" smtClean="0"/>
              <a:pPr/>
              <a:t>1/21/26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F716068-C2F6-DF41-A09C-9633FD5A0CD0}" type="slidenum">
              <a:rPr lang="en-US" smtClean="0"/>
              <a:pPr/>
              <a:t>‹#›</a:t>
            </a:fld>
            <a:endParaRPr lang="en-US"/>
          </a:p>
        </p:txBody>
      </p:sp>
    </p:spTree>
    <p:extLst>
      <p:ext uri="{BB962C8B-B14F-4D97-AF65-F5344CB8AC3E}">
        <p14:creationId xmlns:p14="http://schemas.microsoft.com/office/powerpoint/2010/main" val="30442874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76200"/>
            <a:ext cx="10972800" cy="1143000"/>
          </a:xfrm>
          <a:prstGeom prst="rect">
            <a:avLst/>
          </a:prstGeom>
        </p:spPr>
        <p:txBody>
          <a:bodyPr vert="horz" lIns="91440" tIns="45720" rIns="91440" bIns="45720" rtlCol="0" anchor="ctr">
            <a:noAutofit/>
          </a:bodyPr>
          <a:lstStyle/>
          <a:p>
            <a:r>
              <a:rPr lang="en-US"/>
              <a:t>Click to edit Master title style</a:t>
            </a:r>
            <a:endParaRPr lang="en-US" dirty="0"/>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67">
                <a:solidFill>
                  <a:schemeClr val="tx1">
                    <a:tint val="75000"/>
                  </a:schemeClr>
                </a:solidFill>
                <a:latin typeface="Verdana"/>
              </a:defRPr>
            </a:lvl1pPr>
          </a:lstStyle>
          <a:p>
            <a:endParaRPr lang="en-US" dirty="0"/>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67">
                <a:solidFill>
                  <a:schemeClr val="tx1">
                    <a:tint val="75000"/>
                  </a:schemeClr>
                </a:solidFill>
                <a:latin typeface="Verdana"/>
              </a:defRPr>
            </a:lvl1pPr>
          </a:lstStyle>
          <a:p>
            <a:endParaRPr lang="en-US"/>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67">
                <a:solidFill>
                  <a:schemeClr val="tx1">
                    <a:tint val="75000"/>
                  </a:schemeClr>
                </a:solidFill>
                <a:latin typeface="Verdana"/>
              </a:defRPr>
            </a:lvl1pPr>
          </a:lstStyle>
          <a:p>
            <a:fld id="{1F716068-C2F6-DF41-A09C-9633FD5A0CD0}" type="slidenum">
              <a:rPr lang="en-US" smtClean="0"/>
              <a:pPr/>
              <a:t>‹#›</a:t>
            </a:fld>
            <a:endParaRPr lang="en-US"/>
          </a:p>
        </p:txBody>
      </p:sp>
    </p:spTree>
    <p:extLst>
      <p:ext uri="{BB962C8B-B14F-4D97-AF65-F5344CB8AC3E}">
        <p14:creationId xmlns:p14="http://schemas.microsoft.com/office/powerpoint/2010/main" val="1412298062"/>
      </p:ext>
    </p:extLst>
  </p:cSld>
  <p:clrMap bg1="dk1" tx1="lt1" bg2="dk2" tx2="lt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 id="2147483709" r:id="rId12"/>
  </p:sldLayoutIdLst>
  <p:txStyles>
    <p:titleStyle>
      <a:lvl1pPr algn="l" defTabSz="1219170" rtl="0" eaLnBrk="1" latinLnBrk="0" hangingPunct="1">
        <a:spcBef>
          <a:spcPct val="0"/>
        </a:spcBef>
        <a:buNone/>
        <a:defRPr sz="4800" kern="1200">
          <a:solidFill>
            <a:schemeClr val="tx1"/>
          </a:solidFill>
          <a:latin typeface="Avenir Book"/>
          <a:ea typeface="+mj-ea"/>
          <a:cs typeface="Avenir Book"/>
        </a:defRPr>
      </a:lvl1pPr>
    </p:titleStyle>
    <p:body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image" Target="../media/image21.jpeg"/></Relationships>
</file>

<file path=ppt/slides/_rels/slide1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jpeg"/></Relationships>
</file>

<file path=ppt/slides/_rels/slide15.xml.rels><?xml version="1.0" encoding="UTF-8" standalone="yes"?>
<Relationships xmlns="http://schemas.openxmlformats.org/package/2006/relationships"><Relationship Id="rId3" Type="http://schemas.openxmlformats.org/officeDocument/2006/relationships/image" Target="../media/image24.tiff"/><Relationship Id="rId7" Type="http://schemas.openxmlformats.org/officeDocument/2006/relationships/image" Target="../media/image17.pn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25.png"/><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hyperlink" Target="https://www.itu.int/itu-d/reports/statistics/2025/10/15/ff25-internet-use/" TargetMode="External"/><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19.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5.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image" Target="../media/image36.png"/><Relationship Id="rId7"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png"/><Relationship Id="rId10" Type="http://schemas.openxmlformats.org/officeDocument/2006/relationships/image" Target="../media/image43.png"/><Relationship Id="rId4" Type="http://schemas.openxmlformats.org/officeDocument/2006/relationships/image" Target="../media/image37.png"/><Relationship Id="rId9" Type="http://schemas.openxmlformats.org/officeDocument/2006/relationships/image" Target="../media/image42.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hyperlink" Target="https://brown-csci1680.github.io/" TargetMode="Externa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hyperlink" Target="https://brown-csci1680.github.io/" TargetMode="Externa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3" Type="http://schemas.openxmlformats.org/officeDocument/2006/relationships/image" Target="../media/image3.jpe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jp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e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microsoft.com/office/2007/relationships/hdphoto" Target="../media/hdphoto1.wdp"/><Relationship Id="rId9" Type="http://schemas.microsoft.com/office/2007/relationships/hdphoto" Target="../media/hdphoto2.wdp"/></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1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6.png"/><Relationship Id="rId5" Type="http://schemas.openxmlformats.org/officeDocument/2006/relationships/image" Target="../media/image15.png"/><Relationship Id="rId10" Type="http://schemas.openxmlformats.org/officeDocument/2006/relationships/image" Target="../media/image19.png"/><Relationship Id="rId4" Type="http://schemas.microsoft.com/office/2007/relationships/hdphoto" Target="../media/hdphoto1.wdp"/><Relationship Id="rId9" Type="http://schemas.microsoft.com/office/2007/relationships/hdphoto" Target="../media/hdphoto2.wdp"/></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hyperlink" Target="https://forms.gle/yF2nevyLTY2R8UAR6" TargetMode="Externa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hyperlink" Target="https://docs.google.com/document/d/1REg-ovt9rDltNriukrjAFmJocTvYIvpNAoCmYZzOUKQ/edit?usp=sharing" TargetMode="External"/><Relationship Id="rId2" Type="http://schemas.openxmlformats.org/officeDocument/2006/relationships/hyperlink" Target="https://forms.gle/yF2nevyLTY2R8UAR6" TargetMode="Externa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8" Type="http://schemas.openxmlformats.org/officeDocument/2006/relationships/image" Target="../media/image8.jpg"/><Relationship Id="rId13" Type="http://schemas.openxmlformats.org/officeDocument/2006/relationships/image" Target="../media/image13.jpg"/><Relationship Id="rId3" Type="http://schemas.openxmlformats.org/officeDocument/2006/relationships/image" Target="../media/image3.jpeg"/><Relationship Id="rId7" Type="http://schemas.openxmlformats.org/officeDocument/2006/relationships/image" Target="../media/image7.jpg"/><Relationship Id="rId12" Type="http://schemas.openxmlformats.org/officeDocument/2006/relationships/image" Target="../media/image12.jp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6.jpg"/><Relationship Id="rId11" Type="http://schemas.openxmlformats.org/officeDocument/2006/relationships/image" Target="../media/image11.jpeg"/><Relationship Id="rId5" Type="http://schemas.openxmlformats.org/officeDocument/2006/relationships/image" Target="../media/image5.jpeg"/><Relationship Id="rId10" Type="http://schemas.openxmlformats.org/officeDocument/2006/relationships/image" Target="../media/image10.jpg"/><Relationship Id="rId4" Type="http://schemas.openxmlformats.org/officeDocument/2006/relationships/image" Target="../media/image4.jpg"/><Relationship Id="rId9" Type="http://schemas.openxmlformats.org/officeDocument/2006/relationships/image" Target="../media/image9.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9.emf"/><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49.emf"/><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29.png"/></Relationships>
</file>

<file path=ppt/slides/_rels/slide76.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slideLayout" Target="../slideLayouts/slideLayout2.xml"/><Relationship Id="rId1" Type="http://schemas.openxmlformats.org/officeDocument/2006/relationships/video" Target="https://www.youtube.com/embed/DdaElt6oP6w?feature=oembed" TargetMode="External"/><Relationship Id="rId4" Type="http://schemas.openxmlformats.org/officeDocument/2006/relationships/hyperlink" Target="https://youtu.be/DdaElt6oP6w" TargetMode="Externa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2.emf"/><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53.emf"/></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54.emf"/><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8E104B00-8C8F-E0AD-1EAB-990514060328}"/>
              </a:ext>
            </a:extLst>
          </p:cNvPr>
          <p:cNvSpPr/>
          <p:nvPr/>
        </p:nvSpPr>
        <p:spPr>
          <a:xfrm>
            <a:off x="66559" y="4822825"/>
            <a:ext cx="6758783" cy="1752600"/>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latin typeface="Avenir Book" panose="02000503020000020003" pitchFamily="2" charset="0"/>
            </a:endParaRPr>
          </a:p>
        </p:txBody>
      </p:sp>
      <p:sp>
        <p:nvSpPr>
          <p:cNvPr id="2" name="Title 1"/>
          <p:cNvSpPr>
            <a:spLocks noGrp="1"/>
          </p:cNvSpPr>
          <p:nvPr>
            <p:ph type="ctrTitle"/>
          </p:nvPr>
        </p:nvSpPr>
        <p:spPr/>
        <p:txBody>
          <a:bodyPr>
            <a:normAutofit/>
          </a:bodyPr>
          <a:lstStyle/>
          <a:p>
            <a:r>
              <a:rPr lang="en-US" dirty="0"/>
              <a:t>CSCI 1680: Computer Networks</a:t>
            </a:r>
          </a:p>
        </p:txBody>
      </p:sp>
      <p:sp>
        <p:nvSpPr>
          <p:cNvPr id="3" name="Subtitle 2"/>
          <p:cNvSpPr>
            <a:spLocks noGrp="1"/>
          </p:cNvSpPr>
          <p:nvPr>
            <p:ph type="subTitle" idx="1"/>
          </p:nvPr>
        </p:nvSpPr>
        <p:spPr>
          <a:xfrm>
            <a:off x="1828800" y="3070225"/>
            <a:ext cx="8534400" cy="1752600"/>
          </a:xfrm>
        </p:spPr>
        <p:txBody>
          <a:bodyPr>
            <a:normAutofit/>
          </a:bodyPr>
          <a:lstStyle/>
          <a:p>
            <a:r>
              <a:rPr lang="en-US" sz="3300" b="0" dirty="0"/>
              <a:t>Nick </a:t>
            </a:r>
            <a:r>
              <a:rPr lang="en-US" sz="3300" b="0" dirty="0" err="1"/>
              <a:t>DeMarinis</a:t>
            </a:r>
            <a:endParaRPr lang="en-US" sz="2400" dirty="0"/>
          </a:p>
          <a:p>
            <a:r>
              <a:rPr lang="en-US" sz="2800" b="1" dirty="0">
                <a:solidFill>
                  <a:schemeClr val="tx1"/>
                </a:solidFill>
                <a:latin typeface="Avenir Book" panose="02000503020000020003" pitchFamily="2" charset="0"/>
                <a:cs typeface="Courier"/>
              </a:rPr>
              <a:t>https://brown-csci1680.github.io</a:t>
            </a:r>
          </a:p>
          <a:p>
            <a:endParaRPr lang="en-US" sz="2400" b="0" dirty="0">
              <a:latin typeface="Courier"/>
              <a:cs typeface="Courier"/>
            </a:endParaRPr>
          </a:p>
          <a:p>
            <a:endParaRPr lang="en-US" sz="2400" dirty="0">
              <a:latin typeface="Courier"/>
              <a:cs typeface="Courier"/>
            </a:endParaRPr>
          </a:p>
        </p:txBody>
      </p:sp>
      <p:sp>
        <p:nvSpPr>
          <p:cNvPr id="4" name="TextBox 3"/>
          <p:cNvSpPr txBox="1"/>
          <p:nvPr/>
        </p:nvSpPr>
        <p:spPr>
          <a:xfrm>
            <a:off x="7053231" y="6334780"/>
            <a:ext cx="5486575" cy="523220"/>
          </a:xfrm>
          <a:prstGeom prst="rect">
            <a:avLst/>
          </a:prstGeom>
          <a:noFill/>
        </p:spPr>
        <p:txBody>
          <a:bodyPr wrap="square" rtlCol="0">
            <a:spAutoFit/>
          </a:bodyPr>
          <a:lstStyle/>
          <a:p>
            <a:r>
              <a:rPr lang="en-US" sz="1400" dirty="0"/>
              <a:t>Based partly on lecture notes by Rodrigo Fonseca, David </a:t>
            </a:r>
            <a:r>
              <a:rPr lang="en-US" sz="1400" dirty="0" err="1"/>
              <a:t>Mazières</a:t>
            </a:r>
            <a:r>
              <a:rPr lang="en-US" sz="1400" dirty="0"/>
              <a:t>, </a:t>
            </a:r>
            <a:br>
              <a:rPr lang="en-US" sz="1400" dirty="0"/>
            </a:br>
            <a:r>
              <a:rPr lang="en-US" sz="1400" dirty="0"/>
              <a:t>Phil Levis, John </a:t>
            </a:r>
            <a:r>
              <a:rPr lang="en-US" sz="1400" dirty="0" err="1"/>
              <a:t>Jannotti</a:t>
            </a:r>
            <a:r>
              <a:rPr lang="en-US" sz="1400" dirty="0"/>
              <a:t>, Peterson &amp; Davie</a:t>
            </a:r>
          </a:p>
        </p:txBody>
      </p:sp>
      <p:sp>
        <p:nvSpPr>
          <p:cNvPr id="7" name="TextBox 6">
            <a:extLst>
              <a:ext uri="{FF2B5EF4-FFF2-40B4-BE49-F238E27FC236}">
                <a16:creationId xmlns:a16="http://schemas.microsoft.com/office/drawing/2014/main" id="{E919A27A-030B-DFF6-EAC4-4D5DAAD9BD4B}"/>
              </a:ext>
            </a:extLst>
          </p:cNvPr>
          <p:cNvSpPr txBox="1"/>
          <p:nvPr/>
        </p:nvSpPr>
        <p:spPr>
          <a:xfrm>
            <a:off x="103819" y="5314757"/>
            <a:ext cx="4740718" cy="1015663"/>
          </a:xfrm>
          <a:prstGeom prst="rect">
            <a:avLst/>
          </a:prstGeom>
          <a:noFill/>
        </p:spPr>
        <p:txBody>
          <a:bodyPr wrap="square" rtlCol="0">
            <a:spAutoFit/>
          </a:bodyPr>
          <a:lstStyle/>
          <a:p>
            <a:r>
              <a:rPr lang="en-US" sz="2000" dirty="0">
                <a:latin typeface="Avenir Book" charset="0"/>
                <a:ea typeface="Avenir Book" charset="0"/>
                <a:cs typeface="Avenir Book" charset="0"/>
              </a:rPr>
              <a:t>For anonymous questions &amp; feedback during lecture:</a:t>
            </a:r>
          </a:p>
          <a:p>
            <a:r>
              <a:rPr lang="en-US" sz="2000" dirty="0">
                <a:latin typeface="Avenir Book" charset="0"/>
                <a:ea typeface="Avenir Book" charset="0"/>
                <a:cs typeface="Avenir Book" charset="0"/>
              </a:rPr>
              <a:t>https://feedback.cs1680.systems/main</a:t>
            </a:r>
          </a:p>
        </p:txBody>
      </p:sp>
      <p:pic>
        <p:nvPicPr>
          <p:cNvPr id="5" name="Picture 4">
            <a:extLst>
              <a:ext uri="{FF2B5EF4-FFF2-40B4-BE49-F238E27FC236}">
                <a16:creationId xmlns:a16="http://schemas.microsoft.com/office/drawing/2014/main" id="{F0180F96-5EE0-9A43-29F3-82A968742391}"/>
              </a:ext>
            </a:extLst>
          </p:cNvPr>
          <p:cNvPicPr>
            <a:picLocks noChangeAspect="1"/>
          </p:cNvPicPr>
          <p:nvPr/>
        </p:nvPicPr>
        <p:blipFill>
          <a:blip r:embed="rId3"/>
          <a:stretch>
            <a:fillRect/>
          </a:stretch>
        </p:blipFill>
        <p:spPr>
          <a:xfrm>
            <a:off x="4881797" y="4926597"/>
            <a:ext cx="1534352" cy="144192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0" dirty="0"/>
              <a:t>Networks, in general</a:t>
            </a:r>
            <a:endParaRPr lang="en-US" dirty="0"/>
          </a:p>
        </p:txBody>
      </p:sp>
      <p:sp>
        <p:nvSpPr>
          <p:cNvPr id="3" name="Content Placeholder 2"/>
          <p:cNvSpPr>
            <a:spLocks noGrp="1"/>
          </p:cNvSpPr>
          <p:nvPr>
            <p:ph idx="1"/>
          </p:nvPr>
        </p:nvSpPr>
        <p:spPr/>
        <p:txBody>
          <a:bodyPr>
            <a:normAutofit/>
          </a:bodyPr>
          <a:lstStyle/>
          <a:p>
            <a:pPr marL="0" indent="0">
              <a:buNone/>
            </a:pPr>
            <a:r>
              <a:rPr lang="en-US" dirty="0"/>
              <a:t>What is a network?</a:t>
            </a:r>
          </a:p>
          <a:p>
            <a:pPr lvl="1"/>
            <a:r>
              <a:rPr lang="en-US" dirty="0"/>
              <a:t>System of lines/channels that interconnect</a:t>
            </a:r>
          </a:p>
          <a:p>
            <a:pPr lvl="1"/>
            <a:r>
              <a:rPr lang="en-US" i="1" dirty="0"/>
              <a:t>E.g.</a:t>
            </a:r>
            <a:r>
              <a:rPr lang="en-US" dirty="0"/>
              <a:t>, railroad, highway, plumbing, postal, telephone, social, </a:t>
            </a:r>
            <a:r>
              <a:rPr lang="en-US" dirty="0">
                <a:solidFill>
                  <a:schemeClr val="tx2"/>
                </a:solidFill>
              </a:rPr>
              <a:t>computer</a:t>
            </a:r>
          </a:p>
          <a:p>
            <a:pPr marL="0" indent="0">
              <a:buNone/>
            </a:pPr>
            <a:endParaRPr lang="en-US" dirty="0"/>
          </a:p>
          <a:p>
            <a:pPr marL="0" indent="0">
              <a:buNone/>
            </a:pPr>
            <a:r>
              <a:rPr lang="en-US" dirty="0"/>
              <a:t>A </a:t>
            </a:r>
            <a:r>
              <a:rPr lang="en-US" i="1" dirty="0">
                <a:solidFill>
                  <a:srgbClr val="FFCB33"/>
                </a:solidFill>
              </a:rPr>
              <a:t>computer</a:t>
            </a:r>
            <a:r>
              <a:rPr lang="en-US" dirty="0"/>
              <a:t> network…</a:t>
            </a:r>
          </a:p>
          <a:p>
            <a:pPr lvl="1"/>
            <a:r>
              <a:rPr lang="en-US" dirty="0"/>
              <a:t>Moves </a:t>
            </a:r>
            <a:r>
              <a:rPr lang="en-US" i="1" dirty="0"/>
              <a:t>information</a:t>
            </a:r>
          </a:p>
          <a:p>
            <a:pPr lvl="1"/>
            <a:r>
              <a:rPr lang="en-US" dirty="0"/>
              <a:t>Nodes: general-purpose computers </a:t>
            </a:r>
          </a:p>
          <a:p>
            <a:pPr lvl="1"/>
            <a:r>
              <a:rPr lang="en-US" dirty="0"/>
              <a:t>Links: wires, fiber optics, EM spectrum… </a:t>
            </a:r>
          </a:p>
        </p:txBody>
      </p:sp>
    </p:spTree>
    <p:extLst>
      <p:ext uri="{BB962C8B-B14F-4D97-AF65-F5344CB8AC3E}">
        <p14:creationId xmlns:p14="http://schemas.microsoft.com/office/powerpoint/2010/main" val="542760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computer networks cooler?</a:t>
            </a:r>
          </a:p>
        </p:txBody>
      </p:sp>
      <p:sp>
        <p:nvSpPr>
          <p:cNvPr id="3" name="Content Placeholder 2"/>
          <p:cNvSpPr>
            <a:spLocks noGrp="1"/>
          </p:cNvSpPr>
          <p:nvPr>
            <p:ph idx="1"/>
          </p:nvPr>
        </p:nvSpPr>
        <p:spPr/>
        <p:txBody>
          <a:bodyPr/>
          <a:lstStyle/>
          <a:p>
            <a:r>
              <a:rPr lang="en-US" dirty="0"/>
              <a:t>Most nodes are general-purpose computers</a:t>
            </a:r>
          </a:p>
          <a:p>
            <a:r>
              <a:rPr lang="en-US" dirty="0"/>
              <a:t>Very easy to </a:t>
            </a:r>
            <a:r>
              <a:rPr lang="en-US" dirty="0">
                <a:solidFill>
                  <a:schemeClr val="tx2"/>
                </a:solidFill>
              </a:rPr>
              <a:t>innovate</a:t>
            </a:r>
            <a:r>
              <a:rPr lang="en-US" dirty="0"/>
              <a:t> and develop new uses of the network:	</a:t>
            </a:r>
            <a:r>
              <a:rPr lang="en-US" i="1" dirty="0"/>
              <a:t>you </a:t>
            </a:r>
            <a:r>
              <a:rPr lang="en-US" dirty="0"/>
              <a:t>can program the nodes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computer networks cooler?</a:t>
            </a:r>
          </a:p>
        </p:txBody>
      </p:sp>
      <p:sp>
        <p:nvSpPr>
          <p:cNvPr id="3" name="Content Placeholder 2"/>
          <p:cNvSpPr>
            <a:spLocks noGrp="1"/>
          </p:cNvSpPr>
          <p:nvPr>
            <p:ph idx="1"/>
          </p:nvPr>
        </p:nvSpPr>
        <p:spPr>
          <a:xfrm>
            <a:off x="609600" y="1219200"/>
            <a:ext cx="10972800" cy="4767942"/>
          </a:xfrm>
        </p:spPr>
        <p:txBody>
          <a:bodyPr/>
          <a:lstStyle/>
          <a:p>
            <a:r>
              <a:rPr lang="en-US" dirty="0"/>
              <a:t>Most nodes are general-purpose computers</a:t>
            </a:r>
          </a:p>
          <a:p>
            <a:r>
              <a:rPr lang="en-US" dirty="0"/>
              <a:t>Very easy to </a:t>
            </a:r>
            <a:r>
              <a:rPr lang="en-US" dirty="0">
                <a:solidFill>
                  <a:schemeClr val="tx2"/>
                </a:solidFill>
              </a:rPr>
              <a:t>innovate</a:t>
            </a:r>
            <a:r>
              <a:rPr lang="en-US" dirty="0"/>
              <a:t> and develop new uses of the network:	</a:t>
            </a:r>
            <a:r>
              <a:rPr lang="en-US" i="1" dirty="0"/>
              <a:t>you </a:t>
            </a:r>
            <a:r>
              <a:rPr lang="en-US" dirty="0"/>
              <a:t>can program the nodes</a:t>
            </a:r>
          </a:p>
        </p:txBody>
      </p:sp>
      <p:pic>
        <p:nvPicPr>
          <p:cNvPr id="3074" name="Picture 2">
            <a:extLst>
              <a:ext uri="{FF2B5EF4-FFF2-40B4-BE49-F238E27FC236}">
                <a16:creationId xmlns:a16="http://schemas.microsoft.com/office/drawing/2014/main" id="{423A27DB-F977-6448-A6BA-3EA8572B60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6507" y="3699837"/>
            <a:ext cx="2417651" cy="1782905"/>
          </a:xfrm>
          <a:prstGeom prst="rect">
            <a:avLst/>
          </a:prstGeom>
          <a:solidFill>
            <a:schemeClr val="tx1"/>
          </a:solidFill>
          <a:ln w="28575">
            <a:solidFill>
              <a:schemeClr val="bg1"/>
            </a:solidFill>
          </a:ln>
        </p:spPr>
      </p:pic>
      <p:sp>
        <p:nvSpPr>
          <p:cNvPr id="5" name="TextBox 4">
            <a:extLst>
              <a:ext uri="{FF2B5EF4-FFF2-40B4-BE49-F238E27FC236}">
                <a16:creationId xmlns:a16="http://schemas.microsoft.com/office/drawing/2014/main" id="{535044D6-B4D0-291D-1C26-472ADB25CEDD}"/>
              </a:ext>
            </a:extLst>
          </p:cNvPr>
          <p:cNvSpPr txBox="1"/>
          <p:nvPr/>
        </p:nvSpPr>
        <p:spPr>
          <a:xfrm>
            <a:off x="828331" y="5472801"/>
            <a:ext cx="1947969" cy="369332"/>
          </a:xfrm>
          <a:prstGeom prst="rect">
            <a:avLst/>
          </a:prstGeom>
          <a:noFill/>
        </p:spPr>
        <p:txBody>
          <a:bodyPr wrap="none" rtlCol="0">
            <a:spAutoFit/>
          </a:bodyPr>
          <a:lstStyle/>
          <a:p>
            <a:r>
              <a:rPr lang="en-US" dirty="0">
                <a:latin typeface="Avenir Book" charset="0"/>
                <a:ea typeface="Avenir Book" charset="0"/>
                <a:cs typeface="Avenir Book" charset="0"/>
              </a:rPr>
              <a:t>A landline phone</a:t>
            </a:r>
          </a:p>
        </p:txBody>
      </p:sp>
    </p:spTree>
    <p:extLst>
      <p:ext uri="{BB962C8B-B14F-4D97-AF65-F5344CB8AC3E}">
        <p14:creationId xmlns:p14="http://schemas.microsoft.com/office/powerpoint/2010/main" val="215809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computer networks cooler?</a:t>
            </a:r>
          </a:p>
        </p:txBody>
      </p:sp>
      <p:pic>
        <p:nvPicPr>
          <p:cNvPr id="3074" name="Picture 2">
            <a:extLst>
              <a:ext uri="{FF2B5EF4-FFF2-40B4-BE49-F238E27FC236}">
                <a16:creationId xmlns:a16="http://schemas.microsoft.com/office/drawing/2014/main" id="{423A27DB-F977-6448-A6BA-3EA8572B60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6507" y="3699837"/>
            <a:ext cx="2417651" cy="1782905"/>
          </a:xfrm>
          <a:prstGeom prst="rect">
            <a:avLst/>
          </a:prstGeom>
          <a:solidFill>
            <a:schemeClr val="tx1"/>
          </a:solidFill>
          <a:ln w="28575">
            <a:solidFill>
              <a:schemeClr val="bg1"/>
            </a:solidFill>
          </a:ln>
        </p:spPr>
      </p:pic>
      <p:pic>
        <p:nvPicPr>
          <p:cNvPr id="1026" name="Picture 2">
            <a:extLst>
              <a:ext uri="{FF2B5EF4-FFF2-40B4-BE49-F238E27FC236}">
                <a16:creationId xmlns:a16="http://schemas.microsoft.com/office/drawing/2014/main" id="{4D30BA04-C91C-04BF-942E-02E6B2A35E4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87620" y="3820374"/>
            <a:ext cx="2874929" cy="2154327"/>
          </a:xfrm>
          <a:prstGeom prst="rect">
            <a:avLst/>
          </a:prstGeom>
          <a:solidFill>
            <a:schemeClr val="tx1"/>
          </a:solidFill>
          <a:ln w="28575">
            <a:solidFill>
              <a:schemeClr val="bg1"/>
            </a:solidFill>
          </a:ln>
        </p:spPr>
      </p:pic>
      <p:sp>
        <p:nvSpPr>
          <p:cNvPr id="5" name="TextBox 4">
            <a:extLst>
              <a:ext uri="{FF2B5EF4-FFF2-40B4-BE49-F238E27FC236}">
                <a16:creationId xmlns:a16="http://schemas.microsoft.com/office/drawing/2014/main" id="{535044D6-B4D0-291D-1C26-472ADB25CEDD}"/>
              </a:ext>
            </a:extLst>
          </p:cNvPr>
          <p:cNvSpPr txBox="1"/>
          <p:nvPr/>
        </p:nvSpPr>
        <p:spPr>
          <a:xfrm>
            <a:off x="828331" y="5472801"/>
            <a:ext cx="1947969" cy="369332"/>
          </a:xfrm>
          <a:prstGeom prst="rect">
            <a:avLst/>
          </a:prstGeom>
          <a:noFill/>
        </p:spPr>
        <p:txBody>
          <a:bodyPr wrap="none" rtlCol="0">
            <a:spAutoFit/>
          </a:bodyPr>
          <a:lstStyle/>
          <a:p>
            <a:r>
              <a:rPr lang="en-US" dirty="0">
                <a:latin typeface="Avenir Book" charset="0"/>
                <a:ea typeface="Avenir Book" charset="0"/>
                <a:cs typeface="Avenir Book" charset="0"/>
              </a:rPr>
              <a:t>A landline phone</a:t>
            </a:r>
          </a:p>
        </p:txBody>
      </p:sp>
      <p:sp>
        <p:nvSpPr>
          <p:cNvPr id="8" name="TextBox 7">
            <a:extLst>
              <a:ext uri="{FF2B5EF4-FFF2-40B4-BE49-F238E27FC236}">
                <a16:creationId xmlns:a16="http://schemas.microsoft.com/office/drawing/2014/main" id="{796242A1-0FFD-4F4A-F3AE-CAE0A5DD75EB}"/>
              </a:ext>
            </a:extLst>
          </p:cNvPr>
          <p:cNvSpPr txBox="1"/>
          <p:nvPr/>
        </p:nvSpPr>
        <p:spPr>
          <a:xfrm>
            <a:off x="6532928" y="5989038"/>
            <a:ext cx="2829621" cy="369332"/>
          </a:xfrm>
          <a:prstGeom prst="rect">
            <a:avLst/>
          </a:prstGeom>
          <a:noFill/>
        </p:spPr>
        <p:txBody>
          <a:bodyPr wrap="none" rtlCol="0">
            <a:spAutoFit/>
          </a:bodyPr>
          <a:lstStyle/>
          <a:p>
            <a:r>
              <a:rPr lang="en-US" dirty="0">
                <a:latin typeface="Avenir Book" charset="0"/>
                <a:ea typeface="Avenir Book" charset="0"/>
                <a:cs typeface="Avenir Book" charset="0"/>
              </a:rPr>
              <a:t>The first webserver (1993)</a:t>
            </a:r>
          </a:p>
        </p:txBody>
      </p:sp>
      <p:pic>
        <p:nvPicPr>
          <p:cNvPr id="9" name="Picture 8">
            <a:extLst>
              <a:ext uri="{FF2B5EF4-FFF2-40B4-BE49-F238E27FC236}">
                <a16:creationId xmlns:a16="http://schemas.microsoft.com/office/drawing/2014/main" id="{039D4BF0-3917-796D-A33E-E6673700A75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708615" y="3668912"/>
            <a:ext cx="1846690" cy="2457252"/>
          </a:xfrm>
          <a:prstGeom prst="rect">
            <a:avLst/>
          </a:prstGeom>
          <a:solidFill>
            <a:schemeClr val="tx1"/>
          </a:solidFill>
          <a:ln w="28575">
            <a:solidFill>
              <a:schemeClr val="bg1"/>
            </a:solidFill>
          </a:ln>
        </p:spPr>
      </p:pic>
      <p:sp>
        <p:nvSpPr>
          <p:cNvPr id="10" name="TextBox 9">
            <a:extLst>
              <a:ext uri="{FF2B5EF4-FFF2-40B4-BE49-F238E27FC236}">
                <a16:creationId xmlns:a16="http://schemas.microsoft.com/office/drawing/2014/main" id="{C71D7AB3-92F3-E004-3616-B98C08E65A4A}"/>
              </a:ext>
            </a:extLst>
          </p:cNvPr>
          <p:cNvSpPr txBox="1"/>
          <p:nvPr/>
        </p:nvSpPr>
        <p:spPr>
          <a:xfrm>
            <a:off x="3473774" y="6102621"/>
            <a:ext cx="2417650" cy="646331"/>
          </a:xfrm>
          <a:prstGeom prst="rect">
            <a:avLst/>
          </a:prstGeom>
          <a:noFill/>
        </p:spPr>
        <p:txBody>
          <a:bodyPr wrap="none" rtlCol="0">
            <a:spAutoFit/>
          </a:bodyPr>
          <a:lstStyle/>
          <a:p>
            <a:pPr algn="ctr"/>
            <a:r>
              <a:rPr lang="en-US" dirty="0">
                <a:latin typeface="Avenir Book" charset="0"/>
                <a:ea typeface="Avenir Book" charset="0"/>
                <a:cs typeface="Avenir Book" charset="0"/>
              </a:rPr>
              <a:t>First “Internet” router</a:t>
            </a:r>
          </a:p>
          <a:p>
            <a:pPr algn="ctr"/>
            <a:r>
              <a:rPr lang="en-US" dirty="0">
                <a:latin typeface="Avenir Book" charset="0"/>
                <a:ea typeface="Avenir Book" charset="0"/>
                <a:cs typeface="Avenir Book" charset="0"/>
              </a:rPr>
              <a:t>(~1969)</a:t>
            </a:r>
          </a:p>
        </p:txBody>
      </p:sp>
      <p:sp>
        <p:nvSpPr>
          <p:cNvPr id="7" name="Content Placeholder 2">
            <a:extLst>
              <a:ext uri="{FF2B5EF4-FFF2-40B4-BE49-F238E27FC236}">
                <a16:creationId xmlns:a16="http://schemas.microsoft.com/office/drawing/2014/main" id="{1C0D5B7B-688B-5647-8A52-9A280C443DC2}"/>
              </a:ext>
            </a:extLst>
          </p:cNvPr>
          <p:cNvSpPr>
            <a:spLocks noGrp="1"/>
          </p:cNvSpPr>
          <p:nvPr>
            <p:ph idx="1"/>
          </p:nvPr>
        </p:nvSpPr>
        <p:spPr>
          <a:xfrm>
            <a:off x="609600" y="1219200"/>
            <a:ext cx="10972800" cy="4767942"/>
          </a:xfrm>
        </p:spPr>
        <p:txBody>
          <a:bodyPr/>
          <a:lstStyle/>
          <a:p>
            <a:r>
              <a:rPr lang="en-US" dirty="0"/>
              <a:t>Most nodes are general-purpose computers</a:t>
            </a:r>
          </a:p>
          <a:p>
            <a:r>
              <a:rPr lang="en-US" dirty="0"/>
              <a:t>Very easy to </a:t>
            </a:r>
            <a:r>
              <a:rPr lang="en-US" dirty="0">
                <a:solidFill>
                  <a:schemeClr val="tx2"/>
                </a:solidFill>
              </a:rPr>
              <a:t>innovate</a:t>
            </a:r>
            <a:r>
              <a:rPr lang="en-US" dirty="0"/>
              <a:t> and develop new uses of the network:	</a:t>
            </a:r>
            <a:r>
              <a:rPr lang="en-US" i="1" dirty="0"/>
              <a:t>you </a:t>
            </a:r>
            <a:r>
              <a:rPr lang="en-US" dirty="0"/>
              <a:t>can program the nodes</a:t>
            </a:r>
          </a:p>
        </p:txBody>
      </p:sp>
    </p:spTree>
    <p:extLst>
      <p:ext uri="{BB962C8B-B14F-4D97-AF65-F5344CB8AC3E}">
        <p14:creationId xmlns:p14="http://schemas.microsoft.com/office/powerpoint/2010/main" val="243628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2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xEl>
                                              <p:pRg st="0" end="0"/>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10" grpId="0"/>
      <p:bldP spid="7" grpId="0" uiExpand="1"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computer networks cooler?</a:t>
            </a:r>
          </a:p>
        </p:txBody>
      </p:sp>
      <p:sp>
        <p:nvSpPr>
          <p:cNvPr id="3" name="Content Placeholder 2"/>
          <p:cNvSpPr>
            <a:spLocks noGrp="1"/>
          </p:cNvSpPr>
          <p:nvPr>
            <p:ph idx="1"/>
          </p:nvPr>
        </p:nvSpPr>
        <p:spPr/>
        <p:txBody>
          <a:bodyPr/>
          <a:lstStyle/>
          <a:p>
            <a:r>
              <a:rPr lang="en-US" dirty="0"/>
              <a:t>Most nodes are general-purpose computers</a:t>
            </a:r>
          </a:p>
          <a:p>
            <a:r>
              <a:rPr lang="en-US" dirty="0"/>
              <a:t>Very easy to </a:t>
            </a:r>
            <a:r>
              <a:rPr lang="en-US" dirty="0">
                <a:solidFill>
                  <a:schemeClr val="tx2"/>
                </a:solidFill>
              </a:rPr>
              <a:t>innovate</a:t>
            </a:r>
            <a:r>
              <a:rPr lang="en-US" dirty="0"/>
              <a:t> and develop new uses of the network:	</a:t>
            </a:r>
            <a:r>
              <a:rPr lang="en-US" i="1" dirty="0"/>
              <a:t>you </a:t>
            </a:r>
            <a:r>
              <a:rPr lang="en-US" dirty="0"/>
              <a:t>can program the nodes</a:t>
            </a:r>
          </a:p>
        </p:txBody>
      </p:sp>
      <p:pic>
        <p:nvPicPr>
          <p:cNvPr id="3074" name="Picture 2">
            <a:extLst>
              <a:ext uri="{FF2B5EF4-FFF2-40B4-BE49-F238E27FC236}">
                <a16:creationId xmlns:a16="http://schemas.microsoft.com/office/drawing/2014/main" id="{423A27DB-F977-6448-A6BA-3EA8572B605C}"/>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546507" y="3699837"/>
            <a:ext cx="2417651" cy="1782905"/>
          </a:xfrm>
          <a:prstGeom prst="rect">
            <a:avLst/>
          </a:prstGeom>
          <a:solidFill>
            <a:schemeClr val="tx1"/>
          </a:solidFill>
          <a:ln w="28575">
            <a:solidFill>
              <a:schemeClr val="bg1"/>
            </a:solidFill>
          </a:ln>
        </p:spPr>
      </p:pic>
      <p:pic>
        <p:nvPicPr>
          <p:cNvPr id="1026" name="Picture 2">
            <a:extLst>
              <a:ext uri="{FF2B5EF4-FFF2-40B4-BE49-F238E27FC236}">
                <a16:creationId xmlns:a16="http://schemas.microsoft.com/office/drawing/2014/main" id="{4D30BA04-C91C-04BF-942E-02E6B2A35E4D}"/>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87620" y="3820374"/>
            <a:ext cx="2874929" cy="2154327"/>
          </a:xfrm>
          <a:prstGeom prst="rect">
            <a:avLst/>
          </a:prstGeom>
          <a:solidFill>
            <a:schemeClr val="tx1"/>
          </a:solidFill>
          <a:ln w="28575">
            <a:solidFill>
              <a:schemeClr val="bg1"/>
            </a:solidFill>
          </a:ln>
        </p:spPr>
      </p:pic>
      <p:sp>
        <p:nvSpPr>
          <p:cNvPr id="5" name="TextBox 4">
            <a:extLst>
              <a:ext uri="{FF2B5EF4-FFF2-40B4-BE49-F238E27FC236}">
                <a16:creationId xmlns:a16="http://schemas.microsoft.com/office/drawing/2014/main" id="{535044D6-B4D0-291D-1C26-472ADB25CEDD}"/>
              </a:ext>
            </a:extLst>
          </p:cNvPr>
          <p:cNvSpPr txBox="1"/>
          <p:nvPr/>
        </p:nvSpPr>
        <p:spPr>
          <a:xfrm>
            <a:off x="828331" y="5472801"/>
            <a:ext cx="1947969" cy="369332"/>
          </a:xfrm>
          <a:prstGeom prst="rect">
            <a:avLst/>
          </a:prstGeom>
          <a:noFill/>
        </p:spPr>
        <p:txBody>
          <a:bodyPr wrap="none" rtlCol="0">
            <a:spAutoFit/>
          </a:bodyPr>
          <a:lstStyle/>
          <a:p>
            <a:r>
              <a:rPr lang="en-US" dirty="0">
                <a:latin typeface="Avenir Book" charset="0"/>
                <a:ea typeface="Avenir Book" charset="0"/>
                <a:cs typeface="Avenir Book" charset="0"/>
              </a:rPr>
              <a:t>A landline phone</a:t>
            </a:r>
          </a:p>
        </p:txBody>
      </p:sp>
      <p:sp>
        <p:nvSpPr>
          <p:cNvPr id="8" name="TextBox 7">
            <a:extLst>
              <a:ext uri="{FF2B5EF4-FFF2-40B4-BE49-F238E27FC236}">
                <a16:creationId xmlns:a16="http://schemas.microsoft.com/office/drawing/2014/main" id="{796242A1-0FFD-4F4A-F3AE-CAE0A5DD75EB}"/>
              </a:ext>
            </a:extLst>
          </p:cNvPr>
          <p:cNvSpPr txBox="1"/>
          <p:nvPr/>
        </p:nvSpPr>
        <p:spPr>
          <a:xfrm>
            <a:off x="6532928" y="5989038"/>
            <a:ext cx="2829621" cy="369332"/>
          </a:xfrm>
          <a:prstGeom prst="rect">
            <a:avLst/>
          </a:prstGeom>
          <a:noFill/>
        </p:spPr>
        <p:txBody>
          <a:bodyPr wrap="none" rtlCol="0">
            <a:spAutoFit/>
          </a:bodyPr>
          <a:lstStyle/>
          <a:p>
            <a:r>
              <a:rPr lang="en-US" dirty="0">
                <a:latin typeface="Avenir Book" charset="0"/>
                <a:ea typeface="Avenir Book" charset="0"/>
                <a:cs typeface="Avenir Book" charset="0"/>
              </a:rPr>
              <a:t>The first webserver (1993)</a:t>
            </a:r>
          </a:p>
        </p:txBody>
      </p:sp>
      <p:pic>
        <p:nvPicPr>
          <p:cNvPr id="9" name="Picture 8">
            <a:extLst>
              <a:ext uri="{FF2B5EF4-FFF2-40B4-BE49-F238E27FC236}">
                <a16:creationId xmlns:a16="http://schemas.microsoft.com/office/drawing/2014/main" id="{039D4BF0-3917-796D-A33E-E6673700A75B}"/>
              </a:ext>
            </a:extLst>
          </p:cNvPr>
          <p:cNvPicPr>
            <a:picLocks noChangeAspect="1"/>
          </p:cNvPicPr>
          <p:nvPr/>
        </p:nvPicPr>
        <p:blipFill rotWithShape="1">
          <a:blip r:embed="rId5">
            <a:extLst>
              <a:ext uri="{28A0092B-C50C-407E-A947-70E740481C1C}">
                <a14:useLocalDpi xmlns:a14="http://schemas.microsoft.com/office/drawing/2010/main"/>
              </a:ext>
            </a:extLst>
          </a:blip>
          <a:srcRect/>
          <a:stretch/>
        </p:blipFill>
        <p:spPr>
          <a:xfrm>
            <a:off x="3708615" y="3668912"/>
            <a:ext cx="1846690" cy="2457252"/>
          </a:xfrm>
          <a:prstGeom prst="rect">
            <a:avLst/>
          </a:prstGeom>
          <a:solidFill>
            <a:schemeClr val="tx1"/>
          </a:solidFill>
          <a:ln w="28575">
            <a:solidFill>
              <a:schemeClr val="bg1"/>
            </a:solidFill>
          </a:ln>
        </p:spPr>
      </p:pic>
      <p:sp>
        <p:nvSpPr>
          <p:cNvPr id="10" name="TextBox 9">
            <a:extLst>
              <a:ext uri="{FF2B5EF4-FFF2-40B4-BE49-F238E27FC236}">
                <a16:creationId xmlns:a16="http://schemas.microsoft.com/office/drawing/2014/main" id="{C71D7AB3-92F3-E004-3616-B98C08E65A4A}"/>
              </a:ext>
            </a:extLst>
          </p:cNvPr>
          <p:cNvSpPr txBox="1"/>
          <p:nvPr/>
        </p:nvSpPr>
        <p:spPr>
          <a:xfrm>
            <a:off x="3473774" y="6102621"/>
            <a:ext cx="2417650" cy="646331"/>
          </a:xfrm>
          <a:prstGeom prst="rect">
            <a:avLst/>
          </a:prstGeom>
          <a:noFill/>
        </p:spPr>
        <p:txBody>
          <a:bodyPr wrap="none" rtlCol="0">
            <a:spAutoFit/>
          </a:bodyPr>
          <a:lstStyle/>
          <a:p>
            <a:pPr algn="ctr"/>
            <a:r>
              <a:rPr lang="en-US" dirty="0">
                <a:latin typeface="Avenir Book" charset="0"/>
                <a:ea typeface="Avenir Book" charset="0"/>
                <a:cs typeface="Avenir Book" charset="0"/>
              </a:rPr>
              <a:t>First “Internet” router</a:t>
            </a:r>
          </a:p>
          <a:p>
            <a:pPr algn="ctr"/>
            <a:r>
              <a:rPr lang="en-US" dirty="0">
                <a:latin typeface="Avenir Book" charset="0"/>
                <a:ea typeface="Avenir Book" charset="0"/>
                <a:cs typeface="Avenir Book" charset="0"/>
              </a:rPr>
              <a:t>(~1969)</a:t>
            </a:r>
          </a:p>
        </p:txBody>
      </p:sp>
      <p:pic>
        <p:nvPicPr>
          <p:cNvPr id="4" name="Picture 2">
            <a:extLst>
              <a:ext uri="{FF2B5EF4-FFF2-40B4-BE49-F238E27FC236}">
                <a16:creationId xmlns:a16="http://schemas.microsoft.com/office/drawing/2014/main" id="{41188D78-887D-EDBC-FE4E-883C0F621917}"/>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004053" y="3327835"/>
            <a:ext cx="1634983" cy="2913831"/>
          </a:xfrm>
          <a:prstGeom prst="rect">
            <a:avLst/>
          </a:prstGeom>
          <a:solidFill>
            <a:schemeClr val="tx1"/>
          </a:solidFill>
          <a:ln w="28575">
            <a:solidFill>
              <a:schemeClr val="bg1"/>
            </a:solidFill>
          </a:ln>
        </p:spPr>
      </p:pic>
      <p:sp>
        <p:nvSpPr>
          <p:cNvPr id="6" name="TextBox 5">
            <a:extLst>
              <a:ext uri="{FF2B5EF4-FFF2-40B4-BE49-F238E27FC236}">
                <a16:creationId xmlns:a16="http://schemas.microsoft.com/office/drawing/2014/main" id="{F2F9EDFE-79AD-B7CD-FF27-FCD74C975ADD}"/>
              </a:ext>
            </a:extLst>
          </p:cNvPr>
          <p:cNvSpPr txBox="1"/>
          <p:nvPr/>
        </p:nvSpPr>
        <p:spPr>
          <a:xfrm>
            <a:off x="9856176" y="6279768"/>
            <a:ext cx="1782860" cy="369332"/>
          </a:xfrm>
          <a:prstGeom prst="rect">
            <a:avLst/>
          </a:prstGeom>
          <a:noFill/>
        </p:spPr>
        <p:txBody>
          <a:bodyPr wrap="none" rtlCol="0">
            <a:spAutoFit/>
          </a:bodyPr>
          <a:lstStyle/>
          <a:p>
            <a:r>
              <a:rPr lang="en-US" dirty="0">
                <a:latin typeface="Avenir Book" charset="0"/>
                <a:ea typeface="Avenir Book" charset="0"/>
                <a:cs typeface="Avenir Book" charset="0"/>
              </a:rPr>
              <a:t>iPhone 1 (2007)</a:t>
            </a:r>
          </a:p>
        </p:txBody>
      </p:sp>
    </p:spTree>
    <p:extLst>
      <p:ext uri="{BB962C8B-B14F-4D97-AF65-F5344CB8AC3E}">
        <p14:creationId xmlns:p14="http://schemas.microsoft.com/office/powerpoint/2010/main" val="2654423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07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2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p:bldP spid="8" grpId="0"/>
      <p:bldP spid="10"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Networking =&gt; Innovation</a:t>
            </a:r>
          </a:p>
        </p:txBody>
      </p:sp>
      <p:sp>
        <p:nvSpPr>
          <p:cNvPr id="3" name="Content Placeholder 2"/>
          <p:cNvSpPr>
            <a:spLocks noGrp="1"/>
          </p:cNvSpPr>
          <p:nvPr>
            <p:ph idx="1"/>
          </p:nvPr>
        </p:nvSpPr>
        <p:spPr>
          <a:xfrm>
            <a:off x="609600" y="1581151"/>
            <a:ext cx="10972800" cy="4525963"/>
          </a:xfrm>
        </p:spPr>
        <p:txBody>
          <a:bodyPr>
            <a:normAutofit fontScale="77500" lnSpcReduction="20000"/>
          </a:bodyPr>
          <a:lstStyle/>
          <a:p>
            <a:r>
              <a:rPr lang="en-US" dirty="0"/>
              <a:t>WhatsApp: 1B monthly active users in 7 years, now over 3B</a:t>
            </a:r>
          </a:p>
          <a:p>
            <a:pPr lvl="1"/>
            <a:r>
              <a:rPr lang="en-US" dirty="0"/>
              <a:t>1B</a:t>
            </a:r>
            <a:r>
              <a:rPr lang="en-US" dirty="0">
                <a:sym typeface="Wingdings" pitchFamily="2" charset="2"/>
              </a:rPr>
              <a:t> users =&gt; </a:t>
            </a:r>
            <a:r>
              <a:rPr lang="en-US" dirty="0"/>
              <a:t>57 engineers</a:t>
            </a:r>
          </a:p>
          <a:p>
            <a:pPr marL="609585" lvl="1" indent="0">
              <a:buNone/>
            </a:pPr>
            <a:endParaRPr lang="en-US" dirty="0"/>
          </a:p>
          <a:p>
            <a:pPr marL="609585" lvl="1" indent="0">
              <a:buNone/>
            </a:pPr>
            <a:endParaRPr lang="en-US" dirty="0"/>
          </a:p>
          <a:p>
            <a:r>
              <a:rPr lang="en-US" dirty="0"/>
              <a:t>Uber, etc.:  global dispatch service, </a:t>
            </a:r>
            <a:br>
              <a:rPr lang="en-US" dirty="0"/>
            </a:br>
            <a:r>
              <a:rPr lang="en-US" dirty="0"/>
              <a:t>enabled by smartphones</a:t>
            </a:r>
          </a:p>
          <a:p>
            <a:endParaRPr lang="en-US" dirty="0"/>
          </a:p>
          <a:p>
            <a:r>
              <a:rPr lang="en-US" dirty="0"/>
              <a:t>Online communities, memes, video platforms, …</a:t>
            </a:r>
          </a:p>
          <a:p>
            <a:endParaRPr lang="en-US" dirty="0"/>
          </a:p>
          <a:p>
            <a:pPr marL="0" indent="0">
              <a:buNone/>
            </a:pPr>
            <a:endParaRPr lang="en-US" dirty="0"/>
          </a:p>
          <a:p>
            <a:pPr marL="0" indent="0">
              <a:buNone/>
            </a:pPr>
            <a:endParaRPr lang="en-US" dirty="0"/>
          </a:p>
          <a:p>
            <a:pPr marL="0" indent="0">
              <a:buNone/>
            </a:pPr>
            <a:r>
              <a:rPr lang="en-US" dirty="0"/>
              <a:t> </a:t>
            </a:r>
          </a:p>
        </p:txBody>
      </p:sp>
      <p:pic>
        <p:nvPicPr>
          <p:cNvPr id="4" name="Picture 3">
            <a:extLst>
              <a:ext uri="{FF2B5EF4-FFF2-40B4-BE49-F238E27FC236}">
                <a16:creationId xmlns:a16="http://schemas.microsoft.com/office/drawing/2014/main" id="{2AC997F2-73BA-D349-A9BB-4AF98BA798E2}"/>
              </a:ext>
            </a:extLst>
          </p:cNvPr>
          <p:cNvPicPr>
            <a:picLocks noChangeAspect="1"/>
          </p:cNvPicPr>
          <p:nvPr/>
        </p:nvPicPr>
        <p:blipFill>
          <a:blip r:embed="rId3"/>
          <a:stretch>
            <a:fillRect/>
          </a:stretch>
        </p:blipFill>
        <p:spPr>
          <a:xfrm>
            <a:off x="10259475" y="1356469"/>
            <a:ext cx="1166727" cy="1166727"/>
          </a:xfrm>
          <a:prstGeom prst="rect">
            <a:avLst/>
          </a:prstGeom>
        </p:spPr>
      </p:pic>
      <p:pic>
        <p:nvPicPr>
          <p:cNvPr id="7" name="Picture 4">
            <a:extLst>
              <a:ext uri="{FF2B5EF4-FFF2-40B4-BE49-F238E27FC236}">
                <a16:creationId xmlns:a16="http://schemas.microsoft.com/office/drawing/2014/main" id="{B0B10F97-02B4-BD4E-B037-61F03572C75F}"/>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8466395" y="4901581"/>
            <a:ext cx="2055171" cy="1155006"/>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a:extLst>
              <a:ext uri="{FF2B5EF4-FFF2-40B4-BE49-F238E27FC236}">
                <a16:creationId xmlns:a16="http://schemas.microsoft.com/office/drawing/2014/main" id="{7566B275-0AEC-138A-5EA4-300A7786E64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271692" y="2837211"/>
            <a:ext cx="2154510" cy="14363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6">
            <a:extLst>
              <a:ext uri="{FF2B5EF4-FFF2-40B4-BE49-F238E27FC236}">
                <a16:creationId xmlns:a16="http://schemas.microsoft.com/office/drawing/2014/main" id="{A73A35AD-A288-B799-BE0E-62DA9E2A753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10648944" y="3758581"/>
            <a:ext cx="101155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10">
            <a:extLst>
              <a:ext uri="{FF2B5EF4-FFF2-40B4-BE49-F238E27FC236}">
                <a16:creationId xmlns:a16="http://schemas.microsoft.com/office/drawing/2014/main" id="{0BB359FD-CD1B-4059-0FE2-6324AECAECCF}"/>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8350981" y="2983881"/>
            <a:ext cx="1143000" cy="1143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15287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10" end="10"/>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8"/>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4098"/>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6"/>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101A002A-E1B5-51D4-B7D1-8CF03A9B29DF}"/>
              </a:ext>
            </a:extLst>
          </p:cNvPr>
          <p:cNvSpPr txBox="1"/>
          <p:nvPr/>
        </p:nvSpPr>
        <p:spPr>
          <a:xfrm>
            <a:off x="279400" y="292100"/>
            <a:ext cx="3347391" cy="584775"/>
          </a:xfrm>
          <a:prstGeom prst="rect">
            <a:avLst/>
          </a:prstGeom>
          <a:noFill/>
        </p:spPr>
        <p:txBody>
          <a:bodyPr wrap="none" rtlCol="0">
            <a:spAutoFit/>
          </a:bodyPr>
          <a:lstStyle/>
          <a:p>
            <a:r>
              <a:rPr lang="en-US" sz="3200" dirty="0">
                <a:latin typeface="Avenir Book" charset="0"/>
                <a:ea typeface="Avenir Book" charset="0"/>
                <a:cs typeface="Avenir Book" charset="0"/>
              </a:rPr>
              <a:t>Challenge:  Scale</a:t>
            </a:r>
          </a:p>
        </p:txBody>
      </p:sp>
      <p:pic>
        <p:nvPicPr>
          <p:cNvPr id="2" name="Picture 1">
            <a:extLst>
              <a:ext uri="{FF2B5EF4-FFF2-40B4-BE49-F238E27FC236}">
                <a16:creationId xmlns:a16="http://schemas.microsoft.com/office/drawing/2014/main" id="{583775DA-81D6-84D8-5867-6906AE2D83B4}"/>
              </a:ext>
            </a:extLst>
          </p:cNvPr>
          <p:cNvPicPr>
            <a:picLocks noChangeAspect="1"/>
          </p:cNvPicPr>
          <p:nvPr/>
        </p:nvPicPr>
        <p:blipFill>
          <a:blip r:embed="rId2"/>
          <a:stretch>
            <a:fillRect/>
          </a:stretch>
        </p:blipFill>
        <p:spPr>
          <a:xfrm>
            <a:off x="2209800" y="898401"/>
            <a:ext cx="7772400" cy="5590267"/>
          </a:xfrm>
          <a:prstGeom prst="rect">
            <a:avLst/>
          </a:prstGeom>
        </p:spPr>
      </p:pic>
      <p:sp>
        <p:nvSpPr>
          <p:cNvPr id="3" name="TextBox 2">
            <a:extLst>
              <a:ext uri="{FF2B5EF4-FFF2-40B4-BE49-F238E27FC236}">
                <a16:creationId xmlns:a16="http://schemas.microsoft.com/office/drawing/2014/main" id="{72691295-EDA9-8F58-8CDC-D86076B5318A}"/>
              </a:ext>
            </a:extLst>
          </p:cNvPr>
          <p:cNvSpPr txBox="1"/>
          <p:nvPr/>
        </p:nvSpPr>
        <p:spPr>
          <a:xfrm>
            <a:off x="8154650" y="6488668"/>
            <a:ext cx="3879267" cy="369332"/>
          </a:xfrm>
          <a:prstGeom prst="rect">
            <a:avLst/>
          </a:prstGeom>
          <a:noFill/>
        </p:spPr>
        <p:txBody>
          <a:bodyPr wrap="none" rtlCol="0">
            <a:spAutoFit/>
          </a:bodyPr>
          <a:lstStyle/>
          <a:p>
            <a:r>
              <a:rPr lang="en-US" dirty="0">
                <a:latin typeface="Avenir Book" charset="0"/>
                <a:ea typeface="Avenir Book" charset="0"/>
                <a:cs typeface="Avenir Book" charset="0"/>
              </a:rPr>
              <a:t>Source:  </a:t>
            </a:r>
            <a:r>
              <a:rPr lang="en-US" dirty="0">
                <a:latin typeface="Avenir Book" charset="0"/>
                <a:ea typeface="Avenir Book" charset="0"/>
                <a:cs typeface="Avenir Book" charset="0"/>
                <a:hlinkClick r:id="rId3"/>
              </a:rPr>
              <a:t>ITU Facts and Figures 2025</a:t>
            </a:r>
            <a:endParaRPr lang="en-US" dirty="0">
              <a:latin typeface="Avenir Book" charset="0"/>
              <a:ea typeface="Avenir Book" charset="0"/>
              <a:cs typeface="Avenir Book" charset="0"/>
            </a:endParaRPr>
          </a:p>
        </p:txBody>
      </p:sp>
    </p:spTree>
    <p:extLst>
      <p:ext uri="{BB962C8B-B14F-4D97-AF65-F5344CB8AC3E}">
        <p14:creationId xmlns:p14="http://schemas.microsoft.com/office/powerpoint/2010/main" val="225672748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35639" y="28445"/>
            <a:ext cx="6842807" cy="6842807"/>
          </a:xfrm>
          <a:prstGeom prst="rect">
            <a:avLst/>
          </a:prstGeom>
        </p:spPr>
      </p:pic>
      <p:sp>
        <p:nvSpPr>
          <p:cNvPr id="5" name="TextBox 4">
            <a:extLst>
              <a:ext uri="{FF2B5EF4-FFF2-40B4-BE49-F238E27FC236}">
                <a16:creationId xmlns:a16="http://schemas.microsoft.com/office/drawing/2014/main" id="{05A51D5B-556B-921B-18EE-9D98ADC555B8}"/>
              </a:ext>
            </a:extLst>
          </p:cNvPr>
          <p:cNvSpPr txBox="1"/>
          <p:nvPr/>
        </p:nvSpPr>
        <p:spPr>
          <a:xfrm>
            <a:off x="0" y="5273147"/>
            <a:ext cx="6807200" cy="1569660"/>
          </a:xfrm>
          <a:prstGeom prst="rect">
            <a:avLst/>
          </a:prstGeom>
          <a:noFill/>
        </p:spPr>
        <p:txBody>
          <a:bodyPr wrap="square" rtlCol="0">
            <a:spAutoFit/>
          </a:bodyPr>
          <a:lstStyle/>
          <a:p>
            <a:r>
              <a:rPr lang="en-US" sz="2400" dirty="0">
                <a:latin typeface="Avenir Book" panose="02000503020000020003" pitchFamily="2" charset="0"/>
              </a:rPr>
              <a:t> </a:t>
            </a:r>
          </a:p>
          <a:p>
            <a:r>
              <a:rPr lang="en-US" sz="2400" dirty="0">
                <a:latin typeface="Avenir Book" panose="02000503020000020003" pitchFamily="2" charset="0"/>
              </a:rPr>
              <a:t>Map of the Internet, circa 2003</a:t>
            </a:r>
          </a:p>
          <a:p>
            <a:r>
              <a:rPr lang="en-US" sz="2400" dirty="0">
                <a:latin typeface="Avenir Book" panose="02000503020000020003" pitchFamily="2" charset="0"/>
              </a:rPr>
              <a:t>(via Traceroute)</a:t>
            </a:r>
          </a:p>
          <a:p>
            <a:r>
              <a:rPr lang="en-US" sz="2400" dirty="0">
                <a:latin typeface="Avenir Book" panose="02000503020000020003" pitchFamily="2" charset="0"/>
              </a:rPr>
              <a:t>OPTE project</a:t>
            </a:r>
          </a:p>
        </p:txBody>
      </p:sp>
      <p:sp>
        <p:nvSpPr>
          <p:cNvPr id="3" name="TextBox 2">
            <a:extLst>
              <a:ext uri="{FF2B5EF4-FFF2-40B4-BE49-F238E27FC236}">
                <a16:creationId xmlns:a16="http://schemas.microsoft.com/office/drawing/2014/main" id="{C8AEB882-DF7E-82AA-A42F-E8351B8D4C67}"/>
              </a:ext>
            </a:extLst>
          </p:cNvPr>
          <p:cNvSpPr txBox="1"/>
          <p:nvPr/>
        </p:nvSpPr>
        <p:spPr>
          <a:xfrm>
            <a:off x="177800" y="241300"/>
            <a:ext cx="3347391" cy="584775"/>
          </a:xfrm>
          <a:prstGeom prst="rect">
            <a:avLst/>
          </a:prstGeom>
          <a:noFill/>
        </p:spPr>
        <p:txBody>
          <a:bodyPr wrap="none" rtlCol="0">
            <a:spAutoFit/>
          </a:bodyPr>
          <a:lstStyle/>
          <a:p>
            <a:r>
              <a:rPr lang="en-US" sz="3200" dirty="0">
                <a:latin typeface="Avenir Book" charset="0"/>
                <a:ea typeface="Avenir Book" charset="0"/>
                <a:cs typeface="Avenir Book" charset="0"/>
              </a:rPr>
              <a:t>Challenge:  Scale</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08A949-5617-D349-8737-B2E9D7EEA502}"/>
              </a:ext>
            </a:extLst>
          </p:cNvPr>
          <p:cNvSpPr>
            <a:spLocks noGrp="1"/>
          </p:cNvSpPr>
          <p:nvPr>
            <p:ph type="sldNum" sz="quarter" idx="12"/>
          </p:nvPr>
        </p:nvSpPr>
        <p:spPr/>
        <p:txBody>
          <a:bodyPr/>
          <a:lstStyle/>
          <a:p>
            <a:fld id="{22D6CAD1-C946-4B93-B6A2-6369BC3B5860}" type="slidenum">
              <a:rPr lang="en-US" smtClean="0"/>
              <a:t>18</a:t>
            </a:fld>
            <a:endParaRPr lang="en-US"/>
          </a:p>
        </p:txBody>
      </p:sp>
      <p:pic>
        <p:nvPicPr>
          <p:cNvPr id="6" name="Picture 5">
            <a:extLst>
              <a:ext uri="{FF2B5EF4-FFF2-40B4-BE49-F238E27FC236}">
                <a16:creationId xmlns:a16="http://schemas.microsoft.com/office/drawing/2014/main" id="{D8B47474-281A-544F-9351-6943EDDB59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9750" y="0"/>
            <a:ext cx="8572500" cy="6858000"/>
          </a:xfrm>
          <a:prstGeom prst="rect">
            <a:avLst/>
          </a:prstGeom>
        </p:spPr>
      </p:pic>
      <p:sp>
        <p:nvSpPr>
          <p:cNvPr id="4" name="TextBox 3">
            <a:extLst>
              <a:ext uri="{FF2B5EF4-FFF2-40B4-BE49-F238E27FC236}">
                <a16:creationId xmlns:a16="http://schemas.microsoft.com/office/drawing/2014/main" id="{256A51F9-B471-CC45-A9C1-FD3548CCD9F2}"/>
              </a:ext>
            </a:extLst>
          </p:cNvPr>
          <p:cNvSpPr txBox="1"/>
          <p:nvPr/>
        </p:nvSpPr>
        <p:spPr>
          <a:xfrm>
            <a:off x="50801" y="5509145"/>
            <a:ext cx="6807200" cy="1200329"/>
          </a:xfrm>
          <a:prstGeom prst="rect">
            <a:avLst/>
          </a:prstGeom>
          <a:noFill/>
        </p:spPr>
        <p:txBody>
          <a:bodyPr wrap="square" rtlCol="0">
            <a:spAutoFit/>
          </a:bodyPr>
          <a:lstStyle/>
          <a:p>
            <a:r>
              <a:rPr lang="en-US" sz="2400" dirty="0">
                <a:latin typeface="Avenir Book" panose="02000503020000020003" pitchFamily="2" charset="0"/>
              </a:rPr>
              <a:t> </a:t>
            </a:r>
          </a:p>
          <a:p>
            <a:r>
              <a:rPr lang="en-US" sz="2400" dirty="0">
                <a:latin typeface="Avenir Book" panose="02000503020000020003" pitchFamily="2" charset="0"/>
              </a:rPr>
              <a:t>Map of the Internet, 2021 (via BGP)</a:t>
            </a:r>
          </a:p>
          <a:p>
            <a:r>
              <a:rPr lang="en-US" sz="2400" dirty="0">
                <a:latin typeface="Avenir Book" panose="02000503020000020003" pitchFamily="2" charset="0"/>
              </a:rPr>
              <a:t>OPTE project</a:t>
            </a:r>
          </a:p>
        </p:txBody>
      </p:sp>
      <p:pic>
        <p:nvPicPr>
          <p:cNvPr id="5" name="Picture 4">
            <a:extLst>
              <a:ext uri="{FF2B5EF4-FFF2-40B4-BE49-F238E27FC236}">
                <a16:creationId xmlns:a16="http://schemas.microsoft.com/office/drawing/2014/main" id="{725511BD-CE0D-B49E-7BFA-B7D74A5120C6}"/>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8606458" y="5143263"/>
            <a:ext cx="1775792" cy="1714737"/>
          </a:xfrm>
          <a:prstGeom prst="rect">
            <a:avLst/>
          </a:prstGeom>
        </p:spPr>
      </p:pic>
      <p:sp>
        <p:nvSpPr>
          <p:cNvPr id="7" name="TextBox 6">
            <a:extLst>
              <a:ext uri="{FF2B5EF4-FFF2-40B4-BE49-F238E27FC236}">
                <a16:creationId xmlns:a16="http://schemas.microsoft.com/office/drawing/2014/main" id="{5108F0B5-988B-8788-45FA-23EECEB6E7BE}"/>
              </a:ext>
            </a:extLst>
          </p:cNvPr>
          <p:cNvSpPr txBox="1"/>
          <p:nvPr/>
        </p:nvSpPr>
        <p:spPr>
          <a:xfrm>
            <a:off x="177800" y="241300"/>
            <a:ext cx="3347391" cy="584775"/>
          </a:xfrm>
          <a:prstGeom prst="rect">
            <a:avLst/>
          </a:prstGeom>
          <a:noFill/>
        </p:spPr>
        <p:txBody>
          <a:bodyPr wrap="none" rtlCol="0">
            <a:spAutoFit/>
          </a:bodyPr>
          <a:lstStyle/>
          <a:p>
            <a:r>
              <a:rPr lang="en-US" sz="3200" dirty="0">
                <a:latin typeface="Avenir Book" charset="0"/>
                <a:ea typeface="Avenir Book" charset="0"/>
                <a:cs typeface="Avenir Book" charset="0"/>
              </a:rPr>
              <a:t>Challenge:  Scale</a:t>
            </a:r>
          </a:p>
        </p:txBody>
      </p:sp>
    </p:spTree>
    <p:extLst>
      <p:ext uri="{BB962C8B-B14F-4D97-AF65-F5344CB8AC3E}">
        <p14:creationId xmlns:p14="http://schemas.microsoft.com/office/powerpoint/2010/main" val="966530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11574E-9AC0-FFD5-289C-EB673F9B9CBB}"/>
              </a:ext>
            </a:extLst>
          </p:cNvPr>
          <p:cNvSpPr>
            <a:spLocks noGrp="1"/>
          </p:cNvSpPr>
          <p:nvPr>
            <p:ph type="title"/>
          </p:nvPr>
        </p:nvSpPr>
        <p:spPr/>
        <p:txBody>
          <a:bodyPr/>
          <a:lstStyle/>
          <a:p>
            <a:r>
              <a:rPr lang="en-US" dirty="0"/>
              <a:t>Challenge:  Heterogeneity</a:t>
            </a:r>
          </a:p>
        </p:txBody>
      </p:sp>
      <p:pic>
        <p:nvPicPr>
          <p:cNvPr id="4" name="Picture 3">
            <a:extLst>
              <a:ext uri="{FF2B5EF4-FFF2-40B4-BE49-F238E27FC236}">
                <a16:creationId xmlns:a16="http://schemas.microsoft.com/office/drawing/2014/main" id="{8AA054E3-0D3E-089B-9EC5-6A5EF027ED62}"/>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238125" y="1272382"/>
            <a:ext cx="6429375" cy="5143500"/>
          </a:xfrm>
          <a:prstGeom prst="rect">
            <a:avLst/>
          </a:prstGeom>
        </p:spPr>
      </p:pic>
      <p:pic>
        <p:nvPicPr>
          <p:cNvPr id="5" name="Picture 2" descr="Cutaway of a submarine cable that shows the layers of protection. Photo by Tim Hornyak. Source: [25].">
            <a:extLst>
              <a:ext uri="{FF2B5EF4-FFF2-40B4-BE49-F238E27FC236}">
                <a16:creationId xmlns:a16="http://schemas.microsoft.com/office/drawing/2014/main" id="{7A326A87-ADD4-0154-A907-38EB2767B4F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6312916" y="1301176"/>
            <a:ext cx="2995184" cy="1920982"/>
          </a:xfrm>
          <a:prstGeom prst="rect">
            <a:avLst/>
          </a:prstGeom>
          <a:solidFill>
            <a:schemeClr val="tx1"/>
          </a:solidFill>
          <a:ln w="28575">
            <a:solidFill>
              <a:schemeClr val="bg1"/>
            </a:solidFill>
          </a:ln>
        </p:spPr>
      </p:pic>
      <p:pic>
        <p:nvPicPr>
          <p:cNvPr id="6" name="Picture 2">
            <a:extLst>
              <a:ext uri="{FF2B5EF4-FFF2-40B4-BE49-F238E27FC236}">
                <a16:creationId xmlns:a16="http://schemas.microsoft.com/office/drawing/2014/main" id="{D3E29D6B-B2FE-AB9D-88B4-C5FCAB5C3C06}"/>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422239" y="3667736"/>
            <a:ext cx="2217270" cy="1662953"/>
          </a:xfrm>
          <a:prstGeom prst="rect">
            <a:avLst/>
          </a:prstGeom>
          <a:solidFill>
            <a:schemeClr val="tx1"/>
          </a:solidFill>
          <a:ln w="28575">
            <a:solidFill>
              <a:schemeClr val="bg1"/>
            </a:solidFill>
          </a:ln>
        </p:spPr>
      </p:pic>
      <p:pic>
        <p:nvPicPr>
          <p:cNvPr id="7" name="Picture 6" descr="Cell site - Wikipedia">
            <a:extLst>
              <a:ext uri="{FF2B5EF4-FFF2-40B4-BE49-F238E27FC236}">
                <a16:creationId xmlns:a16="http://schemas.microsoft.com/office/drawing/2014/main" id="{624884C0-A409-7FB2-E34C-FDF56A859F2A}"/>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629775" y="1219200"/>
            <a:ext cx="2324100" cy="3505200"/>
          </a:xfrm>
          <a:prstGeom prst="rect">
            <a:avLst/>
          </a:prstGeom>
          <a:solidFill>
            <a:schemeClr val="tx1"/>
          </a:solidFill>
          <a:ln w="28575">
            <a:solidFill>
              <a:schemeClr val="bg1"/>
            </a:solidFill>
          </a:ln>
        </p:spPr>
      </p:pic>
      <p:pic>
        <p:nvPicPr>
          <p:cNvPr id="8" name="Picture 4" descr="use own router">
            <a:extLst>
              <a:ext uri="{FF2B5EF4-FFF2-40B4-BE49-F238E27FC236}">
                <a16:creationId xmlns:a16="http://schemas.microsoft.com/office/drawing/2014/main" id="{89D73AE4-57DA-2B58-50CD-20B44D14679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8961184" y="3792703"/>
            <a:ext cx="2901307" cy="1920982"/>
          </a:xfrm>
          <a:prstGeom prst="rect">
            <a:avLst/>
          </a:prstGeom>
          <a:solidFill>
            <a:schemeClr val="tx1"/>
          </a:solidFill>
          <a:ln w="28575">
            <a:solidFill>
              <a:schemeClr val="bg1"/>
            </a:solidFill>
          </a:ln>
        </p:spPr>
      </p:pic>
    </p:spTree>
    <p:extLst>
      <p:ext uri="{BB962C8B-B14F-4D97-AF65-F5344CB8AC3E}">
        <p14:creationId xmlns:p14="http://schemas.microsoft.com/office/powerpoint/2010/main" val="154510291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69"/>
        <p:cNvGrpSpPr/>
        <p:nvPr/>
      </p:nvGrpSpPr>
      <p:grpSpPr>
        <a:xfrm>
          <a:off x="0" y="0"/>
          <a:ext cx="0" cy="0"/>
          <a:chOff x="0" y="0"/>
          <a:chExt cx="0" cy="0"/>
        </a:xfrm>
      </p:grpSpPr>
      <p:pic>
        <p:nvPicPr>
          <p:cNvPr id="70" name="Google Shape;70;g3b94548b12d_0_8"/>
          <p:cNvPicPr preferRelativeResize="0"/>
          <p:nvPr/>
        </p:nvPicPr>
        <p:blipFill rotWithShape="1">
          <a:blip r:embed="rId3">
            <a:alphaModFix/>
          </a:blip>
          <a:srcRect/>
          <a:stretch/>
        </p:blipFill>
        <p:spPr>
          <a:xfrm>
            <a:off x="0" y="1"/>
            <a:ext cx="12192008" cy="6858004"/>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D9A36523-2E13-0AB6-D174-5D1AA7419D57}"/>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1595771" y="1558786"/>
            <a:ext cx="9000457" cy="4338431"/>
          </a:xfrm>
          <a:prstGeom prst="rect">
            <a:avLst/>
          </a:prstGeom>
          <a:solidFill>
            <a:schemeClr val="tx1"/>
          </a:solidFill>
          <a:ln w="28575">
            <a:solidFill>
              <a:schemeClr val="bg1"/>
            </a:solidFill>
          </a:ln>
        </p:spPr>
      </p:pic>
      <p:sp>
        <p:nvSpPr>
          <p:cNvPr id="2" name="Title 1">
            <a:extLst>
              <a:ext uri="{FF2B5EF4-FFF2-40B4-BE49-F238E27FC236}">
                <a16:creationId xmlns:a16="http://schemas.microsoft.com/office/drawing/2014/main" id="{E614B263-80E2-83CB-3960-39EBAC11BB9C}"/>
              </a:ext>
            </a:extLst>
          </p:cNvPr>
          <p:cNvSpPr>
            <a:spLocks noGrp="1"/>
          </p:cNvSpPr>
          <p:nvPr>
            <p:ph type="title"/>
          </p:nvPr>
        </p:nvSpPr>
        <p:spPr/>
        <p:txBody>
          <a:bodyPr/>
          <a:lstStyle/>
          <a:p>
            <a:r>
              <a:rPr lang="en-US" dirty="0"/>
              <a:t>Challenges:  Access</a:t>
            </a:r>
          </a:p>
        </p:txBody>
      </p:sp>
    </p:spTree>
    <p:extLst>
      <p:ext uri="{BB962C8B-B14F-4D97-AF65-F5344CB8AC3E}">
        <p14:creationId xmlns:p14="http://schemas.microsoft.com/office/powerpoint/2010/main" val="181382816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20AC5-612F-AE4C-BF8E-5E5D2CE5813C}"/>
              </a:ext>
            </a:extLst>
          </p:cNvPr>
          <p:cNvSpPr>
            <a:spLocks noGrp="1"/>
          </p:cNvSpPr>
          <p:nvPr>
            <p:ph type="title"/>
          </p:nvPr>
        </p:nvSpPr>
        <p:spPr/>
        <p:txBody>
          <a:bodyPr/>
          <a:lstStyle/>
          <a:p>
            <a:r>
              <a:rPr lang="en-US" dirty="0"/>
              <a:t>Challenge:  Security</a:t>
            </a:r>
          </a:p>
        </p:txBody>
      </p:sp>
      <p:sp>
        <p:nvSpPr>
          <p:cNvPr id="3" name="Content Placeholder 2">
            <a:extLst>
              <a:ext uri="{FF2B5EF4-FFF2-40B4-BE49-F238E27FC236}">
                <a16:creationId xmlns:a16="http://schemas.microsoft.com/office/drawing/2014/main" id="{4428E380-C1FB-5C43-B7EF-C0C3B1705F69}"/>
              </a:ext>
            </a:extLst>
          </p:cNvPr>
          <p:cNvSpPr>
            <a:spLocks noGrp="1"/>
          </p:cNvSpPr>
          <p:nvPr>
            <p:ph idx="1"/>
          </p:nvPr>
        </p:nvSpPr>
        <p:spPr/>
        <p:txBody>
          <a:bodyPr anchor="t"/>
          <a:lstStyle/>
          <a:p>
            <a:pPr marL="0" indent="0">
              <a:buNone/>
            </a:pPr>
            <a:r>
              <a:rPr lang="en-US" dirty="0" err="1"/>
              <a:t>Mirai</a:t>
            </a:r>
            <a:r>
              <a:rPr lang="en-US" dirty="0"/>
              <a:t> Botnet (2016)</a:t>
            </a:r>
          </a:p>
          <a:p>
            <a:r>
              <a:rPr lang="en-US" dirty="0"/>
              <a:t>Vulnerable DVRs, Home Routers, Cameras disrupted </a:t>
            </a:r>
            <a:r>
              <a:rPr lang="en-US" dirty="0" err="1"/>
              <a:t>Dyn</a:t>
            </a:r>
            <a:endParaRPr lang="en-US" dirty="0"/>
          </a:p>
          <a:p>
            <a:pPr lvl="1"/>
            <a:r>
              <a:rPr lang="en-US" dirty="0"/>
              <a:t>DNS provider for Twitter, Netflix, Reddit, others</a:t>
            </a:r>
          </a:p>
          <a:p>
            <a:r>
              <a:rPr lang="en-US" dirty="0"/>
              <a:t>Largest denial-of-service (DDoS) attack at the time, over 1TBit/s</a:t>
            </a:r>
          </a:p>
        </p:txBody>
      </p:sp>
      <p:pic>
        <p:nvPicPr>
          <p:cNvPr id="5" name="Picture 4">
            <a:extLst>
              <a:ext uri="{FF2B5EF4-FFF2-40B4-BE49-F238E27FC236}">
                <a16:creationId xmlns:a16="http://schemas.microsoft.com/office/drawing/2014/main" id="{F438C903-0C38-BB4C-A196-0B7E69322798}"/>
              </a:ext>
            </a:extLst>
          </p:cNvPr>
          <p:cNvPicPr>
            <a:picLocks noChangeAspect="1"/>
          </p:cNvPicPr>
          <p:nvPr/>
        </p:nvPicPr>
        <p:blipFill>
          <a:blip r:embed="rId3"/>
          <a:stretch>
            <a:fillRect/>
          </a:stretch>
        </p:blipFill>
        <p:spPr>
          <a:xfrm>
            <a:off x="3745120" y="3854449"/>
            <a:ext cx="4940300" cy="2806700"/>
          </a:xfrm>
          <a:prstGeom prst="rect">
            <a:avLst/>
          </a:prstGeom>
        </p:spPr>
      </p:pic>
    </p:spTree>
    <p:extLst>
      <p:ext uri="{BB962C8B-B14F-4D97-AF65-F5344CB8AC3E}">
        <p14:creationId xmlns:p14="http://schemas.microsoft.com/office/powerpoint/2010/main" val="2188504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7D85F664-586B-8B9B-F00C-1E8801408A2F}"/>
              </a:ext>
            </a:extLst>
          </p:cNvPr>
          <p:cNvPicPr>
            <a:picLocks noChangeAspect="1"/>
          </p:cNvPicPr>
          <p:nvPr/>
        </p:nvPicPr>
        <p:blipFill>
          <a:blip r:embed="rId3"/>
          <a:stretch>
            <a:fillRect/>
          </a:stretch>
        </p:blipFill>
        <p:spPr>
          <a:xfrm>
            <a:off x="210160" y="867083"/>
            <a:ext cx="6791384" cy="1203404"/>
          </a:xfrm>
          <a:prstGeom prst="rect">
            <a:avLst/>
          </a:prstGeom>
          <a:solidFill>
            <a:schemeClr val="tx1"/>
          </a:solidFill>
          <a:ln w="28575">
            <a:solidFill>
              <a:schemeClr val="bg1"/>
            </a:solidFill>
          </a:ln>
        </p:spPr>
      </p:pic>
      <p:sp>
        <p:nvSpPr>
          <p:cNvPr id="2" name="Title 1">
            <a:extLst>
              <a:ext uri="{FF2B5EF4-FFF2-40B4-BE49-F238E27FC236}">
                <a16:creationId xmlns:a16="http://schemas.microsoft.com/office/drawing/2014/main" id="{09B2634D-E625-DD69-B06E-F38AB60FEEB3}"/>
              </a:ext>
            </a:extLst>
          </p:cNvPr>
          <p:cNvSpPr>
            <a:spLocks noGrp="1"/>
          </p:cNvSpPr>
          <p:nvPr>
            <p:ph type="title"/>
          </p:nvPr>
        </p:nvSpPr>
        <p:spPr/>
        <p:txBody>
          <a:bodyPr/>
          <a:lstStyle/>
          <a:p>
            <a:r>
              <a:rPr lang="en-US" dirty="0"/>
              <a:t>Challenges:  Politics and Oversight</a:t>
            </a:r>
          </a:p>
        </p:txBody>
      </p:sp>
      <p:pic>
        <p:nvPicPr>
          <p:cNvPr id="12" name="Picture 11">
            <a:extLst>
              <a:ext uri="{FF2B5EF4-FFF2-40B4-BE49-F238E27FC236}">
                <a16:creationId xmlns:a16="http://schemas.microsoft.com/office/drawing/2014/main" id="{D477158E-52FF-039D-FF4A-88CC487F6897}"/>
              </a:ext>
            </a:extLst>
          </p:cNvPr>
          <p:cNvPicPr>
            <a:picLocks noChangeAspect="1"/>
          </p:cNvPicPr>
          <p:nvPr/>
        </p:nvPicPr>
        <p:blipFill>
          <a:blip r:embed="rId4"/>
          <a:stretch>
            <a:fillRect/>
          </a:stretch>
        </p:blipFill>
        <p:spPr>
          <a:xfrm>
            <a:off x="7689535" y="1291879"/>
            <a:ext cx="4292305" cy="1247277"/>
          </a:xfrm>
          <a:prstGeom prst="rect">
            <a:avLst/>
          </a:prstGeom>
          <a:solidFill>
            <a:schemeClr val="tx1"/>
          </a:solidFill>
          <a:ln w="28575">
            <a:solidFill>
              <a:schemeClr val="bg1"/>
            </a:solidFill>
          </a:ln>
        </p:spPr>
      </p:pic>
      <p:pic>
        <p:nvPicPr>
          <p:cNvPr id="7" name="Picture 6">
            <a:extLst>
              <a:ext uri="{FF2B5EF4-FFF2-40B4-BE49-F238E27FC236}">
                <a16:creationId xmlns:a16="http://schemas.microsoft.com/office/drawing/2014/main" id="{2EB938D8-BD95-D276-EB23-76DD23C7A23D}"/>
              </a:ext>
            </a:extLst>
          </p:cNvPr>
          <p:cNvPicPr>
            <a:picLocks noChangeAspect="1"/>
          </p:cNvPicPr>
          <p:nvPr/>
        </p:nvPicPr>
        <p:blipFill>
          <a:blip r:embed="rId5"/>
          <a:stretch>
            <a:fillRect/>
          </a:stretch>
        </p:blipFill>
        <p:spPr>
          <a:xfrm>
            <a:off x="759020" y="1907280"/>
            <a:ext cx="6930887" cy="1179062"/>
          </a:xfrm>
          <a:prstGeom prst="rect">
            <a:avLst/>
          </a:prstGeom>
          <a:solidFill>
            <a:schemeClr val="tx1"/>
          </a:solidFill>
          <a:ln w="28575">
            <a:solidFill>
              <a:schemeClr val="bg1"/>
            </a:solidFill>
          </a:ln>
        </p:spPr>
      </p:pic>
      <p:pic>
        <p:nvPicPr>
          <p:cNvPr id="8" name="Picture 7">
            <a:extLst>
              <a:ext uri="{FF2B5EF4-FFF2-40B4-BE49-F238E27FC236}">
                <a16:creationId xmlns:a16="http://schemas.microsoft.com/office/drawing/2014/main" id="{A70321EE-9170-8086-6EA9-AD6727E0E54F}"/>
              </a:ext>
            </a:extLst>
          </p:cNvPr>
          <p:cNvPicPr>
            <a:picLocks noChangeAspect="1"/>
          </p:cNvPicPr>
          <p:nvPr/>
        </p:nvPicPr>
        <p:blipFill>
          <a:blip r:embed="rId6"/>
          <a:stretch>
            <a:fillRect/>
          </a:stretch>
        </p:blipFill>
        <p:spPr>
          <a:xfrm>
            <a:off x="200043" y="4693013"/>
            <a:ext cx="6811617" cy="1279758"/>
          </a:xfrm>
          <a:prstGeom prst="rect">
            <a:avLst/>
          </a:prstGeom>
          <a:solidFill>
            <a:schemeClr val="tx1"/>
          </a:solidFill>
          <a:ln w="28575">
            <a:solidFill>
              <a:schemeClr val="bg1"/>
            </a:solidFill>
          </a:ln>
        </p:spPr>
      </p:pic>
      <p:pic>
        <p:nvPicPr>
          <p:cNvPr id="11" name="Picture 10">
            <a:extLst>
              <a:ext uri="{FF2B5EF4-FFF2-40B4-BE49-F238E27FC236}">
                <a16:creationId xmlns:a16="http://schemas.microsoft.com/office/drawing/2014/main" id="{4FA287E6-45F9-B02A-033C-E13B42D9E1AC}"/>
              </a:ext>
            </a:extLst>
          </p:cNvPr>
          <p:cNvPicPr>
            <a:picLocks noChangeAspect="1"/>
          </p:cNvPicPr>
          <p:nvPr/>
        </p:nvPicPr>
        <p:blipFill rotWithShape="1">
          <a:blip r:embed="rId7">
            <a:extLst>
              <a:ext uri="{28A0092B-C50C-407E-A947-70E740481C1C}">
                <a14:useLocalDpi xmlns:a14="http://schemas.microsoft.com/office/drawing/2010/main"/>
              </a:ext>
            </a:extLst>
          </a:blip>
          <a:srcRect/>
          <a:stretch/>
        </p:blipFill>
        <p:spPr>
          <a:xfrm>
            <a:off x="474472" y="5545406"/>
            <a:ext cx="6262757" cy="1010785"/>
          </a:xfrm>
          <a:prstGeom prst="rect">
            <a:avLst/>
          </a:prstGeom>
          <a:solidFill>
            <a:schemeClr val="tx1"/>
          </a:solidFill>
          <a:ln w="28575">
            <a:solidFill>
              <a:schemeClr val="bg1"/>
            </a:solidFill>
          </a:ln>
        </p:spPr>
      </p:pic>
      <p:pic>
        <p:nvPicPr>
          <p:cNvPr id="4" name="Picture 3">
            <a:extLst>
              <a:ext uri="{FF2B5EF4-FFF2-40B4-BE49-F238E27FC236}">
                <a16:creationId xmlns:a16="http://schemas.microsoft.com/office/drawing/2014/main" id="{64CE3047-3D15-E536-56E7-54CD0DE2853A}"/>
              </a:ext>
            </a:extLst>
          </p:cNvPr>
          <p:cNvPicPr>
            <a:picLocks noChangeAspect="1"/>
          </p:cNvPicPr>
          <p:nvPr/>
        </p:nvPicPr>
        <p:blipFill>
          <a:blip r:embed="rId8"/>
          <a:stretch>
            <a:fillRect/>
          </a:stretch>
        </p:blipFill>
        <p:spPr>
          <a:xfrm>
            <a:off x="6406936" y="5349549"/>
            <a:ext cx="5585021" cy="1246443"/>
          </a:xfrm>
          <a:prstGeom prst="rect">
            <a:avLst/>
          </a:prstGeom>
          <a:solidFill>
            <a:schemeClr val="tx1"/>
          </a:solidFill>
          <a:ln w="28575">
            <a:solidFill>
              <a:schemeClr val="bg1"/>
            </a:solidFill>
          </a:ln>
        </p:spPr>
      </p:pic>
      <p:pic>
        <p:nvPicPr>
          <p:cNvPr id="3" name="Picture 2">
            <a:extLst>
              <a:ext uri="{FF2B5EF4-FFF2-40B4-BE49-F238E27FC236}">
                <a16:creationId xmlns:a16="http://schemas.microsoft.com/office/drawing/2014/main" id="{269791F7-9F54-60AB-D0AC-B4E502289502}"/>
              </a:ext>
            </a:extLst>
          </p:cNvPr>
          <p:cNvPicPr>
            <a:picLocks noChangeAspect="1"/>
          </p:cNvPicPr>
          <p:nvPr/>
        </p:nvPicPr>
        <p:blipFill>
          <a:blip r:embed="rId9"/>
          <a:stretch>
            <a:fillRect/>
          </a:stretch>
        </p:blipFill>
        <p:spPr>
          <a:xfrm>
            <a:off x="200043" y="2994879"/>
            <a:ext cx="6102260" cy="1197695"/>
          </a:xfrm>
          <a:prstGeom prst="rect">
            <a:avLst/>
          </a:prstGeom>
          <a:solidFill>
            <a:schemeClr val="tx1"/>
          </a:solidFill>
          <a:ln w="28575">
            <a:solidFill>
              <a:schemeClr val="bg1"/>
            </a:solidFill>
          </a:ln>
        </p:spPr>
      </p:pic>
      <p:pic>
        <p:nvPicPr>
          <p:cNvPr id="9" name="Picture 8">
            <a:extLst>
              <a:ext uri="{FF2B5EF4-FFF2-40B4-BE49-F238E27FC236}">
                <a16:creationId xmlns:a16="http://schemas.microsoft.com/office/drawing/2014/main" id="{35A8F681-382F-F2C2-CE39-BA836E59EB62}"/>
              </a:ext>
            </a:extLst>
          </p:cNvPr>
          <p:cNvPicPr>
            <a:picLocks noChangeAspect="1"/>
          </p:cNvPicPr>
          <p:nvPr/>
        </p:nvPicPr>
        <p:blipFill>
          <a:blip r:embed="rId10"/>
          <a:stretch>
            <a:fillRect/>
          </a:stretch>
        </p:blipFill>
        <p:spPr>
          <a:xfrm>
            <a:off x="5099648" y="3633528"/>
            <a:ext cx="7101196" cy="1527138"/>
          </a:xfrm>
          <a:prstGeom prst="rect">
            <a:avLst/>
          </a:prstGeom>
          <a:solidFill>
            <a:schemeClr val="tx1"/>
          </a:solidFill>
          <a:ln w="28575">
            <a:solidFill>
              <a:schemeClr val="bg1"/>
            </a:solidFill>
          </a:ln>
        </p:spPr>
      </p:pic>
    </p:spTree>
    <p:extLst>
      <p:ext uri="{BB962C8B-B14F-4D97-AF65-F5344CB8AC3E}">
        <p14:creationId xmlns:p14="http://schemas.microsoft.com/office/powerpoint/2010/main" val="266331521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should you take this course?</a:t>
            </a:r>
          </a:p>
        </p:txBody>
      </p:sp>
      <p:sp>
        <p:nvSpPr>
          <p:cNvPr id="3" name="Content Placeholder 2"/>
          <p:cNvSpPr>
            <a:spLocks noGrp="1"/>
          </p:cNvSpPr>
          <p:nvPr>
            <p:ph idx="1"/>
          </p:nvPr>
        </p:nvSpPr>
        <p:spPr>
          <a:xfrm>
            <a:off x="609600" y="1600201"/>
            <a:ext cx="10972800" cy="4895849"/>
          </a:xfrm>
        </p:spPr>
        <p:txBody>
          <a:bodyPr>
            <a:noAutofit/>
          </a:bodyPr>
          <a:lstStyle/>
          <a:p>
            <a:r>
              <a:rPr lang="en-US" dirty="0"/>
              <a:t>Networks have a huge impact on computing on society</a:t>
            </a:r>
          </a:p>
          <a:p>
            <a:endParaRPr lang="en-US" dirty="0"/>
          </a:p>
          <a:p>
            <a:r>
              <a:rPr lang="en-US" dirty="0"/>
              <a:t>Continuously changing and evolving</a:t>
            </a:r>
          </a:p>
          <a:p>
            <a:pPr lvl="1"/>
            <a:r>
              <a:rPr lang="en-US" sz="2800" dirty="0"/>
              <a:t>Incredible complexity</a:t>
            </a:r>
          </a:p>
          <a:p>
            <a:pPr lvl="1"/>
            <a:r>
              <a:rPr lang="en-US" sz="2800" i="1" dirty="0"/>
              <a:t>Facts</a:t>
            </a:r>
            <a:r>
              <a:rPr lang="en-US" sz="2800" dirty="0"/>
              <a:t> you learn will be out of date quickly</a:t>
            </a:r>
          </a:p>
          <a:p>
            <a:pPr lvl="1"/>
            <a:r>
              <a:rPr lang="en-US" sz="2800" dirty="0"/>
              <a:t>Instead:  learn </a:t>
            </a:r>
            <a:r>
              <a:rPr lang="en-US" sz="2800" dirty="0">
                <a:solidFill>
                  <a:srgbClr val="FFC000"/>
                </a:solidFill>
              </a:rPr>
              <a:t>how to navigate</a:t>
            </a:r>
            <a:r>
              <a:rPr lang="en-US" sz="2800" dirty="0"/>
              <a:t> the underlying </a:t>
            </a:r>
            <a:r>
              <a:rPr lang="en-US" sz="2800" i="1" dirty="0">
                <a:solidFill>
                  <a:srgbClr val="FFC000"/>
                </a:solidFill>
              </a:rPr>
              <a:t>principles and abstractions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should you take this course?</a:t>
            </a:r>
          </a:p>
        </p:txBody>
      </p:sp>
      <p:sp>
        <p:nvSpPr>
          <p:cNvPr id="3" name="Content Placeholder 2"/>
          <p:cNvSpPr>
            <a:spLocks noGrp="1"/>
          </p:cNvSpPr>
          <p:nvPr>
            <p:ph idx="1"/>
          </p:nvPr>
        </p:nvSpPr>
        <p:spPr>
          <a:xfrm>
            <a:off x="609600" y="1600201"/>
            <a:ext cx="10972800" cy="4895849"/>
          </a:xfrm>
        </p:spPr>
        <p:txBody>
          <a:bodyPr>
            <a:noAutofit/>
          </a:bodyPr>
          <a:lstStyle/>
          <a:p>
            <a:r>
              <a:rPr lang="en-US" dirty="0"/>
              <a:t>Networks have a huge impact on computing on society</a:t>
            </a:r>
          </a:p>
          <a:p>
            <a:endParaRPr lang="en-US" dirty="0"/>
          </a:p>
          <a:p>
            <a:r>
              <a:rPr lang="en-US" dirty="0"/>
              <a:t>Continuously changing and evolving</a:t>
            </a:r>
          </a:p>
          <a:p>
            <a:pPr lvl="1"/>
            <a:r>
              <a:rPr lang="en-US" sz="2800" dirty="0"/>
              <a:t>Incredible complexity</a:t>
            </a:r>
          </a:p>
          <a:p>
            <a:pPr lvl="1"/>
            <a:r>
              <a:rPr lang="en-US" sz="2800" i="1" dirty="0"/>
              <a:t>Facts</a:t>
            </a:r>
            <a:r>
              <a:rPr lang="en-US" sz="2800" dirty="0"/>
              <a:t> you learn will be out of date quickly</a:t>
            </a:r>
          </a:p>
          <a:p>
            <a:pPr lvl="1"/>
            <a:r>
              <a:rPr lang="en-US" sz="2800" dirty="0"/>
              <a:t>Instead:  learn </a:t>
            </a:r>
            <a:r>
              <a:rPr lang="en-US" sz="2800" dirty="0">
                <a:solidFill>
                  <a:srgbClr val="FFC000"/>
                </a:solidFill>
              </a:rPr>
              <a:t>how to navigate</a:t>
            </a:r>
            <a:r>
              <a:rPr lang="en-US" sz="2800" dirty="0"/>
              <a:t> the underlying </a:t>
            </a:r>
            <a:r>
              <a:rPr lang="en-US" sz="2800" i="1" dirty="0">
                <a:solidFill>
                  <a:srgbClr val="FFC000"/>
                </a:solidFill>
              </a:rPr>
              <a:t>principles and abstractions</a:t>
            </a:r>
          </a:p>
        </p:txBody>
      </p:sp>
      <p:sp>
        <p:nvSpPr>
          <p:cNvPr id="4" name="Rounded Rectangle 3">
            <a:extLst>
              <a:ext uri="{FF2B5EF4-FFF2-40B4-BE49-F238E27FC236}">
                <a16:creationId xmlns:a16="http://schemas.microsoft.com/office/drawing/2014/main" id="{C59B7572-C765-4C42-A747-27FE8FDEC117}"/>
              </a:ext>
            </a:extLst>
          </p:cNvPr>
          <p:cNvSpPr/>
          <p:nvPr/>
        </p:nvSpPr>
        <p:spPr>
          <a:xfrm>
            <a:off x="1964499" y="5617225"/>
            <a:ext cx="8263001" cy="878825"/>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venir Book" charset="0"/>
                <a:ea typeface="Avenir Book" charset="0"/>
                <a:cs typeface="Avenir Book" charset="0"/>
              </a:rPr>
              <a:t>Networks are cool… </a:t>
            </a:r>
          </a:p>
          <a:p>
            <a:pPr algn="ctr"/>
            <a:r>
              <a:rPr lang="en-US" sz="2800" dirty="0">
                <a:latin typeface="Avenir Book" charset="0"/>
                <a:ea typeface="Avenir Book" charset="0"/>
                <a:cs typeface="Avenir Book" charset="0"/>
              </a:rPr>
              <a:t>and you will learn to program them!</a:t>
            </a:r>
          </a:p>
        </p:txBody>
      </p:sp>
    </p:spTree>
    <p:extLst>
      <p:ext uri="{BB962C8B-B14F-4D97-AF65-F5344CB8AC3E}">
        <p14:creationId xmlns:p14="http://schemas.microsoft.com/office/powerpoint/2010/main" val="2032417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9334" y="160337"/>
            <a:ext cx="10972800" cy="1143000"/>
          </a:xfrm>
        </p:spPr>
        <p:txBody>
          <a:bodyPr/>
          <a:lstStyle/>
          <a:p>
            <a:pPr algn="l"/>
            <a:r>
              <a:rPr lang="en-US" dirty="0"/>
              <a:t>How will we do this?</a:t>
            </a:r>
          </a:p>
        </p:txBody>
      </p:sp>
      <p:sp>
        <p:nvSpPr>
          <p:cNvPr id="3" name="Content Placeholder 2"/>
          <p:cNvSpPr>
            <a:spLocks noGrp="1"/>
          </p:cNvSpPr>
          <p:nvPr>
            <p:ph idx="4294967295"/>
          </p:nvPr>
        </p:nvSpPr>
        <p:spPr>
          <a:xfrm>
            <a:off x="406400" y="1583266"/>
            <a:ext cx="11785600" cy="4525963"/>
          </a:xfrm>
        </p:spPr>
        <p:txBody>
          <a:bodyPr>
            <a:normAutofit/>
          </a:bodyPr>
          <a:lstStyle/>
          <a:p>
            <a:pPr marL="0" indent="0">
              <a:buNone/>
            </a:pPr>
            <a:r>
              <a:rPr lang="en-US" dirty="0"/>
              <a:t>Build networks from the ground up</a:t>
            </a:r>
          </a:p>
          <a:p>
            <a:pPr lvl="1"/>
            <a:r>
              <a:rPr lang="en-US" dirty="0"/>
              <a:t>How to link </a:t>
            </a:r>
            <a:r>
              <a:rPr lang="en-US" dirty="0">
                <a:solidFill>
                  <a:srgbClr val="FFCB33"/>
                </a:solidFill>
              </a:rPr>
              <a:t>2 things</a:t>
            </a:r>
            <a:r>
              <a:rPr lang="en-US" dirty="0"/>
              <a:t>, then </a:t>
            </a:r>
            <a:r>
              <a:rPr lang="en-US" dirty="0">
                <a:solidFill>
                  <a:srgbClr val="FFCB33"/>
                </a:solidFill>
              </a:rPr>
              <a:t>~10 things</a:t>
            </a:r>
          </a:p>
          <a:p>
            <a:pPr lvl="1"/>
            <a:r>
              <a:rPr lang="en-US" dirty="0"/>
              <a:t>Then, how to link </a:t>
            </a:r>
            <a:r>
              <a:rPr lang="en-US" dirty="0">
                <a:solidFill>
                  <a:srgbClr val="FFCB33"/>
                </a:solidFill>
              </a:rPr>
              <a:t>all the things</a:t>
            </a:r>
            <a:r>
              <a:rPr lang="en-US" dirty="0"/>
              <a:t> (the Internet)</a:t>
            </a:r>
          </a:p>
          <a:p>
            <a:pPr lvl="1"/>
            <a:r>
              <a:rPr lang="en-US" dirty="0"/>
              <a:t>Transport: how to send </a:t>
            </a:r>
            <a:r>
              <a:rPr lang="en-US" i="1" dirty="0">
                <a:solidFill>
                  <a:srgbClr val="FFC000"/>
                </a:solidFill>
              </a:rPr>
              <a:t>messages</a:t>
            </a:r>
            <a:r>
              <a:rPr lang="en-US" dirty="0"/>
              <a:t> between </a:t>
            </a:r>
            <a:r>
              <a:rPr lang="en-US" i="1" dirty="0">
                <a:solidFill>
                  <a:srgbClr val="FFC000"/>
                </a:solidFill>
              </a:rPr>
              <a:t>programs</a:t>
            </a:r>
          </a:p>
          <a:p>
            <a:pPr lvl="1"/>
            <a:r>
              <a:rPr lang="en-US" dirty="0"/>
              <a:t>Applications:  how </a:t>
            </a:r>
            <a:r>
              <a:rPr lang="en-US" dirty="0">
                <a:solidFill>
                  <a:srgbClr val="FFC000"/>
                </a:solidFill>
              </a:rPr>
              <a:t>key protocols/apps</a:t>
            </a:r>
            <a:r>
              <a:rPr lang="en-US" dirty="0"/>
              <a:t> make our modern Internet</a:t>
            </a:r>
          </a:p>
          <a:p>
            <a:pPr lvl="1"/>
            <a:endParaRPr lang="en-US" dirty="0"/>
          </a:p>
          <a:p>
            <a:pPr lvl="1"/>
            <a:endParaRPr lang="en-US" dirty="0"/>
          </a:p>
          <a:p>
            <a:pPr marL="0" indent="0">
              <a:buNone/>
            </a:pPr>
            <a:endParaRPr lang="en-US" dirty="0"/>
          </a:p>
        </p:txBody>
      </p:sp>
    </p:spTree>
    <p:extLst>
      <p:ext uri="{BB962C8B-B14F-4D97-AF65-F5344CB8AC3E}">
        <p14:creationId xmlns:p14="http://schemas.microsoft.com/office/powerpoint/2010/main" val="265510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9334" y="160337"/>
            <a:ext cx="10972800" cy="1143000"/>
          </a:xfrm>
        </p:spPr>
        <p:txBody>
          <a:bodyPr/>
          <a:lstStyle/>
          <a:p>
            <a:pPr algn="l"/>
            <a:r>
              <a:rPr lang="en-US" dirty="0"/>
              <a:t>How will we do this?</a:t>
            </a:r>
          </a:p>
        </p:txBody>
      </p:sp>
      <p:sp>
        <p:nvSpPr>
          <p:cNvPr id="3" name="Content Placeholder 2"/>
          <p:cNvSpPr>
            <a:spLocks noGrp="1"/>
          </p:cNvSpPr>
          <p:nvPr>
            <p:ph idx="4294967295"/>
          </p:nvPr>
        </p:nvSpPr>
        <p:spPr>
          <a:xfrm>
            <a:off x="406400" y="1583266"/>
            <a:ext cx="11785600" cy="4525963"/>
          </a:xfrm>
        </p:spPr>
        <p:txBody>
          <a:bodyPr>
            <a:normAutofit lnSpcReduction="10000"/>
          </a:bodyPr>
          <a:lstStyle/>
          <a:p>
            <a:pPr marL="0" indent="0">
              <a:buNone/>
            </a:pPr>
            <a:r>
              <a:rPr lang="en-US" dirty="0"/>
              <a:t>Build networks from the ground up</a:t>
            </a:r>
          </a:p>
          <a:p>
            <a:pPr lvl="1"/>
            <a:r>
              <a:rPr lang="en-US" dirty="0"/>
              <a:t>How to link </a:t>
            </a:r>
            <a:r>
              <a:rPr lang="en-US" dirty="0">
                <a:solidFill>
                  <a:srgbClr val="FFCB33"/>
                </a:solidFill>
              </a:rPr>
              <a:t>2 things</a:t>
            </a:r>
            <a:r>
              <a:rPr lang="en-US" dirty="0"/>
              <a:t>, then </a:t>
            </a:r>
            <a:r>
              <a:rPr lang="en-US" dirty="0">
                <a:solidFill>
                  <a:srgbClr val="FFCB33"/>
                </a:solidFill>
              </a:rPr>
              <a:t>~10 things</a:t>
            </a:r>
          </a:p>
          <a:p>
            <a:pPr lvl="1"/>
            <a:r>
              <a:rPr lang="en-US" dirty="0"/>
              <a:t>Then, how to link </a:t>
            </a:r>
            <a:r>
              <a:rPr lang="en-US" dirty="0">
                <a:solidFill>
                  <a:srgbClr val="FFCB33"/>
                </a:solidFill>
              </a:rPr>
              <a:t>all the things</a:t>
            </a:r>
            <a:r>
              <a:rPr lang="en-US" dirty="0"/>
              <a:t> (the Internet)</a:t>
            </a:r>
          </a:p>
          <a:p>
            <a:pPr lvl="1"/>
            <a:r>
              <a:rPr lang="en-US" dirty="0"/>
              <a:t>Transport: how to send </a:t>
            </a:r>
            <a:r>
              <a:rPr lang="en-US" i="1" dirty="0">
                <a:solidFill>
                  <a:srgbClr val="FFC000"/>
                </a:solidFill>
              </a:rPr>
              <a:t>messages</a:t>
            </a:r>
            <a:r>
              <a:rPr lang="en-US" dirty="0"/>
              <a:t> between </a:t>
            </a:r>
            <a:r>
              <a:rPr lang="en-US" i="1" dirty="0">
                <a:solidFill>
                  <a:srgbClr val="FFC000"/>
                </a:solidFill>
              </a:rPr>
              <a:t>programs</a:t>
            </a:r>
          </a:p>
          <a:p>
            <a:pPr lvl="1"/>
            <a:r>
              <a:rPr lang="en-US" dirty="0"/>
              <a:t>Applications:  how </a:t>
            </a:r>
            <a:r>
              <a:rPr lang="en-US" dirty="0">
                <a:solidFill>
                  <a:srgbClr val="FFC000"/>
                </a:solidFill>
              </a:rPr>
              <a:t>key protocols/apps</a:t>
            </a:r>
            <a:r>
              <a:rPr lang="en-US" dirty="0"/>
              <a:t> make our modern Internet</a:t>
            </a:r>
          </a:p>
          <a:p>
            <a:pPr lvl="1"/>
            <a:endParaRPr lang="en-US" dirty="0"/>
          </a:p>
          <a:p>
            <a:pPr lvl="1"/>
            <a:endParaRPr lang="en-US" dirty="0"/>
          </a:p>
          <a:p>
            <a:pPr marL="0" indent="0">
              <a:buNone/>
            </a:pPr>
            <a:r>
              <a:rPr lang="en-US" dirty="0"/>
              <a:t>A few </a:t>
            </a:r>
            <a:r>
              <a:rPr lang="en-US" dirty="0">
                <a:solidFill>
                  <a:srgbClr val="FFC000"/>
                </a:solidFill>
              </a:rPr>
              <a:t>cross-cutting issues</a:t>
            </a:r>
            <a:r>
              <a:rPr lang="en-US" dirty="0"/>
              <a:t>:</a:t>
            </a:r>
          </a:p>
          <a:p>
            <a:pPr marL="609585" lvl="1" indent="0">
              <a:buNone/>
            </a:pPr>
            <a:r>
              <a:rPr lang="en-US" dirty="0"/>
              <a:t>=&gt; Security, access, social impact, key abstractions…</a:t>
            </a:r>
          </a:p>
          <a:p>
            <a:pPr marL="0" indent="0">
              <a:buNone/>
            </a:pPr>
            <a:endParaRPr lang="en-US" dirty="0"/>
          </a:p>
        </p:txBody>
      </p:sp>
    </p:spTree>
    <p:extLst>
      <p:ext uri="{BB962C8B-B14F-4D97-AF65-F5344CB8AC3E}">
        <p14:creationId xmlns:p14="http://schemas.microsoft.com/office/powerpoint/2010/main" val="333520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C3B7F43-6198-DD0A-A54C-2EC47683883A}"/>
              </a:ext>
            </a:extLst>
          </p:cNvPr>
          <p:cNvSpPr>
            <a:spLocks noGrp="1"/>
          </p:cNvSpPr>
          <p:nvPr>
            <p:ph type="title"/>
          </p:nvPr>
        </p:nvSpPr>
        <p:spPr/>
        <p:txBody>
          <a:bodyPr/>
          <a:lstStyle/>
          <a:p>
            <a:r>
              <a:rPr lang="en-US" dirty="0"/>
              <a:t>Logistics</a:t>
            </a:r>
          </a:p>
        </p:txBody>
      </p:sp>
    </p:spTree>
    <p:extLst>
      <p:ext uri="{BB962C8B-B14F-4D97-AF65-F5344CB8AC3E}">
        <p14:creationId xmlns:p14="http://schemas.microsoft.com/office/powerpoint/2010/main" val="173416325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will we do this?</a:t>
            </a:r>
          </a:p>
        </p:txBody>
      </p:sp>
      <p:sp>
        <p:nvSpPr>
          <p:cNvPr id="3" name="Content Placeholder 2"/>
          <p:cNvSpPr>
            <a:spLocks noGrp="1"/>
          </p:cNvSpPr>
          <p:nvPr>
            <p:ph idx="1"/>
          </p:nvPr>
        </p:nvSpPr>
        <p:spPr/>
        <p:txBody>
          <a:bodyPr>
            <a:normAutofit/>
          </a:bodyPr>
          <a:lstStyle/>
          <a:p>
            <a:r>
              <a:rPr lang="en-US" dirty="0"/>
              <a:t>4 Programming Projects (65%)</a:t>
            </a:r>
          </a:p>
          <a:p>
            <a:endParaRPr lang="en-US" dirty="0"/>
          </a:p>
          <a:p>
            <a:r>
              <a:rPr lang="en-US" dirty="0"/>
              <a:t>~5 Written </a:t>
            </a:r>
            <a:r>
              <a:rPr lang="en-US" dirty="0" err="1"/>
              <a:t>homeworks</a:t>
            </a:r>
            <a:r>
              <a:rPr lang="en-US" dirty="0"/>
              <a:t> (35%)</a:t>
            </a:r>
          </a:p>
          <a:p>
            <a:endParaRPr lang="en-US" dirty="0"/>
          </a:p>
          <a:p>
            <a:r>
              <a:rPr lang="en-US" dirty="0"/>
              <a:t>No exams!</a:t>
            </a:r>
          </a:p>
          <a:p>
            <a:pPr marL="0" indent="0">
              <a:buNone/>
            </a:pPr>
            <a:endParaRPr 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Mechanics:  Resources</a:t>
            </a:r>
          </a:p>
        </p:txBody>
      </p:sp>
      <p:sp>
        <p:nvSpPr>
          <p:cNvPr id="3" name="Content Placeholder 2"/>
          <p:cNvSpPr>
            <a:spLocks noGrp="1"/>
          </p:cNvSpPr>
          <p:nvPr>
            <p:ph idx="1"/>
          </p:nvPr>
        </p:nvSpPr>
        <p:spPr/>
        <p:txBody>
          <a:bodyPr>
            <a:normAutofit/>
          </a:bodyPr>
          <a:lstStyle/>
          <a:p>
            <a:pPr marL="0" indent="0">
              <a:buNone/>
            </a:pPr>
            <a:r>
              <a:rPr lang="en-US" dirty="0"/>
              <a:t>Lecture slides/notes:  authoritative content</a:t>
            </a:r>
          </a:p>
          <a:p>
            <a:pPr marL="609585" lvl="1" indent="0">
              <a:buNone/>
            </a:pPr>
            <a:endParaRPr lang="en-US" dirty="0"/>
          </a:p>
          <a:p>
            <a:pPr marL="0" indent="0">
              <a:buNone/>
            </a:pPr>
            <a:r>
              <a:rPr lang="en-US" u="sng" dirty="0"/>
              <a:t>Tools</a:t>
            </a:r>
          </a:p>
          <a:p>
            <a:pPr lvl="1"/>
            <a:r>
              <a:rPr lang="en-US" dirty="0"/>
              <a:t>Course website (notes, handouts, guides):  </a:t>
            </a:r>
            <a:br>
              <a:rPr lang="en-US" dirty="0"/>
            </a:br>
            <a:r>
              <a:rPr lang="en-US" dirty="0">
                <a:hlinkClick r:id="rId2"/>
              </a:rPr>
              <a:t>https://brown-csci1680.github.io</a:t>
            </a:r>
            <a:r>
              <a:rPr lang="en-US" dirty="0"/>
              <a:t> </a:t>
            </a:r>
          </a:p>
          <a:p>
            <a:pPr lvl="1"/>
            <a:r>
              <a:rPr lang="en-US" dirty="0"/>
              <a:t>Discussions: </a:t>
            </a:r>
            <a:r>
              <a:rPr lang="en-US" b="1" dirty="0" err="1"/>
              <a:t>EdStem</a:t>
            </a:r>
            <a:endParaRPr lang="en-US" b="1" dirty="0"/>
          </a:p>
          <a:p>
            <a:pPr lvl="1"/>
            <a:r>
              <a:rPr lang="en-US" dirty="0"/>
              <a:t>You are responsible for checking Ed for announcements/updates</a:t>
            </a:r>
          </a:p>
        </p:txBody>
      </p:sp>
    </p:spTree>
    <p:extLst>
      <p:ext uri="{BB962C8B-B14F-4D97-AF65-F5344CB8AC3E}">
        <p14:creationId xmlns:p14="http://schemas.microsoft.com/office/powerpoint/2010/main" val="1731775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ounded Rectangle 7">
            <a:extLst>
              <a:ext uri="{FF2B5EF4-FFF2-40B4-BE49-F238E27FC236}">
                <a16:creationId xmlns:a16="http://schemas.microsoft.com/office/drawing/2014/main" id="{8E104B00-8C8F-E0AD-1EAB-990514060328}"/>
              </a:ext>
            </a:extLst>
          </p:cNvPr>
          <p:cNvSpPr/>
          <p:nvPr/>
        </p:nvSpPr>
        <p:spPr>
          <a:xfrm>
            <a:off x="66559" y="4822825"/>
            <a:ext cx="6758783" cy="1752600"/>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latin typeface="Avenir Book" panose="02000503020000020003" pitchFamily="2" charset="0"/>
            </a:endParaRPr>
          </a:p>
        </p:txBody>
      </p:sp>
      <p:sp>
        <p:nvSpPr>
          <p:cNvPr id="2" name="Title 1"/>
          <p:cNvSpPr>
            <a:spLocks noGrp="1"/>
          </p:cNvSpPr>
          <p:nvPr>
            <p:ph type="ctrTitle"/>
          </p:nvPr>
        </p:nvSpPr>
        <p:spPr/>
        <p:txBody>
          <a:bodyPr>
            <a:normAutofit/>
          </a:bodyPr>
          <a:lstStyle/>
          <a:p>
            <a:r>
              <a:rPr lang="en-US" dirty="0"/>
              <a:t>CSCI 1680: Computer Networks</a:t>
            </a:r>
          </a:p>
        </p:txBody>
      </p:sp>
      <p:sp>
        <p:nvSpPr>
          <p:cNvPr id="3" name="Subtitle 2"/>
          <p:cNvSpPr>
            <a:spLocks noGrp="1"/>
          </p:cNvSpPr>
          <p:nvPr>
            <p:ph type="subTitle" idx="1"/>
          </p:nvPr>
        </p:nvSpPr>
        <p:spPr>
          <a:xfrm>
            <a:off x="1828800" y="3070225"/>
            <a:ext cx="8534400" cy="1752600"/>
          </a:xfrm>
        </p:spPr>
        <p:txBody>
          <a:bodyPr>
            <a:normAutofit/>
          </a:bodyPr>
          <a:lstStyle/>
          <a:p>
            <a:r>
              <a:rPr lang="en-US" sz="3300" b="0" dirty="0"/>
              <a:t>Nick </a:t>
            </a:r>
            <a:r>
              <a:rPr lang="en-US" sz="3300" b="0" dirty="0" err="1"/>
              <a:t>DeMarinis</a:t>
            </a:r>
            <a:endParaRPr lang="en-US" sz="2400" dirty="0"/>
          </a:p>
          <a:p>
            <a:r>
              <a:rPr lang="en-US" sz="2800" b="1" dirty="0">
                <a:solidFill>
                  <a:schemeClr val="tx1"/>
                </a:solidFill>
                <a:latin typeface="Avenir Book" panose="02000503020000020003" pitchFamily="2" charset="0"/>
                <a:cs typeface="Courier"/>
              </a:rPr>
              <a:t>https://brown-csci1680.github.io</a:t>
            </a:r>
          </a:p>
          <a:p>
            <a:endParaRPr lang="en-US" sz="2400" b="0" dirty="0">
              <a:latin typeface="Courier"/>
              <a:cs typeface="Courier"/>
            </a:endParaRPr>
          </a:p>
          <a:p>
            <a:endParaRPr lang="en-US" sz="2400" dirty="0">
              <a:latin typeface="Courier"/>
              <a:cs typeface="Courier"/>
            </a:endParaRPr>
          </a:p>
        </p:txBody>
      </p:sp>
      <p:sp>
        <p:nvSpPr>
          <p:cNvPr id="4" name="TextBox 3"/>
          <p:cNvSpPr txBox="1"/>
          <p:nvPr/>
        </p:nvSpPr>
        <p:spPr>
          <a:xfrm>
            <a:off x="7053231" y="6334780"/>
            <a:ext cx="5486575" cy="523220"/>
          </a:xfrm>
          <a:prstGeom prst="rect">
            <a:avLst/>
          </a:prstGeom>
          <a:noFill/>
        </p:spPr>
        <p:txBody>
          <a:bodyPr wrap="square" rtlCol="0">
            <a:spAutoFit/>
          </a:bodyPr>
          <a:lstStyle/>
          <a:p>
            <a:r>
              <a:rPr lang="en-US" sz="1400" dirty="0"/>
              <a:t>Based partly on lecture notes by Rodrigo Fonseca, David </a:t>
            </a:r>
            <a:r>
              <a:rPr lang="en-US" sz="1400" dirty="0" err="1"/>
              <a:t>Mazières</a:t>
            </a:r>
            <a:r>
              <a:rPr lang="en-US" sz="1400" dirty="0"/>
              <a:t>, </a:t>
            </a:r>
            <a:br>
              <a:rPr lang="en-US" sz="1400" dirty="0"/>
            </a:br>
            <a:r>
              <a:rPr lang="en-US" sz="1400" dirty="0"/>
              <a:t>Phil Levis, John </a:t>
            </a:r>
            <a:r>
              <a:rPr lang="en-US" sz="1400" dirty="0" err="1"/>
              <a:t>Jannotti</a:t>
            </a:r>
            <a:r>
              <a:rPr lang="en-US" sz="1400" dirty="0"/>
              <a:t>, Peterson &amp; Davie</a:t>
            </a:r>
          </a:p>
        </p:txBody>
      </p:sp>
      <p:sp>
        <p:nvSpPr>
          <p:cNvPr id="7" name="TextBox 6">
            <a:extLst>
              <a:ext uri="{FF2B5EF4-FFF2-40B4-BE49-F238E27FC236}">
                <a16:creationId xmlns:a16="http://schemas.microsoft.com/office/drawing/2014/main" id="{E919A27A-030B-DFF6-EAC4-4D5DAAD9BD4B}"/>
              </a:ext>
            </a:extLst>
          </p:cNvPr>
          <p:cNvSpPr txBox="1"/>
          <p:nvPr/>
        </p:nvSpPr>
        <p:spPr>
          <a:xfrm>
            <a:off x="103819" y="5314757"/>
            <a:ext cx="4740718" cy="1015663"/>
          </a:xfrm>
          <a:prstGeom prst="rect">
            <a:avLst/>
          </a:prstGeom>
          <a:noFill/>
        </p:spPr>
        <p:txBody>
          <a:bodyPr wrap="square" rtlCol="0">
            <a:spAutoFit/>
          </a:bodyPr>
          <a:lstStyle/>
          <a:p>
            <a:r>
              <a:rPr lang="en-US" sz="2000" dirty="0">
                <a:latin typeface="Avenir Book" charset="0"/>
                <a:ea typeface="Avenir Book" charset="0"/>
                <a:cs typeface="Avenir Book" charset="0"/>
              </a:rPr>
              <a:t>For anonymous questions &amp; feedback during lecture:</a:t>
            </a:r>
          </a:p>
          <a:p>
            <a:r>
              <a:rPr lang="en-US" sz="2000" dirty="0">
                <a:latin typeface="Avenir Book" charset="0"/>
                <a:ea typeface="Avenir Book" charset="0"/>
                <a:cs typeface="Avenir Book" charset="0"/>
              </a:rPr>
              <a:t>https://feedback.cs1680.systems/main</a:t>
            </a:r>
          </a:p>
        </p:txBody>
      </p:sp>
      <p:pic>
        <p:nvPicPr>
          <p:cNvPr id="5" name="Picture 4">
            <a:extLst>
              <a:ext uri="{FF2B5EF4-FFF2-40B4-BE49-F238E27FC236}">
                <a16:creationId xmlns:a16="http://schemas.microsoft.com/office/drawing/2014/main" id="{F0180F96-5EE0-9A43-29F3-82A968742391}"/>
              </a:ext>
            </a:extLst>
          </p:cNvPr>
          <p:cNvPicPr>
            <a:picLocks noChangeAspect="1"/>
          </p:cNvPicPr>
          <p:nvPr/>
        </p:nvPicPr>
        <p:blipFill>
          <a:blip r:embed="rId3"/>
          <a:stretch>
            <a:fillRect/>
          </a:stretch>
        </p:blipFill>
        <p:spPr>
          <a:xfrm>
            <a:off x="4881797" y="4926597"/>
            <a:ext cx="1534352" cy="1441921"/>
          </a:xfrm>
          <a:prstGeom prst="rect">
            <a:avLst/>
          </a:prstGeom>
        </p:spPr>
      </p:pic>
    </p:spTree>
    <p:extLst>
      <p:ext uri="{BB962C8B-B14F-4D97-AF65-F5344CB8AC3E}">
        <p14:creationId xmlns:p14="http://schemas.microsoft.com/office/powerpoint/2010/main" val="3118300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Mechanics:  Resources</a:t>
            </a:r>
          </a:p>
        </p:txBody>
      </p:sp>
      <p:sp>
        <p:nvSpPr>
          <p:cNvPr id="3" name="Content Placeholder 2"/>
          <p:cNvSpPr>
            <a:spLocks noGrp="1"/>
          </p:cNvSpPr>
          <p:nvPr>
            <p:ph idx="1"/>
          </p:nvPr>
        </p:nvSpPr>
        <p:spPr/>
        <p:txBody>
          <a:bodyPr>
            <a:normAutofit/>
          </a:bodyPr>
          <a:lstStyle/>
          <a:p>
            <a:pPr marL="0" indent="0">
              <a:buNone/>
            </a:pPr>
            <a:r>
              <a:rPr lang="en-US" dirty="0"/>
              <a:t>Lecture slides/notes:  authoritative content</a:t>
            </a:r>
          </a:p>
          <a:p>
            <a:pPr marL="609585" lvl="1" indent="0">
              <a:buNone/>
            </a:pPr>
            <a:endParaRPr lang="en-US" dirty="0"/>
          </a:p>
          <a:p>
            <a:pPr marL="0" indent="0">
              <a:buNone/>
            </a:pPr>
            <a:r>
              <a:rPr lang="en-US" u="sng" dirty="0"/>
              <a:t>Tools</a:t>
            </a:r>
          </a:p>
          <a:p>
            <a:pPr lvl="1"/>
            <a:r>
              <a:rPr lang="en-US" dirty="0"/>
              <a:t>Course website (notes, handouts, guides):  </a:t>
            </a:r>
            <a:br>
              <a:rPr lang="en-US" dirty="0"/>
            </a:br>
            <a:r>
              <a:rPr lang="en-US" dirty="0">
                <a:hlinkClick r:id="rId2"/>
              </a:rPr>
              <a:t>https://brown-csci1680.github.io</a:t>
            </a:r>
            <a:r>
              <a:rPr lang="en-US" dirty="0"/>
              <a:t> </a:t>
            </a:r>
          </a:p>
          <a:p>
            <a:pPr lvl="1"/>
            <a:r>
              <a:rPr lang="en-US" dirty="0"/>
              <a:t>Discussions: </a:t>
            </a:r>
            <a:r>
              <a:rPr lang="en-US" b="1" dirty="0" err="1"/>
              <a:t>EdStem</a:t>
            </a:r>
            <a:endParaRPr lang="en-US" b="1" dirty="0"/>
          </a:p>
          <a:p>
            <a:pPr lvl="1"/>
            <a:r>
              <a:rPr lang="en-US" dirty="0"/>
              <a:t>You are responsible for checking Ed for announcements/updates</a:t>
            </a:r>
          </a:p>
        </p:txBody>
      </p:sp>
      <p:sp>
        <p:nvSpPr>
          <p:cNvPr id="4" name="Rounded Rectangle 3">
            <a:extLst>
              <a:ext uri="{FF2B5EF4-FFF2-40B4-BE49-F238E27FC236}">
                <a16:creationId xmlns:a16="http://schemas.microsoft.com/office/drawing/2014/main" id="{881741FC-B642-7D48-918E-9FF16C89B1DD}"/>
              </a:ext>
            </a:extLst>
          </p:cNvPr>
          <p:cNvSpPr/>
          <p:nvPr/>
        </p:nvSpPr>
        <p:spPr>
          <a:xfrm>
            <a:off x="1405197" y="5873939"/>
            <a:ext cx="9381606" cy="504450"/>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Complete HW0 (on website) ASAP so we can add you to resources!</a:t>
            </a:r>
          </a:p>
        </p:txBody>
      </p:sp>
    </p:spTree>
    <p:extLst>
      <p:ext uri="{BB962C8B-B14F-4D97-AF65-F5344CB8AC3E}">
        <p14:creationId xmlns:p14="http://schemas.microsoft.com/office/powerpoint/2010/main" val="6545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5527" y="0"/>
            <a:ext cx="10972800" cy="1143000"/>
          </a:xfrm>
        </p:spPr>
        <p:txBody>
          <a:bodyPr/>
          <a:lstStyle/>
          <a:p>
            <a:pPr lvl="0" algn="l"/>
            <a:r>
              <a:rPr lang="en-US" b="1" dirty="0"/>
              <a:t>Prerequisites</a:t>
            </a:r>
          </a:p>
        </p:txBody>
      </p:sp>
      <p:sp>
        <p:nvSpPr>
          <p:cNvPr id="3" name="Content Placeholder 2"/>
          <p:cNvSpPr>
            <a:spLocks noGrp="1"/>
          </p:cNvSpPr>
          <p:nvPr>
            <p:ph idx="4294967295"/>
          </p:nvPr>
        </p:nvSpPr>
        <p:spPr>
          <a:xfrm>
            <a:off x="609600" y="1318418"/>
            <a:ext cx="10972800" cy="4525963"/>
          </a:xfrm>
        </p:spPr>
        <p:txBody>
          <a:bodyPr>
            <a:normAutofit/>
          </a:bodyPr>
          <a:lstStyle/>
          <a:p>
            <a:pPr marL="0" indent="0">
              <a:buNone/>
            </a:pPr>
            <a:r>
              <a:rPr lang="en-US" dirty="0" err="1">
                <a:solidFill>
                  <a:srgbClr val="FFC000"/>
                </a:solidFill>
              </a:rPr>
              <a:t>Prereqs</a:t>
            </a:r>
            <a:r>
              <a:rPr lang="en-US" dirty="0">
                <a:solidFill>
                  <a:srgbClr val="FFC000"/>
                </a:solidFill>
              </a:rPr>
              <a:t>:  CS330/CS1330, CS300/CS1310 (or equivalent)</a:t>
            </a:r>
            <a:endParaRPr lang="en-US" dirty="0"/>
          </a:p>
          <a:p>
            <a:r>
              <a:rPr lang="en-US" dirty="0"/>
              <a:t>You should have worked with systems programming and basic OS concepts before</a:t>
            </a:r>
          </a:p>
          <a:p>
            <a:pPr lvl="1"/>
            <a:r>
              <a:rPr lang="en-US" dirty="0"/>
              <a:t>Threads, processes, Kernel vs. </a:t>
            </a:r>
            <a:r>
              <a:rPr lang="en-US" dirty="0" err="1"/>
              <a:t>Userspace</a:t>
            </a:r>
            <a:endParaRPr lang="en-US" dirty="0"/>
          </a:p>
          <a:p>
            <a:pPr lvl="1"/>
            <a:r>
              <a:rPr lang="en-US" dirty="0"/>
              <a:t>Bits and bytes, memory management, synchronization, …</a:t>
            </a:r>
          </a:p>
          <a:p>
            <a:pPr lvl="1"/>
            <a:endParaRPr lang="en-US"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5527" y="0"/>
            <a:ext cx="10972800" cy="1143000"/>
          </a:xfrm>
        </p:spPr>
        <p:txBody>
          <a:bodyPr/>
          <a:lstStyle/>
          <a:p>
            <a:pPr lvl="0" algn="l"/>
            <a:r>
              <a:rPr lang="en-US" b="1" dirty="0"/>
              <a:t>Prerequisites</a:t>
            </a:r>
          </a:p>
        </p:txBody>
      </p:sp>
      <p:sp>
        <p:nvSpPr>
          <p:cNvPr id="3" name="Content Placeholder 2"/>
          <p:cNvSpPr>
            <a:spLocks noGrp="1"/>
          </p:cNvSpPr>
          <p:nvPr>
            <p:ph idx="4294967295"/>
          </p:nvPr>
        </p:nvSpPr>
        <p:spPr>
          <a:xfrm>
            <a:off x="609600" y="1318418"/>
            <a:ext cx="10972800" cy="4525963"/>
          </a:xfrm>
        </p:spPr>
        <p:txBody>
          <a:bodyPr>
            <a:normAutofit/>
          </a:bodyPr>
          <a:lstStyle/>
          <a:p>
            <a:pPr marL="0" indent="0">
              <a:buNone/>
            </a:pPr>
            <a:r>
              <a:rPr lang="en-US" dirty="0" err="1">
                <a:solidFill>
                  <a:srgbClr val="FFC000"/>
                </a:solidFill>
              </a:rPr>
              <a:t>Prereqs</a:t>
            </a:r>
            <a:r>
              <a:rPr lang="en-US" dirty="0">
                <a:solidFill>
                  <a:srgbClr val="FFC000"/>
                </a:solidFill>
              </a:rPr>
              <a:t>:  CS330/CS1330, CS300/CS1310 (or equivalent)</a:t>
            </a:r>
            <a:endParaRPr lang="en-US" dirty="0"/>
          </a:p>
          <a:p>
            <a:r>
              <a:rPr lang="en-US" dirty="0"/>
              <a:t>You should have worked with systems programming and basic OS concepts before</a:t>
            </a:r>
          </a:p>
          <a:p>
            <a:pPr lvl="1"/>
            <a:r>
              <a:rPr lang="en-US" dirty="0"/>
              <a:t>Threads, processes, Kernel vs. </a:t>
            </a:r>
            <a:r>
              <a:rPr lang="en-US" dirty="0" err="1"/>
              <a:t>Userspace</a:t>
            </a:r>
            <a:endParaRPr lang="en-US" dirty="0"/>
          </a:p>
          <a:p>
            <a:pPr lvl="1"/>
            <a:r>
              <a:rPr lang="en-US" dirty="0"/>
              <a:t>Bits and bytes, memory management, synchronization, …</a:t>
            </a:r>
          </a:p>
          <a:p>
            <a:pPr lvl="1"/>
            <a:endParaRPr lang="en-US" dirty="0"/>
          </a:p>
          <a:p>
            <a:r>
              <a:rPr lang="en-US" u="sng" dirty="0"/>
              <a:t>Graduate students</a:t>
            </a:r>
            <a:r>
              <a:rPr lang="en-US" dirty="0"/>
              <a:t>:  our systems courses are intensive, make sure your background is equivalent</a:t>
            </a:r>
          </a:p>
        </p:txBody>
      </p:sp>
      <p:sp>
        <p:nvSpPr>
          <p:cNvPr id="5" name="Rounded Rectangle 4">
            <a:extLst>
              <a:ext uri="{FF2B5EF4-FFF2-40B4-BE49-F238E27FC236}">
                <a16:creationId xmlns:a16="http://schemas.microsoft.com/office/drawing/2014/main" id="{D9F78018-7C0D-7366-2734-EFA02EB6691E}"/>
              </a:ext>
            </a:extLst>
          </p:cNvPr>
          <p:cNvSpPr/>
          <p:nvPr/>
        </p:nvSpPr>
        <p:spPr>
          <a:xfrm>
            <a:off x="1295400" y="5846836"/>
            <a:ext cx="9601199" cy="563565"/>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If you aren’t sure if the course is right for you, please talk to us!</a:t>
            </a:r>
          </a:p>
        </p:txBody>
      </p:sp>
    </p:spTree>
    <p:extLst>
      <p:ext uri="{BB962C8B-B14F-4D97-AF65-F5344CB8AC3E}">
        <p14:creationId xmlns:p14="http://schemas.microsoft.com/office/powerpoint/2010/main" val="2656148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4AF7-BA94-B3D4-3C57-971F1CF57CF9}"/>
              </a:ext>
            </a:extLst>
          </p:cNvPr>
          <p:cNvSpPr>
            <a:spLocks noGrp="1"/>
          </p:cNvSpPr>
          <p:nvPr>
            <p:ph type="title"/>
          </p:nvPr>
        </p:nvSpPr>
        <p:spPr/>
        <p:txBody>
          <a:bodyPr/>
          <a:lstStyle/>
          <a:p>
            <a:r>
              <a:rPr lang="en-US" dirty="0"/>
              <a:t>Lectures</a:t>
            </a:r>
          </a:p>
        </p:txBody>
      </p:sp>
      <p:sp>
        <p:nvSpPr>
          <p:cNvPr id="3" name="Content Placeholder 2">
            <a:extLst>
              <a:ext uri="{FF2B5EF4-FFF2-40B4-BE49-F238E27FC236}">
                <a16:creationId xmlns:a16="http://schemas.microsoft.com/office/drawing/2014/main" id="{04FC966E-E5F3-F2C0-EC1B-A359BFF62D81}"/>
              </a:ext>
            </a:extLst>
          </p:cNvPr>
          <p:cNvSpPr>
            <a:spLocks noGrp="1"/>
          </p:cNvSpPr>
          <p:nvPr>
            <p:ph idx="1"/>
          </p:nvPr>
        </p:nvSpPr>
        <p:spPr/>
        <p:txBody>
          <a:bodyPr/>
          <a:lstStyle/>
          <a:p>
            <a:r>
              <a:rPr lang="en-US" dirty="0"/>
              <a:t>T/Th 9-10:20am, Salomon DECI</a:t>
            </a:r>
          </a:p>
          <a:p>
            <a:r>
              <a:rPr lang="en-US" dirty="0"/>
              <a:t>Recorded and streamed live on zoom</a:t>
            </a:r>
          </a:p>
          <a:p>
            <a:r>
              <a:rPr lang="en-US" dirty="0"/>
              <a:t>Lots of live demos/coding, time for discussion, etc.</a:t>
            </a:r>
          </a:p>
          <a:p>
            <a:endParaRPr lang="en-US" dirty="0"/>
          </a:p>
          <a:p>
            <a:endParaRPr lang="en-US" dirty="0"/>
          </a:p>
          <a:p>
            <a:pPr marL="0" indent="0">
              <a:buNone/>
            </a:pPr>
            <a:endParaRPr lang="en-US" dirty="0"/>
          </a:p>
        </p:txBody>
      </p:sp>
    </p:spTree>
    <p:extLst>
      <p:ext uri="{BB962C8B-B14F-4D97-AF65-F5344CB8AC3E}">
        <p14:creationId xmlns:p14="http://schemas.microsoft.com/office/powerpoint/2010/main" val="26002882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FE4AF7-BA94-B3D4-3C57-971F1CF57CF9}"/>
              </a:ext>
            </a:extLst>
          </p:cNvPr>
          <p:cNvSpPr>
            <a:spLocks noGrp="1"/>
          </p:cNvSpPr>
          <p:nvPr>
            <p:ph type="title"/>
          </p:nvPr>
        </p:nvSpPr>
        <p:spPr/>
        <p:txBody>
          <a:bodyPr/>
          <a:lstStyle/>
          <a:p>
            <a:r>
              <a:rPr lang="en-US" dirty="0"/>
              <a:t>Lectures</a:t>
            </a:r>
          </a:p>
        </p:txBody>
      </p:sp>
      <p:sp>
        <p:nvSpPr>
          <p:cNvPr id="3" name="Content Placeholder 2">
            <a:extLst>
              <a:ext uri="{FF2B5EF4-FFF2-40B4-BE49-F238E27FC236}">
                <a16:creationId xmlns:a16="http://schemas.microsoft.com/office/drawing/2014/main" id="{04FC966E-E5F3-F2C0-EC1B-A359BFF62D81}"/>
              </a:ext>
            </a:extLst>
          </p:cNvPr>
          <p:cNvSpPr>
            <a:spLocks noGrp="1"/>
          </p:cNvSpPr>
          <p:nvPr>
            <p:ph idx="1"/>
          </p:nvPr>
        </p:nvSpPr>
        <p:spPr/>
        <p:txBody>
          <a:bodyPr/>
          <a:lstStyle/>
          <a:p>
            <a:r>
              <a:rPr lang="en-US" dirty="0"/>
              <a:t>T/Th 9-10:20am, Salomon DECI</a:t>
            </a:r>
          </a:p>
          <a:p>
            <a:r>
              <a:rPr lang="en-US" dirty="0"/>
              <a:t>Recorded and streamed live on zoom</a:t>
            </a:r>
          </a:p>
          <a:p>
            <a:r>
              <a:rPr lang="en-US" dirty="0"/>
              <a:t>Lots of live demos/coding, time for discussion, etc.</a:t>
            </a:r>
          </a:p>
          <a:p>
            <a:endParaRPr lang="en-US" dirty="0"/>
          </a:p>
          <a:p>
            <a:endParaRPr lang="en-US" dirty="0"/>
          </a:p>
          <a:p>
            <a:pPr marL="0" indent="0">
              <a:buNone/>
            </a:pPr>
            <a:endParaRPr lang="en-US" dirty="0"/>
          </a:p>
        </p:txBody>
      </p:sp>
      <p:sp>
        <p:nvSpPr>
          <p:cNvPr id="4" name="Rounded Rectangle 3">
            <a:extLst>
              <a:ext uri="{FF2B5EF4-FFF2-40B4-BE49-F238E27FC236}">
                <a16:creationId xmlns:a16="http://schemas.microsoft.com/office/drawing/2014/main" id="{D37C0EE0-9716-47CC-508D-2DA1F26FBF79}"/>
              </a:ext>
            </a:extLst>
          </p:cNvPr>
          <p:cNvSpPr/>
          <p:nvPr/>
        </p:nvSpPr>
        <p:spPr>
          <a:xfrm>
            <a:off x="1295400" y="4580466"/>
            <a:ext cx="9601199" cy="1014223"/>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panose="02000503020000020003" pitchFamily="2" charset="0"/>
              </a:rPr>
              <a:t>I will do my best to make 9am worth it!</a:t>
            </a:r>
          </a:p>
        </p:txBody>
      </p:sp>
    </p:spTree>
    <p:extLst>
      <p:ext uri="{BB962C8B-B14F-4D97-AF65-F5344CB8AC3E}">
        <p14:creationId xmlns:p14="http://schemas.microsoft.com/office/powerpoint/2010/main" val="3279707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9F3C0-0DD2-9301-E236-F36D59EC9F76}"/>
              </a:ext>
            </a:extLst>
          </p:cNvPr>
          <p:cNvSpPr>
            <a:spLocks noGrp="1"/>
          </p:cNvSpPr>
          <p:nvPr>
            <p:ph type="title" idx="4294967295"/>
          </p:nvPr>
        </p:nvSpPr>
        <p:spPr>
          <a:xfrm>
            <a:off x="135467" y="160337"/>
            <a:ext cx="10972800" cy="1143000"/>
          </a:xfrm>
        </p:spPr>
        <p:txBody>
          <a:bodyPr/>
          <a:lstStyle/>
          <a:p>
            <a:pPr algn="l"/>
            <a:r>
              <a:rPr lang="en-US" dirty="0"/>
              <a:t>Mechanics:  </a:t>
            </a:r>
            <a:r>
              <a:rPr lang="en-US" dirty="0" err="1"/>
              <a:t>Homeworks</a:t>
            </a:r>
            <a:endParaRPr lang="en-US" dirty="0"/>
          </a:p>
        </p:txBody>
      </p:sp>
      <p:sp>
        <p:nvSpPr>
          <p:cNvPr id="3" name="Content Placeholder 2">
            <a:extLst>
              <a:ext uri="{FF2B5EF4-FFF2-40B4-BE49-F238E27FC236}">
                <a16:creationId xmlns:a16="http://schemas.microsoft.com/office/drawing/2014/main" id="{361860BC-DBB4-586D-BDE0-E7991A070C04}"/>
              </a:ext>
            </a:extLst>
          </p:cNvPr>
          <p:cNvSpPr>
            <a:spLocks noGrp="1"/>
          </p:cNvSpPr>
          <p:nvPr>
            <p:ph idx="4294967295"/>
          </p:nvPr>
        </p:nvSpPr>
        <p:spPr>
          <a:xfrm>
            <a:off x="300567" y="1443037"/>
            <a:ext cx="11413066" cy="4525963"/>
          </a:xfrm>
        </p:spPr>
        <p:txBody>
          <a:bodyPr>
            <a:normAutofit fontScale="92500" lnSpcReduction="10000"/>
          </a:bodyPr>
          <a:lstStyle/>
          <a:p>
            <a:r>
              <a:rPr lang="en-US" dirty="0"/>
              <a:t>Short problems based on lecture material</a:t>
            </a:r>
          </a:p>
          <a:p>
            <a:pPr lvl="1"/>
            <a:r>
              <a:rPr lang="en-US" dirty="0"/>
              <a:t>Some "on paper", some code, etc.</a:t>
            </a:r>
          </a:p>
          <a:p>
            <a:pPr lvl="1"/>
            <a:endParaRPr lang="en-US" dirty="0"/>
          </a:p>
          <a:p>
            <a:r>
              <a:rPr lang="en-US" dirty="0"/>
              <a:t>Experiment with some fundamental networking tools, tutorial-style</a:t>
            </a:r>
          </a:p>
          <a:p>
            <a:endParaRPr lang="en-US" dirty="0"/>
          </a:p>
          <a:p>
            <a:pPr marL="0" indent="0">
              <a:buNone/>
            </a:pPr>
            <a:endParaRPr lang="en-US" dirty="0"/>
          </a:p>
          <a:p>
            <a:pPr marL="0" indent="0">
              <a:buNone/>
            </a:pPr>
            <a:endParaRPr lang="en-US" dirty="0"/>
          </a:p>
          <a:p>
            <a:pPr marL="0" indent="0">
              <a:buNone/>
            </a:pPr>
            <a:r>
              <a:rPr lang="en-US" dirty="0"/>
              <a:t> </a:t>
            </a:r>
          </a:p>
          <a:p>
            <a:endParaRPr lang="en-US" dirty="0"/>
          </a:p>
        </p:txBody>
      </p:sp>
    </p:spTree>
    <p:extLst>
      <p:ext uri="{BB962C8B-B14F-4D97-AF65-F5344CB8AC3E}">
        <p14:creationId xmlns:p14="http://schemas.microsoft.com/office/powerpoint/2010/main" val="15432561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9F3C0-0DD2-9301-E236-F36D59EC9F76}"/>
              </a:ext>
            </a:extLst>
          </p:cNvPr>
          <p:cNvSpPr>
            <a:spLocks noGrp="1"/>
          </p:cNvSpPr>
          <p:nvPr>
            <p:ph type="title" idx="4294967295"/>
          </p:nvPr>
        </p:nvSpPr>
        <p:spPr>
          <a:xfrm>
            <a:off x="135467" y="160337"/>
            <a:ext cx="10972800" cy="1143000"/>
          </a:xfrm>
        </p:spPr>
        <p:txBody>
          <a:bodyPr/>
          <a:lstStyle/>
          <a:p>
            <a:pPr algn="l"/>
            <a:r>
              <a:rPr lang="en-US" dirty="0"/>
              <a:t>Mechanics:  </a:t>
            </a:r>
            <a:r>
              <a:rPr lang="en-US" dirty="0" err="1"/>
              <a:t>Homeworks</a:t>
            </a:r>
            <a:endParaRPr lang="en-US" dirty="0"/>
          </a:p>
        </p:txBody>
      </p:sp>
      <p:sp>
        <p:nvSpPr>
          <p:cNvPr id="3" name="Content Placeholder 2">
            <a:extLst>
              <a:ext uri="{FF2B5EF4-FFF2-40B4-BE49-F238E27FC236}">
                <a16:creationId xmlns:a16="http://schemas.microsoft.com/office/drawing/2014/main" id="{361860BC-DBB4-586D-BDE0-E7991A070C04}"/>
              </a:ext>
            </a:extLst>
          </p:cNvPr>
          <p:cNvSpPr>
            <a:spLocks noGrp="1"/>
          </p:cNvSpPr>
          <p:nvPr>
            <p:ph idx="4294967295"/>
          </p:nvPr>
        </p:nvSpPr>
        <p:spPr>
          <a:xfrm>
            <a:off x="389467" y="1459970"/>
            <a:ext cx="11413066" cy="4636030"/>
          </a:xfrm>
        </p:spPr>
        <p:txBody>
          <a:bodyPr>
            <a:normAutofit fontScale="92500" lnSpcReduction="20000"/>
          </a:bodyPr>
          <a:lstStyle/>
          <a:p>
            <a:r>
              <a:rPr lang="en-US" dirty="0"/>
              <a:t>Short problems based on lecture material</a:t>
            </a:r>
          </a:p>
          <a:p>
            <a:pPr lvl="1"/>
            <a:r>
              <a:rPr lang="en-US" dirty="0"/>
              <a:t>Some "on paper", some code, etc.</a:t>
            </a:r>
          </a:p>
          <a:p>
            <a:r>
              <a:rPr lang="en-US" dirty="0"/>
              <a:t>Experiment with some fundamental networking tools, tutorial-style</a:t>
            </a:r>
          </a:p>
          <a:p>
            <a:endParaRPr lang="en-US" dirty="0"/>
          </a:p>
          <a:p>
            <a:pPr marL="0" indent="0">
              <a:buNone/>
            </a:pPr>
            <a:endParaRPr lang="en-US" dirty="0"/>
          </a:p>
          <a:p>
            <a:pPr marL="0" indent="0">
              <a:buNone/>
            </a:pPr>
            <a:r>
              <a:rPr lang="en-US" u="sng" dirty="0"/>
              <a:t>How these work</a:t>
            </a:r>
          </a:p>
          <a:p>
            <a:r>
              <a:rPr lang="en-US" dirty="0"/>
              <a:t>Shouldn’t take a huge amount of time </a:t>
            </a:r>
          </a:p>
          <a:p>
            <a:r>
              <a:rPr lang="en-US" dirty="0"/>
              <a:t>4 or 5 </a:t>
            </a:r>
            <a:r>
              <a:rPr lang="en-US" dirty="0" err="1"/>
              <a:t>homeworks</a:t>
            </a:r>
            <a:r>
              <a:rPr lang="en-US" dirty="0"/>
              <a:t> total (TBA based on enrollment)</a:t>
            </a:r>
          </a:p>
          <a:p>
            <a:r>
              <a:rPr lang="en-US" dirty="0"/>
              <a:t>Hopefully fun!</a:t>
            </a:r>
          </a:p>
          <a:p>
            <a:pPr marL="0" indent="0">
              <a:buNone/>
            </a:pPr>
            <a:endParaRPr lang="en-US" dirty="0"/>
          </a:p>
          <a:p>
            <a:endParaRPr lang="en-US" dirty="0"/>
          </a:p>
        </p:txBody>
      </p:sp>
    </p:spTree>
    <p:extLst>
      <p:ext uri="{BB962C8B-B14F-4D97-AF65-F5344CB8AC3E}">
        <p14:creationId xmlns:p14="http://schemas.microsoft.com/office/powerpoint/2010/main" val="5354000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3743-9D9D-B049-890B-501E26F853A8}"/>
              </a:ext>
            </a:extLst>
          </p:cNvPr>
          <p:cNvSpPr>
            <a:spLocks noGrp="1"/>
          </p:cNvSpPr>
          <p:nvPr>
            <p:ph type="title" idx="4294967295"/>
          </p:nvPr>
        </p:nvSpPr>
        <p:spPr>
          <a:xfrm>
            <a:off x="186267" y="160337"/>
            <a:ext cx="10972800" cy="1143000"/>
          </a:xfrm>
        </p:spPr>
        <p:txBody>
          <a:bodyPr/>
          <a:lstStyle/>
          <a:p>
            <a:pPr algn="l"/>
            <a:r>
              <a:rPr lang="en-US" dirty="0"/>
              <a:t>Mechanics:  Projects</a:t>
            </a:r>
          </a:p>
        </p:txBody>
      </p:sp>
      <p:sp>
        <p:nvSpPr>
          <p:cNvPr id="3" name="Content Placeholder 2">
            <a:extLst>
              <a:ext uri="{FF2B5EF4-FFF2-40B4-BE49-F238E27FC236}">
                <a16:creationId xmlns:a16="http://schemas.microsoft.com/office/drawing/2014/main" id="{B5717F58-44C0-4D4F-B460-7C986FC15D41}"/>
              </a:ext>
            </a:extLst>
          </p:cNvPr>
          <p:cNvSpPr>
            <a:spLocks noGrp="1"/>
          </p:cNvSpPr>
          <p:nvPr>
            <p:ph idx="4294967295"/>
          </p:nvPr>
        </p:nvSpPr>
        <p:spPr>
          <a:xfrm>
            <a:off x="194733" y="1574800"/>
            <a:ext cx="11802534" cy="4525963"/>
          </a:xfrm>
        </p:spPr>
        <p:txBody>
          <a:bodyPr>
            <a:normAutofit/>
          </a:bodyPr>
          <a:lstStyle/>
          <a:p>
            <a:pPr marL="0" indent="0">
              <a:buNone/>
            </a:pPr>
            <a:r>
              <a:rPr lang="en-US" sz="2800" dirty="0"/>
              <a:t>Build fundamental Internet protocols and client/server apps from the ground up</a:t>
            </a:r>
          </a:p>
          <a:p>
            <a:r>
              <a:rPr lang="en-US" sz="2800" dirty="0"/>
              <a:t>4 Programming projects</a:t>
            </a:r>
          </a:p>
          <a:p>
            <a:pPr lvl="1"/>
            <a:r>
              <a:rPr lang="en-US" sz="2400" dirty="0" err="1"/>
              <a:t>Snowcast</a:t>
            </a:r>
            <a:r>
              <a:rPr lang="en-US" sz="2400" dirty="0"/>
              <a:t>: streaming music server</a:t>
            </a:r>
          </a:p>
          <a:p>
            <a:pPr lvl="1"/>
            <a:r>
              <a:rPr lang="en-US" sz="2400" dirty="0"/>
              <a:t>IP: build your own networking library</a:t>
            </a:r>
          </a:p>
          <a:p>
            <a:pPr lvl="1"/>
            <a:r>
              <a:rPr lang="en-US" sz="2400" dirty="0"/>
              <a:t>TCP: extending your IP</a:t>
            </a:r>
          </a:p>
          <a:p>
            <a:pPr lvl="1"/>
            <a:r>
              <a:rPr lang="en-US" sz="2400" dirty="0"/>
              <a:t>Final (shorter, choose-your-own)</a:t>
            </a:r>
          </a:p>
          <a:p>
            <a:r>
              <a:rPr lang="en-US" sz="2800" dirty="0"/>
              <a:t>First project is individual, others in groups of 2</a:t>
            </a:r>
          </a:p>
          <a:p>
            <a:endParaRPr lang="en-US" sz="2800" dirty="0"/>
          </a:p>
          <a:p>
            <a:pPr lvl="2"/>
            <a:endParaRPr lang="en-US" sz="2000" dirty="0"/>
          </a:p>
          <a:p>
            <a:pPr lvl="1"/>
            <a:endParaRPr lang="en-US" sz="2400" dirty="0"/>
          </a:p>
          <a:p>
            <a:endParaRPr lang="en-US" sz="2800" dirty="0"/>
          </a:p>
        </p:txBody>
      </p:sp>
    </p:spTree>
    <p:extLst>
      <p:ext uri="{BB962C8B-B14F-4D97-AF65-F5344CB8AC3E}">
        <p14:creationId xmlns:p14="http://schemas.microsoft.com/office/powerpoint/2010/main" val="358505916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203743-9D9D-B049-890B-501E26F853A8}"/>
              </a:ext>
            </a:extLst>
          </p:cNvPr>
          <p:cNvSpPr>
            <a:spLocks noGrp="1"/>
          </p:cNvSpPr>
          <p:nvPr>
            <p:ph type="title" idx="4294967295"/>
          </p:nvPr>
        </p:nvSpPr>
        <p:spPr>
          <a:xfrm>
            <a:off x="186267" y="160337"/>
            <a:ext cx="10972800" cy="1143000"/>
          </a:xfrm>
        </p:spPr>
        <p:txBody>
          <a:bodyPr/>
          <a:lstStyle/>
          <a:p>
            <a:pPr algn="l"/>
            <a:r>
              <a:rPr lang="en-US" dirty="0"/>
              <a:t>Mechanics:  Projects</a:t>
            </a:r>
          </a:p>
        </p:txBody>
      </p:sp>
      <p:sp>
        <p:nvSpPr>
          <p:cNvPr id="3" name="Content Placeholder 2">
            <a:extLst>
              <a:ext uri="{FF2B5EF4-FFF2-40B4-BE49-F238E27FC236}">
                <a16:creationId xmlns:a16="http://schemas.microsoft.com/office/drawing/2014/main" id="{B5717F58-44C0-4D4F-B460-7C986FC15D41}"/>
              </a:ext>
            </a:extLst>
          </p:cNvPr>
          <p:cNvSpPr>
            <a:spLocks noGrp="1"/>
          </p:cNvSpPr>
          <p:nvPr>
            <p:ph idx="4294967295"/>
          </p:nvPr>
        </p:nvSpPr>
        <p:spPr>
          <a:xfrm>
            <a:off x="186266" y="1600200"/>
            <a:ext cx="11802534" cy="4525963"/>
          </a:xfrm>
        </p:spPr>
        <p:txBody>
          <a:bodyPr>
            <a:normAutofit/>
          </a:bodyPr>
          <a:lstStyle/>
          <a:p>
            <a:pPr marL="0" indent="0">
              <a:buNone/>
            </a:pPr>
            <a:r>
              <a:rPr lang="en-US" sz="2800" dirty="0"/>
              <a:t>Build fundamental Internet protocols and client/server apps from the ground up</a:t>
            </a:r>
          </a:p>
          <a:p>
            <a:r>
              <a:rPr lang="en-US" sz="2800" dirty="0"/>
              <a:t>4 Programming projects</a:t>
            </a:r>
          </a:p>
          <a:p>
            <a:pPr lvl="1"/>
            <a:r>
              <a:rPr lang="en-US" sz="2400" dirty="0" err="1"/>
              <a:t>Snowcast</a:t>
            </a:r>
            <a:r>
              <a:rPr lang="en-US" sz="2400" dirty="0"/>
              <a:t>: streaming music server</a:t>
            </a:r>
          </a:p>
          <a:p>
            <a:pPr lvl="1"/>
            <a:r>
              <a:rPr lang="en-US" sz="2400" dirty="0"/>
              <a:t>IP: build your own networking library</a:t>
            </a:r>
          </a:p>
          <a:p>
            <a:pPr lvl="1"/>
            <a:r>
              <a:rPr lang="en-US" sz="2400" dirty="0"/>
              <a:t>TCP: extending your IP</a:t>
            </a:r>
          </a:p>
          <a:p>
            <a:pPr lvl="1"/>
            <a:r>
              <a:rPr lang="en-US" sz="2400" dirty="0"/>
              <a:t>Final (shorter, choose-your-own)</a:t>
            </a:r>
          </a:p>
          <a:p>
            <a:r>
              <a:rPr lang="en-US" sz="2800" dirty="0"/>
              <a:t>First project is individual, others in groups of 2</a:t>
            </a:r>
          </a:p>
          <a:p>
            <a:endParaRPr lang="en-US" sz="2800" dirty="0"/>
          </a:p>
          <a:p>
            <a:pPr lvl="2"/>
            <a:endParaRPr lang="en-US" sz="2000" dirty="0"/>
          </a:p>
          <a:p>
            <a:pPr lvl="1"/>
            <a:endParaRPr lang="en-US" sz="2400" dirty="0"/>
          </a:p>
          <a:p>
            <a:endParaRPr lang="en-US" sz="2800" dirty="0"/>
          </a:p>
        </p:txBody>
      </p:sp>
      <p:sp>
        <p:nvSpPr>
          <p:cNvPr id="4" name="Rounded Rectangle 3">
            <a:extLst>
              <a:ext uri="{FF2B5EF4-FFF2-40B4-BE49-F238E27FC236}">
                <a16:creationId xmlns:a16="http://schemas.microsoft.com/office/drawing/2014/main" id="{8DDD52DC-2075-8046-E285-CF64620B204F}"/>
              </a:ext>
            </a:extLst>
          </p:cNvPr>
          <p:cNvSpPr/>
          <p:nvPr/>
        </p:nvSpPr>
        <p:spPr>
          <a:xfrm>
            <a:off x="1474780" y="5827975"/>
            <a:ext cx="9225505" cy="563565"/>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You get:  lots of freedom to design your own system</a:t>
            </a:r>
          </a:p>
        </p:txBody>
      </p:sp>
    </p:spTree>
    <p:extLst>
      <p:ext uri="{BB962C8B-B14F-4D97-AF65-F5344CB8AC3E}">
        <p14:creationId xmlns:p14="http://schemas.microsoft.com/office/powerpoint/2010/main" val="217322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C9BA-FFD5-CE4E-A6C4-C1BC81DDEFD1}"/>
              </a:ext>
            </a:extLst>
          </p:cNvPr>
          <p:cNvSpPr>
            <a:spLocks noGrp="1"/>
          </p:cNvSpPr>
          <p:nvPr>
            <p:ph type="title" idx="4294967295"/>
          </p:nvPr>
        </p:nvSpPr>
        <p:spPr>
          <a:xfrm>
            <a:off x="152400" y="0"/>
            <a:ext cx="10972800" cy="1143000"/>
          </a:xfrm>
        </p:spPr>
        <p:txBody>
          <a:bodyPr/>
          <a:lstStyle/>
          <a:p>
            <a:pPr algn="l"/>
            <a:r>
              <a:rPr lang="en-US" dirty="0"/>
              <a:t>Languages</a:t>
            </a:r>
          </a:p>
        </p:txBody>
      </p:sp>
      <p:sp>
        <p:nvSpPr>
          <p:cNvPr id="3" name="Content Placeholder 2">
            <a:extLst>
              <a:ext uri="{FF2B5EF4-FFF2-40B4-BE49-F238E27FC236}">
                <a16:creationId xmlns:a16="http://schemas.microsoft.com/office/drawing/2014/main" id="{7CE145F4-7CD3-2142-BCE8-157A1505FF09}"/>
              </a:ext>
            </a:extLst>
          </p:cNvPr>
          <p:cNvSpPr>
            <a:spLocks noGrp="1"/>
          </p:cNvSpPr>
          <p:nvPr>
            <p:ph idx="4294967295"/>
          </p:nvPr>
        </p:nvSpPr>
        <p:spPr>
          <a:xfrm>
            <a:off x="287867" y="1600201"/>
            <a:ext cx="10972800" cy="4525963"/>
          </a:xfrm>
        </p:spPr>
        <p:txBody>
          <a:bodyPr>
            <a:normAutofit/>
          </a:bodyPr>
          <a:lstStyle/>
          <a:p>
            <a:pPr marL="0" indent="0">
              <a:buNone/>
            </a:pPr>
            <a:r>
              <a:rPr lang="en-US" dirty="0"/>
              <a:t>You can use any </a:t>
            </a:r>
            <a:r>
              <a:rPr lang="en-US" u="sng" dirty="0"/>
              <a:t>systems</a:t>
            </a:r>
            <a:r>
              <a:rPr lang="en-US" dirty="0"/>
              <a:t> language</a:t>
            </a:r>
          </a:p>
          <a:p>
            <a:pPr lvl="1"/>
            <a:r>
              <a:rPr lang="en-US" dirty="0">
                <a:solidFill>
                  <a:srgbClr val="FFC000"/>
                </a:solidFill>
              </a:rPr>
              <a:t>Go (recommended)</a:t>
            </a:r>
          </a:p>
          <a:p>
            <a:pPr lvl="1"/>
            <a:r>
              <a:rPr lang="en-US" dirty="0"/>
              <a:t>C</a:t>
            </a:r>
          </a:p>
          <a:p>
            <a:pPr lvl="1"/>
            <a:r>
              <a:rPr lang="en-US" dirty="0"/>
              <a:t>C++</a:t>
            </a:r>
          </a:p>
          <a:p>
            <a:pPr lvl="1"/>
            <a:r>
              <a:rPr lang="en-US" dirty="0"/>
              <a:t>Rust</a:t>
            </a:r>
          </a:p>
          <a:p>
            <a:pPr lvl="1"/>
            <a:endParaRPr lang="en-US" dirty="0"/>
          </a:p>
          <a:p>
            <a:r>
              <a:rPr lang="en-US" sz="2800" dirty="0"/>
              <a:t>You’ll be making a lot of threads, manipulating bits/bytes, …</a:t>
            </a:r>
          </a:p>
          <a:p>
            <a:pPr marL="609585" lvl="1" indent="0">
              <a:buNone/>
            </a:pPr>
            <a:endParaRPr lang="en-US" dirty="0"/>
          </a:p>
          <a:p>
            <a:pPr marL="0" indent="0">
              <a:buNone/>
            </a:pPr>
            <a:endParaRPr lang="en-US" dirty="0"/>
          </a:p>
        </p:txBody>
      </p:sp>
    </p:spTree>
    <p:extLst>
      <p:ext uri="{BB962C8B-B14F-4D97-AF65-F5344CB8AC3E}">
        <p14:creationId xmlns:p14="http://schemas.microsoft.com/office/powerpoint/2010/main" val="3313318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39724" y="52270"/>
            <a:ext cx="10972800" cy="1143000"/>
          </a:xfrm>
        </p:spPr>
        <p:txBody>
          <a:bodyPr/>
          <a:lstStyle/>
          <a:p>
            <a:r>
              <a:rPr lang="en-US" dirty="0"/>
              <a:t>Cast</a:t>
            </a:r>
          </a:p>
        </p:txBody>
      </p:sp>
      <p:grpSp>
        <p:nvGrpSpPr>
          <p:cNvPr id="9" name="Group 8">
            <a:extLst>
              <a:ext uri="{FF2B5EF4-FFF2-40B4-BE49-F238E27FC236}">
                <a16:creationId xmlns:a16="http://schemas.microsoft.com/office/drawing/2014/main" id="{D04E7FB0-68FC-4BBA-8B46-073C9E3B6F93}"/>
              </a:ext>
            </a:extLst>
          </p:cNvPr>
          <p:cNvGrpSpPr/>
          <p:nvPr/>
        </p:nvGrpSpPr>
        <p:grpSpPr>
          <a:xfrm>
            <a:off x="275011" y="1247540"/>
            <a:ext cx="2056274" cy="2056274"/>
            <a:chOff x="399925" y="816115"/>
            <a:chExt cx="2056274" cy="2056274"/>
          </a:xfrm>
        </p:grpSpPr>
        <p:pic>
          <p:nvPicPr>
            <p:cNvPr id="5" name="Google Shape;80;p2">
              <a:extLst>
                <a:ext uri="{FF2B5EF4-FFF2-40B4-BE49-F238E27FC236}">
                  <a16:creationId xmlns:a16="http://schemas.microsoft.com/office/drawing/2014/main" id="{DF37C26E-DAEA-669D-945A-5F29AE51F882}"/>
                </a:ext>
              </a:extLst>
            </p:cNvPr>
            <p:cNvPicPr preferRelativeResize="0">
              <a:picLocks noChangeAspect="1"/>
            </p:cNvPicPr>
            <p:nvPr/>
          </p:nvPicPr>
          <p:blipFill rotWithShape="1">
            <a:blip r:embed="rId3">
              <a:alphaModFix/>
              <a:extLst>
                <a:ext uri="{28A0092B-C50C-407E-A947-70E740481C1C}">
                  <a14:useLocalDpi xmlns:a14="http://schemas.microsoft.com/office/drawing/2010/main"/>
                </a:ext>
              </a:extLst>
            </a:blip>
            <a:srcRect t="6079" r="-5702" b="6079"/>
            <a:stretch/>
          </p:blipFill>
          <p:spPr>
            <a:xfrm>
              <a:off x="399925" y="816115"/>
              <a:ext cx="2056274" cy="2056274"/>
            </a:xfrm>
            <a:prstGeom prst="rect">
              <a:avLst/>
            </a:prstGeom>
            <a:noFill/>
            <a:ln>
              <a:noFill/>
            </a:ln>
          </p:spPr>
        </p:pic>
        <p:sp>
          <p:nvSpPr>
            <p:cNvPr id="6" name="Google Shape;81;p2">
              <a:extLst>
                <a:ext uri="{FF2B5EF4-FFF2-40B4-BE49-F238E27FC236}">
                  <a16:creationId xmlns:a16="http://schemas.microsoft.com/office/drawing/2014/main" id="{73FEF5BE-CEF6-F85F-6877-2E6F8157FF18}"/>
                </a:ext>
              </a:extLst>
            </p:cNvPr>
            <p:cNvSpPr txBox="1"/>
            <p:nvPr/>
          </p:nvSpPr>
          <p:spPr>
            <a:xfrm>
              <a:off x="1288475" y="2470968"/>
              <a:ext cx="1048803"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latin typeface="Roboto"/>
                  <a:ea typeface="Roboto"/>
                  <a:cs typeface="Roboto"/>
                  <a:sym typeface="Roboto"/>
                </a:rPr>
                <a:t>Nick</a:t>
              </a:r>
              <a:endParaRPr sz="1400" b="0" i="0" u="none" strike="noStrike" cap="none" dirty="0">
                <a:latin typeface="Roboto"/>
                <a:ea typeface="Roboto"/>
                <a:cs typeface="Roboto"/>
                <a:sym typeface="Roboto"/>
              </a:endParaRPr>
            </a:p>
          </p:txBody>
        </p:sp>
      </p:grpSp>
      <p:pic>
        <p:nvPicPr>
          <p:cNvPr id="10" name="Picture 9">
            <a:extLst>
              <a:ext uri="{FF2B5EF4-FFF2-40B4-BE49-F238E27FC236}">
                <a16:creationId xmlns:a16="http://schemas.microsoft.com/office/drawing/2014/main" id="{543E0D6B-638D-0F8E-E967-B0635B32F490}"/>
              </a:ext>
            </a:extLst>
          </p:cNvPr>
          <p:cNvPicPr>
            <a:picLocks noChangeAspect="1"/>
          </p:cNvPicPr>
          <p:nvPr/>
        </p:nvPicPr>
        <p:blipFill>
          <a:blip r:embed="rId4"/>
          <a:stretch>
            <a:fillRect/>
          </a:stretch>
        </p:blipFill>
        <p:spPr>
          <a:xfrm>
            <a:off x="6954612" y="1991491"/>
            <a:ext cx="1563624" cy="1563624"/>
          </a:xfrm>
          <a:prstGeom prst="rect">
            <a:avLst/>
          </a:prstGeom>
        </p:spPr>
      </p:pic>
      <p:sp>
        <p:nvSpPr>
          <p:cNvPr id="11" name="Google Shape;81;p2">
            <a:extLst>
              <a:ext uri="{FF2B5EF4-FFF2-40B4-BE49-F238E27FC236}">
                <a16:creationId xmlns:a16="http://schemas.microsoft.com/office/drawing/2014/main" id="{600DF4FF-98B2-902B-6DD3-C6308E0D6A5C}"/>
              </a:ext>
            </a:extLst>
          </p:cNvPr>
          <p:cNvSpPr txBox="1"/>
          <p:nvPr/>
        </p:nvSpPr>
        <p:spPr>
          <a:xfrm>
            <a:off x="6969265" y="3039698"/>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Alex C.</a:t>
            </a:r>
            <a:endParaRPr sz="1400" b="0" i="0" u="none" strike="noStrike" cap="none" dirty="0">
              <a:latin typeface="Roboto"/>
              <a:ea typeface="Roboto"/>
              <a:cs typeface="Roboto"/>
              <a:sym typeface="Roboto"/>
            </a:endParaRPr>
          </a:p>
        </p:txBody>
      </p:sp>
      <p:pic>
        <p:nvPicPr>
          <p:cNvPr id="14" name="Picture 13">
            <a:extLst>
              <a:ext uri="{FF2B5EF4-FFF2-40B4-BE49-F238E27FC236}">
                <a16:creationId xmlns:a16="http://schemas.microsoft.com/office/drawing/2014/main" id="{F8124030-6584-4812-E999-FCFABCBF8A22}"/>
              </a:ext>
            </a:extLst>
          </p:cNvPr>
          <p:cNvPicPr>
            <a:picLocks noChangeAspect="1"/>
          </p:cNvPicPr>
          <p:nvPr/>
        </p:nvPicPr>
        <p:blipFill>
          <a:blip r:embed="rId5"/>
          <a:stretch>
            <a:fillRect/>
          </a:stretch>
        </p:blipFill>
        <p:spPr>
          <a:xfrm>
            <a:off x="6725421" y="4713442"/>
            <a:ext cx="1563624" cy="1563624"/>
          </a:xfrm>
          <a:prstGeom prst="rect">
            <a:avLst/>
          </a:prstGeom>
        </p:spPr>
      </p:pic>
      <p:sp>
        <p:nvSpPr>
          <p:cNvPr id="15" name="Google Shape;81;p2">
            <a:extLst>
              <a:ext uri="{FF2B5EF4-FFF2-40B4-BE49-F238E27FC236}">
                <a16:creationId xmlns:a16="http://schemas.microsoft.com/office/drawing/2014/main" id="{13D43DA6-4651-8E4D-E139-8764A58E15BE}"/>
              </a:ext>
            </a:extLst>
          </p:cNvPr>
          <p:cNvSpPr txBox="1"/>
          <p:nvPr/>
        </p:nvSpPr>
        <p:spPr>
          <a:xfrm>
            <a:off x="6731069" y="4719391"/>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Alex W.</a:t>
            </a:r>
            <a:endParaRPr sz="1400" b="0" i="0" u="none" strike="noStrike" cap="none" dirty="0">
              <a:latin typeface="Roboto"/>
              <a:ea typeface="Roboto"/>
              <a:cs typeface="Roboto"/>
              <a:sym typeface="Roboto"/>
            </a:endParaRPr>
          </a:p>
        </p:txBody>
      </p:sp>
      <p:pic>
        <p:nvPicPr>
          <p:cNvPr id="17" name="Picture 16">
            <a:extLst>
              <a:ext uri="{FF2B5EF4-FFF2-40B4-BE49-F238E27FC236}">
                <a16:creationId xmlns:a16="http://schemas.microsoft.com/office/drawing/2014/main" id="{2DFA9112-41F5-95E7-EAD3-349A7F1DEB59}"/>
              </a:ext>
            </a:extLst>
          </p:cNvPr>
          <p:cNvPicPr>
            <a:picLocks noChangeAspect="1"/>
          </p:cNvPicPr>
          <p:nvPr/>
        </p:nvPicPr>
        <p:blipFill rotWithShape="1">
          <a:blip r:embed="rId6"/>
          <a:srcRect l="15481" t="30926" r="16001" b="556"/>
          <a:stretch/>
        </p:blipFill>
        <p:spPr>
          <a:xfrm>
            <a:off x="2839655" y="4460294"/>
            <a:ext cx="1563624" cy="1563624"/>
          </a:xfrm>
          <a:prstGeom prst="rect">
            <a:avLst/>
          </a:prstGeom>
        </p:spPr>
      </p:pic>
      <p:sp>
        <p:nvSpPr>
          <p:cNvPr id="19" name="Google Shape;81;p2">
            <a:extLst>
              <a:ext uri="{FF2B5EF4-FFF2-40B4-BE49-F238E27FC236}">
                <a16:creationId xmlns:a16="http://schemas.microsoft.com/office/drawing/2014/main" id="{5DA7CA03-CD13-8D1A-484B-7947AC193D31}"/>
              </a:ext>
            </a:extLst>
          </p:cNvPr>
          <p:cNvSpPr txBox="1"/>
          <p:nvPr/>
        </p:nvSpPr>
        <p:spPr>
          <a:xfrm>
            <a:off x="2847529" y="5598436"/>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Eddie</a:t>
            </a:r>
            <a:endParaRPr sz="1400" b="0" i="0" u="none" strike="noStrike" cap="none" dirty="0">
              <a:latin typeface="Roboto"/>
              <a:ea typeface="Roboto"/>
              <a:cs typeface="Roboto"/>
              <a:sym typeface="Roboto"/>
            </a:endParaRPr>
          </a:p>
        </p:txBody>
      </p:sp>
      <p:pic>
        <p:nvPicPr>
          <p:cNvPr id="22" name="Picture 21">
            <a:extLst>
              <a:ext uri="{FF2B5EF4-FFF2-40B4-BE49-F238E27FC236}">
                <a16:creationId xmlns:a16="http://schemas.microsoft.com/office/drawing/2014/main" id="{3C095A2F-0AD3-4170-6BBD-F839AFBE0DA5}"/>
              </a:ext>
            </a:extLst>
          </p:cNvPr>
          <p:cNvPicPr>
            <a:picLocks noChangeAspect="1"/>
          </p:cNvPicPr>
          <p:nvPr/>
        </p:nvPicPr>
        <p:blipFill rotWithShape="1">
          <a:blip r:embed="rId7"/>
          <a:srcRect l="18464" t="18015" r="15979" b="16429"/>
          <a:stretch/>
        </p:blipFill>
        <p:spPr>
          <a:xfrm>
            <a:off x="4960874" y="1585104"/>
            <a:ext cx="1563624" cy="1563624"/>
          </a:xfrm>
          <a:prstGeom prst="rect">
            <a:avLst/>
          </a:prstGeom>
        </p:spPr>
      </p:pic>
      <p:sp>
        <p:nvSpPr>
          <p:cNvPr id="23" name="Google Shape;81;p2">
            <a:extLst>
              <a:ext uri="{FF2B5EF4-FFF2-40B4-BE49-F238E27FC236}">
                <a16:creationId xmlns:a16="http://schemas.microsoft.com/office/drawing/2014/main" id="{95B4D191-9979-F3C9-8B2B-C137A7A039B0}"/>
              </a:ext>
            </a:extLst>
          </p:cNvPr>
          <p:cNvSpPr txBox="1"/>
          <p:nvPr/>
        </p:nvSpPr>
        <p:spPr>
          <a:xfrm>
            <a:off x="4960874" y="2647457"/>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Julie</a:t>
            </a:r>
            <a:endParaRPr sz="1400" b="0" i="0" u="none" strike="noStrike" cap="none" dirty="0">
              <a:latin typeface="Roboto"/>
              <a:ea typeface="Roboto"/>
              <a:cs typeface="Roboto"/>
              <a:sym typeface="Roboto"/>
            </a:endParaRPr>
          </a:p>
        </p:txBody>
      </p:sp>
      <p:pic>
        <p:nvPicPr>
          <p:cNvPr id="37" name="Picture 36">
            <a:extLst>
              <a:ext uri="{FF2B5EF4-FFF2-40B4-BE49-F238E27FC236}">
                <a16:creationId xmlns:a16="http://schemas.microsoft.com/office/drawing/2014/main" id="{5F29196A-C45D-8519-B698-D5ECA2F02F5A}"/>
              </a:ext>
            </a:extLst>
          </p:cNvPr>
          <p:cNvPicPr>
            <a:picLocks noChangeAspect="1"/>
          </p:cNvPicPr>
          <p:nvPr/>
        </p:nvPicPr>
        <p:blipFill rotWithShape="1">
          <a:blip r:embed="rId8"/>
          <a:srcRect l="-659" t="-762" r="659" b="34096"/>
          <a:stretch/>
        </p:blipFill>
        <p:spPr>
          <a:xfrm>
            <a:off x="2740533" y="1518909"/>
            <a:ext cx="1563624" cy="1563624"/>
          </a:xfrm>
          <a:prstGeom prst="rect">
            <a:avLst/>
          </a:prstGeom>
        </p:spPr>
      </p:pic>
      <p:sp>
        <p:nvSpPr>
          <p:cNvPr id="41" name="Google Shape;81;p2">
            <a:extLst>
              <a:ext uri="{FF2B5EF4-FFF2-40B4-BE49-F238E27FC236}">
                <a16:creationId xmlns:a16="http://schemas.microsoft.com/office/drawing/2014/main" id="{2892CE8F-3601-DB86-0C89-D1F55F4A7F03}"/>
              </a:ext>
            </a:extLst>
          </p:cNvPr>
          <p:cNvSpPr txBox="1"/>
          <p:nvPr/>
        </p:nvSpPr>
        <p:spPr>
          <a:xfrm>
            <a:off x="2740533" y="2591695"/>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Kazuya</a:t>
            </a:r>
            <a:endParaRPr sz="1400" b="0" i="0" u="none" strike="noStrike" cap="none" dirty="0">
              <a:latin typeface="Roboto"/>
              <a:ea typeface="Roboto"/>
              <a:cs typeface="Roboto"/>
              <a:sym typeface="Roboto"/>
            </a:endParaRPr>
          </a:p>
        </p:txBody>
      </p:sp>
      <p:pic>
        <p:nvPicPr>
          <p:cNvPr id="49" name="Picture 48">
            <a:extLst>
              <a:ext uri="{FF2B5EF4-FFF2-40B4-BE49-F238E27FC236}">
                <a16:creationId xmlns:a16="http://schemas.microsoft.com/office/drawing/2014/main" id="{B98B6313-43B6-E1BD-A25F-67B963B1DEAA}"/>
              </a:ext>
            </a:extLst>
          </p:cNvPr>
          <p:cNvPicPr>
            <a:picLocks noChangeAspect="1"/>
          </p:cNvPicPr>
          <p:nvPr/>
        </p:nvPicPr>
        <p:blipFill>
          <a:blip r:embed="rId9"/>
          <a:stretch>
            <a:fillRect/>
          </a:stretch>
        </p:blipFill>
        <p:spPr>
          <a:xfrm>
            <a:off x="8643263" y="4144541"/>
            <a:ext cx="1563624" cy="1563624"/>
          </a:xfrm>
          <a:prstGeom prst="rect">
            <a:avLst/>
          </a:prstGeom>
        </p:spPr>
      </p:pic>
      <p:sp>
        <p:nvSpPr>
          <p:cNvPr id="53" name="Google Shape;81;p2">
            <a:extLst>
              <a:ext uri="{FF2B5EF4-FFF2-40B4-BE49-F238E27FC236}">
                <a16:creationId xmlns:a16="http://schemas.microsoft.com/office/drawing/2014/main" id="{59FF5B36-80F2-E19B-DD75-4120013F62C6}"/>
              </a:ext>
            </a:extLst>
          </p:cNvPr>
          <p:cNvSpPr txBox="1"/>
          <p:nvPr/>
        </p:nvSpPr>
        <p:spPr>
          <a:xfrm>
            <a:off x="8668666" y="5323040"/>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Matthias</a:t>
            </a:r>
          </a:p>
        </p:txBody>
      </p:sp>
      <p:pic>
        <p:nvPicPr>
          <p:cNvPr id="62" name="Picture 61">
            <a:extLst>
              <a:ext uri="{FF2B5EF4-FFF2-40B4-BE49-F238E27FC236}">
                <a16:creationId xmlns:a16="http://schemas.microsoft.com/office/drawing/2014/main" id="{79E4EA6C-2E66-CA40-004E-730895FFEFE3}"/>
              </a:ext>
            </a:extLst>
          </p:cNvPr>
          <p:cNvPicPr>
            <a:picLocks noChangeAspect="1"/>
          </p:cNvPicPr>
          <p:nvPr/>
        </p:nvPicPr>
        <p:blipFill>
          <a:blip r:embed="rId10"/>
          <a:stretch>
            <a:fillRect/>
          </a:stretch>
        </p:blipFill>
        <p:spPr>
          <a:xfrm>
            <a:off x="9622223" y="662259"/>
            <a:ext cx="1563624" cy="1563624"/>
          </a:xfrm>
          <a:prstGeom prst="rect">
            <a:avLst/>
          </a:prstGeom>
        </p:spPr>
      </p:pic>
      <p:sp>
        <p:nvSpPr>
          <p:cNvPr id="64" name="Google Shape;81;p2">
            <a:extLst>
              <a:ext uri="{FF2B5EF4-FFF2-40B4-BE49-F238E27FC236}">
                <a16:creationId xmlns:a16="http://schemas.microsoft.com/office/drawing/2014/main" id="{A3644606-D2D1-7E8B-D2A4-87FF949501DD}"/>
              </a:ext>
            </a:extLst>
          </p:cNvPr>
          <p:cNvSpPr txBox="1"/>
          <p:nvPr/>
        </p:nvSpPr>
        <p:spPr>
          <a:xfrm>
            <a:off x="9617991" y="1767762"/>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Michael</a:t>
            </a:r>
            <a:endParaRPr sz="1400" b="0" i="0" u="none" strike="noStrike" cap="none" dirty="0">
              <a:latin typeface="Roboto"/>
              <a:ea typeface="Roboto"/>
              <a:cs typeface="Roboto"/>
              <a:sym typeface="Roboto"/>
            </a:endParaRPr>
          </a:p>
        </p:txBody>
      </p:sp>
      <p:pic>
        <p:nvPicPr>
          <p:cNvPr id="69" name="Picture 68">
            <a:extLst>
              <a:ext uri="{FF2B5EF4-FFF2-40B4-BE49-F238E27FC236}">
                <a16:creationId xmlns:a16="http://schemas.microsoft.com/office/drawing/2014/main" id="{0DA8674F-E1A7-65CC-C12C-9D0A03CB471B}"/>
              </a:ext>
            </a:extLst>
          </p:cNvPr>
          <p:cNvPicPr>
            <a:picLocks noChangeAspect="1"/>
          </p:cNvPicPr>
          <p:nvPr/>
        </p:nvPicPr>
        <p:blipFill>
          <a:blip r:embed="rId11"/>
          <a:stretch>
            <a:fillRect/>
          </a:stretch>
        </p:blipFill>
        <p:spPr>
          <a:xfrm>
            <a:off x="746702" y="3970676"/>
            <a:ext cx="1563624" cy="1563624"/>
          </a:xfrm>
          <a:prstGeom prst="rect">
            <a:avLst/>
          </a:prstGeom>
        </p:spPr>
      </p:pic>
      <p:sp>
        <p:nvSpPr>
          <p:cNvPr id="70" name="Google Shape;81;p2">
            <a:extLst>
              <a:ext uri="{FF2B5EF4-FFF2-40B4-BE49-F238E27FC236}">
                <a16:creationId xmlns:a16="http://schemas.microsoft.com/office/drawing/2014/main" id="{B4813A4C-A48E-12C7-8E01-E125778C3619}"/>
              </a:ext>
            </a:extLst>
          </p:cNvPr>
          <p:cNvSpPr txBox="1"/>
          <p:nvPr/>
        </p:nvSpPr>
        <p:spPr>
          <a:xfrm>
            <a:off x="754574" y="5134221"/>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Megan</a:t>
            </a:r>
            <a:endParaRPr sz="1400" b="0" i="0" u="none" strike="noStrike" cap="none" dirty="0">
              <a:latin typeface="Roboto"/>
              <a:ea typeface="Roboto"/>
              <a:cs typeface="Roboto"/>
              <a:sym typeface="Roboto"/>
            </a:endParaRPr>
          </a:p>
        </p:txBody>
      </p:sp>
      <p:pic>
        <p:nvPicPr>
          <p:cNvPr id="72" name="Picture 71">
            <a:extLst>
              <a:ext uri="{FF2B5EF4-FFF2-40B4-BE49-F238E27FC236}">
                <a16:creationId xmlns:a16="http://schemas.microsoft.com/office/drawing/2014/main" id="{95D7A988-C6DB-F9C7-E75C-1936B552F154}"/>
              </a:ext>
            </a:extLst>
          </p:cNvPr>
          <p:cNvPicPr>
            <a:picLocks noChangeAspect="1"/>
          </p:cNvPicPr>
          <p:nvPr/>
        </p:nvPicPr>
        <p:blipFill>
          <a:blip r:embed="rId12"/>
          <a:stretch>
            <a:fillRect/>
          </a:stretch>
        </p:blipFill>
        <p:spPr>
          <a:xfrm>
            <a:off x="4919677" y="3931630"/>
            <a:ext cx="1561715" cy="1563624"/>
          </a:xfrm>
          <a:prstGeom prst="rect">
            <a:avLst/>
          </a:prstGeom>
        </p:spPr>
      </p:pic>
      <p:sp>
        <p:nvSpPr>
          <p:cNvPr id="73" name="Google Shape;81;p2">
            <a:extLst>
              <a:ext uri="{FF2B5EF4-FFF2-40B4-BE49-F238E27FC236}">
                <a16:creationId xmlns:a16="http://schemas.microsoft.com/office/drawing/2014/main" id="{4EB8622A-3E5B-EDFA-E402-0ECFA295C0B3}"/>
              </a:ext>
            </a:extLst>
          </p:cNvPr>
          <p:cNvSpPr txBox="1"/>
          <p:nvPr/>
        </p:nvSpPr>
        <p:spPr>
          <a:xfrm>
            <a:off x="4885857" y="5052901"/>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err="1">
                <a:latin typeface="Roboto"/>
                <a:ea typeface="Roboto"/>
                <a:cs typeface="Roboto"/>
                <a:sym typeface="Roboto"/>
              </a:rPr>
              <a:t>Praccho</a:t>
            </a:r>
            <a:endParaRPr sz="1400" b="0" i="0" u="none" strike="noStrike" cap="none" dirty="0">
              <a:latin typeface="Roboto"/>
              <a:ea typeface="Roboto"/>
              <a:cs typeface="Roboto"/>
              <a:sym typeface="Roboto"/>
            </a:endParaRPr>
          </a:p>
        </p:txBody>
      </p:sp>
      <p:pic>
        <p:nvPicPr>
          <p:cNvPr id="75" name="Picture 74">
            <a:extLst>
              <a:ext uri="{FF2B5EF4-FFF2-40B4-BE49-F238E27FC236}">
                <a16:creationId xmlns:a16="http://schemas.microsoft.com/office/drawing/2014/main" id="{F8219523-ADB3-F169-141B-0C5F5C0C4FE3}"/>
              </a:ext>
            </a:extLst>
          </p:cNvPr>
          <p:cNvPicPr>
            <a:picLocks noChangeAspect="1"/>
          </p:cNvPicPr>
          <p:nvPr/>
        </p:nvPicPr>
        <p:blipFill rotWithShape="1">
          <a:blip r:embed="rId13"/>
          <a:srcRect l="27561" t="10181" r="7127" b="24507"/>
          <a:stretch/>
        </p:blipFill>
        <p:spPr>
          <a:xfrm>
            <a:off x="9016610" y="1797205"/>
            <a:ext cx="1533015" cy="1563624"/>
          </a:xfrm>
          <a:prstGeom prst="rect">
            <a:avLst/>
          </a:prstGeom>
        </p:spPr>
      </p:pic>
      <p:sp>
        <p:nvSpPr>
          <p:cNvPr id="3" name="Google Shape;81;p2">
            <a:extLst>
              <a:ext uri="{FF2B5EF4-FFF2-40B4-BE49-F238E27FC236}">
                <a16:creationId xmlns:a16="http://schemas.microsoft.com/office/drawing/2014/main" id="{7BA04961-AD30-453A-D4DA-F1CDAC501256}"/>
              </a:ext>
            </a:extLst>
          </p:cNvPr>
          <p:cNvSpPr txBox="1"/>
          <p:nvPr/>
        </p:nvSpPr>
        <p:spPr>
          <a:xfrm>
            <a:off x="9016610" y="2951357"/>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Roberto</a:t>
            </a:r>
            <a:endParaRPr sz="1400" b="0" i="0" u="none" strike="noStrike" cap="none" dirty="0">
              <a:latin typeface="Roboto"/>
              <a:ea typeface="Roboto"/>
              <a:cs typeface="Roboto"/>
              <a:sym typeface="Roboto"/>
            </a:endParaRPr>
          </a:p>
        </p:txBody>
      </p:sp>
    </p:spTree>
    <p:extLst>
      <p:ext uri="{BB962C8B-B14F-4D97-AF65-F5344CB8AC3E}">
        <p14:creationId xmlns:p14="http://schemas.microsoft.com/office/powerpoint/2010/main" val="409207984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AC9BA-FFD5-CE4E-A6C4-C1BC81DDEFD1}"/>
              </a:ext>
            </a:extLst>
          </p:cNvPr>
          <p:cNvSpPr>
            <a:spLocks noGrp="1"/>
          </p:cNvSpPr>
          <p:nvPr>
            <p:ph type="title" idx="4294967295"/>
          </p:nvPr>
        </p:nvSpPr>
        <p:spPr>
          <a:xfrm>
            <a:off x="152400" y="0"/>
            <a:ext cx="10972800" cy="1143000"/>
          </a:xfrm>
        </p:spPr>
        <p:txBody>
          <a:bodyPr/>
          <a:lstStyle/>
          <a:p>
            <a:pPr algn="l"/>
            <a:r>
              <a:rPr lang="en-US" dirty="0"/>
              <a:t>Languages</a:t>
            </a:r>
          </a:p>
        </p:txBody>
      </p:sp>
      <p:sp>
        <p:nvSpPr>
          <p:cNvPr id="3" name="Content Placeholder 2">
            <a:extLst>
              <a:ext uri="{FF2B5EF4-FFF2-40B4-BE49-F238E27FC236}">
                <a16:creationId xmlns:a16="http://schemas.microsoft.com/office/drawing/2014/main" id="{7CE145F4-7CD3-2142-BCE8-157A1505FF09}"/>
              </a:ext>
            </a:extLst>
          </p:cNvPr>
          <p:cNvSpPr>
            <a:spLocks noGrp="1"/>
          </p:cNvSpPr>
          <p:nvPr>
            <p:ph idx="4294967295"/>
          </p:nvPr>
        </p:nvSpPr>
        <p:spPr>
          <a:xfrm>
            <a:off x="287867" y="1600201"/>
            <a:ext cx="10972800" cy="4525963"/>
          </a:xfrm>
        </p:spPr>
        <p:txBody>
          <a:bodyPr>
            <a:normAutofit/>
          </a:bodyPr>
          <a:lstStyle/>
          <a:p>
            <a:pPr marL="0" indent="0">
              <a:buNone/>
            </a:pPr>
            <a:r>
              <a:rPr lang="en-US" dirty="0"/>
              <a:t>You can use any </a:t>
            </a:r>
            <a:r>
              <a:rPr lang="en-US" u="sng" dirty="0"/>
              <a:t>systems</a:t>
            </a:r>
            <a:r>
              <a:rPr lang="en-US" dirty="0"/>
              <a:t> language</a:t>
            </a:r>
          </a:p>
          <a:p>
            <a:pPr lvl="1"/>
            <a:r>
              <a:rPr lang="en-US" dirty="0">
                <a:solidFill>
                  <a:srgbClr val="FFC000"/>
                </a:solidFill>
              </a:rPr>
              <a:t>Go (recommended)</a:t>
            </a:r>
          </a:p>
          <a:p>
            <a:pPr lvl="1"/>
            <a:r>
              <a:rPr lang="en-US" dirty="0"/>
              <a:t>C</a:t>
            </a:r>
          </a:p>
          <a:p>
            <a:pPr lvl="1"/>
            <a:r>
              <a:rPr lang="en-US" dirty="0"/>
              <a:t>C++</a:t>
            </a:r>
          </a:p>
          <a:p>
            <a:pPr lvl="1"/>
            <a:r>
              <a:rPr lang="en-US" dirty="0"/>
              <a:t>Rust</a:t>
            </a:r>
          </a:p>
          <a:p>
            <a:pPr lvl="1"/>
            <a:endParaRPr lang="en-US" dirty="0"/>
          </a:p>
          <a:p>
            <a:r>
              <a:rPr lang="en-US" sz="2800" dirty="0"/>
              <a:t>You’ll be making a lot of threads, manipulating bits/bytes, …</a:t>
            </a:r>
          </a:p>
          <a:p>
            <a:pPr marL="609585" lvl="1" indent="0">
              <a:buNone/>
            </a:pPr>
            <a:endParaRPr lang="en-US" dirty="0"/>
          </a:p>
          <a:p>
            <a:pPr marL="0" indent="0">
              <a:buNone/>
            </a:pPr>
            <a:endParaRPr lang="en-US" dirty="0"/>
          </a:p>
        </p:txBody>
      </p:sp>
      <p:sp>
        <p:nvSpPr>
          <p:cNvPr id="4" name="Rounded Rectangle 3">
            <a:extLst>
              <a:ext uri="{FF2B5EF4-FFF2-40B4-BE49-F238E27FC236}">
                <a16:creationId xmlns:a16="http://schemas.microsoft.com/office/drawing/2014/main" id="{4E37C057-37CB-D715-8FE8-1AE8CA1DBB86}"/>
              </a:ext>
            </a:extLst>
          </p:cNvPr>
          <p:cNvSpPr/>
          <p:nvPr/>
        </p:nvSpPr>
        <p:spPr>
          <a:xfrm>
            <a:off x="1483247" y="5410199"/>
            <a:ext cx="9225505" cy="868365"/>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We recommend Go, even if it’s new to you.</a:t>
            </a:r>
          </a:p>
          <a:p>
            <a:pPr algn="ctr"/>
            <a:r>
              <a:rPr lang="en-US" sz="2400" dirty="0">
                <a:latin typeface="Avenir Book" charset="0"/>
                <a:ea typeface="Avenir Book" charset="0"/>
                <a:cs typeface="Avenir Book" charset="0"/>
              </a:rPr>
              <a:t>We’ll do a bunch of live coding in Go in lectures 2-3</a:t>
            </a:r>
          </a:p>
        </p:txBody>
      </p:sp>
    </p:spTree>
    <p:extLst>
      <p:ext uri="{BB962C8B-B14F-4D97-AF65-F5344CB8AC3E}">
        <p14:creationId xmlns:p14="http://schemas.microsoft.com/office/powerpoint/2010/main" val="14475480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CEE4B5-8286-9936-2A6C-C165F63D5D93}"/>
              </a:ext>
            </a:extLst>
          </p:cNvPr>
          <p:cNvSpPr>
            <a:spLocks noGrp="1"/>
          </p:cNvSpPr>
          <p:nvPr>
            <p:ph type="title" idx="4294967295"/>
          </p:nvPr>
        </p:nvSpPr>
        <p:spPr>
          <a:xfrm>
            <a:off x="220133" y="143404"/>
            <a:ext cx="10972800" cy="1143000"/>
          </a:xfrm>
        </p:spPr>
        <p:txBody>
          <a:bodyPr/>
          <a:lstStyle/>
          <a:p>
            <a:pPr algn="l"/>
            <a:r>
              <a:rPr lang="en-US" dirty="0"/>
              <a:t>How projects work</a:t>
            </a:r>
          </a:p>
        </p:txBody>
      </p:sp>
      <p:sp>
        <p:nvSpPr>
          <p:cNvPr id="3" name="Content Placeholder 2">
            <a:extLst>
              <a:ext uri="{FF2B5EF4-FFF2-40B4-BE49-F238E27FC236}">
                <a16:creationId xmlns:a16="http://schemas.microsoft.com/office/drawing/2014/main" id="{3181BBB4-F752-4CF7-322E-2FF7B5F91B0F}"/>
              </a:ext>
            </a:extLst>
          </p:cNvPr>
          <p:cNvSpPr>
            <a:spLocks noGrp="1"/>
          </p:cNvSpPr>
          <p:nvPr>
            <p:ph idx="4294967295"/>
          </p:nvPr>
        </p:nvSpPr>
        <p:spPr>
          <a:xfrm>
            <a:off x="491067" y="1286405"/>
            <a:ext cx="10972800" cy="4856692"/>
          </a:xfrm>
        </p:spPr>
        <p:txBody>
          <a:bodyPr>
            <a:normAutofit/>
          </a:bodyPr>
          <a:lstStyle/>
          <a:p>
            <a:r>
              <a:rPr lang="en-US" dirty="0">
                <a:solidFill>
                  <a:srgbClr val="FFC000"/>
                </a:solidFill>
              </a:rPr>
              <a:t>This is where you will spend most of your time.  </a:t>
            </a:r>
          </a:p>
          <a:p>
            <a:pPr marL="0" indent="0">
              <a:buNone/>
            </a:pPr>
            <a:endParaRPr lang="en-US" dirty="0"/>
          </a:p>
          <a:p>
            <a:pPr marL="0" indent="0">
              <a:buNone/>
            </a:pPr>
            <a:r>
              <a:rPr lang="en-US" dirty="0"/>
              <a:t>Learn how to design big systems… that happen to use the network</a:t>
            </a:r>
          </a:p>
          <a:p>
            <a:pPr lvl="1"/>
            <a:r>
              <a:rPr lang="en-US" u="sng" dirty="0"/>
              <a:t>No stencil code!</a:t>
            </a:r>
            <a:r>
              <a:rPr lang="en-US" dirty="0"/>
              <a:t>  You get to design everything</a:t>
            </a:r>
          </a:p>
          <a:p>
            <a:pPr lvl="1"/>
            <a:r>
              <a:rPr lang="en-US" dirty="0"/>
              <a:t>We will provide lots of examples and meetings to help</a:t>
            </a:r>
          </a:p>
          <a:p>
            <a:endParaRPr lang="en-US" dirty="0"/>
          </a:p>
          <a:p>
            <a:endParaRPr lang="en-US" dirty="0"/>
          </a:p>
        </p:txBody>
      </p:sp>
    </p:spTree>
    <p:extLst>
      <p:ext uri="{BB962C8B-B14F-4D97-AF65-F5344CB8AC3E}">
        <p14:creationId xmlns:p14="http://schemas.microsoft.com/office/powerpoint/2010/main" val="441736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6CAF58EF-92E7-6D5F-1E77-3C5516A56144}"/>
              </a:ext>
            </a:extLst>
          </p:cNvPr>
          <p:cNvPicPr>
            <a:picLocks noChangeAspect="1" noChangeArrowheads="1"/>
          </p:cNvPicPr>
          <p:nvPr/>
        </p:nvPicPr>
        <p:blipFill rotWithShape="1">
          <a:blip r:embed="rId3">
            <a:extLst>
              <a:ext uri="{28A0092B-C50C-407E-A947-70E740481C1C}">
                <a14:useLocalDpi xmlns:a14="http://schemas.microsoft.com/office/drawing/2010/main"/>
              </a:ext>
            </a:extLst>
          </a:blip>
          <a:srcRect/>
          <a:stretch/>
        </p:blipFill>
        <p:spPr bwMode="auto">
          <a:xfrm>
            <a:off x="7746962" y="2336800"/>
            <a:ext cx="4076737" cy="3594100"/>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5E40EB7C-1FD8-7193-C86A-D0AE24B82CB8}"/>
              </a:ext>
            </a:extLst>
          </p:cNvPr>
          <p:cNvSpPr/>
          <p:nvPr/>
        </p:nvSpPr>
        <p:spPr>
          <a:xfrm>
            <a:off x="7746961" y="990600"/>
            <a:ext cx="4076737" cy="13589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3940E38F-7691-0013-D329-340356E3CDF4}"/>
              </a:ext>
            </a:extLst>
          </p:cNvPr>
          <p:cNvSpPr txBox="1"/>
          <p:nvPr/>
        </p:nvSpPr>
        <p:spPr>
          <a:xfrm>
            <a:off x="7835860" y="1069885"/>
            <a:ext cx="2262158" cy="1200329"/>
          </a:xfrm>
          <a:prstGeom prst="rect">
            <a:avLst/>
          </a:prstGeom>
          <a:noFill/>
        </p:spPr>
        <p:txBody>
          <a:bodyPr wrap="none" rtlCol="0">
            <a:spAutoFit/>
          </a:bodyPr>
          <a:lstStyle/>
          <a:p>
            <a:r>
              <a:rPr lang="en-US" dirty="0">
                <a:solidFill>
                  <a:schemeClr val="bg1"/>
                </a:solidFill>
                <a:latin typeface="Arial" panose="020B0604020202020204" pitchFamily="34" charset="0"/>
                <a:ea typeface="Avenir Book" charset="0"/>
                <a:cs typeface="Arial" panose="020B0604020202020204" pitchFamily="34" charset="0"/>
              </a:rPr>
              <a:t>nick: no stencil code</a:t>
            </a:r>
          </a:p>
          <a:p>
            <a:endParaRPr lang="en-US" dirty="0">
              <a:solidFill>
                <a:schemeClr val="bg1"/>
              </a:solidFill>
              <a:latin typeface="Arial" panose="020B0604020202020204" pitchFamily="34" charset="0"/>
              <a:ea typeface="Avenir Book" charset="0"/>
              <a:cs typeface="Arial" panose="020B0604020202020204" pitchFamily="34" charset="0"/>
            </a:endParaRPr>
          </a:p>
          <a:p>
            <a:endParaRPr lang="en-US" dirty="0">
              <a:solidFill>
                <a:schemeClr val="bg1"/>
              </a:solidFill>
              <a:latin typeface="Arial" panose="020B0604020202020204" pitchFamily="34" charset="0"/>
              <a:ea typeface="Avenir Book" charset="0"/>
              <a:cs typeface="Arial" panose="020B0604020202020204" pitchFamily="34" charset="0"/>
            </a:endParaRPr>
          </a:p>
          <a:p>
            <a:r>
              <a:rPr lang="en-US" dirty="0">
                <a:solidFill>
                  <a:schemeClr val="bg1"/>
                </a:solidFill>
                <a:latin typeface="Arial" panose="020B0604020202020204" pitchFamily="34" charset="0"/>
                <a:ea typeface="Avenir Book" charset="0"/>
                <a:cs typeface="Arial" panose="020B0604020202020204" pitchFamily="34" charset="0"/>
              </a:rPr>
              <a:t>everyone:</a:t>
            </a:r>
          </a:p>
        </p:txBody>
      </p:sp>
      <p:sp>
        <p:nvSpPr>
          <p:cNvPr id="9" name="Title 8">
            <a:extLst>
              <a:ext uri="{FF2B5EF4-FFF2-40B4-BE49-F238E27FC236}">
                <a16:creationId xmlns:a16="http://schemas.microsoft.com/office/drawing/2014/main" id="{DF4420DE-86DC-56FE-2202-33EE3C703EB5}"/>
              </a:ext>
            </a:extLst>
          </p:cNvPr>
          <p:cNvSpPr>
            <a:spLocks noGrp="1"/>
          </p:cNvSpPr>
          <p:nvPr>
            <p:ph type="title"/>
          </p:nvPr>
        </p:nvSpPr>
        <p:spPr/>
        <p:txBody>
          <a:bodyPr/>
          <a:lstStyle/>
          <a:p>
            <a:r>
              <a:rPr lang="en-US" dirty="0"/>
              <a:t>What this means</a:t>
            </a:r>
          </a:p>
        </p:txBody>
      </p:sp>
    </p:spTree>
    <p:extLst>
      <p:ext uri="{BB962C8B-B14F-4D97-AF65-F5344CB8AC3E}">
        <p14:creationId xmlns:p14="http://schemas.microsoft.com/office/powerpoint/2010/main" val="349458425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81BBB4-F752-4CF7-322E-2FF7B5F91B0F}"/>
              </a:ext>
            </a:extLst>
          </p:cNvPr>
          <p:cNvSpPr>
            <a:spLocks noGrp="1"/>
          </p:cNvSpPr>
          <p:nvPr>
            <p:ph idx="4294967295"/>
          </p:nvPr>
        </p:nvSpPr>
        <p:spPr>
          <a:xfrm>
            <a:off x="372533" y="962554"/>
            <a:ext cx="11446933" cy="4856692"/>
          </a:xfrm>
        </p:spPr>
        <p:txBody>
          <a:bodyPr>
            <a:normAutofit/>
          </a:bodyPr>
          <a:lstStyle/>
          <a:p>
            <a:pPr marL="0" indent="0" algn="ctr">
              <a:buNone/>
            </a:pPr>
            <a:endParaRPr lang="en-US" dirty="0">
              <a:solidFill>
                <a:srgbClr val="FFC000"/>
              </a:solidFill>
            </a:endParaRPr>
          </a:p>
          <a:p>
            <a:pPr marL="0" indent="0" algn="ctr">
              <a:buNone/>
            </a:pPr>
            <a:r>
              <a:rPr lang="en-US" i="1" dirty="0"/>
              <a:t>The projects are a lot of work.</a:t>
            </a:r>
          </a:p>
          <a:p>
            <a:pPr marL="0" indent="0" algn="ctr">
              <a:buNone/>
            </a:pPr>
            <a:endParaRPr lang="en-US" i="1" dirty="0"/>
          </a:p>
          <a:p>
            <a:pPr marL="0" indent="0" algn="ctr">
              <a:buNone/>
            </a:pPr>
            <a:r>
              <a:rPr lang="en-US" i="1" dirty="0"/>
              <a:t>If you meet the </a:t>
            </a:r>
            <a:r>
              <a:rPr lang="en-US" i="1" dirty="0" err="1"/>
              <a:t>prereqs</a:t>
            </a:r>
            <a:r>
              <a:rPr lang="en-US" i="1" dirty="0"/>
              <a:t>, you have the skills.  </a:t>
            </a:r>
          </a:p>
          <a:p>
            <a:pPr marL="0" indent="0" algn="ctr">
              <a:buNone/>
            </a:pPr>
            <a:r>
              <a:rPr lang="en-US" i="1" dirty="0"/>
              <a:t> </a:t>
            </a:r>
          </a:p>
          <a:p>
            <a:pPr marL="0" indent="0" algn="ctr">
              <a:buNone/>
            </a:pPr>
            <a:r>
              <a:rPr lang="en-US" i="1" dirty="0"/>
              <a:t>But you need to be prepared for the time commitment.</a:t>
            </a:r>
          </a:p>
          <a:p>
            <a:pPr marL="0" indent="0" algn="ctr">
              <a:buNone/>
            </a:pPr>
            <a:endParaRPr lang="en-US" dirty="0"/>
          </a:p>
          <a:p>
            <a:pPr algn="ctr"/>
            <a:endParaRPr lang="en-US" dirty="0"/>
          </a:p>
          <a:p>
            <a:pPr algn="ctr"/>
            <a:endParaRPr lang="en-US" dirty="0"/>
          </a:p>
        </p:txBody>
      </p:sp>
    </p:spTree>
    <p:extLst>
      <p:ext uri="{BB962C8B-B14F-4D97-AF65-F5344CB8AC3E}">
        <p14:creationId xmlns:p14="http://schemas.microsoft.com/office/powerpoint/2010/main" val="48811591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81BBB4-F752-4CF7-322E-2FF7B5F91B0F}"/>
              </a:ext>
            </a:extLst>
          </p:cNvPr>
          <p:cNvSpPr>
            <a:spLocks noGrp="1"/>
          </p:cNvSpPr>
          <p:nvPr>
            <p:ph idx="4294967295"/>
          </p:nvPr>
        </p:nvSpPr>
        <p:spPr>
          <a:xfrm>
            <a:off x="609600" y="962554"/>
            <a:ext cx="10972800" cy="4856692"/>
          </a:xfrm>
        </p:spPr>
        <p:txBody>
          <a:bodyPr>
            <a:normAutofit/>
          </a:bodyPr>
          <a:lstStyle/>
          <a:p>
            <a:pPr marL="0" indent="0" algn="ctr">
              <a:buNone/>
            </a:pPr>
            <a:endParaRPr lang="en-US" dirty="0">
              <a:solidFill>
                <a:srgbClr val="FFC000"/>
              </a:solidFill>
            </a:endParaRPr>
          </a:p>
          <a:p>
            <a:pPr marL="0" indent="0" algn="ctr">
              <a:buNone/>
            </a:pPr>
            <a:r>
              <a:rPr lang="en-US" i="1" dirty="0"/>
              <a:t>The projects are a lot of work.</a:t>
            </a:r>
          </a:p>
          <a:p>
            <a:pPr marL="0" indent="0" algn="ctr">
              <a:buNone/>
            </a:pPr>
            <a:endParaRPr lang="en-US" i="1" dirty="0"/>
          </a:p>
          <a:p>
            <a:pPr marL="0" indent="0" algn="ctr">
              <a:buNone/>
            </a:pPr>
            <a:r>
              <a:rPr lang="en-US" i="1" dirty="0"/>
              <a:t>If you meet the </a:t>
            </a:r>
            <a:r>
              <a:rPr lang="en-US" i="1" dirty="0" err="1"/>
              <a:t>prereqs</a:t>
            </a:r>
            <a:r>
              <a:rPr lang="en-US" i="1" dirty="0"/>
              <a:t>, you have the skills. </a:t>
            </a:r>
          </a:p>
          <a:p>
            <a:pPr marL="0" indent="0" algn="ctr">
              <a:buNone/>
            </a:pPr>
            <a:br>
              <a:rPr lang="en-US" i="1" dirty="0"/>
            </a:br>
            <a:r>
              <a:rPr lang="en-US" i="1" dirty="0"/>
              <a:t>But you need to be prepared for the time commitment.</a:t>
            </a:r>
          </a:p>
          <a:p>
            <a:pPr marL="0" indent="0" algn="ctr">
              <a:buNone/>
            </a:pPr>
            <a:endParaRPr lang="en-US" dirty="0"/>
          </a:p>
          <a:p>
            <a:pPr algn="ctr"/>
            <a:endParaRPr lang="en-US" dirty="0"/>
          </a:p>
          <a:p>
            <a:pPr algn="ctr"/>
            <a:endParaRPr lang="en-US" dirty="0"/>
          </a:p>
        </p:txBody>
      </p:sp>
      <p:sp>
        <p:nvSpPr>
          <p:cNvPr id="4" name="Rounded Rectangle 3">
            <a:extLst>
              <a:ext uri="{FF2B5EF4-FFF2-40B4-BE49-F238E27FC236}">
                <a16:creationId xmlns:a16="http://schemas.microsoft.com/office/drawing/2014/main" id="{33AAEA9B-BEBE-3B1D-24F9-61DA83BC20A7}"/>
              </a:ext>
            </a:extLst>
          </p:cNvPr>
          <p:cNvSpPr/>
          <p:nvPr/>
        </p:nvSpPr>
        <p:spPr>
          <a:xfrm>
            <a:off x="1483247" y="5508873"/>
            <a:ext cx="9225505" cy="934388"/>
          </a:xfrm>
          <a:prstGeom prst="roundRect">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Avenir Book" charset="0"/>
                <a:ea typeface="Avenir Book" charset="0"/>
                <a:cs typeface="Avenir Book" charset="0"/>
              </a:rPr>
              <a:t>How to succeed?  </a:t>
            </a:r>
            <a:r>
              <a:rPr lang="en-US" sz="2400" b="1" u="sng" dirty="0">
                <a:solidFill>
                  <a:schemeClr val="bg1"/>
                </a:solidFill>
                <a:latin typeface="Avenir Book" charset="0"/>
                <a:ea typeface="Avenir Book" charset="0"/>
                <a:cs typeface="Avenir Book" charset="0"/>
              </a:rPr>
              <a:t>Start early</a:t>
            </a:r>
            <a:r>
              <a:rPr lang="en-US" sz="2400" dirty="0">
                <a:solidFill>
                  <a:schemeClr val="bg1"/>
                </a:solidFill>
                <a:latin typeface="Avenir Book" charset="0"/>
                <a:ea typeface="Avenir Book" charset="0"/>
                <a:cs typeface="Avenir Book" charset="0"/>
              </a:rPr>
              <a:t>, take advantage of the tools and resources we provide (there’s a lot!)</a:t>
            </a:r>
          </a:p>
        </p:txBody>
      </p:sp>
    </p:spTree>
    <p:extLst>
      <p:ext uri="{BB962C8B-B14F-4D97-AF65-F5344CB8AC3E}">
        <p14:creationId xmlns:p14="http://schemas.microsoft.com/office/powerpoint/2010/main" val="1806364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8">
            <a:extLst>
              <a:ext uri="{FF2B5EF4-FFF2-40B4-BE49-F238E27FC236}">
                <a16:creationId xmlns:a16="http://schemas.microsoft.com/office/drawing/2014/main" id="{7A2468A7-2317-7412-67B8-C72A7FD05A67}"/>
              </a:ext>
            </a:extLst>
          </p:cNvPr>
          <p:cNvSpPr txBox="1">
            <a:spLocks/>
          </p:cNvSpPr>
          <p:nvPr/>
        </p:nvSpPr>
        <p:spPr>
          <a:xfrm>
            <a:off x="609600" y="183776"/>
            <a:ext cx="10972800" cy="1143000"/>
          </a:xfrm>
          <a:prstGeom prst="rect">
            <a:avLst/>
          </a:prstGeom>
        </p:spPr>
        <p:txBody>
          <a:bodyPr/>
          <a:lstStyle>
            <a:lvl1pPr algn="ctr" defTabSz="1219170" rtl="0" eaLnBrk="1" latinLnBrk="0" hangingPunct="1">
              <a:spcBef>
                <a:spcPct val="0"/>
              </a:spcBef>
              <a:buNone/>
              <a:defRPr sz="4800" kern="1200">
                <a:solidFill>
                  <a:schemeClr val="tx1"/>
                </a:solidFill>
                <a:latin typeface="Avenir Book"/>
                <a:ea typeface="+mj-ea"/>
                <a:cs typeface="Avenir Book"/>
              </a:defRPr>
            </a:lvl1pPr>
          </a:lstStyle>
          <a:p>
            <a:pPr algn="l"/>
            <a:r>
              <a:rPr lang="en-US" dirty="0"/>
              <a:t>How to compare this class to others</a:t>
            </a:r>
          </a:p>
        </p:txBody>
      </p:sp>
    </p:spTree>
    <p:extLst>
      <p:ext uri="{BB962C8B-B14F-4D97-AF65-F5344CB8AC3E}">
        <p14:creationId xmlns:p14="http://schemas.microsoft.com/office/powerpoint/2010/main" val="182067266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6ABF-B611-4142-D254-837832F30898}"/>
              </a:ext>
            </a:extLst>
          </p:cNvPr>
          <p:cNvSpPr>
            <a:spLocks noGrp="1"/>
          </p:cNvSpPr>
          <p:nvPr>
            <p:ph type="title"/>
          </p:nvPr>
        </p:nvSpPr>
        <p:spPr/>
        <p:txBody>
          <a:bodyPr/>
          <a:lstStyle/>
          <a:p>
            <a:r>
              <a:rPr lang="en-US" dirty="0"/>
              <a:t>CS1680 + </a:t>
            </a:r>
            <a:r>
              <a:rPr lang="en-US" dirty="0" err="1"/>
              <a:t>GenAI</a:t>
            </a:r>
            <a:endParaRPr lang="en-US" dirty="0"/>
          </a:p>
        </p:txBody>
      </p:sp>
      <p:sp>
        <p:nvSpPr>
          <p:cNvPr id="3" name="Content Placeholder 2">
            <a:extLst>
              <a:ext uri="{FF2B5EF4-FFF2-40B4-BE49-F238E27FC236}">
                <a16:creationId xmlns:a16="http://schemas.microsoft.com/office/drawing/2014/main" id="{A64FE186-E9E9-113E-6209-6C5BA14FBA54}"/>
              </a:ext>
            </a:extLst>
          </p:cNvPr>
          <p:cNvSpPr txBox="1">
            <a:spLocks/>
          </p:cNvSpPr>
          <p:nvPr/>
        </p:nvSpPr>
        <p:spPr>
          <a:xfrm>
            <a:off x="491067" y="1286405"/>
            <a:ext cx="10972800" cy="4856692"/>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2400" dirty="0"/>
              <a:t>Goal:  you will write code to learn </a:t>
            </a:r>
            <a:r>
              <a:rPr lang="en-US" sz="2400" i="1" dirty="0"/>
              <a:t>concepts</a:t>
            </a:r>
            <a:r>
              <a:rPr lang="en-US" sz="2400" dirty="0"/>
              <a:t>, both in networking and system design</a:t>
            </a:r>
          </a:p>
          <a:p>
            <a:pPr marL="0" indent="0">
              <a:buNone/>
            </a:pPr>
            <a:endParaRPr lang="en-US" sz="2400" dirty="0"/>
          </a:p>
          <a:p>
            <a:pPr marL="0" indent="0">
              <a:buNone/>
            </a:pPr>
            <a:r>
              <a:rPr lang="en-US" sz="2400" dirty="0"/>
              <a:t>While we want you to learn how to use AI, you must use it in a way that supports your learning process, rather than replacing it</a:t>
            </a:r>
          </a:p>
          <a:p>
            <a:endParaRPr lang="en-US" sz="2400" dirty="0"/>
          </a:p>
        </p:txBody>
      </p:sp>
    </p:spTree>
    <p:extLst>
      <p:ext uri="{BB962C8B-B14F-4D97-AF65-F5344CB8AC3E}">
        <p14:creationId xmlns:p14="http://schemas.microsoft.com/office/powerpoint/2010/main" val="192975562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86ABF-B611-4142-D254-837832F30898}"/>
              </a:ext>
            </a:extLst>
          </p:cNvPr>
          <p:cNvSpPr>
            <a:spLocks noGrp="1"/>
          </p:cNvSpPr>
          <p:nvPr>
            <p:ph type="title"/>
          </p:nvPr>
        </p:nvSpPr>
        <p:spPr/>
        <p:txBody>
          <a:bodyPr/>
          <a:lstStyle/>
          <a:p>
            <a:r>
              <a:rPr lang="en-US" dirty="0"/>
              <a:t>CS1680 + </a:t>
            </a:r>
            <a:r>
              <a:rPr lang="en-US" dirty="0" err="1"/>
              <a:t>GenAI</a:t>
            </a:r>
            <a:endParaRPr lang="en-US" dirty="0"/>
          </a:p>
        </p:txBody>
      </p:sp>
      <p:sp>
        <p:nvSpPr>
          <p:cNvPr id="3" name="Content Placeholder 2">
            <a:extLst>
              <a:ext uri="{FF2B5EF4-FFF2-40B4-BE49-F238E27FC236}">
                <a16:creationId xmlns:a16="http://schemas.microsoft.com/office/drawing/2014/main" id="{A64FE186-E9E9-113E-6209-6C5BA14FBA54}"/>
              </a:ext>
            </a:extLst>
          </p:cNvPr>
          <p:cNvSpPr txBox="1">
            <a:spLocks/>
          </p:cNvSpPr>
          <p:nvPr/>
        </p:nvSpPr>
        <p:spPr>
          <a:xfrm>
            <a:off x="491067" y="1286405"/>
            <a:ext cx="10972800" cy="4856692"/>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2400" dirty="0"/>
              <a:t>Goal:  you will write code to learn </a:t>
            </a:r>
            <a:r>
              <a:rPr lang="en-US" sz="2400" i="1" dirty="0"/>
              <a:t>concepts</a:t>
            </a:r>
            <a:r>
              <a:rPr lang="en-US" sz="2400" dirty="0"/>
              <a:t>, both in networking and system design</a:t>
            </a:r>
          </a:p>
          <a:p>
            <a:pPr marL="0" indent="0">
              <a:buNone/>
            </a:pPr>
            <a:endParaRPr lang="en-US" sz="2400" dirty="0"/>
          </a:p>
          <a:p>
            <a:pPr marL="0" indent="0">
              <a:buNone/>
            </a:pPr>
            <a:r>
              <a:rPr lang="en-US" sz="2400" dirty="0"/>
              <a:t>While we want you to learn how to use AI, you must use it in a way that supports your learning process, rather than replacing it</a:t>
            </a:r>
          </a:p>
          <a:p>
            <a:pPr marL="0" indent="0">
              <a:buNone/>
            </a:pPr>
            <a:endParaRPr lang="en-US" sz="2400" dirty="0"/>
          </a:p>
          <a:p>
            <a:pPr marL="0" indent="0">
              <a:buNone/>
            </a:pPr>
            <a:r>
              <a:rPr lang="en-US" sz="2400" dirty="0"/>
              <a:t>Each project will have its own AI policy.  Some ground rules:</a:t>
            </a:r>
          </a:p>
          <a:p>
            <a:r>
              <a:rPr lang="en-US" sz="2400" dirty="0"/>
              <a:t>No autonomous agents</a:t>
            </a:r>
          </a:p>
          <a:p>
            <a:r>
              <a:rPr lang="en-US" sz="2400" dirty="0"/>
              <a:t>Don't use AI on written work (not worth it, pls don't waste our time)</a:t>
            </a:r>
          </a:p>
          <a:p>
            <a:r>
              <a:rPr lang="en-US" sz="2400" dirty="0"/>
              <a:t>You will be asked to tell us how you used AI</a:t>
            </a:r>
          </a:p>
          <a:p>
            <a:r>
              <a:rPr lang="en-US" sz="2400" dirty="0"/>
              <a:t>Ultimately, </a:t>
            </a:r>
            <a:r>
              <a:rPr lang="en-US" sz="2400" dirty="0">
                <a:solidFill>
                  <a:srgbClr val="FFC000"/>
                </a:solidFill>
              </a:rPr>
              <a:t>you are responsible for the work you submit</a:t>
            </a:r>
          </a:p>
          <a:p>
            <a:endParaRPr lang="en-US" sz="2400" dirty="0"/>
          </a:p>
        </p:txBody>
      </p:sp>
    </p:spTree>
    <p:extLst>
      <p:ext uri="{BB962C8B-B14F-4D97-AF65-F5344CB8AC3E}">
        <p14:creationId xmlns:p14="http://schemas.microsoft.com/office/powerpoint/2010/main" val="502889589"/>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4FE186-E9E9-113E-6209-6C5BA14FBA54}"/>
              </a:ext>
            </a:extLst>
          </p:cNvPr>
          <p:cNvSpPr txBox="1">
            <a:spLocks/>
          </p:cNvSpPr>
          <p:nvPr/>
        </p:nvSpPr>
        <p:spPr>
          <a:xfrm>
            <a:off x="491067" y="1286405"/>
            <a:ext cx="10972800" cy="4856692"/>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2400" dirty="0"/>
              <a:t>Overall, you are responsible for everything you submit:</a:t>
            </a:r>
          </a:p>
          <a:p>
            <a:pPr marL="0" indent="0">
              <a:buNone/>
            </a:pPr>
            <a:endParaRPr lang="en-US" sz="2400" dirty="0"/>
          </a:p>
          <a:p>
            <a:r>
              <a:rPr lang="en-US" sz="2400" dirty="0"/>
              <a:t>Larger projects are graded by code review</a:t>
            </a:r>
          </a:p>
          <a:p>
            <a:pPr marL="609585" lvl="1" indent="0">
              <a:buNone/>
            </a:pPr>
            <a:r>
              <a:rPr lang="en-US" sz="2400" dirty="0"/>
              <a:t>=&gt; You'll need to explain and demonstrate your work for credit</a:t>
            </a:r>
          </a:p>
          <a:p>
            <a:pPr marL="609585" lvl="1" indent="0">
              <a:buNone/>
            </a:pPr>
            <a:endParaRPr lang="en-US" sz="1867" dirty="0"/>
          </a:p>
          <a:p>
            <a:pPr marL="609585" lvl="1" indent="0">
              <a:buNone/>
            </a:pPr>
            <a:endParaRPr lang="en-US" sz="1867" dirty="0"/>
          </a:p>
          <a:p>
            <a:r>
              <a:rPr lang="en-US" sz="2400" dirty="0"/>
              <a:t>You will need to </a:t>
            </a:r>
            <a:r>
              <a:rPr lang="en-US" sz="2400" u="sng" dirty="0"/>
              <a:t>maintain</a:t>
            </a:r>
            <a:r>
              <a:rPr lang="en-US" sz="2400" dirty="0"/>
              <a:t> and </a:t>
            </a:r>
            <a:r>
              <a:rPr lang="en-US" sz="2400" u="sng" dirty="0"/>
              <a:t>debug</a:t>
            </a:r>
            <a:r>
              <a:rPr lang="en-US" sz="2400" dirty="0"/>
              <a:t> your code, over 8+ weeks</a:t>
            </a:r>
          </a:p>
        </p:txBody>
      </p:sp>
      <p:sp>
        <p:nvSpPr>
          <p:cNvPr id="6" name="Title 1">
            <a:extLst>
              <a:ext uri="{FF2B5EF4-FFF2-40B4-BE49-F238E27FC236}">
                <a16:creationId xmlns:a16="http://schemas.microsoft.com/office/drawing/2014/main" id="{2F709F21-4FDE-076B-85AF-952DADAFD0AA}"/>
              </a:ext>
            </a:extLst>
          </p:cNvPr>
          <p:cNvSpPr txBox="1">
            <a:spLocks/>
          </p:cNvSpPr>
          <p:nvPr/>
        </p:nvSpPr>
        <p:spPr>
          <a:xfrm>
            <a:off x="609600" y="143405"/>
            <a:ext cx="10972800"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800" kern="1200">
                <a:solidFill>
                  <a:schemeClr val="tx1"/>
                </a:solidFill>
                <a:latin typeface="Avenir Book"/>
                <a:ea typeface="+mj-ea"/>
                <a:cs typeface="Avenir Book"/>
              </a:defRPr>
            </a:lvl1pPr>
          </a:lstStyle>
          <a:p>
            <a:r>
              <a:rPr lang="en-US"/>
              <a:t>CS1680 + GenAI</a:t>
            </a:r>
            <a:endParaRPr lang="en-US" dirty="0"/>
          </a:p>
        </p:txBody>
      </p:sp>
      <p:sp>
        <p:nvSpPr>
          <p:cNvPr id="7" name="Rounded Rectangle 6">
            <a:extLst>
              <a:ext uri="{FF2B5EF4-FFF2-40B4-BE49-F238E27FC236}">
                <a16:creationId xmlns:a16="http://schemas.microsoft.com/office/drawing/2014/main" id="{AB3B08E5-30D8-6D21-E430-EB803DBCCC03}"/>
              </a:ext>
            </a:extLst>
          </p:cNvPr>
          <p:cNvSpPr/>
          <p:nvPr/>
        </p:nvSpPr>
        <p:spPr>
          <a:xfrm>
            <a:off x="1364714" y="5231188"/>
            <a:ext cx="9225505" cy="868365"/>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=&gt; It's in your interest to make sure you understand your work!</a:t>
            </a:r>
          </a:p>
        </p:txBody>
      </p:sp>
    </p:spTree>
    <p:extLst>
      <p:ext uri="{BB962C8B-B14F-4D97-AF65-F5344CB8AC3E}">
        <p14:creationId xmlns:p14="http://schemas.microsoft.com/office/powerpoint/2010/main" val="909446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A64FE186-E9E9-113E-6209-6C5BA14FBA54}"/>
              </a:ext>
            </a:extLst>
          </p:cNvPr>
          <p:cNvSpPr txBox="1">
            <a:spLocks/>
          </p:cNvSpPr>
          <p:nvPr/>
        </p:nvSpPr>
        <p:spPr>
          <a:xfrm>
            <a:off x="491067" y="1286405"/>
            <a:ext cx="10972800" cy="4856692"/>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2800" dirty="0"/>
              <a:t>Overall, you are responsible for everything you submit:</a:t>
            </a:r>
          </a:p>
          <a:p>
            <a:pPr marL="0" indent="0">
              <a:buNone/>
            </a:pPr>
            <a:endParaRPr lang="en-US" sz="2800" dirty="0"/>
          </a:p>
          <a:p>
            <a:r>
              <a:rPr lang="en-US" sz="2800" dirty="0"/>
              <a:t>Larger projects are graded by code review</a:t>
            </a:r>
          </a:p>
          <a:p>
            <a:pPr marL="609585" lvl="1" indent="0">
              <a:buNone/>
            </a:pPr>
            <a:r>
              <a:rPr lang="en-US" sz="2800" dirty="0"/>
              <a:t>=&gt; You'll need to explain and demonstrate your work for credit</a:t>
            </a:r>
          </a:p>
          <a:p>
            <a:pPr marL="609585" lvl="1" indent="0">
              <a:buNone/>
            </a:pPr>
            <a:endParaRPr lang="en-US" sz="2000" dirty="0"/>
          </a:p>
          <a:p>
            <a:pPr marL="609585" lvl="1" indent="0">
              <a:buNone/>
            </a:pPr>
            <a:endParaRPr lang="en-US" sz="2000" dirty="0"/>
          </a:p>
          <a:p>
            <a:r>
              <a:rPr lang="en-US" sz="2800" dirty="0"/>
              <a:t>You will need to </a:t>
            </a:r>
            <a:r>
              <a:rPr lang="en-US" sz="2800" u="sng" dirty="0"/>
              <a:t>maintain</a:t>
            </a:r>
            <a:r>
              <a:rPr lang="en-US" sz="2800" dirty="0"/>
              <a:t> and </a:t>
            </a:r>
            <a:r>
              <a:rPr lang="en-US" sz="2800" u="sng" dirty="0"/>
              <a:t>debug</a:t>
            </a:r>
            <a:r>
              <a:rPr lang="en-US" sz="2800" dirty="0"/>
              <a:t> your code, over 8+ weeks</a:t>
            </a:r>
          </a:p>
        </p:txBody>
      </p:sp>
      <p:sp>
        <p:nvSpPr>
          <p:cNvPr id="6" name="Title 1">
            <a:extLst>
              <a:ext uri="{FF2B5EF4-FFF2-40B4-BE49-F238E27FC236}">
                <a16:creationId xmlns:a16="http://schemas.microsoft.com/office/drawing/2014/main" id="{2F709F21-4FDE-076B-85AF-952DADAFD0AA}"/>
              </a:ext>
            </a:extLst>
          </p:cNvPr>
          <p:cNvSpPr txBox="1">
            <a:spLocks/>
          </p:cNvSpPr>
          <p:nvPr/>
        </p:nvSpPr>
        <p:spPr>
          <a:xfrm>
            <a:off x="609600" y="143405"/>
            <a:ext cx="10972800" cy="1143000"/>
          </a:xfrm>
          <a:prstGeom prst="rect">
            <a:avLst/>
          </a:prstGeom>
        </p:spPr>
        <p:txBody>
          <a:bodyPr vert="horz" lIns="91440" tIns="45720" rIns="91440" bIns="45720" rtlCol="0" anchor="ctr">
            <a:noAutofit/>
          </a:bodyPr>
          <a:lstStyle>
            <a:lvl1pPr algn="l" defTabSz="1219170" rtl="0" eaLnBrk="1" latinLnBrk="0" hangingPunct="1">
              <a:spcBef>
                <a:spcPct val="0"/>
              </a:spcBef>
              <a:buNone/>
              <a:defRPr sz="4800" kern="1200">
                <a:solidFill>
                  <a:schemeClr val="tx1"/>
                </a:solidFill>
                <a:latin typeface="Avenir Book"/>
                <a:ea typeface="+mj-ea"/>
                <a:cs typeface="Avenir Book"/>
              </a:defRPr>
            </a:lvl1pPr>
          </a:lstStyle>
          <a:p>
            <a:r>
              <a:rPr lang="en-US"/>
              <a:t>CS1680 + GenAI</a:t>
            </a:r>
            <a:endParaRPr lang="en-US" dirty="0"/>
          </a:p>
        </p:txBody>
      </p:sp>
    </p:spTree>
    <p:extLst>
      <p:ext uri="{BB962C8B-B14F-4D97-AF65-F5344CB8AC3E}">
        <p14:creationId xmlns:p14="http://schemas.microsoft.com/office/powerpoint/2010/main" val="31923022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F3CC-1ED2-0242-9430-EDA3FC19B5FB}"/>
              </a:ext>
            </a:extLst>
          </p:cNvPr>
          <p:cNvSpPr>
            <a:spLocks noGrp="1"/>
          </p:cNvSpPr>
          <p:nvPr>
            <p:ph type="title"/>
          </p:nvPr>
        </p:nvSpPr>
        <p:spPr/>
        <p:txBody>
          <a:bodyPr/>
          <a:lstStyle/>
          <a:p>
            <a:r>
              <a:rPr lang="en-US" dirty="0"/>
              <a:t>Why are we here?</a:t>
            </a:r>
          </a:p>
        </p:txBody>
      </p:sp>
      <p:pic>
        <p:nvPicPr>
          <p:cNvPr id="2050" name="Picture 2" descr="image8-2">
            <a:extLst>
              <a:ext uri="{FF2B5EF4-FFF2-40B4-BE49-F238E27FC236}">
                <a16:creationId xmlns:a16="http://schemas.microsoft.com/office/drawing/2014/main" id="{AF560196-7706-2D49-B9C6-88E14A50BB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7898690" y="1338469"/>
            <a:ext cx="2286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D09E74F-D476-B84B-A567-AFCF105C61E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9041690" y="2001500"/>
            <a:ext cx="2055171" cy="11550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18655E6-AFDD-7040-A6B4-7DB0324AB84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390257" y="4507920"/>
            <a:ext cx="101155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9579FA64-979B-B145-A77E-008E7D8D7EA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982032" y="3070587"/>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21386D64-2479-5146-8076-7F94650DF9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0750" y1="16250" x2="40750" y2="16250"/>
                        <a14:foregroundMark x1="59500" y1="10250" x2="59500" y2="10250"/>
                        <a14:foregroundMark x1="83500" y1="39250" x2="83500" y2="39250"/>
                        <a14:foregroundMark x1="73750" y1="62750" x2="73750" y2="62750"/>
                        <a14:foregroundMark x1="60000" y1="84500" x2="60000" y2="84500"/>
                        <a14:foregroundMark x1="36500" y1="68750" x2="36500" y2="68750"/>
                        <a14:foregroundMark x1="12250" y1="61250" x2="12250" y2="61250"/>
                        <a14:foregroundMark x1="26000" y1="40250" x2="26000" y2="40250"/>
                      </a14:backgroundRemoval>
                    </a14:imgEffect>
                  </a14:imgLayer>
                </a14:imgProps>
              </a:ext>
              <a:ext uri="{28A0092B-C50C-407E-A947-70E740481C1C}">
                <a14:useLocalDpi xmlns:a14="http://schemas.microsoft.com/office/drawing/2010/main"/>
              </a:ext>
            </a:extLst>
          </a:blip>
          <a:srcRect/>
          <a:stretch>
            <a:fillRect/>
          </a:stretch>
        </p:blipFill>
        <p:spPr bwMode="auto">
          <a:xfrm>
            <a:off x="7544667" y="4750727"/>
            <a:ext cx="1295401" cy="1295401"/>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C78A7521-3EBD-CF42-96E1-DD4AC854442E}"/>
              </a:ext>
            </a:extLst>
          </p:cNvPr>
          <p:cNvPicPr>
            <a:picLocks noChangeAspect="1"/>
          </p:cNvPicPr>
          <p:nvPr/>
        </p:nvPicPr>
        <p:blipFill>
          <a:blip r:embed="rId10"/>
          <a:stretch>
            <a:fillRect/>
          </a:stretch>
        </p:blipFill>
        <p:spPr>
          <a:xfrm>
            <a:off x="1636287" y="2994387"/>
            <a:ext cx="1295400" cy="1295400"/>
          </a:xfrm>
          <a:prstGeom prst="rect">
            <a:avLst/>
          </a:prstGeom>
        </p:spPr>
      </p:pic>
      <p:sp>
        <p:nvSpPr>
          <p:cNvPr id="16" name="TextBox 15">
            <a:extLst>
              <a:ext uri="{FF2B5EF4-FFF2-40B4-BE49-F238E27FC236}">
                <a16:creationId xmlns:a16="http://schemas.microsoft.com/office/drawing/2014/main" id="{A3FE8CB5-935A-5344-99E3-12167E000380}"/>
              </a:ext>
            </a:extLst>
          </p:cNvPr>
          <p:cNvSpPr txBox="1"/>
          <p:nvPr/>
        </p:nvSpPr>
        <p:spPr>
          <a:xfrm>
            <a:off x="8444953" y="6046128"/>
            <a:ext cx="2452916" cy="584775"/>
          </a:xfrm>
          <a:prstGeom prst="rect">
            <a:avLst/>
          </a:prstGeom>
          <a:noFill/>
        </p:spPr>
        <p:txBody>
          <a:bodyPr wrap="none" rtlCol="0">
            <a:spAutoFit/>
          </a:bodyPr>
          <a:lstStyle/>
          <a:p>
            <a:r>
              <a:rPr lang="en-US" sz="3200" dirty="0">
                <a:latin typeface="Avenir Book" charset="0"/>
                <a:ea typeface="Avenir Book" charset="0"/>
                <a:cs typeface="Avenir Book" charset="0"/>
              </a:rPr>
              <a:t>Applications</a:t>
            </a:r>
          </a:p>
        </p:txBody>
      </p:sp>
      <p:sp>
        <p:nvSpPr>
          <p:cNvPr id="28" name="TextBox 27">
            <a:extLst>
              <a:ext uri="{FF2B5EF4-FFF2-40B4-BE49-F238E27FC236}">
                <a16:creationId xmlns:a16="http://schemas.microsoft.com/office/drawing/2014/main" id="{C2328F83-FEC3-5E4B-BB86-A47082CA485B}"/>
              </a:ext>
            </a:extLst>
          </p:cNvPr>
          <p:cNvSpPr txBox="1"/>
          <p:nvPr/>
        </p:nvSpPr>
        <p:spPr>
          <a:xfrm>
            <a:off x="1066967" y="6046128"/>
            <a:ext cx="2653996" cy="584775"/>
          </a:xfrm>
          <a:prstGeom prst="rect">
            <a:avLst/>
          </a:prstGeom>
          <a:noFill/>
        </p:spPr>
        <p:txBody>
          <a:bodyPr wrap="none" rtlCol="0">
            <a:spAutoFit/>
          </a:bodyPr>
          <a:lstStyle/>
          <a:p>
            <a:r>
              <a:rPr lang="en-US" sz="3200" dirty="0">
                <a:latin typeface="Avenir Book" charset="0"/>
                <a:ea typeface="Avenir Book" charset="0"/>
                <a:cs typeface="Avenir Book" charset="0"/>
              </a:rPr>
              <a:t>You (the user)</a:t>
            </a:r>
          </a:p>
        </p:txBody>
      </p:sp>
    </p:spTree>
    <p:extLst>
      <p:ext uri="{BB962C8B-B14F-4D97-AF65-F5344CB8AC3E}">
        <p14:creationId xmlns:p14="http://schemas.microsoft.com/office/powerpoint/2010/main" val="81761113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5571A2-7F44-E758-B3CA-5D4C5A58C5AC}"/>
              </a:ext>
            </a:extLst>
          </p:cNvPr>
          <p:cNvSpPr>
            <a:spLocks noGrp="1"/>
          </p:cNvSpPr>
          <p:nvPr>
            <p:ph type="title" idx="4294967295"/>
          </p:nvPr>
        </p:nvSpPr>
        <p:spPr>
          <a:xfrm>
            <a:off x="0" y="76200"/>
            <a:ext cx="10972800" cy="1143000"/>
          </a:xfrm>
        </p:spPr>
        <p:txBody>
          <a:bodyPr/>
          <a:lstStyle/>
          <a:p>
            <a:pPr algn="l"/>
            <a:r>
              <a:rPr lang="en-US" dirty="0"/>
              <a:t>How we support you on projects</a:t>
            </a:r>
          </a:p>
        </p:txBody>
      </p:sp>
      <p:sp>
        <p:nvSpPr>
          <p:cNvPr id="4" name="Content Placeholder 3">
            <a:extLst>
              <a:ext uri="{FF2B5EF4-FFF2-40B4-BE49-F238E27FC236}">
                <a16:creationId xmlns:a16="http://schemas.microsoft.com/office/drawing/2014/main" id="{1010CD73-2745-09B0-2C82-4BFC1E835D00}"/>
              </a:ext>
            </a:extLst>
          </p:cNvPr>
          <p:cNvSpPr>
            <a:spLocks noGrp="1"/>
          </p:cNvSpPr>
          <p:nvPr>
            <p:ph idx="4294967295"/>
          </p:nvPr>
        </p:nvSpPr>
        <p:spPr>
          <a:xfrm>
            <a:off x="482600" y="1409700"/>
            <a:ext cx="11417300" cy="4525963"/>
          </a:xfrm>
        </p:spPr>
        <p:txBody>
          <a:bodyPr/>
          <a:lstStyle/>
          <a:p>
            <a:r>
              <a:rPr lang="en-US" dirty="0"/>
              <a:t>Lots of posted code examples</a:t>
            </a:r>
          </a:p>
          <a:p>
            <a:r>
              <a:rPr lang="en-US" dirty="0"/>
              <a:t>Live demos during class</a:t>
            </a:r>
          </a:p>
          <a:p>
            <a:r>
              <a:rPr lang="en-US" dirty="0"/>
              <a:t>“Warmup” tutorials to get started with mechanics</a:t>
            </a:r>
          </a:p>
        </p:txBody>
      </p:sp>
      <p:sp>
        <p:nvSpPr>
          <p:cNvPr id="5" name="Rounded Rectangle 4">
            <a:extLst>
              <a:ext uri="{FF2B5EF4-FFF2-40B4-BE49-F238E27FC236}">
                <a16:creationId xmlns:a16="http://schemas.microsoft.com/office/drawing/2014/main" id="{1951AFFE-F997-0802-5561-740FDEE0DEC4}"/>
              </a:ext>
            </a:extLst>
          </p:cNvPr>
          <p:cNvSpPr/>
          <p:nvPr/>
        </p:nvSpPr>
        <p:spPr>
          <a:xfrm>
            <a:off x="1483247" y="6126164"/>
            <a:ext cx="9225505" cy="563565"/>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Most of </a:t>
            </a:r>
            <a:r>
              <a:rPr lang="en-US" sz="2400" u="sng" dirty="0">
                <a:latin typeface="Avenir Book" charset="0"/>
                <a:ea typeface="Avenir Book" charset="0"/>
                <a:cs typeface="Avenir Book" charset="0"/>
              </a:rPr>
              <a:t>our</a:t>
            </a:r>
            <a:r>
              <a:rPr lang="en-US" sz="2400" dirty="0">
                <a:latin typeface="Avenir Book" charset="0"/>
                <a:ea typeface="Avenir Book" charset="0"/>
                <a:cs typeface="Avenir Book" charset="0"/>
              </a:rPr>
              <a:t> time is spent here too</a:t>
            </a:r>
          </a:p>
        </p:txBody>
      </p:sp>
    </p:spTree>
    <p:extLst>
      <p:ext uri="{BB962C8B-B14F-4D97-AF65-F5344CB8AC3E}">
        <p14:creationId xmlns:p14="http://schemas.microsoft.com/office/powerpoint/2010/main" val="9770685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5571A2-7F44-E758-B3CA-5D4C5A58C5AC}"/>
              </a:ext>
            </a:extLst>
          </p:cNvPr>
          <p:cNvSpPr>
            <a:spLocks noGrp="1"/>
          </p:cNvSpPr>
          <p:nvPr>
            <p:ph type="title" idx="4294967295"/>
          </p:nvPr>
        </p:nvSpPr>
        <p:spPr>
          <a:xfrm>
            <a:off x="0" y="76200"/>
            <a:ext cx="10972800" cy="1143000"/>
          </a:xfrm>
        </p:spPr>
        <p:txBody>
          <a:bodyPr/>
          <a:lstStyle/>
          <a:p>
            <a:pPr algn="l"/>
            <a:r>
              <a:rPr lang="en-US" dirty="0"/>
              <a:t>How we support you on projects</a:t>
            </a:r>
          </a:p>
        </p:txBody>
      </p:sp>
      <p:sp>
        <p:nvSpPr>
          <p:cNvPr id="4" name="Content Placeholder 3">
            <a:extLst>
              <a:ext uri="{FF2B5EF4-FFF2-40B4-BE49-F238E27FC236}">
                <a16:creationId xmlns:a16="http://schemas.microsoft.com/office/drawing/2014/main" id="{1010CD73-2745-09B0-2C82-4BFC1E835D00}"/>
              </a:ext>
            </a:extLst>
          </p:cNvPr>
          <p:cNvSpPr>
            <a:spLocks noGrp="1"/>
          </p:cNvSpPr>
          <p:nvPr>
            <p:ph idx="4294967295"/>
          </p:nvPr>
        </p:nvSpPr>
        <p:spPr>
          <a:xfrm>
            <a:off x="482600" y="1409700"/>
            <a:ext cx="11417300" cy="4525963"/>
          </a:xfrm>
        </p:spPr>
        <p:txBody>
          <a:bodyPr/>
          <a:lstStyle/>
          <a:p>
            <a:r>
              <a:rPr lang="en-US" dirty="0"/>
              <a:t>Lots of posted code examples</a:t>
            </a:r>
          </a:p>
          <a:p>
            <a:r>
              <a:rPr lang="en-US" dirty="0"/>
              <a:t>Live demos during class</a:t>
            </a:r>
          </a:p>
          <a:p>
            <a:r>
              <a:rPr lang="en-US" dirty="0"/>
              <a:t>“Warmup” tutorials to get started with mechanics</a:t>
            </a:r>
          </a:p>
          <a:p>
            <a:r>
              <a:rPr lang="en-US" dirty="0" err="1"/>
              <a:t>Gearups</a:t>
            </a:r>
            <a:r>
              <a:rPr lang="en-US" dirty="0"/>
              <a:t> at least once per project</a:t>
            </a:r>
          </a:p>
          <a:p>
            <a:pPr lvl="1"/>
            <a:r>
              <a:rPr lang="en-US" dirty="0"/>
              <a:t>When scheduled:  Thursdays 5-7pm in CIT165 (+ recorded)</a:t>
            </a:r>
          </a:p>
        </p:txBody>
      </p:sp>
      <p:sp>
        <p:nvSpPr>
          <p:cNvPr id="5" name="Rounded Rectangle 4">
            <a:extLst>
              <a:ext uri="{FF2B5EF4-FFF2-40B4-BE49-F238E27FC236}">
                <a16:creationId xmlns:a16="http://schemas.microsoft.com/office/drawing/2014/main" id="{1951AFFE-F997-0802-5561-740FDEE0DEC4}"/>
              </a:ext>
            </a:extLst>
          </p:cNvPr>
          <p:cNvSpPr/>
          <p:nvPr/>
        </p:nvSpPr>
        <p:spPr>
          <a:xfrm>
            <a:off x="1483247" y="6126164"/>
            <a:ext cx="9225505" cy="563565"/>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Most of </a:t>
            </a:r>
            <a:r>
              <a:rPr lang="en-US" sz="2400" u="sng" dirty="0">
                <a:latin typeface="Avenir Book" charset="0"/>
                <a:ea typeface="Avenir Book" charset="0"/>
                <a:cs typeface="Avenir Book" charset="0"/>
              </a:rPr>
              <a:t>our</a:t>
            </a:r>
            <a:r>
              <a:rPr lang="en-US" sz="2400" dirty="0">
                <a:latin typeface="Avenir Book" charset="0"/>
                <a:ea typeface="Avenir Book" charset="0"/>
                <a:cs typeface="Avenir Book" charset="0"/>
              </a:rPr>
              <a:t> time is spent here too</a:t>
            </a:r>
          </a:p>
        </p:txBody>
      </p:sp>
    </p:spTree>
    <p:extLst>
      <p:ext uri="{BB962C8B-B14F-4D97-AF65-F5344CB8AC3E}">
        <p14:creationId xmlns:p14="http://schemas.microsoft.com/office/powerpoint/2010/main" val="1052088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B5571A2-7F44-E758-B3CA-5D4C5A58C5AC}"/>
              </a:ext>
            </a:extLst>
          </p:cNvPr>
          <p:cNvSpPr>
            <a:spLocks noGrp="1"/>
          </p:cNvSpPr>
          <p:nvPr>
            <p:ph type="title" idx="4294967295"/>
          </p:nvPr>
        </p:nvSpPr>
        <p:spPr>
          <a:xfrm>
            <a:off x="0" y="76200"/>
            <a:ext cx="10972800" cy="1143000"/>
          </a:xfrm>
        </p:spPr>
        <p:txBody>
          <a:bodyPr/>
          <a:lstStyle/>
          <a:p>
            <a:pPr algn="l"/>
            <a:r>
              <a:rPr lang="en-US" dirty="0"/>
              <a:t>How we support you on projects</a:t>
            </a:r>
          </a:p>
        </p:txBody>
      </p:sp>
      <p:sp>
        <p:nvSpPr>
          <p:cNvPr id="4" name="Content Placeholder 3">
            <a:extLst>
              <a:ext uri="{FF2B5EF4-FFF2-40B4-BE49-F238E27FC236}">
                <a16:creationId xmlns:a16="http://schemas.microsoft.com/office/drawing/2014/main" id="{1010CD73-2745-09B0-2C82-4BFC1E835D00}"/>
              </a:ext>
            </a:extLst>
          </p:cNvPr>
          <p:cNvSpPr>
            <a:spLocks noGrp="1"/>
          </p:cNvSpPr>
          <p:nvPr>
            <p:ph idx="4294967295"/>
          </p:nvPr>
        </p:nvSpPr>
        <p:spPr>
          <a:xfrm>
            <a:off x="482600" y="1409700"/>
            <a:ext cx="11417300" cy="4525963"/>
          </a:xfrm>
        </p:spPr>
        <p:txBody>
          <a:bodyPr/>
          <a:lstStyle/>
          <a:p>
            <a:r>
              <a:rPr lang="en-US" dirty="0"/>
              <a:t>Lots of posted code examples</a:t>
            </a:r>
          </a:p>
          <a:p>
            <a:r>
              <a:rPr lang="en-US" dirty="0"/>
              <a:t>Live demos during class</a:t>
            </a:r>
          </a:p>
          <a:p>
            <a:r>
              <a:rPr lang="en-US" dirty="0"/>
              <a:t>“Warmup” tutorials to get started with mechanics</a:t>
            </a:r>
          </a:p>
          <a:p>
            <a:r>
              <a:rPr lang="en-US" dirty="0" err="1"/>
              <a:t>Gearups</a:t>
            </a:r>
            <a:r>
              <a:rPr lang="en-US" dirty="0"/>
              <a:t> at least once per project</a:t>
            </a:r>
          </a:p>
          <a:p>
            <a:pPr lvl="1"/>
            <a:r>
              <a:rPr lang="en-US" dirty="0"/>
              <a:t>When scheduled:  Thursdays 5-7pm in CIT165 (+recorded)</a:t>
            </a:r>
          </a:p>
          <a:p>
            <a:r>
              <a:rPr lang="en-US" dirty="0"/>
              <a:t>Milestone meetings with TA to check in about design</a:t>
            </a:r>
          </a:p>
          <a:p>
            <a:r>
              <a:rPr lang="en-US" dirty="0"/>
              <a:t>Grading by code review =&gt; discussion, partial credit</a:t>
            </a:r>
          </a:p>
        </p:txBody>
      </p:sp>
      <p:sp>
        <p:nvSpPr>
          <p:cNvPr id="5" name="Rounded Rectangle 4">
            <a:extLst>
              <a:ext uri="{FF2B5EF4-FFF2-40B4-BE49-F238E27FC236}">
                <a16:creationId xmlns:a16="http://schemas.microsoft.com/office/drawing/2014/main" id="{1951AFFE-F997-0802-5561-740FDEE0DEC4}"/>
              </a:ext>
            </a:extLst>
          </p:cNvPr>
          <p:cNvSpPr/>
          <p:nvPr/>
        </p:nvSpPr>
        <p:spPr>
          <a:xfrm>
            <a:off x="1483247" y="6126164"/>
            <a:ext cx="9225505" cy="563565"/>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Most of </a:t>
            </a:r>
            <a:r>
              <a:rPr lang="en-US" sz="2400" u="sng" dirty="0">
                <a:latin typeface="Avenir Book" charset="0"/>
                <a:ea typeface="Avenir Book" charset="0"/>
                <a:cs typeface="Avenir Book" charset="0"/>
              </a:rPr>
              <a:t>our</a:t>
            </a:r>
            <a:r>
              <a:rPr lang="en-US" sz="2400" dirty="0">
                <a:latin typeface="Avenir Book" charset="0"/>
                <a:ea typeface="Avenir Book" charset="0"/>
                <a:cs typeface="Avenir Book" charset="0"/>
              </a:rPr>
              <a:t> time is spent here too</a:t>
            </a:r>
          </a:p>
        </p:txBody>
      </p:sp>
    </p:spTree>
    <p:extLst>
      <p:ext uri="{BB962C8B-B14F-4D97-AF65-F5344CB8AC3E}">
        <p14:creationId xmlns:p14="http://schemas.microsoft.com/office/powerpoint/2010/main" val="19044299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orms response chart. Question title: Overall, I found this course a worthwhile experience&#10;. Number of responses: 42 responses.">
            <a:extLst>
              <a:ext uri="{FF2B5EF4-FFF2-40B4-BE49-F238E27FC236}">
                <a16:creationId xmlns:a16="http://schemas.microsoft.com/office/drawing/2014/main" id="{88FDFA67-2070-7CDD-7E3B-BC8BE6CD3B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695" r="40437" b="7892"/>
          <a:stretch/>
        </p:blipFill>
        <p:spPr bwMode="auto">
          <a:xfrm>
            <a:off x="63500" y="67893"/>
            <a:ext cx="5715000" cy="3488176"/>
          </a:xfrm>
          <a:prstGeom prst="rect">
            <a:avLst/>
          </a:prstGeom>
          <a:solidFill>
            <a:schemeClr val="tx1"/>
          </a:solidFill>
          <a:ln w="28575">
            <a:noFill/>
          </a:ln>
        </p:spPr>
      </p:pic>
      <p:pic>
        <p:nvPicPr>
          <p:cNvPr id="1030" name="Picture 6" descr="Forms response chart. Question title: Overall, I found this course an enjoyable experience&#10;. Number of responses: 42 responses.">
            <a:extLst>
              <a:ext uri="{FF2B5EF4-FFF2-40B4-BE49-F238E27FC236}">
                <a16:creationId xmlns:a16="http://schemas.microsoft.com/office/drawing/2014/main" id="{F1238608-0B0A-41AD-3A65-D808BB34B23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 r="40933" b="6507"/>
          <a:stretch/>
        </p:blipFill>
        <p:spPr bwMode="auto">
          <a:xfrm>
            <a:off x="5778500" y="67894"/>
            <a:ext cx="5511800" cy="3488176"/>
          </a:xfrm>
          <a:prstGeom prst="rect">
            <a:avLst/>
          </a:prstGeom>
          <a:solidFill>
            <a:schemeClr val="tx1"/>
          </a:solidFill>
          <a:ln w="28575">
            <a:noFill/>
          </a:ln>
        </p:spPr>
      </p:pic>
      <p:pic>
        <p:nvPicPr>
          <p:cNvPr id="4" name="Picture 2" descr="Forms response chart. Question title: Overall, I found this course a worthwhile experience&#10;. Number of responses: 42 responses.">
            <a:extLst>
              <a:ext uri="{FF2B5EF4-FFF2-40B4-BE49-F238E27FC236}">
                <a16:creationId xmlns:a16="http://schemas.microsoft.com/office/drawing/2014/main" id="{BB5F066B-9888-E517-0CAE-44805BB372D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0357" t="26460" r="18333" b="34320"/>
          <a:stretch/>
        </p:blipFill>
        <p:spPr bwMode="auto">
          <a:xfrm>
            <a:off x="4889500" y="2052325"/>
            <a:ext cx="1778000" cy="1376675"/>
          </a:xfrm>
          <a:prstGeom prst="rect">
            <a:avLst/>
          </a:prstGeom>
          <a:solidFill>
            <a:schemeClr val="tx1"/>
          </a:solidFill>
          <a:ln w="28575">
            <a:solidFill>
              <a:schemeClr val="bg1"/>
            </a:solidFill>
          </a:ln>
        </p:spPr>
      </p:pic>
      <p:sp>
        <p:nvSpPr>
          <p:cNvPr id="6" name="TextBox 5">
            <a:extLst>
              <a:ext uri="{FF2B5EF4-FFF2-40B4-BE49-F238E27FC236}">
                <a16:creationId xmlns:a16="http://schemas.microsoft.com/office/drawing/2014/main" id="{3D5D4043-5708-0D4D-91A3-1F32A19EC8A4}"/>
              </a:ext>
            </a:extLst>
          </p:cNvPr>
          <p:cNvSpPr txBox="1"/>
          <p:nvPr/>
        </p:nvSpPr>
        <p:spPr>
          <a:xfrm>
            <a:off x="511779" y="4127156"/>
            <a:ext cx="11168442" cy="2123658"/>
          </a:xfrm>
          <a:prstGeom prst="rect">
            <a:avLst/>
          </a:prstGeom>
          <a:noFill/>
        </p:spPr>
        <p:txBody>
          <a:bodyPr wrap="none" rtlCol="0">
            <a:spAutoFit/>
          </a:bodyPr>
          <a:lstStyle/>
          <a:p>
            <a:pPr marL="285750" indent="-285750">
              <a:buFont typeface="Arial" panose="020B0604020202020204" pitchFamily="34" charset="0"/>
              <a:buChar char="•"/>
            </a:pPr>
            <a:r>
              <a:rPr lang="en-US" sz="2200" i="1" dirty="0">
                <a:latin typeface="Avenir Book" charset="0"/>
                <a:ea typeface="Avenir Book" charset="0"/>
                <a:cs typeface="Avenir Book" charset="0"/>
              </a:rPr>
              <a:t>“If you spend an hour or two hours on IP and TCP every day it is *very* manageable”</a:t>
            </a:r>
          </a:p>
          <a:p>
            <a:pPr marL="285750" indent="-285750">
              <a:buFont typeface="Arial" panose="020B0604020202020204" pitchFamily="34" charset="0"/>
              <a:buChar char="•"/>
            </a:pPr>
            <a:r>
              <a:rPr lang="en-US" sz="2200" i="1" dirty="0">
                <a:latin typeface="Avenir Book" charset="0"/>
                <a:ea typeface="Avenir Book" charset="0"/>
                <a:cs typeface="Avenir Book" charset="0"/>
              </a:rPr>
              <a:t>“I am really glad that I took this course”</a:t>
            </a:r>
          </a:p>
          <a:p>
            <a:pPr marL="285750" indent="-285750">
              <a:buFont typeface="Arial" panose="020B0604020202020204" pitchFamily="34" charset="0"/>
              <a:buChar char="•"/>
            </a:pPr>
            <a:r>
              <a:rPr lang="en-US" sz="2200" i="1" dirty="0">
                <a:latin typeface="Avenir Book" charset="0"/>
                <a:ea typeface="Avenir Book" charset="0"/>
                <a:cs typeface="Avenir Book" charset="0"/>
              </a:rPr>
              <a:t>“it’s an amazing course and we had a wonderful staff to help us out”</a:t>
            </a:r>
          </a:p>
          <a:p>
            <a:pPr marL="285750" indent="-285750">
              <a:buFont typeface="Arial" panose="020B0604020202020204" pitchFamily="34" charset="0"/>
              <a:buChar char="•"/>
            </a:pPr>
            <a:r>
              <a:rPr lang="en-US" sz="2200" i="1" dirty="0">
                <a:latin typeface="Avenir Book" charset="0"/>
                <a:ea typeface="Avenir Book" charset="0"/>
                <a:cs typeface="Avenir Book" charset="0"/>
              </a:rPr>
              <a:t>“Just take it, worth it”</a:t>
            </a:r>
          </a:p>
          <a:p>
            <a:pPr marL="285750" indent="-285750">
              <a:buFont typeface="Arial" panose="020B0604020202020204" pitchFamily="34" charset="0"/>
              <a:buChar char="•"/>
            </a:pPr>
            <a:r>
              <a:rPr lang="en-US" sz="2200" i="1" dirty="0">
                <a:latin typeface="Avenir Book" charset="0"/>
                <a:ea typeface="Avenir Book" charset="0"/>
                <a:cs typeface="Avenir Book" charset="0"/>
              </a:rPr>
              <a:t>“Pace yourself, and don’t wait until the last minute”</a:t>
            </a:r>
          </a:p>
          <a:p>
            <a:endParaRPr lang="en-US" sz="2200" i="1" dirty="0">
              <a:latin typeface="Avenir Book" charset="0"/>
              <a:ea typeface="Avenir Book" charset="0"/>
              <a:cs typeface="Avenir Book" charset="0"/>
            </a:endParaRPr>
          </a:p>
        </p:txBody>
      </p:sp>
    </p:spTree>
    <p:extLst>
      <p:ext uri="{BB962C8B-B14F-4D97-AF65-F5344CB8AC3E}">
        <p14:creationId xmlns:p14="http://schemas.microsoft.com/office/powerpoint/2010/main" val="371970516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81687-0C9C-7140-B845-6C9A79E3FE3D}"/>
              </a:ext>
            </a:extLst>
          </p:cNvPr>
          <p:cNvSpPr>
            <a:spLocks noGrp="1"/>
          </p:cNvSpPr>
          <p:nvPr>
            <p:ph type="title"/>
          </p:nvPr>
        </p:nvSpPr>
        <p:spPr/>
        <p:txBody>
          <a:bodyPr/>
          <a:lstStyle/>
          <a:p>
            <a:r>
              <a:rPr lang="en-US" dirty="0"/>
              <a:t>Why should you listen to me?</a:t>
            </a:r>
          </a:p>
        </p:txBody>
      </p:sp>
      <p:sp>
        <p:nvSpPr>
          <p:cNvPr id="3" name="Content Placeholder 2">
            <a:extLst>
              <a:ext uri="{FF2B5EF4-FFF2-40B4-BE49-F238E27FC236}">
                <a16:creationId xmlns:a16="http://schemas.microsoft.com/office/drawing/2014/main" id="{6D15EA3E-3E69-E940-A418-5F1BB55E735B}"/>
              </a:ext>
            </a:extLst>
          </p:cNvPr>
          <p:cNvSpPr>
            <a:spLocks noGrp="1"/>
          </p:cNvSpPr>
          <p:nvPr>
            <p:ph idx="1"/>
          </p:nvPr>
        </p:nvSpPr>
        <p:spPr/>
        <p:txBody>
          <a:bodyPr>
            <a:normAutofit/>
          </a:bodyPr>
          <a:lstStyle/>
          <a:p>
            <a:r>
              <a:rPr lang="en-US" dirty="0"/>
              <a:t>My background</a:t>
            </a:r>
          </a:p>
          <a:p>
            <a:pPr lvl="1"/>
            <a:r>
              <a:rPr lang="en-US" dirty="0"/>
              <a:t>Received my PhD from Brown in 2021</a:t>
            </a:r>
          </a:p>
          <a:p>
            <a:pPr lvl="1"/>
            <a:r>
              <a:rPr lang="en-US" dirty="0"/>
              <a:t>My areas:  software security, networking, network security</a:t>
            </a:r>
          </a:p>
          <a:p>
            <a:pPr lvl="1"/>
            <a:r>
              <a:rPr lang="en-US" dirty="0"/>
              <a:t>My third year as Lecturer, was a long-time TA before that</a:t>
            </a:r>
          </a:p>
          <a:p>
            <a:pPr marL="0" indent="0">
              <a:buNone/>
            </a:pPr>
            <a:endParaRPr lang="en-US" dirty="0"/>
          </a:p>
          <a:p>
            <a:r>
              <a:rPr lang="en-US" dirty="0"/>
              <a:t>No one knows everything about networks, and I am no exception!</a:t>
            </a:r>
          </a:p>
          <a:p>
            <a:endParaRPr lang="en-US" dirty="0"/>
          </a:p>
        </p:txBody>
      </p:sp>
    </p:spTree>
    <p:extLst>
      <p:ext uri="{BB962C8B-B14F-4D97-AF65-F5344CB8AC3E}">
        <p14:creationId xmlns:p14="http://schemas.microsoft.com/office/powerpoint/2010/main" val="319085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12C6A-F728-753C-CFBE-B3A95A02F5EB}"/>
              </a:ext>
            </a:extLst>
          </p:cNvPr>
          <p:cNvSpPr>
            <a:spLocks noGrp="1"/>
          </p:cNvSpPr>
          <p:nvPr>
            <p:ph type="title" idx="4294967295"/>
          </p:nvPr>
        </p:nvSpPr>
        <p:spPr>
          <a:xfrm>
            <a:off x="609600" y="71433"/>
            <a:ext cx="10972800" cy="1143000"/>
          </a:xfrm>
        </p:spPr>
        <p:txBody>
          <a:bodyPr/>
          <a:lstStyle/>
          <a:p>
            <a:pPr algn="r"/>
            <a:r>
              <a:rPr lang="en-US" dirty="0"/>
              <a:t>Brief history of this class</a:t>
            </a:r>
          </a:p>
        </p:txBody>
      </p:sp>
      <p:sp>
        <p:nvSpPr>
          <p:cNvPr id="3" name="Rectangle 2">
            <a:extLst>
              <a:ext uri="{FF2B5EF4-FFF2-40B4-BE49-F238E27FC236}">
                <a16:creationId xmlns:a16="http://schemas.microsoft.com/office/drawing/2014/main" id="{76896205-5E00-A124-3550-B26172DCA00C}"/>
              </a:ext>
            </a:extLst>
          </p:cNvPr>
          <p:cNvSpPr/>
          <p:nvPr/>
        </p:nvSpPr>
        <p:spPr>
          <a:xfrm>
            <a:off x="869091" y="0"/>
            <a:ext cx="218296" cy="1061328"/>
          </a:xfrm>
          <a:prstGeom prst="rect">
            <a:avLst/>
          </a:prstGeom>
          <a:solidFill>
            <a:srgbClr val="651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val 3">
            <a:extLst>
              <a:ext uri="{FF2B5EF4-FFF2-40B4-BE49-F238E27FC236}">
                <a16:creationId xmlns:a16="http://schemas.microsoft.com/office/drawing/2014/main" id="{5BC87B1B-7B6E-6064-4C7F-F7F5B5C1B0BA}"/>
              </a:ext>
            </a:extLst>
          </p:cNvPr>
          <p:cNvSpPr/>
          <p:nvPr/>
        </p:nvSpPr>
        <p:spPr>
          <a:xfrm>
            <a:off x="774351" y="947409"/>
            <a:ext cx="407773" cy="370703"/>
          </a:xfrm>
          <a:prstGeom prst="ellipse">
            <a:avLst/>
          </a:prstGeom>
          <a:solidFill>
            <a:srgbClr val="65136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547D80D-AF7F-96E7-16E1-4F875867525F}"/>
              </a:ext>
            </a:extLst>
          </p:cNvPr>
          <p:cNvSpPr txBox="1"/>
          <p:nvPr/>
        </p:nvSpPr>
        <p:spPr>
          <a:xfrm>
            <a:off x="1441615" y="916946"/>
            <a:ext cx="3493264" cy="461665"/>
          </a:xfrm>
          <a:prstGeom prst="rect">
            <a:avLst/>
          </a:prstGeom>
          <a:noFill/>
        </p:spPr>
        <p:txBody>
          <a:bodyPr wrap="none" rtlCol="0">
            <a:spAutoFit/>
          </a:bodyPr>
          <a:lstStyle/>
          <a:p>
            <a:r>
              <a:rPr lang="en-US" sz="2400" dirty="0">
                <a:latin typeface="Avenir Book" charset="0"/>
                <a:ea typeface="Avenir Book" charset="0"/>
                <a:cs typeface="Avenir Book" charset="0"/>
              </a:rPr>
              <a:t>Fall 2019:  ~35 students</a:t>
            </a:r>
          </a:p>
        </p:txBody>
      </p:sp>
    </p:spTree>
    <p:extLst>
      <p:ext uri="{BB962C8B-B14F-4D97-AF65-F5344CB8AC3E}">
        <p14:creationId xmlns:p14="http://schemas.microsoft.com/office/powerpoint/2010/main" val="22844001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12C6A-F728-753C-CFBE-B3A95A02F5EB}"/>
              </a:ext>
            </a:extLst>
          </p:cNvPr>
          <p:cNvSpPr>
            <a:spLocks noGrp="1"/>
          </p:cNvSpPr>
          <p:nvPr>
            <p:ph type="title" idx="4294967295"/>
          </p:nvPr>
        </p:nvSpPr>
        <p:spPr>
          <a:xfrm>
            <a:off x="609600" y="71433"/>
            <a:ext cx="10972800" cy="1143000"/>
          </a:xfrm>
        </p:spPr>
        <p:txBody>
          <a:bodyPr/>
          <a:lstStyle/>
          <a:p>
            <a:pPr algn="r"/>
            <a:r>
              <a:rPr lang="en-US" dirty="0"/>
              <a:t>Brief history of this class</a:t>
            </a:r>
          </a:p>
        </p:txBody>
      </p:sp>
      <p:sp>
        <p:nvSpPr>
          <p:cNvPr id="6" name="Rectangle 5">
            <a:extLst>
              <a:ext uri="{FF2B5EF4-FFF2-40B4-BE49-F238E27FC236}">
                <a16:creationId xmlns:a16="http://schemas.microsoft.com/office/drawing/2014/main" id="{B05AE950-2B3A-4402-F238-A42C31B1F6C8}"/>
              </a:ext>
            </a:extLst>
          </p:cNvPr>
          <p:cNvSpPr/>
          <p:nvPr/>
        </p:nvSpPr>
        <p:spPr>
          <a:xfrm>
            <a:off x="869091" y="2223337"/>
            <a:ext cx="218296" cy="46346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65DEE92-6241-7AA4-9C61-58D8047FBCEE}"/>
              </a:ext>
            </a:extLst>
          </p:cNvPr>
          <p:cNvSpPr/>
          <p:nvPr/>
        </p:nvSpPr>
        <p:spPr>
          <a:xfrm>
            <a:off x="869091" y="0"/>
            <a:ext cx="218296" cy="1061328"/>
          </a:xfrm>
          <a:prstGeom prst="rect">
            <a:avLst/>
          </a:prstGeom>
          <a:solidFill>
            <a:srgbClr val="651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C7D9B47-9900-18D3-41B6-984160FCA7BB}"/>
              </a:ext>
            </a:extLst>
          </p:cNvPr>
          <p:cNvSpPr/>
          <p:nvPr/>
        </p:nvSpPr>
        <p:spPr>
          <a:xfrm>
            <a:off x="774351" y="947409"/>
            <a:ext cx="407773" cy="370703"/>
          </a:xfrm>
          <a:prstGeom prst="ellipse">
            <a:avLst/>
          </a:prstGeom>
          <a:solidFill>
            <a:srgbClr val="65136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A9666A0-3C17-AD5D-0E85-A338293699E4}"/>
              </a:ext>
            </a:extLst>
          </p:cNvPr>
          <p:cNvSpPr txBox="1"/>
          <p:nvPr/>
        </p:nvSpPr>
        <p:spPr>
          <a:xfrm>
            <a:off x="1441615" y="916946"/>
            <a:ext cx="3493264" cy="461665"/>
          </a:xfrm>
          <a:prstGeom prst="rect">
            <a:avLst/>
          </a:prstGeom>
          <a:noFill/>
        </p:spPr>
        <p:txBody>
          <a:bodyPr wrap="none" rtlCol="0">
            <a:spAutoFit/>
          </a:bodyPr>
          <a:lstStyle/>
          <a:p>
            <a:r>
              <a:rPr lang="en-US" sz="2400" dirty="0">
                <a:latin typeface="Avenir Book" charset="0"/>
                <a:ea typeface="Avenir Book" charset="0"/>
                <a:cs typeface="Avenir Book" charset="0"/>
              </a:rPr>
              <a:t>Fall 2019:  ~35 students</a:t>
            </a:r>
          </a:p>
        </p:txBody>
      </p:sp>
      <p:sp>
        <p:nvSpPr>
          <p:cNvPr id="11" name="Oval 10">
            <a:extLst>
              <a:ext uri="{FF2B5EF4-FFF2-40B4-BE49-F238E27FC236}">
                <a16:creationId xmlns:a16="http://schemas.microsoft.com/office/drawing/2014/main" id="{757060E6-6ACF-1257-B377-B63A0B4100EE}"/>
              </a:ext>
            </a:extLst>
          </p:cNvPr>
          <p:cNvSpPr/>
          <p:nvPr/>
        </p:nvSpPr>
        <p:spPr>
          <a:xfrm>
            <a:off x="788078" y="2082181"/>
            <a:ext cx="407773" cy="370703"/>
          </a:xfrm>
          <a:prstGeom prst="ellipse">
            <a:avLst/>
          </a:prstGeom>
          <a:solidFill>
            <a:srgbClr val="0093D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ECA93F6-17F6-6A3B-69E4-0B73F7C76EE8}"/>
              </a:ext>
            </a:extLst>
          </p:cNvPr>
          <p:cNvSpPr txBox="1"/>
          <p:nvPr/>
        </p:nvSpPr>
        <p:spPr>
          <a:xfrm>
            <a:off x="4159971" y="2223337"/>
            <a:ext cx="8545973" cy="830997"/>
          </a:xfrm>
          <a:prstGeom prst="rect">
            <a:avLst/>
          </a:prstGeom>
          <a:noFill/>
        </p:spPr>
        <p:txBody>
          <a:bodyPr wrap="square" rtlCol="0">
            <a:spAutoFit/>
          </a:bodyPr>
          <a:lstStyle/>
          <a:p>
            <a:r>
              <a:rPr lang="en-US" sz="2400" dirty="0">
                <a:latin typeface="Avenir Book" charset="0"/>
                <a:ea typeface="Avenir Book" charset="0"/>
                <a:cs typeface="Avenir Book" charset="0"/>
              </a:rPr>
              <a:t>Nick joins as instructor (capped at 40)</a:t>
            </a:r>
          </a:p>
          <a:p>
            <a:r>
              <a:rPr lang="en-US" sz="2400" dirty="0">
                <a:solidFill>
                  <a:srgbClr val="FFC000"/>
                </a:solidFill>
                <a:latin typeface="Avenir Book" charset="0"/>
                <a:ea typeface="Avenir Book" charset="0"/>
                <a:cs typeface="Avenir Book" charset="0"/>
              </a:rPr>
              <a:t>(+ demos, examples, tutorials, dev environment)</a:t>
            </a:r>
          </a:p>
        </p:txBody>
      </p:sp>
      <p:cxnSp>
        <p:nvCxnSpPr>
          <p:cNvPr id="14" name="Straight Connector 13">
            <a:extLst>
              <a:ext uri="{FF2B5EF4-FFF2-40B4-BE49-F238E27FC236}">
                <a16:creationId xmlns:a16="http://schemas.microsoft.com/office/drawing/2014/main" id="{631BF746-45AB-BDCB-92F0-A9F3C90C52C5}"/>
              </a:ext>
            </a:extLst>
          </p:cNvPr>
          <p:cNvCxnSpPr>
            <a:stCxn id="9" idx="4"/>
            <a:endCxn id="11" idx="0"/>
          </p:cNvCxnSpPr>
          <p:nvPr/>
        </p:nvCxnSpPr>
        <p:spPr>
          <a:xfrm>
            <a:off x="978238" y="1318112"/>
            <a:ext cx="13727" cy="76406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509464E-744F-88A1-9E84-83E5603A09E1}"/>
              </a:ext>
            </a:extLst>
          </p:cNvPr>
          <p:cNvSpPr/>
          <p:nvPr/>
        </p:nvSpPr>
        <p:spPr>
          <a:xfrm>
            <a:off x="788078" y="2917683"/>
            <a:ext cx="407773" cy="370703"/>
          </a:xfrm>
          <a:prstGeom prst="ellipse">
            <a:avLst/>
          </a:prstGeom>
          <a:solidFill>
            <a:srgbClr val="0093D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D81C45D-7FAE-F491-AEC3-CBE98C797434}"/>
              </a:ext>
            </a:extLst>
          </p:cNvPr>
          <p:cNvSpPr txBox="1"/>
          <p:nvPr/>
        </p:nvSpPr>
        <p:spPr>
          <a:xfrm>
            <a:off x="1477839" y="2036699"/>
            <a:ext cx="1850186" cy="461665"/>
          </a:xfrm>
          <a:prstGeom prst="rect">
            <a:avLst/>
          </a:prstGeom>
          <a:noFill/>
        </p:spPr>
        <p:txBody>
          <a:bodyPr wrap="none" rtlCol="0">
            <a:spAutoFit/>
          </a:bodyPr>
          <a:lstStyle/>
          <a:p>
            <a:r>
              <a:rPr lang="en-US" sz="2400" dirty="0">
                <a:latin typeface="Avenir Book" charset="0"/>
                <a:ea typeface="Avenir Book" charset="0"/>
                <a:cs typeface="Avenir Book" charset="0"/>
              </a:rPr>
              <a:t>Spring 2022</a:t>
            </a:r>
          </a:p>
        </p:txBody>
      </p:sp>
      <p:sp>
        <p:nvSpPr>
          <p:cNvPr id="22" name="TextBox 21">
            <a:extLst>
              <a:ext uri="{FF2B5EF4-FFF2-40B4-BE49-F238E27FC236}">
                <a16:creationId xmlns:a16="http://schemas.microsoft.com/office/drawing/2014/main" id="{3092BC01-7251-0569-E799-C80971C49D0F}"/>
              </a:ext>
            </a:extLst>
          </p:cNvPr>
          <p:cNvSpPr txBox="1"/>
          <p:nvPr/>
        </p:nvSpPr>
        <p:spPr>
          <a:xfrm>
            <a:off x="1477839" y="2872201"/>
            <a:ext cx="1435008" cy="461665"/>
          </a:xfrm>
          <a:prstGeom prst="rect">
            <a:avLst/>
          </a:prstGeom>
          <a:noFill/>
        </p:spPr>
        <p:txBody>
          <a:bodyPr wrap="none" rtlCol="0">
            <a:spAutoFit/>
          </a:bodyPr>
          <a:lstStyle/>
          <a:p>
            <a:r>
              <a:rPr lang="en-US" sz="2400" dirty="0">
                <a:latin typeface="Avenir Book" charset="0"/>
                <a:ea typeface="Avenir Book" charset="0"/>
                <a:cs typeface="Avenir Book" charset="0"/>
              </a:rPr>
              <a:t>Fall 2022</a:t>
            </a:r>
          </a:p>
        </p:txBody>
      </p:sp>
      <p:sp>
        <p:nvSpPr>
          <p:cNvPr id="28" name="Right Brace 27">
            <a:extLst>
              <a:ext uri="{FF2B5EF4-FFF2-40B4-BE49-F238E27FC236}">
                <a16:creationId xmlns:a16="http://schemas.microsoft.com/office/drawing/2014/main" id="{3E76792C-3A65-B4D1-E733-0091AAA503D5}"/>
              </a:ext>
            </a:extLst>
          </p:cNvPr>
          <p:cNvSpPr/>
          <p:nvPr/>
        </p:nvSpPr>
        <p:spPr>
          <a:xfrm>
            <a:off x="3328025" y="2082181"/>
            <a:ext cx="616446" cy="120620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416803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7" grpId="0" animBg="1"/>
      <p:bldP spid="21" grpId="0"/>
      <p:bldP spid="22" grpId="0"/>
      <p:bldP spid="28"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12C6A-F728-753C-CFBE-B3A95A02F5EB}"/>
              </a:ext>
            </a:extLst>
          </p:cNvPr>
          <p:cNvSpPr>
            <a:spLocks noGrp="1"/>
          </p:cNvSpPr>
          <p:nvPr>
            <p:ph type="title" idx="4294967295"/>
          </p:nvPr>
        </p:nvSpPr>
        <p:spPr>
          <a:xfrm>
            <a:off x="609600" y="71433"/>
            <a:ext cx="10972800" cy="1143000"/>
          </a:xfrm>
        </p:spPr>
        <p:txBody>
          <a:bodyPr/>
          <a:lstStyle/>
          <a:p>
            <a:pPr algn="r"/>
            <a:r>
              <a:rPr lang="en-US" dirty="0"/>
              <a:t>Brief history of this class</a:t>
            </a:r>
          </a:p>
        </p:txBody>
      </p:sp>
      <p:sp>
        <p:nvSpPr>
          <p:cNvPr id="6" name="Rectangle 5">
            <a:extLst>
              <a:ext uri="{FF2B5EF4-FFF2-40B4-BE49-F238E27FC236}">
                <a16:creationId xmlns:a16="http://schemas.microsoft.com/office/drawing/2014/main" id="{B05AE950-2B3A-4402-F238-A42C31B1F6C8}"/>
              </a:ext>
            </a:extLst>
          </p:cNvPr>
          <p:cNvSpPr/>
          <p:nvPr/>
        </p:nvSpPr>
        <p:spPr>
          <a:xfrm>
            <a:off x="869091" y="2223337"/>
            <a:ext cx="218296" cy="46346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65DEE92-6241-7AA4-9C61-58D8047FBCEE}"/>
              </a:ext>
            </a:extLst>
          </p:cNvPr>
          <p:cNvSpPr/>
          <p:nvPr/>
        </p:nvSpPr>
        <p:spPr>
          <a:xfrm>
            <a:off x="869091" y="0"/>
            <a:ext cx="218296" cy="1061328"/>
          </a:xfrm>
          <a:prstGeom prst="rect">
            <a:avLst/>
          </a:prstGeom>
          <a:solidFill>
            <a:srgbClr val="651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C7D9B47-9900-18D3-41B6-984160FCA7BB}"/>
              </a:ext>
            </a:extLst>
          </p:cNvPr>
          <p:cNvSpPr/>
          <p:nvPr/>
        </p:nvSpPr>
        <p:spPr>
          <a:xfrm>
            <a:off x="774351" y="947409"/>
            <a:ext cx="407773" cy="370703"/>
          </a:xfrm>
          <a:prstGeom prst="ellipse">
            <a:avLst/>
          </a:prstGeom>
          <a:solidFill>
            <a:srgbClr val="65136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A9666A0-3C17-AD5D-0E85-A338293699E4}"/>
              </a:ext>
            </a:extLst>
          </p:cNvPr>
          <p:cNvSpPr txBox="1"/>
          <p:nvPr/>
        </p:nvSpPr>
        <p:spPr>
          <a:xfrm>
            <a:off x="1441615" y="916946"/>
            <a:ext cx="3493264" cy="461665"/>
          </a:xfrm>
          <a:prstGeom prst="rect">
            <a:avLst/>
          </a:prstGeom>
          <a:noFill/>
        </p:spPr>
        <p:txBody>
          <a:bodyPr wrap="none" rtlCol="0">
            <a:spAutoFit/>
          </a:bodyPr>
          <a:lstStyle/>
          <a:p>
            <a:r>
              <a:rPr lang="en-US" sz="2400" dirty="0">
                <a:latin typeface="Avenir Book" charset="0"/>
                <a:ea typeface="Avenir Book" charset="0"/>
                <a:cs typeface="Avenir Book" charset="0"/>
              </a:rPr>
              <a:t>Fall 2019:  ~35 students</a:t>
            </a:r>
          </a:p>
        </p:txBody>
      </p:sp>
      <p:sp>
        <p:nvSpPr>
          <p:cNvPr id="11" name="Oval 10">
            <a:extLst>
              <a:ext uri="{FF2B5EF4-FFF2-40B4-BE49-F238E27FC236}">
                <a16:creationId xmlns:a16="http://schemas.microsoft.com/office/drawing/2014/main" id="{757060E6-6ACF-1257-B377-B63A0B4100EE}"/>
              </a:ext>
            </a:extLst>
          </p:cNvPr>
          <p:cNvSpPr/>
          <p:nvPr/>
        </p:nvSpPr>
        <p:spPr>
          <a:xfrm>
            <a:off x="788078" y="2082181"/>
            <a:ext cx="407773" cy="370703"/>
          </a:xfrm>
          <a:prstGeom prst="ellipse">
            <a:avLst/>
          </a:prstGeom>
          <a:solidFill>
            <a:srgbClr val="0093D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ECA93F6-17F6-6A3B-69E4-0B73F7C76EE8}"/>
              </a:ext>
            </a:extLst>
          </p:cNvPr>
          <p:cNvSpPr txBox="1"/>
          <p:nvPr/>
        </p:nvSpPr>
        <p:spPr>
          <a:xfrm>
            <a:off x="4159971" y="2223337"/>
            <a:ext cx="8545973" cy="830997"/>
          </a:xfrm>
          <a:prstGeom prst="rect">
            <a:avLst/>
          </a:prstGeom>
          <a:noFill/>
        </p:spPr>
        <p:txBody>
          <a:bodyPr wrap="square" rtlCol="0">
            <a:spAutoFit/>
          </a:bodyPr>
          <a:lstStyle/>
          <a:p>
            <a:r>
              <a:rPr lang="en-US" sz="2400" dirty="0">
                <a:latin typeface="Avenir Book" charset="0"/>
                <a:ea typeface="Avenir Book" charset="0"/>
                <a:cs typeface="Avenir Book" charset="0"/>
              </a:rPr>
              <a:t>Nick joins as instructor (capped at 40)</a:t>
            </a:r>
          </a:p>
          <a:p>
            <a:r>
              <a:rPr lang="en-US" sz="2400" dirty="0">
                <a:solidFill>
                  <a:srgbClr val="FFC000"/>
                </a:solidFill>
                <a:latin typeface="Avenir Book" charset="0"/>
                <a:ea typeface="Avenir Book" charset="0"/>
                <a:cs typeface="Avenir Book" charset="0"/>
              </a:rPr>
              <a:t>(+ demos, examples, tutorials, dev environment)</a:t>
            </a:r>
          </a:p>
        </p:txBody>
      </p:sp>
      <p:cxnSp>
        <p:nvCxnSpPr>
          <p:cNvPr id="14" name="Straight Connector 13">
            <a:extLst>
              <a:ext uri="{FF2B5EF4-FFF2-40B4-BE49-F238E27FC236}">
                <a16:creationId xmlns:a16="http://schemas.microsoft.com/office/drawing/2014/main" id="{631BF746-45AB-BDCB-92F0-A9F3C90C52C5}"/>
              </a:ext>
            </a:extLst>
          </p:cNvPr>
          <p:cNvCxnSpPr>
            <a:stCxn id="9" idx="4"/>
            <a:endCxn id="11" idx="0"/>
          </p:cNvCxnSpPr>
          <p:nvPr/>
        </p:nvCxnSpPr>
        <p:spPr>
          <a:xfrm>
            <a:off x="978238" y="1318112"/>
            <a:ext cx="13727" cy="76406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509464E-744F-88A1-9E84-83E5603A09E1}"/>
              </a:ext>
            </a:extLst>
          </p:cNvPr>
          <p:cNvSpPr/>
          <p:nvPr/>
        </p:nvSpPr>
        <p:spPr>
          <a:xfrm>
            <a:off x="788078" y="2917683"/>
            <a:ext cx="407773" cy="370703"/>
          </a:xfrm>
          <a:prstGeom prst="ellipse">
            <a:avLst/>
          </a:prstGeom>
          <a:solidFill>
            <a:srgbClr val="0093D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2BA5631-0AA6-74B4-25A9-F3766CB25322}"/>
              </a:ext>
            </a:extLst>
          </p:cNvPr>
          <p:cNvSpPr/>
          <p:nvPr/>
        </p:nvSpPr>
        <p:spPr>
          <a:xfrm>
            <a:off x="788078" y="3844613"/>
            <a:ext cx="407773" cy="370703"/>
          </a:xfrm>
          <a:prstGeom prst="ellipse">
            <a:avLst/>
          </a:prstGeom>
          <a:solidFill>
            <a:srgbClr val="0093D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6EDB5A1-8CFA-B181-94DC-3EB395361F24}"/>
              </a:ext>
            </a:extLst>
          </p:cNvPr>
          <p:cNvSpPr txBox="1"/>
          <p:nvPr/>
        </p:nvSpPr>
        <p:spPr>
          <a:xfrm>
            <a:off x="4159969" y="3750596"/>
            <a:ext cx="8545973" cy="830997"/>
          </a:xfrm>
          <a:prstGeom prst="rect">
            <a:avLst/>
          </a:prstGeom>
          <a:noFill/>
        </p:spPr>
        <p:txBody>
          <a:bodyPr wrap="square" rtlCol="0">
            <a:spAutoFit/>
          </a:bodyPr>
          <a:lstStyle/>
          <a:p>
            <a:r>
              <a:rPr lang="en-US" sz="2400" dirty="0">
                <a:latin typeface="Avenir Book" charset="0"/>
                <a:ea typeface="Avenir Book" charset="0"/>
                <a:cs typeface="Avenir Book" charset="0"/>
              </a:rPr>
              <a:t>Scaling up (127 students!)</a:t>
            </a:r>
          </a:p>
          <a:p>
            <a:r>
              <a:rPr lang="en-US" sz="2400" dirty="0">
                <a:solidFill>
                  <a:srgbClr val="FFC000"/>
                </a:solidFill>
                <a:latin typeface="Avenir Book" charset="0"/>
                <a:ea typeface="Avenir Book" charset="0"/>
                <a:cs typeface="Avenir Book" charset="0"/>
              </a:rPr>
              <a:t>(+ </a:t>
            </a:r>
            <a:r>
              <a:rPr lang="en-US" sz="2400" dirty="0" err="1">
                <a:solidFill>
                  <a:srgbClr val="FFC000"/>
                </a:solidFill>
                <a:latin typeface="Avenir Book" charset="0"/>
                <a:ea typeface="Avenir Book" charset="0"/>
                <a:cs typeface="Avenir Book" charset="0"/>
              </a:rPr>
              <a:t>Gearups</a:t>
            </a:r>
            <a:r>
              <a:rPr lang="en-US" sz="2400" dirty="0">
                <a:solidFill>
                  <a:srgbClr val="FFC000"/>
                </a:solidFill>
                <a:latin typeface="Avenir Book" charset="0"/>
                <a:ea typeface="Avenir Book" charset="0"/>
                <a:cs typeface="Avenir Book" charset="0"/>
              </a:rPr>
              <a:t>) </a:t>
            </a:r>
          </a:p>
        </p:txBody>
      </p:sp>
      <p:sp>
        <p:nvSpPr>
          <p:cNvPr id="4" name="Oval 3">
            <a:extLst>
              <a:ext uri="{FF2B5EF4-FFF2-40B4-BE49-F238E27FC236}">
                <a16:creationId xmlns:a16="http://schemas.microsoft.com/office/drawing/2014/main" id="{419DA037-2532-0E93-980D-02FF4D1BF3C7}"/>
              </a:ext>
            </a:extLst>
          </p:cNvPr>
          <p:cNvSpPr/>
          <p:nvPr/>
        </p:nvSpPr>
        <p:spPr>
          <a:xfrm>
            <a:off x="774352" y="4861360"/>
            <a:ext cx="407773" cy="370703"/>
          </a:xfrm>
          <a:prstGeom prst="ellipse">
            <a:avLst/>
          </a:prstGeom>
          <a:solidFill>
            <a:srgbClr val="0093D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DA384F-C275-8404-EF74-325A6523117F}"/>
              </a:ext>
            </a:extLst>
          </p:cNvPr>
          <p:cNvSpPr txBox="1"/>
          <p:nvPr/>
        </p:nvSpPr>
        <p:spPr>
          <a:xfrm>
            <a:off x="4159969" y="4759289"/>
            <a:ext cx="8545973" cy="830997"/>
          </a:xfrm>
          <a:prstGeom prst="rect">
            <a:avLst/>
          </a:prstGeom>
          <a:noFill/>
        </p:spPr>
        <p:txBody>
          <a:bodyPr wrap="square" rtlCol="0">
            <a:spAutoFit/>
          </a:bodyPr>
          <a:lstStyle/>
          <a:p>
            <a:r>
              <a:rPr lang="en-US" sz="2400" dirty="0">
                <a:latin typeface="Avenir Book" charset="0"/>
                <a:ea typeface="Avenir Book" charset="0"/>
                <a:cs typeface="Avenir Book" charset="0"/>
              </a:rPr>
              <a:t>Stability fixes, refinements</a:t>
            </a:r>
          </a:p>
          <a:p>
            <a:r>
              <a:rPr lang="en-US" sz="2400" dirty="0">
                <a:solidFill>
                  <a:srgbClr val="FFC000"/>
                </a:solidFill>
                <a:latin typeface="Avenir Book" charset="0"/>
                <a:ea typeface="Avenir Book" charset="0"/>
                <a:cs typeface="Avenir Book" charset="0"/>
              </a:rPr>
              <a:t>(+ New lecture content, HW tutorials) </a:t>
            </a:r>
          </a:p>
        </p:txBody>
      </p:sp>
      <p:sp>
        <p:nvSpPr>
          <p:cNvPr id="21" name="TextBox 20">
            <a:extLst>
              <a:ext uri="{FF2B5EF4-FFF2-40B4-BE49-F238E27FC236}">
                <a16:creationId xmlns:a16="http://schemas.microsoft.com/office/drawing/2014/main" id="{0D81C45D-7FAE-F491-AEC3-CBE98C797434}"/>
              </a:ext>
            </a:extLst>
          </p:cNvPr>
          <p:cNvSpPr txBox="1"/>
          <p:nvPr/>
        </p:nvSpPr>
        <p:spPr>
          <a:xfrm>
            <a:off x="1477839" y="2036699"/>
            <a:ext cx="1850186" cy="461665"/>
          </a:xfrm>
          <a:prstGeom prst="rect">
            <a:avLst/>
          </a:prstGeom>
          <a:noFill/>
        </p:spPr>
        <p:txBody>
          <a:bodyPr wrap="none" rtlCol="0">
            <a:spAutoFit/>
          </a:bodyPr>
          <a:lstStyle/>
          <a:p>
            <a:r>
              <a:rPr lang="en-US" sz="2400" dirty="0">
                <a:latin typeface="Avenir Book" charset="0"/>
                <a:ea typeface="Avenir Book" charset="0"/>
                <a:cs typeface="Avenir Book" charset="0"/>
              </a:rPr>
              <a:t>Spring 2022</a:t>
            </a:r>
          </a:p>
        </p:txBody>
      </p:sp>
      <p:sp>
        <p:nvSpPr>
          <p:cNvPr id="22" name="TextBox 21">
            <a:extLst>
              <a:ext uri="{FF2B5EF4-FFF2-40B4-BE49-F238E27FC236}">
                <a16:creationId xmlns:a16="http://schemas.microsoft.com/office/drawing/2014/main" id="{3092BC01-7251-0569-E799-C80971C49D0F}"/>
              </a:ext>
            </a:extLst>
          </p:cNvPr>
          <p:cNvSpPr txBox="1"/>
          <p:nvPr/>
        </p:nvSpPr>
        <p:spPr>
          <a:xfrm>
            <a:off x="1477839" y="2872201"/>
            <a:ext cx="1435008" cy="461665"/>
          </a:xfrm>
          <a:prstGeom prst="rect">
            <a:avLst/>
          </a:prstGeom>
          <a:noFill/>
        </p:spPr>
        <p:txBody>
          <a:bodyPr wrap="none" rtlCol="0">
            <a:spAutoFit/>
          </a:bodyPr>
          <a:lstStyle/>
          <a:p>
            <a:r>
              <a:rPr lang="en-US" sz="2400" dirty="0">
                <a:latin typeface="Avenir Book" charset="0"/>
                <a:ea typeface="Avenir Book" charset="0"/>
                <a:cs typeface="Avenir Book" charset="0"/>
              </a:rPr>
              <a:t>Fall 2022</a:t>
            </a:r>
          </a:p>
        </p:txBody>
      </p:sp>
      <p:sp>
        <p:nvSpPr>
          <p:cNvPr id="24" name="TextBox 23">
            <a:extLst>
              <a:ext uri="{FF2B5EF4-FFF2-40B4-BE49-F238E27FC236}">
                <a16:creationId xmlns:a16="http://schemas.microsoft.com/office/drawing/2014/main" id="{E61FD35D-AC6B-1799-89B6-DB0E77705B7F}"/>
              </a:ext>
            </a:extLst>
          </p:cNvPr>
          <p:cNvSpPr txBox="1"/>
          <p:nvPr/>
        </p:nvSpPr>
        <p:spPr>
          <a:xfrm>
            <a:off x="1477839" y="3883171"/>
            <a:ext cx="1435008" cy="461665"/>
          </a:xfrm>
          <a:prstGeom prst="rect">
            <a:avLst/>
          </a:prstGeom>
          <a:noFill/>
        </p:spPr>
        <p:txBody>
          <a:bodyPr wrap="none" rtlCol="0">
            <a:spAutoFit/>
          </a:bodyPr>
          <a:lstStyle/>
          <a:p>
            <a:r>
              <a:rPr lang="en-US" sz="2400" dirty="0">
                <a:latin typeface="Avenir Book" charset="0"/>
                <a:ea typeface="Avenir Book" charset="0"/>
                <a:cs typeface="Avenir Book" charset="0"/>
              </a:rPr>
              <a:t>Fall 2023</a:t>
            </a:r>
          </a:p>
        </p:txBody>
      </p:sp>
      <p:sp>
        <p:nvSpPr>
          <p:cNvPr id="25" name="TextBox 24">
            <a:extLst>
              <a:ext uri="{FF2B5EF4-FFF2-40B4-BE49-F238E27FC236}">
                <a16:creationId xmlns:a16="http://schemas.microsoft.com/office/drawing/2014/main" id="{B4EB6377-CF49-6B8E-E6A6-45FAA5BA6945}"/>
              </a:ext>
            </a:extLst>
          </p:cNvPr>
          <p:cNvSpPr txBox="1"/>
          <p:nvPr/>
        </p:nvSpPr>
        <p:spPr>
          <a:xfrm>
            <a:off x="1477839" y="4943956"/>
            <a:ext cx="1435008" cy="461665"/>
          </a:xfrm>
          <a:prstGeom prst="rect">
            <a:avLst/>
          </a:prstGeom>
          <a:noFill/>
        </p:spPr>
        <p:txBody>
          <a:bodyPr wrap="none" rtlCol="0">
            <a:spAutoFit/>
          </a:bodyPr>
          <a:lstStyle/>
          <a:p>
            <a:r>
              <a:rPr lang="en-US" sz="2400" dirty="0">
                <a:latin typeface="Avenir Book" charset="0"/>
                <a:ea typeface="Avenir Book" charset="0"/>
                <a:cs typeface="Avenir Book" charset="0"/>
              </a:rPr>
              <a:t>Fall 2024</a:t>
            </a:r>
          </a:p>
        </p:txBody>
      </p:sp>
      <p:sp>
        <p:nvSpPr>
          <p:cNvPr id="28" name="Right Brace 27">
            <a:extLst>
              <a:ext uri="{FF2B5EF4-FFF2-40B4-BE49-F238E27FC236}">
                <a16:creationId xmlns:a16="http://schemas.microsoft.com/office/drawing/2014/main" id="{3E76792C-3A65-B4D1-E733-0091AAA503D5}"/>
              </a:ext>
            </a:extLst>
          </p:cNvPr>
          <p:cNvSpPr/>
          <p:nvPr/>
        </p:nvSpPr>
        <p:spPr>
          <a:xfrm>
            <a:off x="3328025" y="2082181"/>
            <a:ext cx="616446" cy="120620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96225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7" grpId="0" animBg="1"/>
      <p:bldP spid="19" grpId="0" animBg="1"/>
      <p:bldP spid="20" grpId="0"/>
      <p:bldP spid="4" grpId="0" animBg="1"/>
      <p:bldP spid="5" grpId="0"/>
      <p:bldP spid="21" grpId="0"/>
      <p:bldP spid="22" grpId="0"/>
      <p:bldP spid="24" grpId="0"/>
      <p:bldP spid="25" grpId="0"/>
      <p:bldP spid="2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612C6A-F728-753C-CFBE-B3A95A02F5EB}"/>
              </a:ext>
            </a:extLst>
          </p:cNvPr>
          <p:cNvSpPr>
            <a:spLocks noGrp="1"/>
          </p:cNvSpPr>
          <p:nvPr>
            <p:ph type="title" idx="4294967295"/>
          </p:nvPr>
        </p:nvSpPr>
        <p:spPr>
          <a:xfrm>
            <a:off x="609600" y="71433"/>
            <a:ext cx="10972800" cy="1143000"/>
          </a:xfrm>
        </p:spPr>
        <p:txBody>
          <a:bodyPr/>
          <a:lstStyle/>
          <a:p>
            <a:pPr algn="r"/>
            <a:r>
              <a:rPr lang="en-US" dirty="0"/>
              <a:t>Brief history of this class</a:t>
            </a:r>
          </a:p>
        </p:txBody>
      </p:sp>
      <p:sp>
        <p:nvSpPr>
          <p:cNvPr id="6" name="Rectangle 5">
            <a:extLst>
              <a:ext uri="{FF2B5EF4-FFF2-40B4-BE49-F238E27FC236}">
                <a16:creationId xmlns:a16="http://schemas.microsoft.com/office/drawing/2014/main" id="{B05AE950-2B3A-4402-F238-A42C31B1F6C8}"/>
              </a:ext>
            </a:extLst>
          </p:cNvPr>
          <p:cNvSpPr/>
          <p:nvPr/>
        </p:nvSpPr>
        <p:spPr>
          <a:xfrm>
            <a:off x="869091" y="2223337"/>
            <a:ext cx="218296" cy="463466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65DEE92-6241-7AA4-9C61-58D8047FBCEE}"/>
              </a:ext>
            </a:extLst>
          </p:cNvPr>
          <p:cNvSpPr/>
          <p:nvPr/>
        </p:nvSpPr>
        <p:spPr>
          <a:xfrm>
            <a:off x="869091" y="0"/>
            <a:ext cx="218296" cy="1061328"/>
          </a:xfrm>
          <a:prstGeom prst="rect">
            <a:avLst/>
          </a:prstGeom>
          <a:solidFill>
            <a:srgbClr val="65136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FC7D9B47-9900-18D3-41B6-984160FCA7BB}"/>
              </a:ext>
            </a:extLst>
          </p:cNvPr>
          <p:cNvSpPr/>
          <p:nvPr/>
        </p:nvSpPr>
        <p:spPr>
          <a:xfrm>
            <a:off x="774351" y="947409"/>
            <a:ext cx="407773" cy="370703"/>
          </a:xfrm>
          <a:prstGeom prst="ellipse">
            <a:avLst/>
          </a:prstGeom>
          <a:solidFill>
            <a:srgbClr val="651366"/>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5A9666A0-3C17-AD5D-0E85-A338293699E4}"/>
              </a:ext>
            </a:extLst>
          </p:cNvPr>
          <p:cNvSpPr txBox="1"/>
          <p:nvPr/>
        </p:nvSpPr>
        <p:spPr>
          <a:xfrm>
            <a:off x="1441615" y="916946"/>
            <a:ext cx="3493264" cy="461665"/>
          </a:xfrm>
          <a:prstGeom prst="rect">
            <a:avLst/>
          </a:prstGeom>
          <a:noFill/>
        </p:spPr>
        <p:txBody>
          <a:bodyPr wrap="none" rtlCol="0">
            <a:spAutoFit/>
          </a:bodyPr>
          <a:lstStyle/>
          <a:p>
            <a:r>
              <a:rPr lang="en-US" sz="2400" dirty="0">
                <a:latin typeface="Avenir Book" charset="0"/>
                <a:ea typeface="Avenir Book" charset="0"/>
                <a:cs typeface="Avenir Book" charset="0"/>
              </a:rPr>
              <a:t>Fall 2019:  ~35 students</a:t>
            </a:r>
          </a:p>
        </p:txBody>
      </p:sp>
      <p:sp>
        <p:nvSpPr>
          <p:cNvPr id="11" name="Oval 10">
            <a:extLst>
              <a:ext uri="{FF2B5EF4-FFF2-40B4-BE49-F238E27FC236}">
                <a16:creationId xmlns:a16="http://schemas.microsoft.com/office/drawing/2014/main" id="{757060E6-6ACF-1257-B377-B63A0B4100EE}"/>
              </a:ext>
            </a:extLst>
          </p:cNvPr>
          <p:cNvSpPr/>
          <p:nvPr/>
        </p:nvSpPr>
        <p:spPr>
          <a:xfrm>
            <a:off x="788078" y="2082181"/>
            <a:ext cx="407773" cy="370703"/>
          </a:xfrm>
          <a:prstGeom prst="ellipse">
            <a:avLst/>
          </a:prstGeom>
          <a:solidFill>
            <a:srgbClr val="0093D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ECA93F6-17F6-6A3B-69E4-0B73F7C76EE8}"/>
              </a:ext>
            </a:extLst>
          </p:cNvPr>
          <p:cNvSpPr txBox="1"/>
          <p:nvPr/>
        </p:nvSpPr>
        <p:spPr>
          <a:xfrm>
            <a:off x="4159971" y="2223337"/>
            <a:ext cx="8545973" cy="830997"/>
          </a:xfrm>
          <a:prstGeom prst="rect">
            <a:avLst/>
          </a:prstGeom>
          <a:noFill/>
        </p:spPr>
        <p:txBody>
          <a:bodyPr wrap="square" rtlCol="0">
            <a:spAutoFit/>
          </a:bodyPr>
          <a:lstStyle/>
          <a:p>
            <a:r>
              <a:rPr lang="en-US" sz="2400" dirty="0">
                <a:latin typeface="Avenir Book" charset="0"/>
                <a:ea typeface="Avenir Book" charset="0"/>
                <a:cs typeface="Avenir Book" charset="0"/>
              </a:rPr>
              <a:t>Nick joins as instructor (capped at 40)</a:t>
            </a:r>
          </a:p>
          <a:p>
            <a:r>
              <a:rPr lang="en-US" sz="2400" dirty="0">
                <a:solidFill>
                  <a:srgbClr val="FFC000"/>
                </a:solidFill>
                <a:latin typeface="Avenir Book" charset="0"/>
                <a:ea typeface="Avenir Book" charset="0"/>
                <a:cs typeface="Avenir Book" charset="0"/>
              </a:rPr>
              <a:t>(+ demos, examples, tutorials, dev environment)</a:t>
            </a:r>
          </a:p>
        </p:txBody>
      </p:sp>
      <p:cxnSp>
        <p:nvCxnSpPr>
          <p:cNvPr id="14" name="Straight Connector 13">
            <a:extLst>
              <a:ext uri="{FF2B5EF4-FFF2-40B4-BE49-F238E27FC236}">
                <a16:creationId xmlns:a16="http://schemas.microsoft.com/office/drawing/2014/main" id="{631BF746-45AB-BDCB-92F0-A9F3C90C52C5}"/>
              </a:ext>
            </a:extLst>
          </p:cNvPr>
          <p:cNvCxnSpPr>
            <a:stCxn id="9" idx="4"/>
            <a:endCxn id="11" idx="0"/>
          </p:cNvCxnSpPr>
          <p:nvPr/>
        </p:nvCxnSpPr>
        <p:spPr>
          <a:xfrm>
            <a:off x="978238" y="1318112"/>
            <a:ext cx="13727" cy="764069"/>
          </a:xfrm>
          <a:prstGeom prst="line">
            <a:avLst/>
          </a:prstGeom>
          <a:ln w="38100">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7" name="Oval 16">
            <a:extLst>
              <a:ext uri="{FF2B5EF4-FFF2-40B4-BE49-F238E27FC236}">
                <a16:creationId xmlns:a16="http://schemas.microsoft.com/office/drawing/2014/main" id="{F509464E-744F-88A1-9E84-83E5603A09E1}"/>
              </a:ext>
            </a:extLst>
          </p:cNvPr>
          <p:cNvSpPr/>
          <p:nvPr/>
        </p:nvSpPr>
        <p:spPr>
          <a:xfrm>
            <a:off x="788078" y="2917683"/>
            <a:ext cx="407773" cy="370703"/>
          </a:xfrm>
          <a:prstGeom prst="ellipse">
            <a:avLst/>
          </a:prstGeom>
          <a:solidFill>
            <a:srgbClr val="0093D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a:extLst>
              <a:ext uri="{FF2B5EF4-FFF2-40B4-BE49-F238E27FC236}">
                <a16:creationId xmlns:a16="http://schemas.microsoft.com/office/drawing/2014/main" id="{A2BA5631-0AA6-74B4-25A9-F3766CB25322}"/>
              </a:ext>
            </a:extLst>
          </p:cNvPr>
          <p:cNvSpPr/>
          <p:nvPr/>
        </p:nvSpPr>
        <p:spPr>
          <a:xfrm>
            <a:off x="788078" y="3844613"/>
            <a:ext cx="407773" cy="370703"/>
          </a:xfrm>
          <a:prstGeom prst="ellipse">
            <a:avLst/>
          </a:prstGeom>
          <a:solidFill>
            <a:srgbClr val="0093D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26EDB5A1-8CFA-B181-94DC-3EB395361F24}"/>
              </a:ext>
            </a:extLst>
          </p:cNvPr>
          <p:cNvSpPr txBox="1"/>
          <p:nvPr/>
        </p:nvSpPr>
        <p:spPr>
          <a:xfrm>
            <a:off x="4159969" y="3750596"/>
            <a:ext cx="8545973" cy="830997"/>
          </a:xfrm>
          <a:prstGeom prst="rect">
            <a:avLst/>
          </a:prstGeom>
          <a:noFill/>
        </p:spPr>
        <p:txBody>
          <a:bodyPr wrap="square" rtlCol="0">
            <a:spAutoFit/>
          </a:bodyPr>
          <a:lstStyle/>
          <a:p>
            <a:r>
              <a:rPr lang="en-US" sz="2400" dirty="0">
                <a:latin typeface="Avenir Book" charset="0"/>
                <a:ea typeface="Avenir Book" charset="0"/>
                <a:cs typeface="Avenir Book" charset="0"/>
              </a:rPr>
              <a:t>Scaling up (127 students!)</a:t>
            </a:r>
          </a:p>
          <a:p>
            <a:r>
              <a:rPr lang="en-US" sz="2400" dirty="0">
                <a:solidFill>
                  <a:srgbClr val="FFC000"/>
                </a:solidFill>
                <a:latin typeface="Avenir Book" charset="0"/>
                <a:ea typeface="Avenir Book" charset="0"/>
                <a:cs typeface="Avenir Book" charset="0"/>
              </a:rPr>
              <a:t>(+ </a:t>
            </a:r>
            <a:r>
              <a:rPr lang="en-US" sz="2400" dirty="0" err="1">
                <a:solidFill>
                  <a:srgbClr val="FFC000"/>
                </a:solidFill>
                <a:latin typeface="Avenir Book" charset="0"/>
                <a:ea typeface="Avenir Book" charset="0"/>
                <a:cs typeface="Avenir Book" charset="0"/>
              </a:rPr>
              <a:t>Gearups</a:t>
            </a:r>
            <a:r>
              <a:rPr lang="en-US" sz="2400" dirty="0">
                <a:solidFill>
                  <a:srgbClr val="FFC000"/>
                </a:solidFill>
                <a:latin typeface="Avenir Book" charset="0"/>
                <a:ea typeface="Avenir Book" charset="0"/>
                <a:cs typeface="Avenir Book" charset="0"/>
              </a:rPr>
              <a:t>) </a:t>
            </a:r>
          </a:p>
        </p:txBody>
      </p:sp>
      <p:sp>
        <p:nvSpPr>
          <p:cNvPr id="4" name="Oval 3">
            <a:extLst>
              <a:ext uri="{FF2B5EF4-FFF2-40B4-BE49-F238E27FC236}">
                <a16:creationId xmlns:a16="http://schemas.microsoft.com/office/drawing/2014/main" id="{419DA037-2532-0E93-980D-02FF4D1BF3C7}"/>
              </a:ext>
            </a:extLst>
          </p:cNvPr>
          <p:cNvSpPr/>
          <p:nvPr/>
        </p:nvSpPr>
        <p:spPr>
          <a:xfrm>
            <a:off x="774352" y="4861360"/>
            <a:ext cx="407773" cy="370703"/>
          </a:xfrm>
          <a:prstGeom prst="ellipse">
            <a:avLst/>
          </a:prstGeom>
          <a:solidFill>
            <a:srgbClr val="0093D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DDA384F-C275-8404-EF74-325A6523117F}"/>
              </a:ext>
            </a:extLst>
          </p:cNvPr>
          <p:cNvSpPr txBox="1"/>
          <p:nvPr/>
        </p:nvSpPr>
        <p:spPr>
          <a:xfrm>
            <a:off x="4159969" y="4759289"/>
            <a:ext cx="8545973" cy="830997"/>
          </a:xfrm>
          <a:prstGeom prst="rect">
            <a:avLst/>
          </a:prstGeom>
          <a:noFill/>
        </p:spPr>
        <p:txBody>
          <a:bodyPr wrap="square" rtlCol="0">
            <a:spAutoFit/>
          </a:bodyPr>
          <a:lstStyle/>
          <a:p>
            <a:r>
              <a:rPr lang="en-US" sz="2400" dirty="0">
                <a:latin typeface="Avenir Book" charset="0"/>
                <a:ea typeface="Avenir Book" charset="0"/>
                <a:cs typeface="Avenir Book" charset="0"/>
              </a:rPr>
              <a:t>Stability fixes, refinements</a:t>
            </a:r>
          </a:p>
          <a:p>
            <a:r>
              <a:rPr lang="en-US" sz="2400" dirty="0">
                <a:solidFill>
                  <a:srgbClr val="FFC000"/>
                </a:solidFill>
                <a:latin typeface="Avenir Book" charset="0"/>
                <a:ea typeface="Avenir Book" charset="0"/>
                <a:cs typeface="Avenir Book" charset="0"/>
              </a:rPr>
              <a:t>(+ New lecture content, HW tutorials) </a:t>
            </a:r>
          </a:p>
        </p:txBody>
      </p:sp>
      <p:sp>
        <p:nvSpPr>
          <p:cNvPr id="15" name="TextBox 14">
            <a:extLst>
              <a:ext uri="{FF2B5EF4-FFF2-40B4-BE49-F238E27FC236}">
                <a16:creationId xmlns:a16="http://schemas.microsoft.com/office/drawing/2014/main" id="{A1DC5D0C-DC89-DF83-6E10-5785CAF9E4EF}"/>
              </a:ext>
            </a:extLst>
          </p:cNvPr>
          <p:cNvSpPr txBox="1"/>
          <p:nvPr/>
        </p:nvSpPr>
        <p:spPr>
          <a:xfrm>
            <a:off x="4159970" y="5697437"/>
            <a:ext cx="8545973" cy="830997"/>
          </a:xfrm>
          <a:prstGeom prst="rect">
            <a:avLst/>
          </a:prstGeom>
          <a:noFill/>
        </p:spPr>
        <p:txBody>
          <a:bodyPr wrap="square" rtlCol="0">
            <a:spAutoFit/>
          </a:bodyPr>
          <a:lstStyle/>
          <a:p>
            <a:r>
              <a:rPr lang="en-US" sz="2400" dirty="0">
                <a:latin typeface="Avenir Book" charset="0"/>
                <a:ea typeface="Avenir Book" charset="0"/>
                <a:cs typeface="Avenir Book" charset="0"/>
              </a:rPr>
              <a:t>You are here</a:t>
            </a:r>
          </a:p>
          <a:p>
            <a:r>
              <a:rPr lang="en-US" sz="2400" dirty="0">
                <a:solidFill>
                  <a:srgbClr val="FFC000"/>
                </a:solidFill>
                <a:latin typeface="Avenir Book" charset="0"/>
                <a:ea typeface="Avenir Book" charset="0"/>
                <a:cs typeface="Avenir Book" charset="0"/>
              </a:rPr>
              <a:t>(+ More lab-style HW, SRC, demos, and back to spring!) </a:t>
            </a:r>
          </a:p>
        </p:txBody>
      </p:sp>
      <p:sp>
        <p:nvSpPr>
          <p:cNvPr id="16" name="Oval 15">
            <a:extLst>
              <a:ext uri="{FF2B5EF4-FFF2-40B4-BE49-F238E27FC236}">
                <a16:creationId xmlns:a16="http://schemas.microsoft.com/office/drawing/2014/main" id="{BCEED722-3D97-0009-26E5-0516DFEFAEBB}"/>
              </a:ext>
            </a:extLst>
          </p:cNvPr>
          <p:cNvSpPr/>
          <p:nvPr/>
        </p:nvSpPr>
        <p:spPr>
          <a:xfrm>
            <a:off x="774351" y="5878107"/>
            <a:ext cx="407773" cy="370703"/>
          </a:xfrm>
          <a:prstGeom prst="ellipse">
            <a:avLst/>
          </a:prstGeom>
          <a:solidFill>
            <a:srgbClr val="0093D5"/>
          </a:solidFill>
          <a:ln w="2857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D81C45D-7FAE-F491-AEC3-CBE98C797434}"/>
              </a:ext>
            </a:extLst>
          </p:cNvPr>
          <p:cNvSpPr txBox="1"/>
          <p:nvPr/>
        </p:nvSpPr>
        <p:spPr>
          <a:xfrm>
            <a:off x="1477839" y="2036699"/>
            <a:ext cx="1850186" cy="461665"/>
          </a:xfrm>
          <a:prstGeom prst="rect">
            <a:avLst/>
          </a:prstGeom>
          <a:noFill/>
        </p:spPr>
        <p:txBody>
          <a:bodyPr wrap="none" rtlCol="0">
            <a:spAutoFit/>
          </a:bodyPr>
          <a:lstStyle/>
          <a:p>
            <a:r>
              <a:rPr lang="en-US" sz="2400" dirty="0">
                <a:latin typeface="Avenir Book" charset="0"/>
                <a:ea typeface="Avenir Book" charset="0"/>
                <a:cs typeface="Avenir Book" charset="0"/>
              </a:rPr>
              <a:t>Spring 2022</a:t>
            </a:r>
          </a:p>
        </p:txBody>
      </p:sp>
      <p:sp>
        <p:nvSpPr>
          <p:cNvPr id="22" name="TextBox 21">
            <a:extLst>
              <a:ext uri="{FF2B5EF4-FFF2-40B4-BE49-F238E27FC236}">
                <a16:creationId xmlns:a16="http://schemas.microsoft.com/office/drawing/2014/main" id="{3092BC01-7251-0569-E799-C80971C49D0F}"/>
              </a:ext>
            </a:extLst>
          </p:cNvPr>
          <p:cNvSpPr txBox="1"/>
          <p:nvPr/>
        </p:nvSpPr>
        <p:spPr>
          <a:xfrm>
            <a:off x="1477839" y="2872201"/>
            <a:ext cx="1435008" cy="461665"/>
          </a:xfrm>
          <a:prstGeom prst="rect">
            <a:avLst/>
          </a:prstGeom>
          <a:noFill/>
        </p:spPr>
        <p:txBody>
          <a:bodyPr wrap="none" rtlCol="0">
            <a:spAutoFit/>
          </a:bodyPr>
          <a:lstStyle/>
          <a:p>
            <a:r>
              <a:rPr lang="en-US" sz="2400" dirty="0">
                <a:latin typeface="Avenir Book" charset="0"/>
                <a:ea typeface="Avenir Book" charset="0"/>
                <a:cs typeface="Avenir Book" charset="0"/>
              </a:rPr>
              <a:t>Fall 2022</a:t>
            </a:r>
          </a:p>
        </p:txBody>
      </p:sp>
      <p:sp>
        <p:nvSpPr>
          <p:cNvPr id="24" name="TextBox 23">
            <a:extLst>
              <a:ext uri="{FF2B5EF4-FFF2-40B4-BE49-F238E27FC236}">
                <a16:creationId xmlns:a16="http://schemas.microsoft.com/office/drawing/2014/main" id="{E61FD35D-AC6B-1799-89B6-DB0E77705B7F}"/>
              </a:ext>
            </a:extLst>
          </p:cNvPr>
          <p:cNvSpPr txBox="1"/>
          <p:nvPr/>
        </p:nvSpPr>
        <p:spPr>
          <a:xfrm>
            <a:off x="1477839" y="3883171"/>
            <a:ext cx="1435008" cy="461665"/>
          </a:xfrm>
          <a:prstGeom prst="rect">
            <a:avLst/>
          </a:prstGeom>
          <a:noFill/>
        </p:spPr>
        <p:txBody>
          <a:bodyPr wrap="none" rtlCol="0">
            <a:spAutoFit/>
          </a:bodyPr>
          <a:lstStyle/>
          <a:p>
            <a:r>
              <a:rPr lang="en-US" sz="2400" dirty="0">
                <a:latin typeface="Avenir Book" charset="0"/>
                <a:ea typeface="Avenir Book" charset="0"/>
                <a:cs typeface="Avenir Book" charset="0"/>
              </a:rPr>
              <a:t>Fall 2023</a:t>
            </a:r>
          </a:p>
        </p:txBody>
      </p:sp>
      <p:sp>
        <p:nvSpPr>
          <p:cNvPr id="25" name="TextBox 24">
            <a:extLst>
              <a:ext uri="{FF2B5EF4-FFF2-40B4-BE49-F238E27FC236}">
                <a16:creationId xmlns:a16="http://schemas.microsoft.com/office/drawing/2014/main" id="{B4EB6377-CF49-6B8E-E6A6-45FAA5BA6945}"/>
              </a:ext>
            </a:extLst>
          </p:cNvPr>
          <p:cNvSpPr txBox="1"/>
          <p:nvPr/>
        </p:nvSpPr>
        <p:spPr>
          <a:xfrm>
            <a:off x="1477839" y="4943956"/>
            <a:ext cx="1435008" cy="461665"/>
          </a:xfrm>
          <a:prstGeom prst="rect">
            <a:avLst/>
          </a:prstGeom>
          <a:noFill/>
        </p:spPr>
        <p:txBody>
          <a:bodyPr wrap="none" rtlCol="0">
            <a:spAutoFit/>
          </a:bodyPr>
          <a:lstStyle/>
          <a:p>
            <a:r>
              <a:rPr lang="en-US" sz="2400" dirty="0">
                <a:latin typeface="Avenir Book" charset="0"/>
                <a:ea typeface="Avenir Book" charset="0"/>
                <a:cs typeface="Avenir Book" charset="0"/>
              </a:rPr>
              <a:t>Fall 2024</a:t>
            </a:r>
          </a:p>
        </p:txBody>
      </p:sp>
      <p:sp>
        <p:nvSpPr>
          <p:cNvPr id="26" name="TextBox 25">
            <a:extLst>
              <a:ext uri="{FF2B5EF4-FFF2-40B4-BE49-F238E27FC236}">
                <a16:creationId xmlns:a16="http://schemas.microsoft.com/office/drawing/2014/main" id="{0ECF70B6-9E0F-FE73-4D30-2FDDC6B5AD00}"/>
              </a:ext>
            </a:extLst>
          </p:cNvPr>
          <p:cNvSpPr txBox="1"/>
          <p:nvPr/>
        </p:nvSpPr>
        <p:spPr>
          <a:xfrm>
            <a:off x="1441619" y="5882104"/>
            <a:ext cx="1850186" cy="461665"/>
          </a:xfrm>
          <a:prstGeom prst="rect">
            <a:avLst/>
          </a:prstGeom>
          <a:noFill/>
        </p:spPr>
        <p:txBody>
          <a:bodyPr wrap="none" rtlCol="0">
            <a:spAutoFit/>
          </a:bodyPr>
          <a:lstStyle/>
          <a:p>
            <a:r>
              <a:rPr lang="en-US" sz="2400" dirty="0">
                <a:latin typeface="Avenir Book" charset="0"/>
                <a:ea typeface="Avenir Book" charset="0"/>
                <a:cs typeface="Avenir Book" charset="0"/>
              </a:rPr>
              <a:t>Spring 2026</a:t>
            </a:r>
          </a:p>
        </p:txBody>
      </p:sp>
      <p:sp>
        <p:nvSpPr>
          <p:cNvPr id="28" name="Right Brace 27">
            <a:extLst>
              <a:ext uri="{FF2B5EF4-FFF2-40B4-BE49-F238E27FC236}">
                <a16:creationId xmlns:a16="http://schemas.microsoft.com/office/drawing/2014/main" id="{3E76792C-3A65-B4D1-E733-0091AAA503D5}"/>
              </a:ext>
            </a:extLst>
          </p:cNvPr>
          <p:cNvSpPr/>
          <p:nvPr/>
        </p:nvSpPr>
        <p:spPr>
          <a:xfrm>
            <a:off x="3328025" y="2082181"/>
            <a:ext cx="616446" cy="1206205"/>
          </a:xfrm>
          <a:prstGeom prst="rightBrace">
            <a:avLst/>
          </a:prstGeom>
          <a:ln w="381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1779033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0"/>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6"/>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p:bldP spid="17" grpId="0" animBg="1"/>
      <p:bldP spid="19" grpId="0" animBg="1"/>
      <p:bldP spid="20" grpId="0"/>
      <p:bldP spid="4" grpId="0" animBg="1"/>
      <p:bldP spid="5" grpId="0"/>
      <p:bldP spid="15" grpId="0"/>
      <p:bldP spid="16" grpId="0" animBg="1"/>
      <p:bldP spid="21" grpId="0"/>
      <p:bldP spid="22" grpId="0"/>
      <p:bldP spid="24" grpId="0"/>
      <p:bldP spid="25" grpId="0"/>
      <p:bldP spid="26" grpId="0"/>
      <p:bldP spid="28"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E7660A8-D882-CF89-45D1-22426E302CA0}"/>
              </a:ext>
            </a:extLst>
          </p:cNvPr>
          <p:cNvSpPr>
            <a:spLocks noGrp="1"/>
          </p:cNvSpPr>
          <p:nvPr>
            <p:ph idx="4294967295"/>
          </p:nvPr>
        </p:nvSpPr>
        <p:spPr>
          <a:xfrm>
            <a:off x="3816350" y="1343849"/>
            <a:ext cx="8216900" cy="1077913"/>
          </a:xfrm>
        </p:spPr>
        <p:txBody>
          <a:bodyPr>
            <a:normAutofit/>
          </a:bodyPr>
          <a:lstStyle/>
          <a:p>
            <a:pPr marL="0" indent="0" algn="ctr">
              <a:buNone/>
            </a:pPr>
            <a:r>
              <a:rPr lang="en-US" sz="2800" u="sng" dirty="0"/>
              <a:t>Our course is now more stable, but we’re still evolving and learning how to scale.  </a:t>
            </a:r>
          </a:p>
        </p:txBody>
      </p:sp>
      <p:sp>
        <p:nvSpPr>
          <p:cNvPr id="6" name="Rounded Rectangle 5">
            <a:extLst>
              <a:ext uri="{FF2B5EF4-FFF2-40B4-BE49-F238E27FC236}">
                <a16:creationId xmlns:a16="http://schemas.microsoft.com/office/drawing/2014/main" id="{CF6D7D26-6993-13FD-2B52-3B436B80817D}"/>
              </a:ext>
            </a:extLst>
          </p:cNvPr>
          <p:cNvSpPr/>
          <p:nvPr/>
        </p:nvSpPr>
        <p:spPr>
          <a:xfrm>
            <a:off x="1581843" y="5974713"/>
            <a:ext cx="9028314" cy="504450"/>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We value your feedback!  (Ed, email, anonymous form, …)</a:t>
            </a:r>
          </a:p>
        </p:txBody>
      </p:sp>
      <p:sp>
        <p:nvSpPr>
          <p:cNvPr id="9" name="Content Placeholder 3">
            <a:extLst>
              <a:ext uri="{FF2B5EF4-FFF2-40B4-BE49-F238E27FC236}">
                <a16:creationId xmlns:a16="http://schemas.microsoft.com/office/drawing/2014/main" id="{5C6D3C90-DF78-B25B-5B19-78EAF918C7CA}"/>
              </a:ext>
            </a:extLst>
          </p:cNvPr>
          <p:cNvSpPr txBox="1">
            <a:spLocks/>
          </p:cNvSpPr>
          <p:nvPr/>
        </p:nvSpPr>
        <p:spPr>
          <a:xfrm>
            <a:off x="609600" y="4188716"/>
            <a:ext cx="10972800" cy="1566864"/>
          </a:xfrm>
          <a:prstGeom prst="rect">
            <a:avLst/>
          </a:prstGeom>
        </p:spPr>
        <p:txBody>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2400" dirty="0"/>
              <a:t>We may adjust course content/policies over time, paying equal attention to:</a:t>
            </a:r>
          </a:p>
          <a:p>
            <a:r>
              <a:rPr lang="en-US" sz="2400" dirty="0"/>
              <a:t>Making sure we provide support for everyone</a:t>
            </a:r>
          </a:p>
          <a:p>
            <a:r>
              <a:rPr lang="en-US" sz="2400" dirty="0"/>
              <a:t>Managing TA workloads</a:t>
            </a:r>
          </a:p>
        </p:txBody>
      </p:sp>
      <p:pic>
        <p:nvPicPr>
          <p:cNvPr id="4" name="Picture 3">
            <a:extLst>
              <a:ext uri="{FF2B5EF4-FFF2-40B4-BE49-F238E27FC236}">
                <a16:creationId xmlns:a16="http://schemas.microsoft.com/office/drawing/2014/main" id="{310CB2A8-4B4E-4C45-F532-10B0CE7366CE}"/>
              </a:ext>
            </a:extLst>
          </p:cNvPr>
          <p:cNvPicPr>
            <a:picLocks noChangeAspect="1"/>
          </p:cNvPicPr>
          <p:nvPr/>
        </p:nvPicPr>
        <p:blipFill>
          <a:blip r:embed="rId2"/>
          <a:stretch>
            <a:fillRect/>
          </a:stretch>
        </p:blipFill>
        <p:spPr>
          <a:xfrm>
            <a:off x="413871" y="378837"/>
            <a:ext cx="3630801" cy="3351509"/>
          </a:xfrm>
          <a:prstGeom prst="rect">
            <a:avLst/>
          </a:prstGeom>
        </p:spPr>
      </p:pic>
    </p:spTree>
    <p:extLst>
      <p:ext uri="{BB962C8B-B14F-4D97-AF65-F5344CB8AC3E}">
        <p14:creationId xmlns:p14="http://schemas.microsoft.com/office/powerpoint/2010/main" val="572047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6CF3CC-1ED2-0242-9430-EDA3FC19B5FB}"/>
              </a:ext>
            </a:extLst>
          </p:cNvPr>
          <p:cNvSpPr>
            <a:spLocks noGrp="1"/>
          </p:cNvSpPr>
          <p:nvPr>
            <p:ph type="title"/>
          </p:nvPr>
        </p:nvSpPr>
        <p:spPr/>
        <p:txBody>
          <a:bodyPr/>
          <a:lstStyle/>
          <a:p>
            <a:r>
              <a:rPr lang="en-US" dirty="0"/>
              <a:t>Why are we here?</a:t>
            </a:r>
          </a:p>
        </p:txBody>
      </p:sp>
      <p:grpSp>
        <p:nvGrpSpPr>
          <p:cNvPr id="3" name="Group 2">
            <a:extLst>
              <a:ext uri="{FF2B5EF4-FFF2-40B4-BE49-F238E27FC236}">
                <a16:creationId xmlns:a16="http://schemas.microsoft.com/office/drawing/2014/main" id="{D5C81F87-78C5-CB4E-AD6E-488A4A12B35A}"/>
              </a:ext>
            </a:extLst>
          </p:cNvPr>
          <p:cNvGrpSpPr/>
          <p:nvPr/>
        </p:nvGrpSpPr>
        <p:grpSpPr>
          <a:xfrm>
            <a:off x="1066967" y="1338469"/>
            <a:ext cx="10058065" cy="5292434"/>
            <a:chOff x="749106" y="1303584"/>
            <a:chExt cx="10058065" cy="5292434"/>
          </a:xfrm>
        </p:grpSpPr>
        <p:cxnSp>
          <p:nvCxnSpPr>
            <p:cNvPr id="10" name="Straight Connector 9">
              <a:extLst>
                <a:ext uri="{FF2B5EF4-FFF2-40B4-BE49-F238E27FC236}">
                  <a16:creationId xmlns:a16="http://schemas.microsoft.com/office/drawing/2014/main" id="{7717A14D-3F59-4049-A0B8-D1CC624375EF}"/>
                </a:ext>
              </a:extLst>
            </p:cNvPr>
            <p:cNvCxnSpPr/>
            <p:nvPr/>
          </p:nvCxnSpPr>
          <p:spPr>
            <a:xfrm flipV="1">
              <a:off x="7580829" y="2133253"/>
              <a:ext cx="934521" cy="705197"/>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7DB19FE0-B921-B14D-83D2-FD06B2874872}"/>
                </a:ext>
              </a:extLst>
            </p:cNvPr>
            <p:cNvCxnSpPr>
              <a:cxnSpLocks/>
            </p:cNvCxnSpPr>
            <p:nvPr/>
          </p:nvCxnSpPr>
          <p:spPr>
            <a:xfrm flipV="1">
              <a:off x="8048089" y="2529211"/>
              <a:ext cx="2083342" cy="465905"/>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5858591-C48A-8744-8412-987510357D31}"/>
                </a:ext>
              </a:extLst>
            </p:cNvPr>
            <p:cNvCxnSpPr>
              <a:cxnSpLocks/>
            </p:cNvCxnSpPr>
            <p:nvPr/>
          </p:nvCxnSpPr>
          <p:spPr>
            <a:xfrm>
              <a:off x="7783487" y="3508955"/>
              <a:ext cx="2083342" cy="19649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D898411-D316-594E-A5A4-F1C20DE3B62B}"/>
                </a:ext>
              </a:extLst>
            </p:cNvPr>
            <p:cNvCxnSpPr>
              <a:cxnSpLocks/>
            </p:cNvCxnSpPr>
            <p:nvPr/>
          </p:nvCxnSpPr>
          <p:spPr>
            <a:xfrm>
              <a:off x="7580829" y="3877123"/>
              <a:ext cx="1772721" cy="1315704"/>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97A91FF6-1D9D-784B-8360-FF052275F9AF}"/>
                </a:ext>
              </a:extLst>
            </p:cNvPr>
            <p:cNvCxnSpPr>
              <a:cxnSpLocks/>
            </p:cNvCxnSpPr>
            <p:nvPr/>
          </p:nvCxnSpPr>
          <p:spPr>
            <a:xfrm>
              <a:off x="6849779" y="4086270"/>
              <a:ext cx="899900" cy="1228516"/>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2050" name="Picture 2" descr="image8-2">
              <a:extLst>
                <a:ext uri="{FF2B5EF4-FFF2-40B4-BE49-F238E27FC236}">
                  <a16:creationId xmlns:a16="http://schemas.microsoft.com/office/drawing/2014/main" id="{AF560196-7706-2D49-B9C6-88E14A50BB49}"/>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a:ext>
              </a:extLst>
            </a:blip>
            <a:srcRect/>
            <a:stretch>
              <a:fillRect/>
            </a:stretch>
          </p:blipFill>
          <p:spPr bwMode="auto">
            <a:xfrm>
              <a:off x="7580829" y="1303584"/>
              <a:ext cx="2286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BD09E74F-D476-B84B-A567-AFCF105C61EB}"/>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8723829" y="1966615"/>
              <a:ext cx="2055171" cy="115500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E18655E6-AFDD-7040-A6B4-7DB0324AB849}"/>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9072396" y="4473035"/>
              <a:ext cx="1011555"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a:extLst>
                <a:ext uri="{FF2B5EF4-FFF2-40B4-BE49-F238E27FC236}">
                  <a16:creationId xmlns:a16="http://schemas.microsoft.com/office/drawing/2014/main" id="{9579FA64-979B-B145-A77E-008E7D8D7EAD}"/>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9664171" y="3035702"/>
              <a:ext cx="1143000" cy="114300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a:extLst>
                <a:ext uri="{FF2B5EF4-FFF2-40B4-BE49-F238E27FC236}">
                  <a16:creationId xmlns:a16="http://schemas.microsoft.com/office/drawing/2014/main" id="{21386D64-2479-5146-8076-7F94650DF993}"/>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10000" r="90000">
                          <a14:foregroundMark x1="40750" y1="16250" x2="40750" y2="16250"/>
                          <a14:foregroundMark x1="59500" y1="10250" x2="59500" y2="10250"/>
                          <a14:foregroundMark x1="83500" y1="39250" x2="83500" y2="39250"/>
                          <a14:foregroundMark x1="73750" y1="62750" x2="73750" y2="62750"/>
                          <a14:foregroundMark x1="60000" y1="84500" x2="60000" y2="84500"/>
                          <a14:foregroundMark x1="36500" y1="68750" x2="36500" y2="68750"/>
                          <a14:foregroundMark x1="12250" y1="61250" x2="12250" y2="61250"/>
                          <a14:foregroundMark x1="26000" y1="40250" x2="26000" y2="40250"/>
                        </a14:backgroundRemoval>
                      </a14:imgEffect>
                    </a14:imgLayer>
                  </a14:imgProps>
                </a:ext>
                <a:ext uri="{28A0092B-C50C-407E-A947-70E740481C1C}">
                  <a14:useLocalDpi xmlns:a14="http://schemas.microsoft.com/office/drawing/2010/main"/>
                </a:ext>
              </a:extLst>
            </a:blip>
            <a:srcRect/>
            <a:stretch>
              <a:fillRect/>
            </a:stretch>
          </p:blipFill>
          <p:spPr bwMode="auto">
            <a:xfrm>
              <a:off x="7226806" y="4715842"/>
              <a:ext cx="1295401" cy="1295401"/>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Straight Connector 24">
              <a:extLst>
                <a:ext uri="{FF2B5EF4-FFF2-40B4-BE49-F238E27FC236}">
                  <a16:creationId xmlns:a16="http://schemas.microsoft.com/office/drawing/2014/main" id="{7553F063-0357-864D-B52F-DE2B9D21B344}"/>
                </a:ext>
              </a:extLst>
            </p:cNvPr>
            <p:cNvCxnSpPr>
              <a:cxnSpLocks/>
            </p:cNvCxnSpPr>
            <p:nvPr/>
          </p:nvCxnSpPr>
          <p:spPr>
            <a:xfrm>
              <a:off x="2076104" y="3467100"/>
              <a:ext cx="2098877"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Picture 4">
              <a:extLst>
                <a:ext uri="{FF2B5EF4-FFF2-40B4-BE49-F238E27FC236}">
                  <a16:creationId xmlns:a16="http://schemas.microsoft.com/office/drawing/2014/main" id="{C78A7521-3EBD-CF42-96E1-DD4AC854442E}"/>
                </a:ext>
              </a:extLst>
            </p:cNvPr>
            <p:cNvPicPr>
              <a:picLocks noChangeAspect="1"/>
            </p:cNvPicPr>
            <p:nvPr/>
          </p:nvPicPr>
          <p:blipFill>
            <a:blip r:embed="rId10"/>
            <a:stretch>
              <a:fillRect/>
            </a:stretch>
          </p:blipFill>
          <p:spPr>
            <a:xfrm>
              <a:off x="1318426" y="2959502"/>
              <a:ext cx="1295400" cy="1295400"/>
            </a:xfrm>
            <a:prstGeom prst="rect">
              <a:avLst/>
            </a:prstGeom>
          </p:spPr>
        </p:pic>
        <p:sp>
          <p:nvSpPr>
            <p:cNvPr id="6" name="Cloud 5">
              <a:extLst>
                <a:ext uri="{FF2B5EF4-FFF2-40B4-BE49-F238E27FC236}">
                  <a16:creationId xmlns:a16="http://schemas.microsoft.com/office/drawing/2014/main" id="{E21ED3E9-868B-3F47-9DEA-444394542929}"/>
                </a:ext>
              </a:extLst>
            </p:cNvPr>
            <p:cNvSpPr/>
            <p:nvPr/>
          </p:nvSpPr>
          <p:spPr>
            <a:xfrm>
              <a:off x="3495502" y="2133253"/>
              <a:ext cx="5200996" cy="2667694"/>
            </a:xfrm>
            <a:prstGeom prst="cloud">
              <a:avLst/>
            </a:prstGeom>
            <a:solidFill>
              <a:schemeClr val="tx1">
                <a:lumMod val="75000"/>
              </a:schemeClr>
            </a:solid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Box 15">
              <a:extLst>
                <a:ext uri="{FF2B5EF4-FFF2-40B4-BE49-F238E27FC236}">
                  <a16:creationId xmlns:a16="http://schemas.microsoft.com/office/drawing/2014/main" id="{A3FE8CB5-935A-5344-99E3-12167E000380}"/>
                </a:ext>
              </a:extLst>
            </p:cNvPr>
            <p:cNvSpPr txBox="1"/>
            <p:nvPr/>
          </p:nvSpPr>
          <p:spPr>
            <a:xfrm>
              <a:off x="8127092" y="6011243"/>
              <a:ext cx="2452916" cy="584775"/>
            </a:xfrm>
            <a:prstGeom prst="rect">
              <a:avLst/>
            </a:prstGeom>
            <a:noFill/>
          </p:spPr>
          <p:txBody>
            <a:bodyPr wrap="none" rtlCol="0">
              <a:spAutoFit/>
            </a:bodyPr>
            <a:lstStyle/>
            <a:p>
              <a:r>
                <a:rPr lang="en-US" sz="3200" dirty="0">
                  <a:latin typeface="Avenir Book" charset="0"/>
                  <a:ea typeface="Avenir Book" charset="0"/>
                  <a:cs typeface="Avenir Book" charset="0"/>
                </a:rPr>
                <a:t>Applications</a:t>
              </a:r>
            </a:p>
          </p:txBody>
        </p:sp>
        <p:sp>
          <p:nvSpPr>
            <p:cNvPr id="28" name="TextBox 27">
              <a:extLst>
                <a:ext uri="{FF2B5EF4-FFF2-40B4-BE49-F238E27FC236}">
                  <a16:creationId xmlns:a16="http://schemas.microsoft.com/office/drawing/2014/main" id="{C2328F83-FEC3-5E4B-BB86-A47082CA485B}"/>
                </a:ext>
              </a:extLst>
            </p:cNvPr>
            <p:cNvSpPr txBox="1"/>
            <p:nvPr/>
          </p:nvSpPr>
          <p:spPr>
            <a:xfrm>
              <a:off x="749106" y="6011243"/>
              <a:ext cx="2653996" cy="584775"/>
            </a:xfrm>
            <a:prstGeom prst="rect">
              <a:avLst/>
            </a:prstGeom>
            <a:noFill/>
          </p:spPr>
          <p:txBody>
            <a:bodyPr wrap="none" rtlCol="0">
              <a:spAutoFit/>
            </a:bodyPr>
            <a:lstStyle/>
            <a:p>
              <a:r>
                <a:rPr lang="en-US" sz="3200" dirty="0">
                  <a:latin typeface="Avenir Book" charset="0"/>
                  <a:ea typeface="Avenir Book" charset="0"/>
                  <a:cs typeface="Avenir Book" charset="0"/>
                </a:rPr>
                <a:t>You (the user)</a:t>
              </a:r>
            </a:p>
          </p:txBody>
        </p:sp>
        <p:sp>
          <p:nvSpPr>
            <p:cNvPr id="29" name="TextBox 28">
              <a:extLst>
                <a:ext uri="{FF2B5EF4-FFF2-40B4-BE49-F238E27FC236}">
                  <a16:creationId xmlns:a16="http://schemas.microsoft.com/office/drawing/2014/main" id="{5F570E3C-8038-D643-A011-18A26774056F}"/>
                </a:ext>
              </a:extLst>
            </p:cNvPr>
            <p:cNvSpPr txBox="1"/>
            <p:nvPr/>
          </p:nvSpPr>
          <p:spPr>
            <a:xfrm>
              <a:off x="4611172" y="2668199"/>
              <a:ext cx="2880917" cy="1569660"/>
            </a:xfrm>
            <a:prstGeom prst="rect">
              <a:avLst/>
            </a:prstGeom>
            <a:noFill/>
          </p:spPr>
          <p:txBody>
            <a:bodyPr wrap="none" rtlCol="0">
              <a:spAutoFit/>
            </a:bodyPr>
            <a:lstStyle/>
            <a:p>
              <a:pPr algn="ctr"/>
              <a:r>
                <a:rPr lang="en-US" sz="3200" dirty="0">
                  <a:latin typeface="Avenir Book" charset="0"/>
                  <a:ea typeface="Avenir Book" charset="0"/>
                  <a:cs typeface="Avenir Book" charset="0"/>
                </a:rPr>
                <a:t>“The network”</a:t>
              </a:r>
            </a:p>
            <a:p>
              <a:pPr algn="ctr"/>
              <a:r>
                <a:rPr lang="en-US" sz="3200" dirty="0">
                  <a:latin typeface="Avenir Book" charset="0"/>
                  <a:ea typeface="Avenir Book" charset="0"/>
                  <a:cs typeface="Avenir Book" charset="0"/>
                </a:rPr>
                <a:t>“The Internet”</a:t>
              </a:r>
            </a:p>
            <a:p>
              <a:pPr algn="ctr"/>
              <a:r>
                <a:rPr lang="en-US" sz="3200" dirty="0">
                  <a:latin typeface="Avenir Book" charset="0"/>
                  <a:ea typeface="Avenir Book" charset="0"/>
                  <a:cs typeface="Avenir Book" charset="0"/>
                </a:rPr>
                <a:t>”The Cloud”</a:t>
              </a:r>
            </a:p>
          </p:txBody>
        </p:sp>
      </p:grpSp>
    </p:spTree>
    <p:extLst>
      <p:ext uri="{BB962C8B-B14F-4D97-AF65-F5344CB8AC3E}">
        <p14:creationId xmlns:p14="http://schemas.microsoft.com/office/powerpoint/2010/main" val="10923208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7D307-5E96-7546-BDD9-0BCB70BDA4AC}"/>
              </a:ext>
            </a:extLst>
          </p:cNvPr>
          <p:cNvSpPr>
            <a:spLocks noGrp="1"/>
          </p:cNvSpPr>
          <p:nvPr>
            <p:ph type="title"/>
          </p:nvPr>
        </p:nvSpPr>
        <p:spPr/>
        <p:txBody>
          <a:bodyPr/>
          <a:lstStyle/>
          <a:p>
            <a:r>
              <a:rPr lang="en-US" dirty="0"/>
              <a:t>Asking for help</a:t>
            </a:r>
          </a:p>
        </p:txBody>
      </p:sp>
      <p:sp>
        <p:nvSpPr>
          <p:cNvPr id="3" name="Content Placeholder 2">
            <a:extLst>
              <a:ext uri="{FF2B5EF4-FFF2-40B4-BE49-F238E27FC236}">
                <a16:creationId xmlns:a16="http://schemas.microsoft.com/office/drawing/2014/main" id="{9F3BEC24-000A-4949-8EBB-B493D63ABE7A}"/>
              </a:ext>
            </a:extLst>
          </p:cNvPr>
          <p:cNvSpPr>
            <a:spLocks noGrp="1"/>
          </p:cNvSpPr>
          <p:nvPr>
            <p:ph idx="1"/>
          </p:nvPr>
        </p:nvSpPr>
        <p:spPr/>
        <p:txBody>
          <a:bodyPr>
            <a:normAutofit/>
          </a:bodyPr>
          <a:lstStyle/>
          <a:p>
            <a:r>
              <a:rPr lang="en-US" dirty="0"/>
              <a:t>Online help:  </a:t>
            </a:r>
            <a:r>
              <a:rPr lang="en-US" dirty="0" err="1"/>
              <a:t>EdStem</a:t>
            </a:r>
            <a:endParaRPr lang="en-US" dirty="0"/>
          </a:p>
          <a:p>
            <a:r>
              <a:rPr lang="en-US" dirty="0"/>
              <a:t>Office hours:  collaborative (group, in-person)</a:t>
            </a:r>
          </a:p>
          <a:p>
            <a:pPr marL="0" indent="0">
              <a:buNone/>
            </a:pPr>
            <a:endParaRPr lang="en-US" dirty="0"/>
          </a:p>
          <a:p>
            <a:pPr marL="0" indent="0">
              <a:buNone/>
            </a:pPr>
            <a:r>
              <a:rPr lang="en-US" dirty="0"/>
              <a:t>Can help with…</a:t>
            </a:r>
          </a:p>
          <a:p>
            <a:pPr lvl="1"/>
            <a:r>
              <a:rPr lang="en-US" dirty="0"/>
              <a:t>Debugging</a:t>
            </a:r>
          </a:p>
          <a:p>
            <a:pPr lvl="1"/>
            <a:r>
              <a:rPr lang="en-US" dirty="0"/>
              <a:t>Project planning/design</a:t>
            </a:r>
          </a:p>
          <a:p>
            <a:pPr lvl="1"/>
            <a:r>
              <a:rPr lang="en-US" dirty="0"/>
              <a:t>Concepts</a:t>
            </a:r>
          </a:p>
          <a:p>
            <a:pPr lvl="1"/>
            <a:r>
              <a:rPr lang="en-US" dirty="0"/>
              <a:t>We’re here for you—don’t be afraid to ask!  </a:t>
            </a:r>
          </a:p>
          <a:p>
            <a:pPr marL="609585" lvl="1" indent="0">
              <a:buNone/>
            </a:pPr>
            <a:endParaRPr lang="en-US" dirty="0"/>
          </a:p>
        </p:txBody>
      </p:sp>
      <p:sp>
        <p:nvSpPr>
          <p:cNvPr id="4" name="Rounded Rectangle 3">
            <a:extLst>
              <a:ext uri="{FF2B5EF4-FFF2-40B4-BE49-F238E27FC236}">
                <a16:creationId xmlns:a16="http://schemas.microsoft.com/office/drawing/2014/main" id="{F552EEA4-9DBB-1B42-85DB-6456D6E80972}"/>
              </a:ext>
            </a:extLst>
          </p:cNvPr>
          <p:cNvSpPr/>
          <p:nvPr/>
        </p:nvSpPr>
        <p:spPr>
          <a:xfrm>
            <a:off x="1581843" y="6126164"/>
            <a:ext cx="9028314" cy="504450"/>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I don’t bite—Instructor’s office hours are just like regular hours!  </a:t>
            </a:r>
          </a:p>
        </p:txBody>
      </p:sp>
    </p:spTree>
    <p:extLst>
      <p:ext uri="{BB962C8B-B14F-4D97-AF65-F5344CB8AC3E}">
        <p14:creationId xmlns:p14="http://schemas.microsoft.com/office/powerpoint/2010/main" val="17074674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0DF83E-2FE4-A742-89F8-77718D621F6F}"/>
              </a:ext>
            </a:extLst>
          </p:cNvPr>
          <p:cNvSpPr>
            <a:spLocks noGrp="1"/>
          </p:cNvSpPr>
          <p:nvPr>
            <p:ph type="title"/>
          </p:nvPr>
        </p:nvSpPr>
        <p:spPr/>
        <p:txBody>
          <a:bodyPr/>
          <a:lstStyle/>
          <a:p>
            <a:r>
              <a:rPr lang="en-US" dirty="0"/>
              <a:t>Asking for help</a:t>
            </a:r>
          </a:p>
        </p:txBody>
      </p:sp>
      <p:sp>
        <p:nvSpPr>
          <p:cNvPr id="3" name="Content Placeholder 2">
            <a:extLst>
              <a:ext uri="{FF2B5EF4-FFF2-40B4-BE49-F238E27FC236}">
                <a16:creationId xmlns:a16="http://schemas.microsoft.com/office/drawing/2014/main" id="{91F99258-30D6-2045-BE5D-1E0678C0DB3C}"/>
              </a:ext>
            </a:extLst>
          </p:cNvPr>
          <p:cNvSpPr>
            <a:spLocks noGrp="1"/>
          </p:cNvSpPr>
          <p:nvPr>
            <p:ph idx="1"/>
          </p:nvPr>
        </p:nvSpPr>
        <p:spPr/>
        <p:txBody>
          <a:bodyPr/>
          <a:lstStyle/>
          <a:p>
            <a:pPr marL="0" indent="0">
              <a:buNone/>
            </a:pPr>
            <a:r>
              <a:rPr lang="en-US" dirty="0"/>
              <a:t>Collaboration:  work with your peers!</a:t>
            </a:r>
          </a:p>
          <a:p>
            <a:pPr lvl="1"/>
            <a:r>
              <a:rPr lang="en-US" dirty="0"/>
              <a:t>Collaboration policy on course website</a:t>
            </a:r>
          </a:p>
          <a:p>
            <a:pPr lvl="1"/>
            <a:r>
              <a:rPr lang="en-US" dirty="0"/>
              <a:t>I encourage you to collaborate, </a:t>
            </a:r>
            <a:r>
              <a:rPr lang="en-US" b="1" i="1" dirty="0"/>
              <a:t>so long as the code you write down is your own</a:t>
            </a:r>
          </a:p>
          <a:p>
            <a:pPr lvl="1"/>
            <a:endParaRPr lang="en-US" b="1" dirty="0"/>
          </a:p>
          <a:p>
            <a:r>
              <a:rPr lang="en-US" dirty="0"/>
              <a:t>Your health is most important</a:t>
            </a:r>
          </a:p>
          <a:p>
            <a:pPr lvl="1"/>
            <a:r>
              <a:rPr lang="en-US" dirty="0"/>
              <a:t>If you have concerns, feel free to talk to us</a:t>
            </a:r>
          </a:p>
          <a:p>
            <a:pPr marL="0" indent="0">
              <a:buNone/>
            </a:pPr>
            <a:endParaRPr lang="en-US" b="1" dirty="0"/>
          </a:p>
        </p:txBody>
      </p:sp>
    </p:spTree>
    <p:extLst>
      <p:ext uri="{BB962C8B-B14F-4D97-AF65-F5344CB8AC3E}">
        <p14:creationId xmlns:p14="http://schemas.microsoft.com/office/powerpoint/2010/main" val="43627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7FBC8D-8E5B-0942-9136-9FF721F2AB0B}"/>
              </a:ext>
            </a:extLst>
          </p:cNvPr>
          <p:cNvSpPr>
            <a:spLocks noGrp="1"/>
          </p:cNvSpPr>
          <p:nvPr>
            <p:ph type="title" idx="4294967295"/>
          </p:nvPr>
        </p:nvSpPr>
        <p:spPr>
          <a:xfrm>
            <a:off x="609600" y="150588"/>
            <a:ext cx="10972800" cy="1143000"/>
          </a:xfrm>
        </p:spPr>
        <p:txBody>
          <a:bodyPr/>
          <a:lstStyle/>
          <a:p>
            <a:r>
              <a:rPr lang="en-US" dirty="0"/>
              <a:t>We’re listening!</a:t>
            </a:r>
          </a:p>
        </p:txBody>
      </p:sp>
      <p:sp>
        <p:nvSpPr>
          <p:cNvPr id="5" name="Rounded Rectangle 4">
            <a:extLst>
              <a:ext uri="{FF2B5EF4-FFF2-40B4-BE49-F238E27FC236}">
                <a16:creationId xmlns:a16="http://schemas.microsoft.com/office/drawing/2014/main" id="{6E4A4717-E78C-9E37-5D03-EDA06010D711}"/>
              </a:ext>
            </a:extLst>
          </p:cNvPr>
          <p:cNvSpPr/>
          <p:nvPr/>
        </p:nvSpPr>
        <p:spPr>
          <a:xfrm>
            <a:off x="1581843" y="5974713"/>
            <a:ext cx="9028314" cy="504450"/>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We value your feedback!  (Ed, email, anonymous form, …)</a:t>
            </a:r>
          </a:p>
        </p:txBody>
      </p:sp>
      <p:sp>
        <p:nvSpPr>
          <p:cNvPr id="6" name="Content Placeholder 2">
            <a:extLst>
              <a:ext uri="{FF2B5EF4-FFF2-40B4-BE49-F238E27FC236}">
                <a16:creationId xmlns:a16="http://schemas.microsoft.com/office/drawing/2014/main" id="{7192E2EF-89A7-6F5A-5588-F4045ED8D48C}"/>
              </a:ext>
            </a:extLst>
          </p:cNvPr>
          <p:cNvSpPr txBox="1">
            <a:spLocks/>
          </p:cNvSpPr>
          <p:nvPr/>
        </p:nvSpPr>
        <p:spPr>
          <a:xfrm>
            <a:off x="1987550" y="1591371"/>
            <a:ext cx="8216900" cy="1077913"/>
          </a:xfrm>
          <a:prstGeom prst="rect">
            <a:avLst/>
          </a:prstGeom>
        </p:spPr>
        <p:txBody>
          <a:bodyPr vert="horz" lIns="91440" tIns="45720" rIns="91440" bIns="45720" rtlCol="0">
            <a:normAutofit/>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lgn="ctr">
              <a:buFont typeface="Arial" pitchFamily="34" charset="0"/>
              <a:buNone/>
            </a:pPr>
            <a:r>
              <a:rPr lang="en-US" sz="2800" u="sng" dirty="0"/>
              <a:t>Our course is now more stable, but we’re still evolving and learning how to scale.  </a:t>
            </a:r>
          </a:p>
        </p:txBody>
      </p:sp>
      <p:sp>
        <p:nvSpPr>
          <p:cNvPr id="7" name="Content Placeholder 3">
            <a:extLst>
              <a:ext uri="{FF2B5EF4-FFF2-40B4-BE49-F238E27FC236}">
                <a16:creationId xmlns:a16="http://schemas.microsoft.com/office/drawing/2014/main" id="{D430B7F5-C41A-A0B9-1EF2-6A4613D145A9}"/>
              </a:ext>
            </a:extLst>
          </p:cNvPr>
          <p:cNvSpPr txBox="1">
            <a:spLocks/>
          </p:cNvSpPr>
          <p:nvPr/>
        </p:nvSpPr>
        <p:spPr>
          <a:xfrm>
            <a:off x="609600" y="3538566"/>
            <a:ext cx="10972800" cy="1566864"/>
          </a:xfrm>
          <a:prstGeom prst="rect">
            <a:avLst/>
          </a:prstGeom>
        </p:spPr>
        <p:txBody>
          <a:bodyPr/>
          <a:lstStyle>
            <a:lvl1pPr marL="457189" indent="-457189" algn="l" defTabSz="1219170" rtl="0" eaLnBrk="1" latinLnBrk="0" hangingPunct="1">
              <a:spcBef>
                <a:spcPct val="20000"/>
              </a:spcBef>
              <a:buFont typeface="Arial" pitchFamily="34" charset="0"/>
              <a:buChar char="•"/>
              <a:defRPr sz="3200" kern="1200">
                <a:solidFill>
                  <a:schemeClr val="tx1"/>
                </a:solidFill>
                <a:latin typeface="Avenir Book" charset="0"/>
                <a:ea typeface="Avenir Book" charset="0"/>
                <a:cs typeface="Avenir Book" charset="0"/>
              </a:defRPr>
            </a:lvl1pPr>
            <a:lvl2pPr marL="990575" indent="-380990" algn="l" defTabSz="1219170" rtl="0" eaLnBrk="1" latinLnBrk="0" hangingPunct="1">
              <a:spcBef>
                <a:spcPct val="20000"/>
              </a:spcBef>
              <a:buFont typeface="Arial" pitchFamily="34" charset="0"/>
              <a:buChar char="–"/>
              <a:defRPr sz="2667" kern="1200">
                <a:solidFill>
                  <a:schemeClr val="tx1"/>
                </a:solidFill>
                <a:latin typeface="Avenir Book" charset="0"/>
                <a:ea typeface="Avenir Book" charset="0"/>
                <a:cs typeface="Avenir Book" charset="0"/>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Avenir Book" charset="0"/>
                <a:ea typeface="Avenir Book" charset="0"/>
                <a:cs typeface="Avenir Book" charset="0"/>
              </a:defRPr>
            </a:lvl3pPr>
            <a:lvl4pPr marL="2133547"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4pPr>
            <a:lvl5pPr marL="2743131" indent="-304792" algn="l" defTabSz="1219170" rtl="0" eaLnBrk="1" latinLnBrk="0" hangingPunct="1">
              <a:spcBef>
                <a:spcPct val="20000"/>
              </a:spcBef>
              <a:buFont typeface="Arial" pitchFamily="34" charset="0"/>
              <a:buChar char="»"/>
              <a:defRPr sz="2133" kern="1200">
                <a:solidFill>
                  <a:schemeClr val="tx1"/>
                </a:solidFill>
                <a:latin typeface="Avenir Book" charset="0"/>
                <a:ea typeface="Avenir Book" charset="0"/>
                <a:cs typeface="Avenir Book" charset="0"/>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indent="0">
              <a:buNone/>
            </a:pPr>
            <a:r>
              <a:rPr lang="en-US" sz="2400" dirty="0"/>
              <a:t>We may adjust course content/policies/the schedule over time, paying equal attention to:</a:t>
            </a:r>
          </a:p>
          <a:p>
            <a:r>
              <a:rPr lang="en-US" sz="2400" dirty="0"/>
              <a:t>Making sure we provide support for everyone</a:t>
            </a:r>
          </a:p>
          <a:p>
            <a:r>
              <a:rPr lang="en-US" sz="2400" dirty="0"/>
              <a:t>Managing TA workloads</a:t>
            </a:r>
          </a:p>
        </p:txBody>
      </p:sp>
    </p:spTree>
    <p:extLst>
      <p:ext uri="{BB962C8B-B14F-4D97-AF65-F5344CB8AC3E}">
        <p14:creationId xmlns:p14="http://schemas.microsoft.com/office/powerpoint/2010/main" val="22384164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583FAA0-F352-E0DA-2BA9-3D1F64118FC8}"/>
              </a:ext>
            </a:extLst>
          </p:cNvPr>
          <p:cNvSpPr>
            <a:spLocks noGrp="1"/>
          </p:cNvSpPr>
          <p:nvPr>
            <p:ph type="title" idx="4294967295"/>
          </p:nvPr>
        </p:nvSpPr>
        <p:spPr>
          <a:xfrm>
            <a:off x="609600" y="2565400"/>
            <a:ext cx="10972800" cy="1143000"/>
          </a:xfrm>
        </p:spPr>
        <p:txBody>
          <a:bodyPr/>
          <a:lstStyle/>
          <a:p>
            <a:pPr algn="ctr"/>
            <a:r>
              <a:rPr lang="en-US" i="1" dirty="0"/>
              <a:t>Registration and Overrides</a:t>
            </a:r>
          </a:p>
        </p:txBody>
      </p:sp>
    </p:spTree>
    <p:extLst>
      <p:ext uri="{BB962C8B-B14F-4D97-AF65-F5344CB8AC3E}">
        <p14:creationId xmlns:p14="http://schemas.microsoft.com/office/powerpoint/2010/main" val="136065241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CF6D7D26-6993-13FD-2B52-3B436B80817D}"/>
              </a:ext>
            </a:extLst>
          </p:cNvPr>
          <p:cNvSpPr/>
          <p:nvPr/>
        </p:nvSpPr>
        <p:spPr>
          <a:xfrm>
            <a:off x="1725278" y="7749724"/>
            <a:ext cx="9028314" cy="504450"/>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We value your feedback!  (Ed, email, anonymous form, …)</a:t>
            </a:r>
          </a:p>
        </p:txBody>
      </p:sp>
      <p:pic>
        <p:nvPicPr>
          <p:cNvPr id="2" name="Picture 1">
            <a:extLst>
              <a:ext uri="{FF2B5EF4-FFF2-40B4-BE49-F238E27FC236}">
                <a16:creationId xmlns:a16="http://schemas.microsoft.com/office/drawing/2014/main" id="{48DD9AF5-FE68-17EC-CAA5-F8B857088483}"/>
              </a:ext>
            </a:extLst>
          </p:cNvPr>
          <p:cNvPicPr>
            <a:picLocks noChangeAspect="1"/>
          </p:cNvPicPr>
          <p:nvPr/>
        </p:nvPicPr>
        <p:blipFill rotWithShape="1">
          <a:blip r:embed="rId2"/>
          <a:srcRect r="4846" b="49936"/>
          <a:stretch/>
        </p:blipFill>
        <p:spPr>
          <a:xfrm>
            <a:off x="9381992" y="0"/>
            <a:ext cx="2743200" cy="1792984"/>
          </a:xfrm>
          <a:prstGeom prst="rect">
            <a:avLst/>
          </a:prstGeom>
        </p:spPr>
      </p:pic>
      <p:sp>
        <p:nvSpPr>
          <p:cNvPr id="4" name="Title 3">
            <a:extLst>
              <a:ext uri="{FF2B5EF4-FFF2-40B4-BE49-F238E27FC236}">
                <a16:creationId xmlns:a16="http://schemas.microsoft.com/office/drawing/2014/main" id="{C2CF7FC3-4136-8199-5FEE-EC88B0AF2BDB}"/>
              </a:ext>
            </a:extLst>
          </p:cNvPr>
          <p:cNvSpPr>
            <a:spLocks noGrp="1"/>
          </p:cNvSpPr>
          <p:nvPr>
            <p:ph type="title" idx="4294967295"/>
          </p:nvPr>
        </p:nvSpPr>
        <p:spPr>
          <a:xfrm>
            <a:off x="358588" y="35816"/>
            <a:ext cx="10972800" cy="1143000"/>
          </a:xfrm>
        </p:spPr>
        <p:txBody>
          <a:bodyPr/>
          <a:lstStyle/>
          <a:p>
            <a:pPr algn="l"/>
            <a:r>
              <a:rPr lang="en-US" dirty="0"/>
              <a:t>Registration/Overrides</a:t>
            </a:r>
          </a:p>
        </p:txBody>
      </p:sp>
      <p:sp>
        <p:nvSpPr>
          <p:cNvPr id="5" name="Content Placeholder 4">
            <a:extLst>
              <a:ext uri="{FF2B5EF4-FFF2-40B4-BE49-F238E27FC236}">
                <a16:creationId xmlns:a16="http://schemas.microsoft.com/office/drawing/2014/main" id="{F2215B88-C823-E5FB-01DB-578B8FE12DE7}"/>
              </a:ext>
            </a:extLst>
          </p:cNvPr>
          <p:cNvSpPr>
            <a:spLocks noGrp="1"/>
          </p:cNvSpPr>
          <p:nvPr>
            <p:ph idx="4294967295"/>
          </p:nvPr>
        </p:nvSpPr>
        <p:spPr>
          <a:xfrm>
            <a:off x="269688" y="1386584"/>
            <a:ext cx="10972800" cy="4943475"/>
          </a:xfrm>
        </p:spPr>
        <p:txBody>
          <a:bodyPr>
            <a:normAutofit fontScale="85000" lnSpcReduction="20000"/>
          </a:bodyPr>
          <a:lstStyle/>
          <a:p>
            <a:r>
              <a:rPr lang="en-US" dirty="0"/>
              <a:t>Our enrollment is still fluctuating as overrides in </a:t>
            </a:r>
            <a:br>
              <a:rPr lang="en-US" dirty="0"/>
            </a:br>
            <a:r>
              <a:rPr lang="en-US" dirty="0"/>
              <a:t>other courses are being granted</a:t>
            </a:r>
          </a:p>
          <a:p>
            <a:endParaRPr lang="en-US" dirty="0"/>
          </a:p>
          <a:p>
            <a:r>
              <a:rPr lang="en-US" dirty="0"/>
              <a:t>We can support ~160 students.  A lot of you will get seats.</a:t>
            </a:r>
          </a:p>
          <a:p>
            <a:pPr marL="0" indent="0">
              <a:buNone/>
            </a:pPr>
            <a:endParaRPr lang="en-US" dirty="0"/>
          </a:p>
          <a:p>
            <a:r>
              <a:rPr lang="en-US" dirty="0"/>
              <a:t>On Monday (9/9), we’ll send an email on whether we can offer you a seat, based on latest data (+ more updates as seats open up)</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a:p>
            <a:pPr marL="0" indent="0">
              <a:buNone/>
            </a:pPr>
            <a:endParaRPr lang="en-US" dirty="0"/>
          </a:p>
        </p:txBody>
      </p:sp>
    </p:spTree>
    <p:extLst>
      <p:ext uri="{BB962C8B-B14F-4D97-AF65-F5344CB8AC3E}">
        <p14:creationId xmlns:p14="http://schemas.microsoft.com/office/powerpoint/2010/main" val="1773296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Rounded Rectangle 5">
            <a:extLst>
              <a:ext uri="{FF2B5EF4-FFF2-40B4-BE49-F238E27FC236}">
                <a16:creationId xmlns:a16="http://schemas.microsoft.com/office/drawing/2014/main" id="{CF6D7D26-6993-13FD-2B52-3B436B80817D}"/>
              </a:ext>
            </a:extLst>
          </p:cNvPr>
          <p:cNvSpPr/>
          <p:nvPr/>
        </p:nvSpPr>
        <p:spPr>
          <a:xfrm>
            <a:off x="1725278" y="7749724"/>
            <a:ext cx="9028314" cy="504450"/>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We value your feedback!  (Ed, email, anonymous form, …)</a:t>
            </a:r>
          </a:p>
        </p:txBody>
      </p:sp>
      <p:pic>
        <p:nvPicPr>
          <p:cNvPr id="2" name="Picture 1">
            <a:extLst>
              <a:ext uri="{FF2B5EF4-FFF2-40B4-BE49-F238E27FC236}">
                <a16:creationId xmlns:a16="http://schemas.microsoft.com/office/drawing/2014/main" id="{48DD9AF5-FE68-17EC-CAA5-F8B857088483}"/>
              </a:ext>
            </a:extLst>
          </p:cNvPr>
          <p:cNvPicPr>
            <a:picLocks noChangeAspect="1"/>
          </p:cNvPicPr>
          <p:nvPr/>
        </p:nvPicPr>
        <p:blipFill rotWithShape="1">
          <a:blip r:embed="rId2"/>
          <a:srcRect r="4846" b="49936"/>
          <a:stretch/>
        </p:blipFill>
        <p:spPr>
          <a:xfrm>
            <a:off x="9381992" y="0"/>
            <a:ext cx="2743200" cy="1792984"/>
          </a:xfrm>
          <a:prstGeom prst="rect">
            <a:avLst/>
          </a:prstGeom>
        </p:spPr>
      </p:pic>
      <p:sp>
        <p:nvSpPr>
          <p:cNvPr id="4" name="Title 3">
            <a:extLst>
              <a:ext uri="{FF2B5EF4-FFF2-40B4-BE49-F238E27FC236}">
                <a16:creationId xmlns:a16="http://schemas.microsoft.com/office/drawing/2014/main" id="{C2CF7FC3-4136-8199-5FEE-EC88B0AF2BDB}"/>
              </a:ext>
            </a:extLst>
          </p:cNvPr>
          <p:cNvSpPr>
            <a:spLocks noGrp="1"/>
          </p:cNvSpPr>
          <p:nvPr>
            <p:ph type="title" idx="4294967295"/>
          </p:nvPr>
        </p:nvSpPr>
        <p:spPr>
          <a:xfrm>
            <a:off x="358588" y="35816"/>
            <a:ext cx="10972800" cy="1143000"/>
          </a:xfrm>
        </p:spPr>
        <p:txBody>
          <a:bodyPr/>
          <a:lstStyle/>
          <a:p>
            <a:pPr algn="l"/>
            <a:r>
              <a:rPr lang="en-US" dirty="0"/>
              <a:t>Registration/Overrides</a:t>
            </a:r>
          </a:p>
        </p:txBody>
      </p:sp>
      <p:sp>
        <p:nvSpPr>
          <p:cNvPr id="5" name="Content Placeholder 4">
            <a:extLst>
              <a:ext uri="{FF2B5EF4-FFF2-40B4-BE49-F238E27FC236}">
                <a16:creationId xmlns:a16="http://schemas.microsoft.com/office/drawing/2014/main" id="{F2215B88-C823-E5FB-01DB-578B8FE12DE7}"/>
              </a:ext>
            </a:extLst>
          </p:cNvPr>
          <p:cNvSpPr>
            <a:spLocks noGrp="1"/>
          </p:cNvSpPr>
          <p:nvPr>
            <p:ph idx="4294967295"/>
          </p:nvPr>
        </p:nvSpPr>
        <p:spPr>
          <a:xfrm>
            <a:off x="269688" y="1386584"/>
            <a:ext cx="10972800" cy="4943475"/>
          </a:xfrm>
        </p:spPr>
        <p:txBody>
          <a:bodyPr>
            <a:normAutofit fontScale="85000" lnSpcReduction="20000"/>
          </a:bodyPr>
          <a:lstStyle/>
          <a:p>
            <a:r>
              <a:rPr lang="en-US" dirty="0"/>
              <a:t>Our enrollment is still fluctuating as overrides in </a:t>
            </a:r>
            <a:br>
              <a:rPr lang="en-US" dirty="0"/>
            </a:br>
            <a:r>
              <a:rPr lang="en-US" dirty="0"/>
              <a:t>other courses are being granted</a:t>
            </a:r>
          </a:p>
          <a:p>
            <a:endParaRPr lang="en-US" dirty="0"/>
          </a:p>
          <a:p>
            <a:r>
              <a:rPr lang="en-US" dirty="0"/>
              <a:t>We can support ~160 students.  A lot of you will get seats.</a:t>
            </a:r>
          </a:p>
          <a:p>
            <a:pPr marL="0" indent="0">
              <a:buNone/>
            </a:pPr>
            <a:endParaRPr lang="en-US" dirty="0"/>
          </a:p>
          <a:p>
            <a:r>
              <a:rPr lang="en-US" dirty="0"/>
              <a:t>On Monday (9/9), we’ll send an email on whether we can offer you a seat, based on latest data (+ more updates as seats open up)</a:t>
            </a:r>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  </a:t>
            </a:r>
          </a:p>
          <a:p>
            <a:pPr marL="0" indent="0">
              <a:buNone/>
            </a:pPr>
            <a:endParaRPr lang="en-US" dirty="0"/>
          </a:p>
        </p:txBody>
      </p:sp>
      <p:sp>
        <p:nvSpPr>
          <p:cNvPr id="7" name="Rounded Rectangle 6">
            <a:extLst>
              <a:ext uri="{FF2B5EF4-FFF2-40B4-BE49-F238E27FC236}">
                <a16:creationId xmlns:a16="http://schemas.microsoft.com/office/drawing/2014/main" id="{4043037B-0BD9-8BDC-FDF9-AA52B25FDB5F}"/>
              </a:ext>
            </a:extLst>
          </p:cNvPr>
          <p:cNvSpPr/>
          <p:nvPr/>
        </p:nvSpPr>
        <p:spPr>
          <a:xfrm>
            <a:off x="520783" y="4958422"/>
            <a:ext cx="11150433" cy="1218313"/>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To receive an override, you must complete our assignments during shopping period:  HW0, Project 0 (Setup), and the milestone for Project 1 (</a:t>
            </a:r>
            <a:r>
              <a:rPr lang="en-US" sz="2400" dirty="0" err="1">
                <a:latin typeface="Avenir Book" charset="0"/>
                <a:ea typeface="Avenir Book" charset="0"/>
                <a:cs typeface="Avenir Book" charset="0"/>
              </a:rPr>
              <a:t>Snowcast</a:t>
            </a:r>
            <a:r>
              <a:rPr lang="en-US" sz="2400" dirty="0">
                <a:latin typeface="Avenir Book" charset="0"/>
                <a:ea typeface="Avenir Book" charset="0"/>
                <a:cs typeface="Avenir Book" charset="0"/>
              </a:rPr>
              <a:t>)</a:t>
            </a:r>
          </a:p>
        </p:txBody>
      </p:sp>
    </p:spTree>
    <p:extLst>
      <p:ext uri="{BB962C8B-B14F-4D97-AF65-F5344CB8AC3E}">
        <p14:creationId xmlns:p14="http://schemas.microsoft.com/office/powerpoint/2010/main" val="1900634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15409-4922-1019-82F9-73AD4DCF7C4F}"/>
              </a:ext>
            </a:extLst>
          </p:cNvPr>
          <p:cNvSpPr>
            <a:spLocks noGrp="1"/>
          </p:cNvSpPr>
          <p:nvPr>
            <p:ph type="title" idx="4294967295"/>
          </p:nvPr>
        </p:nvSpPr>
        <p:spPr>
          <a:xfrm>
            <a:off x="215900" y="160337"/>
            <a:ext cx="10972800" cy="1143000"/>
          </a:xfrm>
        </p:spPr>
        <p:txBody>
          <a:bodyPr/>
          <a:lstStyle/>
          <a:p>
            <a:pPr algn="l"/>
            <a:r>
              <a:rPr lang="en-US" dirty="0"/>
              <a:t>What you should do now</a:t>
            </a:r>
          </a:p>
        </p:txBody>
      </p:sp>
      <p:sp>
        <p:nvSpPr>
          <p:cNvPr id="3" name="Content Placeholder 2">
            <a:extLst>
              <a:ext uri="{FF2B5EF4-FFF2-40B4-BE49-F238E27FC236}">
                <a16:creationId xmlns:a16="http://schemas.microsoft.com/office/drawing/2014/main" id="{FA88AF1C-3E00-532F-F99F-21528940E407}"/>
              </a:ext>
            </a:extLst>
          </p:cNvPr>
          <p:cNvSpPr>
            <a:spLocks noGrp="1"/>
          </p:cNvSpPr>
          <p:nvPr>
            <p:ph idx="4294967295"/>
          </p:nvPr>
        </p:nvSpPr>
        <p:spPr>
          <a:xfrm>
            <a:off x="406400" y="1303337"/>
            <a:ext cx="11569700" cy="4767263"/>
          </a:xfrm>
        </p:spPr>
        <p:txBody>
          <a:bodyPr>
            <a:normAutofit fontScale="85000" lnSpcReduction="10000"/>
          </a:bodyPr>
          <a:lstStyle/>
          <a:p>
            <a:r>
              <a:rPr lang="en-US" dirty="0"/>
              <a:t>Decide if you want to take this course</a:t>
            </a:r>
          </a:p>
          <a:p>
            <a:pPr lvl="1"/>
            <a:r>
              <a:rPr lang="en-US" dirty="0"/>
              <a:t>If you don’t, no hard feelings!</a:t>
            </a:r>
          </a:p>
          <a:p>
            <a:pPr lvl="1"/>
            <a:r>
              <a:rPr lang="en-US" dirty="0"/>
              <a:t>Please come chat with me if you’re unsure</a:t>
            </a:r>
          </a:p>
          <a:p>
            <a:pPr marL="609585" lvl="1" indent="0">
              <a:buNone/>
            </a:pPr>
            <a:endParaRPr lang="en-US" dirty="0"/>
          </a:p>
          <a:p>
            <a:r>
              <a:rPr lang="en-US" dirty="0"/>
              <a:t>If you have not done so already:  fill out our </a:t>
            </a:r>
            <a:r>
              <a:rPr lang="en-US" dirty="0">
                <a:hlinkClick r:id="rId2"/>
              </a:rPr>
              <a:t>registration request form</a:t>
            </a:r>
            <a:endParaRPr lang="en-US" dirty="0"/>
          </a:p>
          <a:p>
            <a:pPr marL="0" indent="0">
              <a:buNone/>
            </a:pPr>
            <a:endParaRPr lang="en-US" dirty="0"/>
          </a:p>
          <a:p>
            <a:r>
              <a:rPr lang="en-US" dirty="0"/>
              <a:t>Start on assignments; look for email on Monday (to prioritize if you want to do the work)</a:t>
            </a:r>
          </a:p>
          <a:p>
            <a:pPr marL="0" indent="0">
              <a:buNone/>
            </a:pPr>
            <a:endParaRPr lang="en-US" dirty="0"/>
          </a:p>
          <a:p>
            <a:pPr marL="0" indent="0">
              <a:buNone/>
            </a:pPr>
            <a:endParaRPr lang="en-US" dirty="0"/>
          </a:p>
          <a:p>
            <a:pPr marL="0" indent="0">
              <a:buNone/>
            </a:pPr>
            <a:r>
              <a:rPr lang="en-US" dirty="0"/>
              <a:t> </a:t>
            </a:r>
          </a:p>
          <a:p>
            <a:endParaRPr lang="en-US" dirty="0"/>
          </a:p>
        </p:txBody>
      </p:sp>
    </p:spTree>
    <p:extLst>
      <p:ext uri="{BB962C8B-B14F-4D97-AF65-F5344CB8AC3E}">
        <p14:creationId xmlns:p14="http://schemas.microsoft.com/office/powerpoint/2010/main" val="341466867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15409-4922-1019-82F9-73AD4DCF7C4F}"/>
              </a:ext>
            </a:extLst>
          </p:cNvPr>
          <p:cNvSpPr>
            <a:spLocks noGrp="1"/>
          </p:cNvSpPr>
          <p:nvPr>
            <p:ph type="title" idx="4294967295"/>
          </p:nvPr>
        </p:nvSpPr>
        <p:spPr>
          <a:xfrm>
            <a:off x="215900" y="160337"/>
            <a:ext cx="10972800" cy="1143000"/>
          </a:xfrm>
        </p:spPr>
        <p:txBody>
          <a:bodyPr/>
          <a:lstStyle/>
          <a:p>
            <a:pPr algn="l"/>
            <a:r>
              <a:rPr lang="en-US" dirty="0"/>
              <a:t>What you should do now</a:t>
            </a:r>
          </a:p>
        </p:txBody>
      </p:sp>
      <p:sp>
        <p:nvSpPr>
          <p:cNvPr id="3" name="Content Placeholder 2">
            <a:extLst>
              <a:ext uri="{FF2B5EF4-FFF2-40B4-BE49-F238E27FC236}">
                <a16:creationId xmlns:a16="http://schemas.microsoft.com/office/drawing/2014/main" id="{FA88AF1C-3E00-532F-F99F-21528940E407}"/>
              </a:ext>
            </a:extLst>
          </p:cNvPr>
          <p:cNvSpPr>
            <a:spLocks noGrp="1"/>
          </p:cNvSpPr>
          <p:nvPr>
            <p:ph idx="4294967295"/>
          </p:nvPr>
        </p:nvSpPr>
        <p:spPr>
          <a:xfrm>
            <a:off x="406400" y="1303337"/>
            <a:ext cx="11569700" cy="4767263"/>
          </a:xfrm>
        </p:spPr>
        <p:txBody>
          <a:bodyPr>
            <a:normAutofit fontScale="85000" lnSpcReduction="10000"/>
          </a:bodyPr>
          <a:lstStyle/>
          <a:p>
            <a:r>
              <a:rPr lang="en-US" dirty="0"/>
              <a:t>Decide if you want to take this course</a:t>
            </a:r>
          </a:p>
          <a:p>
            <a:pPr lvl="1"/>
            <a:r>
              <a:rPr lang="en-US" dirty="0"/>
              <a:t>If you don’t, no hard feelings!</a:t>
            </a:r>
          </a:p>
          <a:p>
            <a:pPr lvl="1"/>
            <a:r>
              <a:rPr lang="en-US" dirty="0"/>
              <a:t>Please come chat with me if you’re unsure</a:t>
            </a:r>
          </a:p>
          <a:p>
            <a:pPr marL="609585" lvl="1" indent="0">
              <a:buNone/>
            </a:pPr>
            <a:endParaRPr lang="en-US" dirty="0"/>
          </a:p>
          <a:p>
            <a:r>
              <a:rPr lang="en-US" dirty="0"/>
              <a:t>If you have not done so already:  fill out our </a:t>
            </a:r>
            <a:r>
              <a:rPr lang="en-US" dirty="0">
                <a:hlinkClick r:id="rId2"/>
              </a:rPr>
              <a:t>registration request form</a:t>
            </a:r>
            <a:endParaRPr lang="en-US" dirty="0"/>
          </a:p>
          <a:p>
            <a:pPr marL="0" indent="0">
              <a:buNone/>
            </a:pPr>
            <a:endParaRPr lang="en-US" dirty="0"/>
          </a:p>
          <a:p>
            <a:r>
              <a:rPr lang="en-US" dirty="0"/>
              <a:t>Start on assignments; look for email on Monday (to prioritize if you want to do the work)</a:t>
            </a:r>
          </a:p>
          <a:p>
            <a:endParaRPr lang="en-US" dirty="0"/>
          </a:p>
          <a:p>
            <a:r>
              <a:rPr lang="en-US" dirty="0"/>
              <a:t>More generally: watch </a:t>
            </a:r>
            <a:r>
              <a:rPr lang="en-US" dirty="0">
                <a:hlinkClick r:id="rId3"/>
              </a:rPr>
              <a:t>this doc</a:t>
            </a:r>
            <a:r>
              <a:rPr lang="en-US" dirty="0"/>
              <a:t> for updates on the process as a whole</a:t>
            </a:r>
          </a:p>
          <a:p>
            <a:pPr marL="0" indent="0">
              <a:buNone/>
            </a:pPr>
            <a:endParaRPr lang="en-US" dirty="0"/>
          </a:p>
          <a:p>
            <a:endParaRPr lang="en-US" dirty="0"/>
          </a:p>
        </p:txBody>
      </p:sp>
      <p:sp>
        <p:nvSpPr>
          <p:cNvPr id="4" name="Rounded Rectangle 3">
            <a:extLst>
              <a:ext uri="{FF2B5EF4-FFF2-40B4-BE49-F238E27FC236}">
                <a16:creationId xmlns:a16="http://schemas.microsoft.com/office/drawing/2014/main" id="{ADD1F505-9A53-4FFC-39EE-5E8CEAA702EE}"/>
              </a:ext>
            </a:extLst>
          </p:cNvPr>
          <p:cNvSpPr/>
          <p:nvPr/>
        </p:nvSpPr>
        <p:spPr>
          <a:xfrm>
            <a:off x="1103573" y="5918199"/>
            <a:ext cx="9984853" cy="677863"/>
          </a:xfrm>
          <a:prstGeom prst="roundRect">
            <a:avLst/>
          </a:prstGeom>
          <a:solidFill>
            <a:schemeClr val="accent2"/>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solidFill>
                  <a:schemeClr val="bg1"/>
                </a:solidFill>
                <a:latin typeface="Avenir Book" charset="0"/>
                <a:ea typeface="Avenir Book" charset="0"/>
                <a:cs typeface="Avenir Book" charset="0"/>
              </a:rPr>
              <a:t>I know this is frustrating.  Thanks for your patience and understanding!</a:t>
            </a:r>
          </a:p>
        </p:txBody>
      </p:sp>
    </p:spTree>
    <p:extLst>
      <p:ext uri="{BB962C8B-B14F-4D97-AF65-F5344CB8AC3E}">
        <p14:creationId xmlns:p14="http://schemas.microsoft.com/office/powerpoint/2010/main" val="39637861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39724" y="52270"/>
            <a:ext cx="10972800" cy="1143000"/>
          </a:xfrm>
        </p:spPr>
        <p:txBody>
          <a:bodyPr/>
          <a:lstStyle/>
          <a:p>
            <a:r>
              <a:rPr lang="en-US" dirty="0"/>
              <a:t>Cast</a:t>
            </a:r>
          </a:p>
        </p:txBody>
      </p:sp>
      <p:grpSp>
        <p:nvGrpSpPr>
          <p:cNvPr id="9" name="Group 8">
            <a:extLst>
              <a:ext uri="{FF2B5EF4-FFF2-40B4-BE49-F238E27FC236}">
                <a16:creationId xmlns:a16="http://schemas.microsoft.com/office/drawing/2014/main" id="{D04E7FB0-68FC-4BBA-8B46-073C9E3B6F93}"/>
              </a:ext>
            </a:extLst>
          </p:cNvPr>
          <p:cNvGrpSpPr/>
          <p:nvPr/>
        </p:nvGrpSpPr>
        <p:grpSpPr>
          <a:xfrm>
            <a:off x="275011" y="1247540"/>
            <a:ext cx="2056274" cy="2056274"/>
            <a:chOff x="399925" y="816115"/>
            <a:chExt cx="2056274" cy="2056274"/>
          </a:xfrm>
        </p:grpSpPr>
        <p:pic>
          <p:nvPicPr>
            <p:cNvPr id="5" name="Google Shape;80;p2">
              <a:extLst>
                <a:ext uri="{FF2B5EF4-FFF2-40B4-BE49-F238E27FC236}">
                  <a16:creationId xmlns:a16="http://schemas.microsoft.com/office/drawing/2014/main" id="{DF37C26E-DAEA-669D-945A-5F29AE51F882}"/>
                </a:ext>
              </a:extLst>
            </p:cNvPr>
            <p:cNvPicPr preferRelativeResize="0">
              <a:picLocks noChangeAspect="1"/>
            </p:cNvPicPr>
            <p:nvPr/>
          </p:nvPicPr>
          <p:blipFill rotWithShape="1">
            <a:blip r:embed="rId3">
              <a:alphaModFix/>
              <a:extLst>
                <a:ext uri="{28A0092B-C50C-407E-A947-70E740481C1C}">
                  <a14:useLocalDpi xmlns:a14="http://schemas.microsoft.com/office/drawing/2010/main"/>
                </a:ext>
              </a:extLst>
            </a:blip>
            <a:srcRect t="6079" r="-5702" b="6079"/>
            <a:stretch/>
          </p:blipFill>
          <p:spPr>
            <a:xfrm>
              <a:off x="399925" y="816115"/>
              <a:ext cx="2056274" cy="2056274"/>
            </a:xfrm>
            <a:prstGeom prst="rect">
              <a:avLst/>
            </a:prstGeom>
            <a:noFill/>
            <a:ln>
              <a:noFill/>
            </a:ln>
          </p:spPr>
        </p:pic>
        <p:sp>
          <p:nvSpPr>
            <p:cNvPr id="6" name="Google Shape;81;p2">
              <a:extLst>
                <a:ext uri="{FF2B5EF4-FFF2-40B4-BE49-F238E27FC236}">
                  <a16:creationId xmlns:a16="http://schemas.microsoft.com/office/drawing/2014/main" id="{73FEF5BE-CEF6-F85F-6877-2E6F8157FF18}"/>
                </a:ext>
              </a:extLst>
            </p:cNvPr>
            <p:cNvSpPr txBox="1"/>
            <p:nvPr/>
          </p:nvSpPr>
          <p:spPr>
            <a:xfrm>
              <a:off x="1288475" y="2470968"/>
              <a:ext cx="1048803"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0" i="0" u="none" strike="noStrike" cap="none" dirty="0">
                  <a:latin typeface="Roboto"/>
                  <a:ea typeface="Roboto"/>
                  <a:cs typeface="Roboto"/>
                  <a:sym typeface="Roboto"/>
                </a:rPr>
                <a:t>Nick</a:t>
              </a:r>
              <a:endParaRPr sz="1400" b="0" i="0" u="none" strike="noStrike" cap="none" dirty="0">
                <a:latin typeface="Roboto"/>
                <a:ea typeface="Roboto"/>
                <a:cs typeface="Roboto"/>
                <a:sym typeface="Roboto"/>
              </a:endParaRPr>
            </a:p>
          </p:txBody>
        </p:sp>
      </p:grpSp>
      <p:pic>
        <p:nvPicPr>
          <p:cNvPr id="10" name="Picture 9">
            <a:extLst>
              <a:ext uri="{FF2B5EF4-FFF2-40B4-BE49-F238E27FC236}">
                <a16:creationId xmlns:a16="http://schemas.microsoft.com/office/drawing/2014/main" id="{543E0D6B-638D-0F8E-E967-B0635B32F490}"/>
              </a:ext>
            </a:extLst>
          </p:cNvPr>
          <p:cNvPicPr>
            <a:picLocks noChangeAspect="1"/>
          </p:cNvPicPr>
          <p:nvPr/>
        </p:nvPicPr>
        <p:blipFill>
          <a:blip r:embed="rId4"/>
          <a:stretch>
            <a:fillRect/>
          </a:stretch>
        </p:blipFill>
        <p:spPr>
          <a:xfrm>
            <a:off x="6954612" y="1991491"/>
            <a:ext cx="1563624" cy="1563624"/>
          </a:xfrm>
          <a:prstGeom prst="rect">
            <a:avLst/>
          </a:prstGeom>
        </p:spPr>
      </p:pic>
      <p:sp>
        <p:nvSpPr>
          <p:cNvPr id="11" name="Google Shape;81;p2">
            <a:extLst>
              <a:ext uri="{FF2B5EF4-FFF2-40B4-BE49-F238E27FC236}">
                <a16:creationId xmlns:a16="http://schemas.microsoft.com/office/drawing/2014/main" id="{600DF4FF-98B2-902B-6DD3-C6308E0D6A5C}"/>
              </a:ext>
            </a:extLst>
          </p:cNvPr>
          <p:cNvSpPr txBox="1"/>
          <p:nvPr/>
        </p:nvSpPr>
        <p:spPr>
          <a:xfrm>
            <a:off x="6969265" y="3039698"/>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Alex C.</a:t>
            </a:r>
            <a:endParaRPr sz="1400" b="0" i="0" u="none" strike="noStrike" cap="none" dirty="0">
              <a:latin typeface="Roboto"/>
              <a:ea typeface="Roboto"/>
              <a:cs typeface="Roboto"/>
              <a:sym typeface="Roboto"/>
            </a:endParaRPr>
          </a:p>
        </p:txBody>
      </p:sp>
      <p:pic>
        <p:nvPicPr>
          <p:cNvPr id="14" name="Picture 13">
            <a:extLst>
              <a:ext uri="{FF2B5EF4-FFF2-40B4-BE49-F238E27FC236}">
                <a16:creationId xmlns:a16="http://schemas.microsoft.com/office/drawing/2014/main" id="{F8124030-6584-4812-E999-FCFABCBF8A22}"/>
              </a:ext>
            </a:extLst>
          </p:cNvPr>
          <p:cNvPicPr>
            <a:picLocks noChangeAspect="1"/>
          </p:cNvPicPr>
          <p:nvPr/>
        </p:nvPicPr>
        <p:blipFill>
          <a:blip r:embed="rId5"/>
          <a:stretch>
            <a:fillRect/>
          </a:stretch>
        </p:blipFill>
        <p:spPr>
          <a:xfrm>
            <a:off x="6725421" y="4713442"/>
            <a:ext cx="1563624" cy="1563624"/>
          </a:xfrm>
          <a:prstGeom prst="rect">
            <a:avLst/>
          </a:prstGeom>
        </p:spPr>
      </p:pic>
      <p:sp>
        <p:nvSpPr>
          <p:cNvPr id="15" name="Google Shape;81;p2">
            <a:extLst>
              <a:ext uri="{FF2B5EF4-FFF2-40B4-BE49-F238E27FC236}">
                <a16:creationId xmlns:a16="http://schemas.microsoft.com/office/drawing/2014/main" id="{13D43DA6-4651-8E4D-E139-8764A58E15BE}"/>
              </a:ext>
            </a:extLst>
          </p:cNvPr>
          <p:cNvSpPr txBox="1"/>
          <p:nvPr/>
        </p:nvSpPr>
        <p:spPr>
          <a:xfrm>
            <a:off x="6731069" y="4719391"/>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Alex W.</a:t>
            </a:r>
            <a:endParaRPr sz="1400" b="0" i="0" u="none" strike="noStrike" cap="none" dirty="0">
              <a:latin typeface="Roboto"/>
              <a:ea typeface="Roboto"/>
              <a:cs typeface="Roboto"/>
              <a:sym typeface="Roboto"/>
            </a:endParaRPr>
          </a:p>
        </p:txBody>
      </p:sp>
      <p:pic>
        <p:nvPicPr>
          <p:cNvPr id="17" name="Picture 16">
            <a:extLst>
              <a:ext uri="{FF2B5EF4-FFF2-40B4-BE49-F238E27FC236}">
                <a16:creationId xmlns:a16="http://schemas.microsoft.com/office/drawing/2014/main" id="{2DFA9112-41F5-95E7-EAD3-349A7F1DEB59}"/>
              </a:ext>
            </a:extLst>
          </p:cNvPr>
          <p:cNvPicPr>
            <a:picLocks noChangeAspect="1"/>
          </p:cNvPicPr>
          <p:nvPr/>
        </p:nvPicPr>
        <p:blipFill rotWithShape="1">
          <a:blip r:embed="rId6"/>
          <a:srcRect l="15481" t="30926" r="16001" b="556"/>
          <a:stretch/>
        </p:blipFill>
        <p:spPr>
          <a:xfrm>
            <a:off x="2839655" y="4460294"/>
            <a:ext cx="1563624" cy="1563624"/>
          </a:xfrm>
          <a:prstGeom prst="rect">
            <a:avLst/>
          </a:prstGeom>
        </p:spPr>
      </p:pic>
      <p:sp>
        <p:nvSpPr>
          <p:cNvPr id="19" name="Google Shape;81;p2">
            <a:extLst>
              <a:ext uri="{FF2B5EF4-FFF2-40B4-BE49-F238E27FC236}">
                <a16:creationId xmlns:a16="http://schemas.microsoft.com/office/drawing/2014/main" id="{5DA7CA03-CD13-8D1A-484B-7947AC193D31}"/>
              </a:ext>
            </a:extLst>
          </p:cNvPr>
          <p:cNvSpPr txBox="1"/>
          <p:nvPr/>
        </p:nvSpPr>
        <p:spPr>
          <a:xfrm>
            <a:off x="2847529" y="5598436"/>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Eddie</a:t>
            </a:r>
            <a:endParaRPr sz="1400" b="0" i="0" u="none" strike="noStrike" cap="none" dirty="0">
              <a:latin typeface="Roboto"/>
              <a:ea typeface="Roboto"/>
              <a:cs typeface="Roboto"/>
              <a:sym typeface="Roboto"/>
            </a:endParaRPr>
          </a:p>
        </p:txBody>
      </p:sp>
      <p:pic>
        <p:nvPicPr>
          <p:cNvPr id="22" name="Picture 21">
            <a:extLst>
              <a:ext uri="{FF2B5EF4-FFF2-40B4-BE49-F238E27FC236}">
                <a16:creationId xmlns:a16="http://schemas.microsoft.com/office/drawing/2014/main" id="{3C095A2F-0AD3-4170-6BBD-F839AFBE0DA5}"/>
              </a:ext>
            </a:extLst>
          </p:cNvPr>
          <p:cNvPicPr>
            <a:picLocks noChangeAspect="1"/>
          </p:cNvPicPr>
          <p:nvPr/>
        </p:nvPicPr>
        <p:blipFill rotWithShape="1">
          <a:blip r:embed="rId7"/>
          <a:srcRect l="18464" t="18015" r="15979" b="16429"/>
          <a:stretch/>
        </p:blipFill>
        <p:spPr>
          <a:xfrm>
            <a:off x="4960874" y="1585104"/>
            <a:ext cx="1563624" cy="1563624"/>
          </a:xfrm>
          <a:prstGeom prst="rect">
            <a:avLst/>
          </a:prstGeom>
        </p:spPr>
      </p:pic>
      <p:sp>
        <p:nvSpPr>
          <p:cNvPr id="23" name="Google Shape;81;p2">
            <a:extLst>
              <a:ext uri="{FF2B5EF4-FFF2-40B4-BE49-F238E27FC236}">
                <a16:creationId xmlns:a16="http://schemas.microsoft.com/office/drawing/2014/main" id="{95B4D191-9979-F3C9-8B2B-C137A7A039B0}"/>
              </a:ext>
            </a:extLst>
          </p:cNvPr>
          <p:cNvSpPr txBox="1"/>
          <p:nvPr/>
        </p:nvSpPr>
        <p:spPr>
          <a:xfrm>
            <a:off x="4960874" y="2647457"/>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Julie</a:t>
            </a:r>
            <a:endParaRPr sz="1400" b="0" i="0" u="none" strike="noStrike" cap="none" dirty="0">
              <a:latin typeface="Roboto"/>
              <a:ea typeface="Roboto"/>
              <a:cs typeface="Roboto"/>
              <a:sym typeface="Roboto"/>
            </a:endParaRPr>
          </a:p>
        </p:txBody>
      </p:sp>
      <p:pic>
        <p:nvPicPr>
          <p:cNvPr id="37" name="Picture 36">
            <a:extLst>
              <a:ext uri="{FF2B5EF4-FFF2-40B4-BE49-F238E27FC236}">
                <a16:creationId xmlns:a16="http://schemas.microsoft.com/office/drawing/2014/main" id="{5F29196A-C45D-8519-B698-D5ECA2F02F5A}"/>
              </a:ext>
            </a:extLst>
          </p:cNvPr>
          <p:cNvPicPr>
            <a:picLocks noChangeAspect="1"/>
          </p:cNvPicPr>
          <p:nvPr/>
        </p:nvPicPr>
        <p:blipFill rotWithShape="1">
          <a:blip r:embed="rId8"/>
          <a:srcRect l="-659" t="-762" r="659" b="34096"/>
          <a:stretch/>
        </p:blipFill>
        <p:spPr>
          <a:xfrm>
            <a:off x="2740533" y="1518909"/>
            <a:ext cx="1563624" cy="1563624"/>
          </a:xfrm>
          <a:prstGeom prst="rect">
            <a:avLst/>
          </a:prstGeom>
        </p:spPr>
      </p:pic>
      <p:sp>
        <p:nvSpPr>
          <p:cNvPr id="41" name="Google Shape;81;p2">
            <a:extLst>
              <a:ext uri="{FF2B5EF4-FFF2-40B4-BE49-F238E27FC236}">
                <a16:creationId xmlns:a16="http://schemas.microsoft.com/office/drawing/2014/main" id="{2892CE8F-3601-DB86-0C89-D1F55F4A7F03}"/>
              </a:ext>
            </a:extLst>
          </p:cNvPr>
          <p:cNvSpPr txBox="1"/>
          <p:nvPr/>
        </p:nvSpPr>
        <p:spPr>
          <a:xfrm>
            <a:off x="2740533" y="2591695"/>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Kazuya</a:t>
            </a:r>
            <a:endParaRPr sz="1400" b="0" i="0" u="none" strike="noStrike" cap="none" dirty="0">
              <a:latin typeface="Roboto"/>
              <a:ea typeface="Roboto"/>
              <a:cs typeface="Roboto"/>
              <a:sym typeface="Roboto"/>
            </a:endParaRPr>
          </a:p>
        </p:txBody>
      </p:sp>
      <p:pic>
        <p:nvPicPr>
          <p:cNvPr id="49" name="Picture 48">
            <a:extLst>
              <a:ext uri="{FF2B5EF4-FFF2-40B4-BE49-F238E27FC236}">
                <a16:creationId xmlns:a16="http://schemas.microsoft.com/office/drawing/2014/main" id="{B98B6313-43B6-E1BD-A25F-67B963B1DEAA}"/>
              </a:ext>
            </a:extLst>
          </p:cNvPr>
          <p:cNvPicPr>
            <a:picLocks noChangeAspect="1"/>
          </p:cNvPicPr>
          <p:nvPr/>
        </p:nvPicPr>
        <p:blipFill>
          <a:blip r:embed="rId9"/>
          <a:stretch>
            <a:fillRect/>
          </a:stretch>
        </p:blipFill>
        <p:spPr>
          <a:xfrm>
            <a:off x="8643263" y="4144541"/>
            <a:ext cx="1563624" cy="1563624"/>
          </a:xfrm>
          <a:prstGeom prst="rect">
            <a:avLst/>
          </a:prstGeom>
        </p:spPr>
      </p:pic>
      <p:sp>
        <p:nvSpPr>
          <p:cNvPr id="53" name="Google Shape;81;p2">
            <a:extLst>
              <a:ext uri="{FF2B5EF4-FFF2-40B4-BE49-F238E27FC236}">
                <a16:creationId xmlns:a16="http://schemas.microsoft.com/office/drawing/2014/main" id="{59FF5B36-80F2-E19B-DD75-4120013F62C6}"/>
              </a:ext>
            </a:extLst>
          </p:cNvPr>
          <p:cNvSpPr txBox="1"/>
          <p:nvPr/>
        </p:nvSpPr>
        <p:spPr>
          <a:xfrm>
            <a:off x="8668666" y="5323040"/>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Matthias</a:t>
            </a:r>
          </a:p>
        </p:txBody>
      </p:sp>
      <p:pic>
        <p:nvPicPr>
          <p:cNvPr id="62" name="Picture 61">
            <a:extLst>
              <a:ext uri="{FF2B5EF4-FFF2-40B4-BE49-F238E27FC236}">
                <a16:creationId xmlns:a16="http://schemas.microsoft.com/office/drawing/2014/main" id="{79E4EA6C-2E66-CA40-004E-730895FFEFE3}"/>
              </a:ext>
            </a:extLst>
          </p:cNvPr>
          <p:cNvPicPr>
            <a:picLocks noChangeAspect="1"/>
          </p:cNvPicPr>
          <p:nvPr/>
        </p:nvPicPr>
        <p:blipFill>
          <a:blip r:embed="rId10"/>
          <a:stretch>
            <a:fillRect/>
          </a:stretch>
        </p:blipFill>
        <p:spPr>
          <a:xfrm>
            <a:off x="9622223" y="662259"/>
            <a:ext cx="1563624" cy="1563624"/>
          </a:xfrm>
          <a:prstGeom prst="rect">
            <a:avLst/>
          </a:prstGeom>
        </p:spPr>
      </p:pic>
      <p:sp>
        <p:nvSpPr>
          <p:cNvPr id="64" name="Google Shape;81;p2">
            <a:extLst>
              <a:ext uri="{FF2B5EF4-FFF2-40B4-BE49-F238E27FC236}">
                <a16:creationId xmlns:a16="http://schemas.microsoft.com/office/drawing/2014/main" id="{A3644606-D2D1-7E8B-D2A4-87FF949501DD}"/>
              </a:ext>
            </a:extLst>
          </p:cNvPr>
          <p:cNvSpPr txBox="1"/>
          <p:nvPr/>
        </p:nvSpPr>
        <p:spPr>
          <a:xfrm>
            <a:off x="9617991" y="1767762"/>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Michael</a:t>
            </a:r>
            <a:endParaRPr sz="1400" b="0" i="0" u="none" strike="noStrike" cap="none" dirty="0">
              <a:latin typeface="Roboto"/>
              <a:ea typeface="Roboto"/>
              <a:cs typeface="Roboto"/>
              <a:sym typeface="Roboto"/>
            </a:endParaRPr>
          </a:p>
        </p:txBody>
      </p:sp>
      <p:pic>
        <p:nvPicPr>
          <p:cNvPr id="69" name="Picture 68">
            <a:extLst>
              <a:ext uri="{FF2B5EF4-FFF2-40B4-BE49-F238E27FC236}">
                <a16:creationId xmlns:a16="http://schemas.microsoft.com/office/drawing/2014/main" id="{0DA8674F-E1A7-65CC-C12C-9D0A03CB471B}"/>
              </a:ext>
            </a:extLst>
          </p:cNvPr>
          <p:cNvPicPr>
            <a:picLocks noChangeAspect="1"/>
          </p:cNvPicPr>
          <p:nvPr/>
        </p:nvPicPr>
        <p:blipFill>
          <a:blip r:embed="rId11"/>
          <a:stretch>
            <a:fillRect/>
          </a:stretch>
        </p:blipFill>
        <p:spPr>
          <a:xfrm>
            <a:off x="746702" y="3970676"/>
            <a:ext cx="1563624" cy="1563624"/>
          </a:xfrm>
          <a:prstGeom prst="rect">
            <a:avLst/>
          </a:prstGeom>
        </p:spPr>
      </p:pic>
      <p:sp>
        <p:nvSpPr>
          <p:cNvPr id="70" name="Google Shape;81;p2">
            <a:extLst>
              <a:ext uri="{FF2B5EF4-FFF2-40B4-BE49-F238E27FC236}">
                <a16:creationId xmlns:a16="http://schemas.microsoft.com/office/drawing/2014/main" id="{B4813A4C-A48E-12C7-8E01-E125778C3619}"/>
              </a:ext>
            </a:extLst>
          </p:cNvPr>
          <p:cNvSpPr txBox="1"/>
          <p:nvPr/>
        </p:nvSpPr>
        <p:spPr>
          <a:xfrm>
            <a:off x="754574" y="5134221"/>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Megan</a:t>
            </a:r>
            <a:endParaRPr sz="1400" b="0" i="0" u="none" strike="noStrike" cap="none" dirty="0">
              <a:latin typeface="Roboto"/>
              <a:ea typeface="Roboto"/>
              <a:cs typeface="Roboto"/>
              <a:sym typeface="Roboto"/>
            </a:endParaRPr>
          </a:p>
        </p:txBody>
      </p:sp>
      <p:pic>
        <p:nvPicPr>
          <p:cNvPr id="72" name="Picture 71">
            <a:extLst>
              <a:ext uri="{FF2B5EF4-FFF2-40B4-BE49-F238E27FC236}">
                <a16:creationId xmlns:a16="http://schemas.microsoft.com/office/drawing/2014/main" id="{95D7A988-C6DB-F9C7-E75C-1936B552F154}"/>
              </a:ext>
            </a:extLst>
          </p:cNvPr>
          <p:cNvPicPr>
            <a:picLocks noChangeAspect="1"/>
          </p:cNvPicPr>
          <p:nvPr/>
        </p:nvPicPr>
        <p:blipFill>
          <a:blip r:embed="rId12"/>
          <a:stretch>
            <a:fillRect/>
          </a:stretch>
        </p:blipFill>
        <p:spPr>
          <a:xfrm>
            <a:off x="4919677" y="3931630"/>
            <a:ext cx="1561715" cy="1563624"/>
          </a:xfrm>
          <a:prstGeom prst="rect">
            <a:avLst/>
          </a:prstGeom>
        </p:spPr>
      </p:pic>
      <p:sp>
        <p:nvSpPr>
          <p:cNvPr id="73" name="Google Shape;81;p2">
            <a:extLst>
              <a:ext uri="{FF2B5EF4-FFF2-40B4-BE49-F238E27FC236}">
                <a16:creationId xmlns:a16="http://schemas.microsoft.com/office/drawing/2014/main" id="{4EB8622A-3E5B-EDFA-E402-0ECFA295C0B3}"/>
              </a:ext>
            </a:extLst>
          </p:cNvPr>
          <p:cNvSpPr txBox="1"/>
          <p:nvPr/>
        </p:nvSpPr>
        <p:spPr>
          <a:xfrm>
            <a:off x="4885857" y="5052901"/>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err="1">
                <a:latin typeface="Roboto"/>
                <a:ea typeface="Roboto"/>
                <a:cs typeface="Roboto"/>
                <a:sym typeface="Roboto"/>
              </a:rPr>
              <a:t>Praccho</a:t>
            </a:r>
            <a:endParaRPr sz="1400" b="0" i="0" u="none" strike="noStrike" cap="none" dirty="0">
              <a:latin typeface="Roboto"/>
              <a:ea typeface="Roboto"/>
              <a:cs typeface="Roboto"/>
              <a:sym typeface="Roboto"/>
            </a:endParaRPr>
          </a:p>
        </p:txBody>
      </p:sp>
      <p:pic>
        <p:nvPicPr>
          <p:cNvPr id="75" name="Picture 74">
            <a:extLst>
              <a:ext uri="{FF2B5EF4-FFF2-40B4-BE49-F238E27FC236}">
                <a16:creationId xmlns:a16="http://schemas.microsoft.com/office/drawing/2014/main" id="{F8219523-ADB3-F169-141B-0C5F5C0C4FE3}"/>
              </a:ext>
            </a:extLst>
          </p:cNvPr>
          <p:cNvPicPr>
            <a:picLocks noChangeAspect="1"/>
          </p:cNvPicPr>
          <p:nvPr/>
        </p:nvPicPr>
        <p:blipFill rotWithShape="1">
          <a:blip r:embed="rId13"/>
          <a:srcRect l="27561" t="10181" r="7127" b="24507"/>
          <a:stretch/>
        </p:blipFill>
        <p:spPr>
          <a:xfrm>
            <a:off x="9016610" y="1797205"/>
            <a:ext cx="1533015" cy="1563624"/>
          </a:xfrm>
          <a:prstGeom prst="rect">
            <a:avLst/>
          </a:prstGeom>
        </p:spPr>
      </p:pic>
      <p:sp>
        <p:nvSpPr>
          <p:cNvPr id="3" name="Google Shape;81;p2">
            <a:extLst>
              <a:ext uri="{FF2B5EF4-FFF2-40B4-BE49-F238E27FC236}">
                <a16:creationId xmlns:a16="http://schemas.microsoft.com/office/drawing/2014/main" id="{7BA04961-AD30-453A-D4DA-F1CDAC501256}"/>
              </a:ext>
            </a:extLst>
          </p:cNvPr>
          <p:cNvSpPr txBox="1"/>
          <p:nvPr/>
        </p:nvSpPr>
        <p:spPr>
          <a:xfrm>
            <a:off x="9016610" y="2951357"/>
            <a:ext cx="1135126" cy="400079"/>
          </a:xfrm>
          <a:prstGeom prst="rect">
            <a:avLst/>
          </a:prstGeom>
          <a:solidFill>
            <a:srgbClr val="0093D5"/>
          </a:solidFill>
          <a:ln>
            <a:noFill/>
          </a:ln>
        </p:spPr>
        <p:txBody>
          <a:bodyPr spcFirstLastPara="1" wrap="square" lIns="91425" tIns="91425" rIns="91425" bIns="91425"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US" sz="1400" b="0" i="0" u="none" strike="noStrike" cap="none" dirty="0">
                <a:latin typeface="Roboto"/>
                <a:ea typeface="Roboto"/>
                <a:cs typeface="Roboto"/>
                <a:sym typeface="Roboto"/>
              </a:rPr>
              <a:t>Roberto</a:t>
            </a:r>
            <a:endParaRPr sz="1400" b="0" i="0" u="none" strike="noStrike" cap="none" dirty="0">
              <a:latin typeface="Roboto"/>
              <a:ea typeface="Roboto"/>
              <a:cs typeface="Roboto"/>
              <a:sym typeface="Roboto"/>
            </a:endParaRPr>
          </a:p>
        </p:txBody>
      </p:sp>
    </p:spTree>
    <p:extLst>
      <p:ext uri="{BB962C8B-B14F-4D97-AF65-F5344CB8AC3E}">
        <p14:creationId xmlns:p14="http://schemas.microsoft.com/office/powerpoint/2010/main" val="154775438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600" y="1676400"/>
            <a:ext cx="10972800" cy="1143000"/>
          </a:xfrm>
        </p:spPr>
        <p:txBody>
          <a:bodyPr/>
          <a:lstStyle/>
          <a:p>
            <a:r>
              <a:rPr lang="en-US" dirty="0"/>
              <a:t>Stretch</a:t>
            </a:r>
          </a:p>
        </p:txBody>
      </p:sp>
      <p:sp>
        <p:nvSpPr>
          <p:cNvPr id="3" name="Content Placeholder 2"/>
          <p:cNvSpPr>
            <a:spLocks noGrp="1"/>
          </p:cNvSpPr>
          <p:nvPr>
            <p:ph type="subTitle" idx="4294967295"/>
          </p:nvPr>
        </p:nvSpPr>
        <p:spPr>
          <a:xfrm>
            <a:off x="1978429" y="3429000"/>
            <a:ext cx="8534400" cy="1752600"/>
          </a:xfrm>
        </p:spPr>
        <p:txBody>
          <a:bodyPr/>
          <a:lstStyle/>
          <a:p>
            <a:pPr marL="0" indent="0" algn="ctr">
              <a:buNone/>
            </a:pPr>
            <a:r>
              <a:rPr lang="en-US" dirty="0"/>
              <a:t>(and I won’t look if you are shopping and want to flee)</a:t>
            </a:r>
          </a:p>
        </p:txBody>
      </p:sp>
    </p:spTree>
    <p:extLst>
      <p:ext uri="{BB962C8B-B14F-4D97-AF65-F5344CB8AC3E}">
        <p14:creationId xmlns:p14="http://schemas.microsoft.com/office/powerpoint/2010/main" val="14239393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57FE-8F7B-C64E-A634-97D219883DD0}"/>
              </a:ext>
            </a:extLst>
          </p:cNvPr>
          <p:cNvSpPr>
            <a:spLocks noGrp="1"/>
          </p:cNvSpPr>
          <p:nvPr>
            <p:ph type="title"/>
          </p:nvPr>
        </p:nvSpPr>
        <p:spPr/>
        <p:txBody>
          <a:bodyPr/>
          <a:lstStyle/>
          <a:p>
            <a:r>
              <a:rPr lang="en-US" dirty="0"/>
              <a:t>Why should you care?</a:t>
            </a:r>
          </a:p>
        </p:txBody>
      </p:sp>
      <p:sp>
        <p:nvSpPr>
          <p:cNvPr id="3" name="Content Placeholder 2">
            <a:extLst>
              <a:ext uri="{FF2B5EF4-FFF2-40B4-BE49-F238E27FC236}">
                <a16:creationId xmlns:a16="http://schemas.microsoft.com/office/drawing/2014/main" id="{D5B486F2-FB39-AF4E-B43D-1E1580E41158}"/>
              </a:ext>
            </a:extLst>
          </p:cNvPr>
          <p:cNvSpPr>
            <a:spLocks noGrp="1"/>
          </p:cNvSpPr>
          <p:nvPr>
            <p:ph idx="1"/>
          </p:nvPr>
        </p:nvSpPr>
        <p:spPr/>
        <p:txBody>
          <a:bodyPr>
            <a:normAutofit/>
          </a:bodyPr>
          <a:lstStyle/>
          <a:p>
            <a:pPr marL="0" indent="0" algn="ctr">
              <a:buNone/>
            </a:pPr>
            <a:r>
              <a:rPr lang="en-US" sz="3600" dirty="0"/>
              <a:t>Networks have mostly disappeared...</a:t>
            </a:r>
          </a:p>
          <a:p>
            <a:pPr marL="609585" lvl="1" indent="0" algn="ctr">
              <a:buNone/>
            </a:pPr>
            <a:r>
              <a:rPr lang="en-US" sz="3600" dirty="0"/>
              <a:t>…by being everywhere!</a:t>
            </a:r>
          </a:p>
          <a:p>
            <a:pPr lvl="1"/>
            <a:endParaRPr lang="en-US" dirty="0"/>
          </a:p>
          <a:p>
            <a:pPr marL="609585" lvl="1" indent="0">
              <a:buNone/>
            </a:pPr>
            <a:endParaRPr lang="en-US" dirty="0"/>
          </a:p>
          <a:p>
            <a:pPr marL="0" indent="0">
              <a:buNone/>
            </a:pPr>
            <a:endParaRPr lang="en-US" dirty="0"/>
          </a:p>
        </p:txBody>
      </p:sp>
    </p:spTree>
    <p:extLst>
      <p:ext uri="{BB962C8B-B14F-4D97-AF65-F5344CB8AC3E}">
        <p14:creationId xmlns:p14="http://schemas.microsoft.com/office/powerpoint/2010/main" val="33811658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Building Blocks</a:t>
            </a:r>
          </a:p>
        </p:txBody>
      </p:sp>
      <p:sp>
        <p:nvSpPr>
          <p:cNvPr id="3" name="Content Placeholder 2"/>
          <p:cNvSpPr>
            <a:spLocks noGrp="1"/>
          </p:cNvSpPr>
          <p:nvPr>
            <p:ph idx="1"/>
          </p:nvPr>
        </p:nvSpPr>
        <p:spPr/>
        <p:txBody>
          <a:bodyPr anchor="t">
            <a:normAutofit/>
          </a:bodyPr>
          <a:lstStyle/>
          <a:p>
            <a:r>
              <a:rPr lang="en-US" dirty="0"/>
              <a:t>Nodes: Computers (hosts), dedicated routers, … </a:t>
            </a:r>
          </a:p>
          <a:p>
            <a:r>
              <a:rPr lang="en-US" dirty="0"/>
              <a:t>Links: Coax, twisted pair, fiber, radio, …</a:t>
            </a:r>
          </a:p>
          <a:p>
            <a:endParaRPr lang="en-US" dirty="0"/>
          </a:p>
          <a:p>
            <a:endParaRPr lang="en-US" dirty="0"/>
          </a:p>
        </p:txBody>
      </p:sp>
      <p:pic>
        <p:nvPicPr>
          <p:cNvPr id="9" name="Content Placeholder 4" descr="01x02.eps"/>
          <p:cNvPicPr>
            <a:picLocks noChangeAspect="1"/>
          </p:cNvPicPr>
          <p:nvPr/>
        </p:nvPicPr>
        <p:blipFill>
          <a:blip r:embed="rId2">
            <a:extLst>
              <a:ext uri="{28A0092B-C50C-407E-A947-70E740481C1C}">
                <a14:useLocalDpi xmlns:a14="http://schemas.microsoft.com/office/drawing/2010/main"/>
              </a:ext>
            </a:extLst>
          </a:blip>
          <a:srcRect l="5172" t="-3746" b="68451"/>
          <a:stretch>
            <a:fillRect/>
          </a:stretch>
        </p:blipFill>
        <p:spPr>
          <a:xfrm>
            <a:off x="3227731" y="3972593"/>
            <a:ext cx="5778548" cy="1055913"/>
          </a:xfrm>
          <a:prstGeom prst="rect">
            <a:avLst/>
          </a:prstGeom>
        </p:spPr>
      </p:pic>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a:t>
            </a:r>
            <a:r>
              <a:rPr lang="en-US" baseline="0" dirty="0"/>
              <a:t> to connect more nodes?</a:t>
            </a:r>
            <a:endParaRPr lang="en-US" dirty="0"/>
          </a:p>
        </p:txBody>
      </p:sp>
    </p:spTree>
    <p:extLst>
      <p:ext uri="{BB962C8B-B14F-4D97-AF65-F5344CB8AC3E}">
        <p14:creationId xmlns:p14="http://schemas.microsoft.com/office/powerpoint/2010/main" val="271981260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a:t>
            </a:r>
            <a:r>
              <a:rPr lang="en-US" baseline="0" dirty="0"/>
              <a:t> to connect more nodes?</a:t>
            </a:r>
            <a:endParaRPr lang="en-US" dirty="0"/>
          </a:p>
        </p:txBody>
      </p:sp>
      <p:sp>
        <p:nvSpPr>
          <p:cNvPr id="3" name="Content Placeholder 2"/>
          <p:cNvSpPr>
            <a:spLocks noGrp="1"/>
          </p:cNvSpPr>
          <p:nvPr>
            <p:ph idx="1"/>
          </p:nvPr>
        </p:nvSpPr>
        <p:spPr>
          <a:xfrm>
            <a:off x="5585274" y="2374569"/>
            <a:ext cx="5082727" cy="965429"/>
          </a:xfrm>
        </p:spPr>
        <p:txBody>
          <a:bodyPr/>
          <a:lstStyle/>
          <a:p>
            <a:pPr>
              <a:buNone/>
            </a:pPr>
            <a:r>
              <a:rPr lang="en-US" dirty="0"/>
              <a:t>Multiple wires</a:t>
            </a:r>
            <a:endParaRPr lang="en-US" baseline="0" dirty="0"/>
          </a:p>
        </p:txBody>
      </p:sp>
      <p:pic>
        <p:nvPicPr>
          <p:cNvPr id="5" name="Content Placeholder 4" descr="01x02.eps"/>
          <p:cNvPicPr>
            <a:picLocks noChangeAspect="1"/>
          </p:cNvPicPr>
          <p:nvPr/>
        </p:nvPicPr>
        <p:blipFill>
          <a:blip r:embed="rId3">
            <a:extLst>
              <a:ext uri="{28A0092B-C50C-407E-A947-70E740481C1C}">
                <a14:useLocalDpi xmlns:a14="http://schemas.microsoft.com/office/drawing/2010/main"/>
              </a:ext>
            </a:extLst>
          </a:blip>
          <a:srcRect l="5172" t="39508" r="-739" b="-6904"/>
          <a:stretch>
            <a:fillRect/>
          </a:stretch>
        </p:blipFill>
        <p:spPr>
          <a:xfrm>
            <a:off x="4488791" y="4109898"/>
            <a:ext cx="5823661" cy="2016264"/>
          </a:xfrm>
          <a:prstGeom prst="rect">
            <a:avLst/>
          </a:prstGeom>
          <a:solidFill>
            <a:schemeClr val="tx1"/>
          </a:solidFill>
          <a:ln w="28575">
            <a:solidFill>
              <a:schemeClr val="bg1"/>
            </a:solidFill>
          </a:ln>
        </p:spPr>
      </p:pic>
      <p:sp>
        <p:nvSpPr>
          <p:cNvPr id="93" name="Content Placeholder 2"/>
          <p:cNvSpPr txBox="1">
            <a:spLocks/>
          </p:cNvSpPr>
          <p:nvPr/>
        </p:nvSpPr>
        <p:spPr>
          <a:xfrm>
            <a:off x="1793798" y="4726212"/>
            <a:ext cx="2989268" cy="965429"/>
          </a:xfrm>
          <a:prstGeom prst="rect">
            <a:avLst/>
          </a:prstGeom>
        </p:spPr>
        <p:txBody>
          <a:bodyPr vert="horz" lIns="91440" tIns="45720" rIns="91440" bIns="45720" rtlCol="0" anchor="ctr">
            <a:normAutofit/>
          </a:bodyPr>
          <a:lstStyle/>
          <a:p>
            <a:pPr marL="342900" indent="-342900">
              <a:spcBef>
                <a:spcPct val="20000"/>
              </a:spcBef>
              <a:defRPr/>
            </a:pPr>
            <a:r>
              <a:rPr lang="en-US" sz="2800" b="1" dirty="0">
                <a:latin typeface="Minion Pro"/>
                <a:cs typeface="Minion Pro"/>
              </a:rPr>
              <a:t>Shared medium</a:t>
            </a:r>
          </a:p>
        </p:txBody>
      </p:sp>
      <p:grpSp>
        <p:nvGrpSpPr>
          <p:cNvPr id="4" name="Group 3">
            <a:extLst>
              <a:ext uri="{FF2B5EF4-FFF2-40B4-BE49-F238E27FC236}">
                <a16:creationId xmlns:a16="http://schemas.microsoft.com/office/drawing/2014/main" id="{303FDAC2-27E5-EC45-90B8-E19B95CBB137}"/>
              </a:ext>
            </a:extLst>
          </p:cNvPr>
          <p:cNvGrpSpPr/>
          <p:nvPr/>
        </p:nvGrpSpPr>
        <p:grpSpPr>
          <a:xfrm>
            <a:off x="1793797" y="1846611"/>
            <a:ext cx="3531370" cy="2396887"/>
            <a:chOff x="1793797" y="1846611"/>
            <a:chExt cx="3531370" cy="2396887"/>
          </a:xfrm>
        </p:grpSpPr>
        <p:cxnSp>
          <p:nvCxnSpPr>
            <p:cNvPr id="78" name="Straight Connector 77"/>
            <p:cNvCxnSpPr/>
            <p:nvPr/>
          </p:nvCxnSpPr>
          <p:spPr>
            <a:xfrm>
              <a:off x="3101322" y="2517106"/>
              <a:ext cx="1038219" cy="840127"/>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79" name="Straight Connector 78"/>
            <p:cNvCxnSpPr/>
            <p:nvPr/>
          </p:nvCxnSpPr>
          <p:spPr>
            <a:xfrm rot="16200000" flipH="1">
              <a:off x="2681254" y="2937165"/>
              <a:ext cx="840133" cy="1"/>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0" name="Straight Connector 79"/>
            <p:cNvCxnSpPr/>
            <p:nvPr/>
          </p:nvCxnSpPr>
          <p:spPr>
            <a:xfrm rot="10800000" flipV="1">
              <a:off x="2630177" y="2517104"/>
              <a:ext cx="471145" cy="385419"/>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1" name="Straight Connector 80"/>
            <p:cNvCxnSpPr/>
            <p:nvPr/>
          </p:nvCxnSpPr>
          <p:spPr>
            <a:xfrm>
              <a:off x="3101320" y="2517097"/>
              <a:ext cx="1038219" cy="8"/>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2" name="Straight Connector 81"/>
            <p:cNvCxnSpPr/>
            <p:nvPr/>
          </p:nvCxnSpPr>
          <p:spPr>
            <a:xfrm>
              <a:off x="3101322" y="2517106"/>
              <a:ext cx="1681748" cy="385419"/>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3" name="Straight Connector 82"/>
            <p:cNvCxnSpPr/>
            <p:nvPr/>
          </p:nvCxnSpPr>
          <p:spPr>
            <a:xfrm>
              <a:off x="4139539" y="2517097"/>
              <a:ext cx="643526" cy="385430"/>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4" name="Straight Connector 83"/>
            <p:cNvCxnSpPr/>
            <p:nvPr/>
          </p:nvCxnSpPr>
          <p:spPr>
            <a:xfrm rot="10800000" flipV="1">
              <a:off x="4139540" y="2902528"/>
              <a:ext cx="643531" cy="454705"/>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a:xfrm rot="10800000" flipV="1">
              <a:off x="3101322" y="2902529"/>
              <a:ext cx="1681750" cy="454708"/>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6" name="Straight Connector 85"/>
            <p:cNvCxnSpPr>
              <a:endCxn id="72" idx="3"/>
            </p:cNvCxnSpPr>
            <p:nvPr/>
          </p:nvCxnSpPr>
          <p:spPr>
            <a:xfrm rot="10800000">
              <a:off x="2630175" y="2902527"/>
              <a:ext cx="2152891" cy="3"/>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7" name="Straight Connector 86"/>
            <p:cNvCxnSpPr/>
            <p:nvPr/>
          </p:nvCxnSpPr>
          <p:spPr>
            <a:xfrm rot="16200000" flipV="1">
              <a:off x="3719475" y="2937167"/>
              <a:ext cx="840130" cy="1"/>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8" name="Straight Connector 87"/>
            <p:cNvCxnSpPr/>
            <p:nvPr/>
          </p:nvCxnSpPr>
          <p:spPr>
            <a:xfrm rot="10800000">
              <a:off x="3101323" y="3357232"/>
              <a:ext cx="1038221" cy="4"/>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89" name="Straight Connector 88"/>
            <p:cNvCxnSpPr>
              <a:endCxn id="72" idx="3"/>
            </p:cNvCxnSpPr>
            <p:nvPr/>
          </p:nvCxnSpPr>
          <p:spPr>
            <a:xfrm rot="10800000">
              <a:off x="2630175" y="2902527"/>
              <a:ext cx="1509365" cy="454705"/>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0" name="Straight Connector 89"/>
            <p:cNvCxnSpPr/>
            <p:nvPr/>
          </p:nvCxnSpPr>
          <p:spPr>
            <a:xfrm flipV="1">
              <a:off x="3101320" y="2517106"/>
              <a:ext cx="1038223" cy="840131"/>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1" name="Straight Connector 90"/>
            <p:cNvCxnSpPr/>
            <p:nvPr/>
          </p:nvCxnSpPr>
          <p:spPr>
            <a:xfrm flipV="1">
              <a:off x="2630174" y="2517097"/>
              <a:ext cx="1509369" cy="385434"/>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cxnSp>
          <p:nvCxnSpPr>
            <p:cNvPr id="92" name="Straight Connector 91"/>
            <p:cNvCxnSpPr>
              <a:endCxn id="72" idx="3"/>
            </p:cNvCxnSpPr>
            <p:nvPr/>
          </p:nvCxnSpPr>
          <p:spPr>
            <a:xfrm rot="10800000">
              <a:off x="2630174" y="2902526"/>
              <a:ext cx="471146" cy="454710"/>
            </a:xfrm>
            <a:prstGeom prst="line">
              <a:avLst/>
            </a:prstGeom>
            <a:ln w="41275" cap="flat" cmpd="sng" algn="ctr">
              <a:solidFill>
                <a:schemeClr val="tx1"/>
              </a:solidFill>
              <a:prstDash val="solid"/>
              <a:round/>
              <a:headEnd type="none" w="med" len="med"/>
              <a:tailEnd type="none" w="med" len="med"/>
            </a:ln>
            <a:effectLst>
              <a:outerShdw dist="20000" dir="5400000" rotWithShape="0">
                <a:srgbClr val="000000">
                  <a:alpha val="38000"/>
                </a:srgbClr>
              </a:outerShdw>
            </a:effectLst>
          </p:spPr>
          <p:style>
            <a:lnRef idx="2">
              <a:schemeClr val="accent1"/>
            </a:lnRef>
            <a:fillRef idx="0">
              <a:schemeClr val="accent1"/>
            </a:fillRef>
            <a:effectRef idx="1">
              <a:schemeClr val="accent1"/>
            </a:effectRef>
            <a:fontRef idx="minor">
              <a:schemeClr val="tx1"/>
            </a:fontRef>
          </p:style>
        </p:cxnSp>
        <p:pic>
          <p:nvPicPr>
            <p:cNvPr id="72" name="Content Placeholder 4" descr="01x02.eps"/>
            <p:cNvPicPr>
              <a:picLocks noChangeAspect="1"/>
            </p:cNvPicPr>
            <p:nvPr/>
          </p:nvPicPr>
          <p:blipFill>
            <a:blip r:embed="rId3">
              <a:extLst>
                <a:ext uri="{28A0092B-C50C-407E-A947-70E740481C1C}">
                  <a14:useLocalDpi xmlns:a14="http://schemas.microsoft.com/office/drawing/2010/main"/>
                </a:ext>
              </a:extLst>
            </a:blip>
            <a:srcRect l="5172" t="-3746" r="81103" b="68451"/>
            <a:stretch>
              <a:fillRect/>
            </a:stretch>
          </p:blipFill>
          <p:spPr>
            <a:xfrm>
              <a:off x="1793797" y="2374569"/>
              <a:ext cx="836377" cy="1055913"/>
            </a:xfrm>
            <a:prstGeom prst="rect">
              <a:avLst/>
            </a:prstGeom>
          </p:spPr>
        </p:pic>
        <p:pic>
          <p:nvPicPr>
            <p:cNvPr id="73" name="Content Placeholder 4" descr="01x02.eps"/>
            <p:cNvPicPr>
              <a:picLocks noChangeAspect="1"/>
            </p:cNvPicPr>
            <p:nvPr/>
          </p:nvPicPr>
          <p:blipFill>
            <a:blip r:embed="rId3">
              <a:extLst>
                <a:ext uri="{28A0092B-C50C-407E-A947-70E740481C1C}">
                  <a14:useLocalDpi xmlns:a14="http://schemas.microsoft.com/office/drawing/2010/main"/>
                </a:ext>
              </a:extLst>
            </a:blip>
            <a:srcRect l="5172" t="-3746" r="81103" b="68451"/>
            <a:stretch>
              <a:fillRect/>
            </a:stretch>
          </p:blipFill>
          <p:spPr>
            <a:xfrm>
              <a:off x="2630174" y="1846612"/>
              <a:ext cx="836377" cy="1055913"/>
            </a:xfrm>
            <a:prstGeom prst="rect">
              <a:avLst/>
            </a:prstGeom>
          </p:spPr>
        </p:pic>
        <p:pic>
          <p:nvPicPr>
            <p:cNvPr id="74" name="Content Placeholder 4" descr="01x02.eps"/>
            <p:cNvPicPr>
              <a:picLocks noChangeAspect="1"/>
            </p:cNvPicPr>
            <p:nvPr/>
          </p:nvPicPr>
          <p:blipFill>
            <a:blip r:embed="rId3">
              <a:extLst>
                <a:ext uri="{28A0092B-C50C-407E-A947-70E740481C1C}">
                  <a14:useLocalDpi xmlns:a14="http://schemas.microsoft.com/office/drawing/2010/main"/>
                </a:ext>
              </a:extLst>
            </a:blip>
            <a:srcRect l="5172" t="-3746" r="81103" b="68451"/>
            <a:stretch>
              <a:fillRect/>
            </a:stretch>
          </p:blipFill>
          <p:spPr>
            <a:xfrm>
              <a:off x="3652413" y="1846611"/>
              <a:ext cx="836377" cy="1055913"/>
            </a:xfrm>
            <a:prstGeom prst="rect">
              <a:avLst/>
            </a:prstGeom>
          </p:spPr>
        </p:pic>
        <p:pic>
          <p:nvPicPr>
            <p:cNvPr id="75" name="Content Placeholder 4" descr="01x02.eps"/>
            <p:cNvPicPr>
              <a:picLocks noChangeAspect="1"/>
            </p:cNvPicPr>
            <p:nvPr/>
          </p:nvPicPr>
          <p:blipFill>
            <a:blip r:embed="rId3">
              <a:extLst>
                <a:ext uri="{28A0092B-C50C-407E-A947-70E740481C1C}">
                  <a14:useLocalDpi xmlns:a14="http://schemas.microsoft.com/office/drawing/2010/main"/>
                </a:ext>
              </a:extLst>
            </a:blip>
            <a:srcRect l="5172" t="-3746" r="81103" b="68451"/>
            <a:stretch>
              <a:fillRect/>
            </a:stretch>
          </p:blipFill>
          <p:spPr>
            <a:xfrm>
              <a:off x="4488790" y="2517098"/>
              <a:ext cx="836377" cy="1055913"/>
            </a:xfrm>
            <a:prstGeom prst="rect">
              <a:avLst/>
            </a:prstGeom>
          </p:spPr>
        </p:pic>
        <p:pic>
          <p:nvPicPr>
            <p:cNvPr id="76" name="Content Placeholder 4" descr="01x02.eps"/>
            <p:cNvPicPr>
              <a:picLocks noChangeAspect="1"/>
            </p:cNvPicPr>
            <p:nvPr/>
          </p:nvPicPr>
          <p:blipFill>
            <a:blip r:embed="rId3">
              <a:extLst>
                <a:ext uri="{28A0092B-C50C-407E-A947-70E740481C1C}">
                  <a14:useLocalDpi xmlns:a14="http://schemas.microsoft.com/office/drawing/2010/main"/>
                </a:ext>
              </a:extLst>
            </a:blip>
            <a:srcRect l="5172" t="-3746" r="81103" b="68451"/>
            <a:stretch>
              <a:fillRect/>
            </a:stretch>
          </p:blipFill>
          <p:spPr>
            <a:xfrm>
              <a:off x="3652413" y="3187585"/>
              <a:ext cx="836377" cy="1055913"/>
            </a:xfrm>
            <a:prstGeom prst="rect">
              <a:avLst/>
            </a:prstGeom>
          </p:spPr>
        </p:pic>
        <p:pic>
          <p:nvPicPr>
            <p:cNvPr id="77" name="Content Placeholder 4" descr="01x02.eps"/>
            <p:cNvPicPr>
              <a:picLocks noChangeAspect="1"/>
            </p:cNvPicPr>
            <p:nvPr/>
          </p:nvPicPr>
          <p:blipFill>
            <a:blip r:embed="rId3">
              <a:extLst>
                <a:ext uri="{28A0092B-C50C-407E-A947-70E740481C1C}">
                  <a14:useLocalDpi xmlns:a14="http://schemas.microsoft.com/office/drawing/2010/main"/>
                </a:ext>
              </a:extLst>
            </a:blip>
            <a:srcRect l="5172" t="-3746" r="81103" b="68451"/>
            <a:stretch>
              <a:fillRect/>
            </a:stretch>
          </p:blipFill>
          <p:spPr>
            <a:xfrm>
              <a:off x="2630174" y="3187585"/>
              <a:ext cx="836377" cy="1055913"/>
            </a:xfrm>
            <a:prstGeom prst="rect">
              <a:avLst/>
            </a:prstGeom>
          </p:spPr>
        </p:pic>
      </p:grpSp>
      <p:sp>
        <p:nvSpPr>
          <p:cNvPr id="6" name="Rounded Rectangle 5">
            <a:extLst>
              <a:ext uri="{FF2B5EF4-FFF2-40B4-BE49-F238E27FC236}">
                <a16:creationId xmlns:a16="http://schemas.microsoft.com/office/drawing/2014/main" id="{3221AFC8-6078-C4CD-E3E9-6CF85EF5E070}"/>
              </a:ext>
            </a:extLst>
          </p:cNvPr>
          <p:cNvSpPr/>
          <p:nvPr/>
        </p:nvSpPr>
        <p:spPr>
          <a:xfrm>
            <a:off x="1483247" y="6126164"/>
            <a:ext cx="9225505" cy="563565"/>
          </a:xfrm>
          <a:prstGeom prst="roundRect">
            <a:avLst/>
          </a:prstGeom>
          <a:solidFill>
            <a:srgbClr val="661366"/>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400" dirty="0">
                <a:latin typeface="Avenir Book" charset="0"/>
                <a:ea typeface="Avenir Book" charset="0"/>
                <a:cs typeface="Avenir Book" charset="0"/>
              </a:rPr>
              <a:t>Need a mechanism to share network resources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9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93" grpId="0"/>
      <p:bldP spid="6" grpId="0" animBg="1"/>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6B30BF-0B65-5822-1140-451409C7A103}"/>
              </a:ext>
            </a:extLst>
          </p:cNvPr>
          <p:cNvSpPr>
            <a:spLocks noGrp="1"/>
          </p:cNvSpPr>
          <p:nvPr>
            <p:ph type="title"/>
          </p:nvPr>
        </p:nvSpPr>
        <p:spPr/>
        <p:txBody>
          <a:bodyPr/>
          <a:lstStyle/>
          <a:p>
            <a:r>
              <a:rPr lang="en-US" dirty="0"/>
              <a:t>Multiplexing</a:t>
            </a:r>
          </a:p>
        </p:txBody>
      </p:sp>
      <p:sp>
        <p:nvSpPr>
          <p:cNvPr id="3" name="Content Placeholder 2">
            <a:extLst>
              <a:ext uri="{FF2B5EF4-FFF2-40B4-BE49-F238E27FC236}">
                <a16:creationId xmlns:a16="http://schemas.microsoft.com/office/drawing/2014/main" id="{B5F1B49B-1AAA-6E73-B9DF-2D9C986E5B5E}"/>
              </a:ext>
            </a:extLst>
          </p:cNvPr>
          <p:cNvSpPr>
            <a:spLocks noGrp="1"/>
          </p:cNvSpPr>
          <p:nvPr>
            <p:ph idx="1"/>
          </p:nvPr>
        </p:nvSpPr>
        <p:spPr/>
        <p:txBody>
          <a:bodyPr/>
          <a:lstStyle/>
          <a:p>
            <a:r>
              <a:rPr lang="en-US" dirty="0"/>
              <a:t>Mechanisms for simultaneous communication on the same channel</a:t>
            </a:r>
          </a:p>
          <a:p>
            <a:pPr lvl="1"/>
            <a:r>
              <a:rPr lang="en-US" dirty="0"/>
              <a:t>(or at least </a:t>
            </a:r>
            <a:r>
              <a:rPr lang="en-US" i="1" dirty="0"/>
              <a:t>nearly</a:t>
            </a:r>
            <a:r>
              <a:rPr lang="en-US" dirty="0"/>
              <a:t> simultaneous)</a:t>
            </a:r>
          </a:p>
          <a:p>
            <a:pPr lvl="1"/>
            <a:endParaRPr lang="en-US" dirty="0"/>
          </a:p>
          <a:p>
            <a:r>
              <a:rPr lang="en-US" dirty="0"/>
              <a:t>Lots of different methods, depending on the medium and abstraction</a:t>
            </a:r>
          </a:p>
        </p:txBody>
      </p:sp>
    </p:spTree>
    <p:extLst>
      <p:ext uri="{BB962C8B-B14F-4D97-AF65-F5344CB8AC3E}">
        <p14:creationId xmlns:p14="http://schemas.microsoft.com/office/powerpoint/2010/main" val="381329264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7690CC-C442-E683-9344-E96336F09253}"/>
              </a:ext>
            </a:extLst>
          </p:cNvPr>
          <p:cNvSpPr>
            <a:spLocks noGrp="1"/>
          </p:cNvSpPr>
          <p:nvPr>
            <p:ph type="title"/>
          </p:nvPr>
        </p:nvSpPr>
        <p:spPr/>
        <p:txBody>
          <a:bodyPr/>
          <a:lstStyle/>
          <a:p>
            <a:r>
              <a:rPr lang="en-US" dirty="0"/>
              <a:t>How do you connect </a:t>
            </a:r>
            <a:r>
              <a:rPr lang="en-US" i="1" dirty="0"/>
              <a:t>apps</a:t>
            </a:r>
            <a:r>
              <a:rPr lang="en-US" dirty="0"/>
              <a:t>?</a:t>
            </a:r>
          </a:p>
        </p:txBody>
      </p:sp>
      <p:sp>
        <p:nvSpPr>
          <p:cNvPr id="3" name="Content Placeholder 2">
            <a:extLst>
              <a:ext uri="{FF2B5EF4-FFF2-40B4-BE49-F238E27FC236}">
                <a16:creationId xmlns:a16="http://schemas.microsoft.com/office/drawing/2014/main" id="{63B46272-DFDD-B3E7-B9D7-65EEC5577ED5}"/>
              </a:ext>
            </a:extLst>
          </p:cNvPr>
          <p:cNvSpPr>
            <a:spLocks noGrp="1"/>
          </p:cNvSpPr>
          <p:nvPr>
            <p:ph idx="1"/>
          </p:nvPr>
        </p:nvSpPr>
        <p:spPr/>
        <p:txBody>
          <a:bodyPr/>
          <a:lstStyle/>
          <a:p>
            <a:r>
              <a:rPr lang="en-US" dirty="0"/>
              <a:t>Your computer runs multiple applications</a:t>
            </a:r>
          </a:p>
          <a:p>
            <a:r>
              <a:rPr lang="en-US" dirty="0"/>
              <a:t>How to make them share the same resources?</a:t>
            </a:r>
          </a:p>
          <a:p>
            <a:endParaRPr lang="en-US" dirty="0"/>
          </a:p>
          <a:p>
            <a:endParaRPr lang="en-US" dirty="0"/>
          </a:p>
        </p:txBody>
      </p:sp>
    </p:spTree>
    <p:extLst>
      <p:ext uri="{BB962C8B-B14F-4D97-AF65-F5344CB8AC3E}">
        <p14:creationId xmlns:p14="http://schemas.microsoft.com/office/powerpoint/2010/main" val="157562058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08A949-5617-D349-8737-B2E9D7EEA502}"/>
              </a:ext>
            </a:extLst>
          </p:cNvPr>
          <p:cNvSpPr>
            <a:spLocks noGrp="1"/>
          </p:cNvSpPr>
          <p:nvPr>
            <p:ph type="sldNum" sz="quarter" idx="12"/>
          </p:nvPr>
        </p:nvSpPr>
        <p:spPr/>
        <p:txBody>
          <a:bodyPr/>
          <a:lstStyle/>
          <a:p>
            <a:fld id="{22D6CAD1-C946-4B93-B6A2-6369BC3B5860}" type="slidenum">
              <a:rPr lang="en-US" smtClean="0"/>
              <a:t>75</a:t>
            </a:fld>
            <a:endParaRPr lang="en-US"/>
          </a:p>
        </p:txBody>
      </p:sp>
      <p:pic>
        <p:nvPicPr>
          <p:cNvPr id="6" name="Picture 5">
            <a:extLst>
              <a:ext uri="{FF2B5EF4-FFF2-40B4-BE49-F238E27FC236}">
                <a16:creationId xmlns:a16="http://schemas.microsoft.com/office/drawing/2014/main" id="{D8B47474-281A-544F-9351-6943EDDB59AC}"/>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809750" y="0"/>
            <a:ext cx="8572500" cy="6858000"/>
          </a:xfrm>
          <a:prstGeom prst="rect">
            <a:avLst/>
          </a:prstGeom>
        </p:spPr>
      </p:pic>
      <p:sp>
        <p:nvSpPr>
          <p:cNvPr id="4" name="TextBox 3">
            <a:extLst>
              <a:ext uri="{FF2B5EF4-FFF2-40B4-BE49-F238E27FC236}">
                <a16:creationId xmlns:a16="http://schemas.microsoft.com/office/drawing/2014/main" id="{256A51F9-B471-CC45-A9C1-FD3548CCD9F2}"/>
              </a:ext>
            </a:extLst>
          </p:cNvPr>
          <p:cNvSpPr txBox="1"/>
          <p:nvPr/>
        </p:nvSpPr>
        <p:spPr>
          <a:xfrm>
            <a:off x="50801" y="5509145"/>
            <a:ext cx="6807200" cy="1200329"/>
          </a:xfrm>
          <a:prstGeom prst="rect">
            <a:avLst/>
          </a:prstGeom>
          <a:noFill/>
        </p:spPr>
        <p:txBody>
          <a:bodyPr wrap="square" rtlCol="0">
            <a:spAutoFit/>
          </a:bodyPr>
          <a:lstStyle/>
          <a:p>
            <a:r>
              <a:rPr lang="en-US" sz="2400" dirty="0">
                <a:latin typeface="Avenir Book" panose="02000503020000020003" pitchFamily="2" charset="0"/>
              </a:rPr>
              <a:t> </a:t>
            </a:r>
          </a:p>
          <a:p>
            <a:r>
              <a:rPr lang="en-US" sz="2400" dirty="0">
                <a:latin typeface="Avenir Book" panose="02000503020000020003" pitchFamily="2" charset="0"/>
              </a:rPr>
              <a:t>Map of the Internet, 2021 (via BGP)</a:t>
            </a:r>
          </a:p>
          <a:p>
            <a:r>
              <a:rPr lang="en-US" sz="2400" dirty="0">
                <a:latin typeface="Avenir Book" panose="02000503020000020003" pitchFamily="2" charset="0"/>
              </a:rPr>
              <a:t>OPTE project</a:t>
            </a:r>
          </a:p>
        </p:txBody>
      </p:sp>
      <p:pic>
        <p:nvPicPr>
          <p:cNvPr id="8" name="Picture 7">
            <a:extLst>
              <a:ext uri="{FF2B5EF4-FFF2-40B4-BE49-F238E27FC236}">
                <a16:creationId xmlns:a16="http://schemas.microsoft.com/office/drawing/2014/main" id="{F24C053E-69D4-8048-9E9D-C6B682F2B210}"/>
              </a:ext>
            </a:extLst>
          </p:cNvPr>
          <p:cNvPicPr>
            <a:picLocks noChangeAspect="1"/>
          </p:cNvPicPr>
          <p:nvPr/>
        </p:nvPicPr>
        <p:blipFill rotWithShape="1">
          <a:blip r:embed="rId4">
            <a:extLst>
              <a:ext uri="{28A0092B-C50C-407E-A947-70E740481C1C}">
                <a14:useLocalDpi xmlns:a14="http://schemas.microsoft.com/office/drawing/2010/main"/>
              </a:ext>
            </a:extLst>
          </a:blip>
          <a:srcRect/>
          <a:stretch/>
        </p:blipFill>
        <p:spPr>
          <a:xfrm>
            <a:off x="10160001" y="3979861"/>
            <a:ext cx="2034207" cy="1964267"/>
          </a:xfrm>
          <a:prstGeom prst="rect">
            <a:avLst/>
          </a:prstGeom>
        </p:spPr>
      </p:pic>
    </p:spTree>
    <p:extLst>
      <p:ext uri="{BB962C8B-B14F-4D97-AF65-F5344CB8AC3E}">
        <p14:creationId xmlns:p14="http://schemas.microsoft.com/office/powerpoint/2010/main" val="367227801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D7C1F-0CCD-0C48-A696-0AD98C5B96C5}"/>
              </a:ext>
            </a:extLst>
          </p:cNvPr>
          <p:cNvSpPr>
            <a:spLocks noGrp="1"/>
          </p:cNvSpPr>
          <p:nvPr>
            <p:ph type="title"/>
          </p:nvPr>
        </p:nvSpPr>
        <p:spPr/>
        <p:txBody>
          <a:bodyPr/>
          <a:lstStyle/>
          <a:p>
            <a:endParaRPr lang="en-US" dirty="0"/>
          </a:p>
        </p:txBody>
      </p:sp>
      <p:pic>
        <p:nvPicPr>
          <p:cNvPr id="4" name="Online Media 3" descr="The Internet:  1997 - 2021 (1m)">
            <a:hlinkClick r:id="" action="ppaction://media"/>
            <a:extLst>
              <a:ext uri="{FF2B5EF4-FFF2-40B4-BE49-F238E27FC236}">
                <a16:creationId xmlns:a16="http://schemas.microsoft.com/office/drawing/2014/main" id="{C849BFB6-2538-A54B-AAE5-C0A30E36A441}"/>
              </a:ext>
            </a:extLst>
          </p:cNvPr>
          <p:cNvPicPr>
            <a:picLocks noGrp="1" noRot="1" noChangeAspect="1"/>
          </p:cNvPicPr>
          <p:nvPr>
            <p:ph idx="1"/>
            <a:videoFile r:link="rId1"/>
          </p:nvPr>
        </p:nvPicPr>
        <p:blipFill>
          <a:blip r:embed="rId3"/>
          <a:stretch>
            <a:fillRect/>
          </a:stretch>
        </p:blipFill>
        <p:spPr>
          <a:xfrm>
            <a:off x="2309813" y="255588"/>
            <a:ext cx="7570787" cy="5678487"/>
          </a:xfrm>
          <a:prstGeom prst="rect">
            <a:avLst/>
          </a:prstGeom>
        </p:spPr>
      </p:pic>
      <p:sp>
        <p:nvSpPr>
          <p:cNvPr id="5" name="TextBox 4">
            <a:extLst>
              <a:ext uri="{FF2B5EF4-FFF2-40B4-BE49-F238E27FC236}">
                <a16:creationId xmlns:a16="http://schemas.microsoft.com/office/drawing/2014/main" id="{77EB354F-0D42-8C41-81FA-00FA3C8BD5BB}"/>
              </a:ext>
            </a:extLst>
          </p:cNvPr>
          <p:cNvSpPr txBox="1"/>
          <p:nvPr/>
        </p:nvSpPr>
        <p:spPr>
          <a:xfrm>
            <a:off x="2383381" y="6113463"/>
            <a:ext cx="6746719" cy="369332"/>
          </a:xfrm>
          <a:prstGeom prst="rect">
            <a:avLst/>
          </a:prstGeom>
          <a:noFill/>
        </p:spPr>
        <p:txBody>
          <a:bodyPr wrap="none" rtlCol="0">
            <a:spAutoFit/>
          </a:bodyPr>
          <a:lstStyle/>
          <a:p>
            <a:r>
              <a:rPr lang="en-US" dirty="0">
                <a:latin typeface="Avenir Book" charset="0"/>
                <a:ea typeface="Avenir Book" charset="0"/>
                <a:cs typeface="Avenir Book" charset="0"/>
              </a:rPr>
              <a:t>OPTE Internet map, 1997-2021:  </a:t>
            </a:r>
            <a:r>
              <a:rPr lang="en-US" dirty="0">
                <a:latin typeface="Avenir Book" charset="0"/>
                <a:ea typeface="Avenir Book" charset="0"/>
                <a:cs typeface="Avenir Book" charset="0"/>
                <a:hlinkClick r:id="rId4"/>
              </a:rPr>
              <a:t>https://youtu.be/DdaElt6oP6w</a:t>
            </a:r>
            <a:r>
              <a:rPr lang="en-US" dirty="0">
                <a:latin typeface="Avenir Book" charset="0"/>
                <a:ea typeface="Avenir Book" charset="0"/>
                <a:cs typeface="Avenir Book" charset="0"/>
              </a:rPr>
              <a:t> </a:t>
            </a:r>
          </a:p>
        </p:txBody>
      </p:sp>
    </p:spTree>
    <p:extLst>
      <p:ext uri="{BB962C8B-B14F-4D97-AF65-F5344CB8AC3E}">
        <p14:creationId xmlns:p14="http://schemas.microsoft.com/office/powerpoint/2010/main" val="1833970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How do we make sense of all this?</a:t>
            </a:r>
          </a:p>
        </p:txBody>
      </p:sp>
      <p:sp>
        <p:nvSpPr>
          <p:cNvPr id="3" name="Content Placeholder 2"/>
          <p:cNvSpPr>
            <a:spLocks noGrp="1"/>
          </p:cNvSpPr>
          <p:nvPr>
            <p:ph idx="1"/>
          </p:nvPr>
        </p:nvSpPr>
        <p:spPr/>
        <p:txBody>
          <a:bodyPr>
            <a:normAutofit/>
          </a:bodyPr>
          <a:lstStyle/>
          <a:p>
            <a:r>
              <a:rPr lang="en-US" i="1" dirty="0"/>
              <a:t>Very</a:t>
            </a:r>
            <a:r>
              <a:rPr lang="en-US" dirty="0"/>
              <a:t> large number of computers</a:t>
            </a:r>
          </a:p>
          <a:p>
            <a:r>
              <a:rPr lang="en-US" dirty="0"/>
              <a:t>Incredible variety of technologies</a:t>
            </a:r>
          </a:p>
          <a:p>
            <a:pPr lvl="1"/>
            <a:r>
              <a:rPr lang="en-US" dirty="0"/>
              <a:t>Each with very different constraints</a:t>
            </a:r>
          </a:p>
          <a:p>
            <a:r>
              <a:rPr lang="en-US" dirty="0"/>
              <a:t>Lots of </a:t>
            </a:r>
            <a:r>
              <a:rPr lang="en-US" i="1" dirty="0"/>
              <a:t>multiplexing</a:t>
            </a:r>
          </a:p>
          <a:p>
            <a:r>
              <a:rPr lang="en-US" dirty="0"/>
              <a:t>No single administrative entity</a:t>
            </a:r>
          </a:p>
          <a:p>
            <a:r>
              <a:rPr lang="en-US" dirty="0"/>
              <a:t>Evolving demands, protocols, applications</a:t>
            </a:r>
          </a:p>
          <a:p>
            <a:pPr lvl="1"/>
            <a:r>
              <a:rPr lang="en-US" dirty="0"/>
              <a:t>Each with very different requirements!</a:t>
            </a:r>
          </a:p>
          <a:p>
            <a:endParaRPr lang="en-US" dirty="0"/>
          </a:p>
          <a:p>
            <a:pPr marL="0" indent="0">
              <a:buNone/>
            </a:pPr>
            <a:endParaRPr lang="en-US" dirty="0"/>
          </a:p>
        </p:txBody>
      </p:sp>
    </p:spTree>
    <p:extLst>
      <p:ext uri="{BB962C8B-B14F-4D97-AF65-F5344CB8AC3E}">
        <p14:creationId xmlns:p14="http://schemas.microsoft.com/office/powerpoint/2010/main" val="2217219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Layering</a:t>
            </a:r>
          </a:p>
        </p:txBody>
      </p:sp>
      <p:sp>
        <p:nvSpPr>
          <p:cNvPr id="3" name="Content Placeholder 2"/>
          <p:cNvSpPr>
            <a:spLocks noGrp="1"/>
          </p:cNvSpPr>
          <p:nvPr>
            <p:ph idx="1"/>
          </p:nvPr>
        </p:nvSpPr>
        <p:spPr/>
        <p:txBody>
          <a:bodyPr>
            <a:normAutofit fontScale="85000" lnSpcReduction="10000"/>
          </a:bodyPr>
          <a:lstStyle/>
          <a:p>
            <a:pPr marL="0" indent="0">
              <a:buNone/>
            </a:pPr>
            <a:endParaRPr lang="en-US" dirty="0"/>
          </a:p>
          <a:p>
            <a:pPr marL="0" indent="0">
              <a:buNone/>
            </a:pPr>
            <a:endParaRPr lang="en-US" dirty="0"/>
          </a:p>
          <a:p>
            <a:pPr marL="0" indent="0">
              <a:buNone/>
            </a:pPr>
            <a:endParaRPr lang="en-US" dirty="0"/>
          </a:p>
          <a:p>
            <a:pPr marL="0" indent="0">
              <a:buNone/>
            </a:pPr>
            <a:r>
              <a:rPr lang="en-US" dirty="0"/>
              <a:t>Separation of concerns</a:t>
            </a:r>
          </a:p>
          <a:p>
            <a:r>
              <a:rPr lang="en-US" dirty="0"/>
              <a:t>Break problem into separate parts</a:t>
            </a:r>
          </a:p>
          <a:p>
            <a:r>
              <a:rPr lang="en-US" dirty="0"/>
              <a:t>Solve each one independently</a:t>
            </a:r>
          </a:p>
          <a:p>
            <a:r>
              <a:rPr lang="en-US" dirty="0"/>
              <a:t>Abstract data from the layer above inside data from the layer below</a:t>
            </a:r>
          </a:p>
          <a:p>
            <a:pPr lvl="1"/>
            <a:r>
              <a:rPr lang="en-US" dirty="0"/>
              <a:t>“Encapsulation”</a:t>
            </a:r>
          </a:p>
          <a:p>
            <a:r>
              <a:rPr lang="en-US" dirty="0"/>
              <a:t>Different implementations at one “layer” use same interface</a:t>
            </a:r>
          </a:p>
          <a:p>
            <a:r>
              <a:rPr lang="en-US" dirty="0"/>
              <a:t>Allows independent evolution</a:t>
            </a:r>
          </a:p>
          <a:p>
            <a:endParaRPr lang="en-US" dirty="0"/>
          </a:p>
        </p:txBody>
      </p:sp>
      <p:pic>
        <p:nvPicPr>
          <p:cNvPr id="4" name="Picture 3" descr="layering.pdf"/>
          <p:cNvPicPr>
            <a:picLocks noChangeAspect="1"/>
          </p:cNvPicPr>
          <p:nvPr/>
        </p:nvPicPr>
        <p:blipFill>
          <a:blip r:embed="rId3"/>
          <a:stretch>
            <a:fillRect/>
          </a:stretch>
        </p:blipFill>
        <p:spPr>
          <a:xfrm>
            <a:off x="4656691" y="1389187"/>
            <a:ext cx="2878618" cy="1638162"/>
          </a:xfrm>
          <a:prstGeom prst="rect">
            <a:avLst/>
          </a:prstGeom>
        </p:spPr>
      </p:pic>
    </p:spTree>
    <p:extLst>
      <p:ext uri="{BB962C8B-B14F-4D97-AF65-F5344CB8AC3E}">
        <p14:creationId xmlns:p14="http://schemas.microsoft.com/office/powerpoint/2010/main" val="3107749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6" end="6"/>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From Links to Networks</a:t>
            </a:r>
          </a:p>
        </p:txBody>
      </p:sp>
      <p:sp>
        <p:nvSpPr>
          <p:cNvPr id="3" name="Content Placeholder 2"/>
          <p:cNvSpPr>
            <a:spLocks noGrp="1"/>
          </p:cNvSpPr>
          <p:nvPr>
            <p:ph idx="1"/>
          </p:nvPr>
        </p:nvSpPr>
        <p:spPr/>
        <p:txBody>
          <a:bodyPr>
            <a:noAutofit/>
          </a:bodyPr>
          <a:lstStyle/>
          <a:p>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r>
              <a:rPr lang="en-US" dirty="0"/>
              <a:t>To scale to more nodes, use </a:t>
            </a:r>
            <a:r>
              <a:rPr lang="en-US" i="1" dirty="0"/>
              <a:t>switching</a:t>
            </a:r>
          </a:p>
          <a:p>
            <a:pPr lvl="1"/>
            <a:r>
              <a:rPr lang="en-US" dirty="0"/>
              <a:t>Nodes can connect to multiple other nodes</a:t>
            </a:r>
          </a:p>
          <a:p>
            <a:pPr lvl="1"/>
            <a:r>
              <a:rPr lang="en-US" dirty="0"/>
              <a:t>Recursively, one node can connect to multiple networks</a:t>
            </a:r>
          </a:p>
        </p:txBody>
      </p:sp>
      <p:pic>
        <p:nvPicPr>
          <p:cNvPr id="5" name="Picture 4" descr="01x03.eps"/>
          <p:cNvPicPr>
            <a:picLocks noChangeAspect="1"/>
          </p:cNvPicPr>
          <p:nvPr/>
        </p:nvPicPr>
        <p:blipFill>
          <a:blip r:embed="rId3"/>
          <a:stretch>
            <a:fillRect/>
          </a:stretch>
        </p:blipFill>
        <p:spPr>
          <a:xfrm>
            <a:off x="1734920" y="1600201"/>
            <a:ext cx="2921000" cy="2438400"/>
          </a:xfrm>
          <a:prstGeom prst="rect">
            <a:avLst/>
          </a:prstGeom>
          <a:solidFill>
            <a:schemeClr val="tx1"/>
          </a:solidFill>
          <a:ln w="28575">
            <a:solidFill>
              <a:schemeClr val="bg1"/>
            </a:solidFill>
          </a:ln>
        </p:spPr>
      </p:pic>
      <p:pic>
        <p:nvPicPr>
          <p:cNvPr id="6" name="Picture 5" descr="01x04.eps"/>
          <p:cNvPicPr>
            <a:picLocks noChangeAspect="1"/>
          </p:cNvPicPr>
          <p:nvPr/>
        </p:nvPicPr>
        <p:blipFill>
          <a:blip r:embed="rId4"/>
          <a:stretch>
            <a:fillRect/>
          </a:stretch>
        </p:blipFill>
        <p:spPr>
          <a:xfrm>
            <a:off x="6673521" y="1352551"/>
            <a:ext cx="3556000" cy="2933700"/>
          </a:xfrm>
          <a:prstGeom prst="rect">
            <a:avLst/>
          </a:prstGeom>
          <a:solidFill>
            <a:schemeClr val="tx1"/>
          </a:solidFill>
          <a:ln w="28575">
            <a:solidFill>
              <a:schemeClr val="bg1"/>
            </a:solid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6" end="6"/>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7" end="7"/>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57FE-8F7B-C64E-A634-97D219883DD0}"/>
              </a:ext>
            </a:extLst>
          </p:cNvPr>
          <p:cNvSpPr>
            <a:spLocks noGrp="1"/>
          </p:cNvSpPr>
          <p:nvPr>
            <p:ph type="title"/>
          </p:nvPr>
        </p:nvSpPr>
        <p:spPr/>
        <p:txBody>
          <a:bodyPr/>
          <a:lstStyle/>
          <a:p>
            <a:r>
              <a:rPr lang="en-US" dirty="0"/>
              <a:t>Why should you care?</a:t>
            </a:r>
          </a:p>
        </p:txBody>
      </p:sp>
      <p:sp>
        <p:nvSpPr>
          <p:cNvPr id="3" name="Content Placeholder 2">
            <a:extLst>
              <a:ext uri="{FF2B5EF4-FFF2-40B4-BE49-F238E27FC236}">
                <a16:creationId xmlns:a16="http://schemas.microsoft.com/office/drawing/2014/main" id="{D5B486F2-FB39-AF4E-B43D-1E1580E41158}"/>
              </a:ext>
            </a:extLst>
          </p:cNvPr>
          <p:cNvSpPr>
            <a:spLocks noGrp="1"/>
          </p:cNvSpPr>
          <p:nvPr>
            <p:ph idx="1"/>
          </p:nvPr>
        </p:nvSpPr>
        <p:spPr/>
        <p:txBody>
          <a:bodyPr>
            <a:normAutofit/>
          </a:bodyPr>
          <a:lstStyle/>
          <a:p>
            <a:pPr marL="0" indent="0" algn="ctr">
              <a:buNone/>
            </a:pPr>
            <a:r>
              <a:rPr lang="en-US" sz="3600" dirty="0"/>
              <a:t>Networks have mostly disappeared...</a:t>
            </a:r>
          </a:p>
          <a:p>
            <a:pPr marL="609585" lvl="1" indent="0" algn="ctr">
              <a:buNone/>
            </a:pPr>
            <a:r>
              <a:rPr lang="en-US" sz="3600" dirty="0"/>
              <a:t>…by being everywhere!</a:t>
            </a:r>
          </a:p>
          <a:p>
            <a:pPr lvl="1"/>
            <a:endParaRPr lang="en-US" dirty="0"/>
          </a:p>
          <a:p>
            <a:pPr marL="609585" lvl="1" indent="0">
              <a:buNone/>
            </a:pPr>
            <a:endParaRPr lang="en-US" dirty="0"/>
          </a:p>
          <a:p>
            <a:pPr marL="609585" lvl="1" indent="0">
              <a:buNone/>
            </a:pPr>
            <a:r>
              <a:rPr lang="en-US" dirty="0"/>
              <a:t>Almost all applications are cloud-based =&gt;  new challenges in system and software design</a:t>
            </a:r>
          </a:p>
          <a:p>
            <a:pPr lvl="1"/>
            <a:r>
              <a:rPr lang="en-US" dirty="0"/>
              <a:t>How do we build </a:t>
            </a:r>
            <a:r>
              <a:rPr lang="en-US" i="1" dirty="0"/>
              <a:t>robust</a:t>
            </a:r>
            <a:r>
              <a:rPr lang="en-US" dirty="0"/>
              <a:t> networked applications?</a:t>
            </a:r>
          </a:p>
          <a:p>
            <a:pPr lvl="1"/>
            <a:r>
              <a:rPr lang="en-US" dirty="0"/>
              <a:t>How does the “quality” of network connectivity affect users? </a:t>
            </a:r>
          </a:p>
          <a:p>
            <a:pPr lvl="1"/>
            <a:r>
              <a:rPr lang="en-US" dirty="0"/>
              <a:t>What to do when networks fail?</a:t>
            </a:r>
          </a:p>
          <a:p>
            <a:pPr marL="0" indent="0">
              <a:buNone/>
            </a:pPr>
            <a:endParaRPr lang="en-US" dirty="0"/>
          </a:p>
        </p:txBody>
      </p:sp>
    </p:spTree>
    <p:extLst>
      <p:ext uri="{BB962C8B-B14F-4D97-AF65-F5344CB8AC3E}">
        <p14:creationId xmlns:p14="http://schemas.microsoft.com/office/powerpoint/2010/main" val="19354699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5" end="5"/>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939" y="113522"/>
            <a:ext cx="10972800" cy="1143000"/>
          </a:xfrm>
        </p:spPr>
        <p:txBody>
          <a:bodyPr/>
          <a:lstStyle/>
          <a:p>
            <a:r>
              <a:rPr lang="en-US" dirty="0"/>
              <a:t>Multiplexing</a:t>
            </a:r>
          </a:p>
        </p:txBody>
      </p:sp>
      <p:sp>
        <p:nvSpPr>
          <p:cNvPr id="3" name="Content Placeholder 2"/>
          <p:cNvSpPr>
            <a:spLocks noGrp="1"/>
          </p:cNvSpPr>
          <p:nvPr>
            <p:ph idx="1"/>
          </p:nvPr>
        </p:nvSpPr>
        <p:spPr>
          <a:xfrm>
            <a:off x="2311400" y="5051197"/>
            <a:ext cx="8017669" cy="918006"/>
          </a:xfrm>
        </p:spPr>
        <p:txBody>
          <a:bodyPr>
            <a:normAutofit fontScale="92500" lnSpcReduction="20000"/>
          </a:bodyPr>
          <a:lstStyle/>
          <a:p>
            <a:r>
              <a:rPr lang="en-US" dirty="0"/>
              <a:t>What to do when multiple flows must share a link?</a:t>
            </a:r>
          </a:p>
        </p:txBody>
      </p:sp>
      <p:pic>
        <p:nvPicPr>
          <p:cNvPr id="4" name="Picture 3" descr="01x05.eps"/>
          <p:cNvPicPr>
            <a:picLocks noChangeAspect="1"/>
          </p:cNvPicPr>
          <p:nvPr/>
        </p:nvPicPr>
        <p:blipFill>
          <a:blip r:embed="rId2"/>
          <a:stretch>
            <a:fillRect/>
          </a:stretch>
        </p:blipFill>
        <p:spPr>
          <a:xfrm>
            <a:off x="2599205" y="1754062"/>
            <a:ext cx="6752290" cy="3026026"/>
          </a:xfrm>
          <a:prstGeom prst="rect">
            <a:avLst/>
          </a:prstGeom>
          <a:solidFill>
            <a:schemeClr val="tx1"/>
          </a:solidFill>
          <a:ln w="28575">
            <a:solidFill>
              <a:schemeClr val="bg1"/>
            </a:solidFill>
          </a:ln>
        </p:spPr>
      </p:pic>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39DDF3-BC39-A645-87BD-A480DBF0BD10}"/>
              </a:ext>
            </a:extLst>
          </p:cNvPr>
          <p:cNvSpPr>
            <a:spLocks noGrp="1"/>
          </p:cNvSpPr>
          <p:nvPr>
            <p:ph type="title"/>
          </p:nvPr>
        </p:nvSpPr>
        <p:spPr/>
        <p:txBody>
          <a:bodyPr/>
          <a:lstStyle/>
          <a:p>
            <a:r>
              <a:rPr lang="en-US" dirty="0"/>
              <a:t>Multiplexing strategies</a:t>
            </a:r>
          </a:p>
        </p:txBody>
      </p:sp>
      <p:sp>
        <p:nvSpPr>
          <p:cNvPr id="3" name="Content Placeholder 2">
            <a:extLst>
              <a:ext uri="{FF2B5EF4-FFF2-40B4-BE49-F238E27FC236}">
                <a16:creationId xmlns:a16="http://schemas.microsoft.com/office/drawing/2014/main" id="{301F32A2-884F-C943-B312-E244571D8AA6}"/>
              </a:ext>
            </a:extLst>
          </p:cNvPr>
          <p:cNvSpPr>
            <a:spLocks noGrp="1"/>
          </p:cNvSpPr>
          <p:nvPr>
            <p:ph idx="1"/>
          </p:nvPr>
        </p:nvSpPr>
        <p:spPr/>
        <p:txBody>
          <a:bodyPr>
            <a:normAutofit fontScale="92500" lnSpcReduction="20000"/>
          </a:bodyPr>
          <a:lstStyle/>
          <a:p>
            <a:r>
              <a:rPr lang="en-US" b="1" dirty="0"/>
              <a:t>Physical/Link layer</a:t>
            </a:r>
            <a:r>
              <a:rPr lang="en-US" dirty="0"/>
              <a:t> (Copper wires, wireless):  </a:t>
            </a:r>
            <a:r>
              <a:rPr lang="en-US" dirty="0" err="1"/>
              <a:t>Signalling</a:t>
            </a:r>
            <a:r>
              <a:rPr lang="en-US" dirty="0"/>
              <a:t> strategies</a:t>
            </a:r>
          </a:p>
          <a:p>
            <a:endParaRPr lang="en-US" dirty="0"/>
          </a:p>
          <a:p>
            <a:r>
              <a:rPr lang="en-US" b="1" dirty="0"/>
              <a:t>Network layer</a:t>
            </a:r>
            <a:r>
              <a:rPr lang="en-US" dirty="0"/>
              <a:t>:  IP addresses to identify one host</a:t>
            </a:r>
          </a:p>
          <a:p>
            <a:endParaRPr lang="en-US" dirty="0"/>
          </a:p>
          <a:p>
            <a:r>
              <a:rPr lang="en-US" b="1" dirty="0"/>
              <a:t>Transport layer</a:t>
            </a:r>
            <a:r>
              <a:rPr lang="en-US" dirty="0"/>
              <a:t>:  One host has many ports, used for different applications</a:t>
            </a:r>
          </a:p>
          <a:p>
            <a:pPr marL="0" indent="0">
              <a:buNone/>
            </a:pPr>
            <a:endParaRPr lang="en-US" dirty="0"/>
          </a:p>
          <a:p>
            <a:r>
              <a:rPr lang="en-US" dirty="0"/>
              <a:t>Application layer:  One program can have multiple “sockets”, which are an interface to one network “connection”</a:t>
            </a:r>
          </a:p>
        </p:txBody>
      </p:sp>
    </p:spTree>
    <p:extLst>
      <p:ext uri="{BB962C8B-B14F-4D97-AF65-F5344CB8AC3E}">
        <p14:creationId xmlns:p14="http://schemas.microsoft.com/office/powerpoint/2010/main" val="1954551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05758-5180-BDF8-47B7-D688EF808CB5}"/>
              </a:ext>
            </a:extLst>
          </p:cNvPr>
          <p:cNvSpPr>
            <a:spLocks noGrp="1"/>
          </p:cNvSpPr>
          <p:nvPr>
            <p:ph type="title"/>
          </p:nvPr>
        </p:nvSpPr>
        <p:spPr/>
        <p:txBody>
          <a:bodyPr/>
          <a:lstStyle/>
          <a:p>
            <a:r>
              <a:rPr lang="en-US" dirty="0"/>
              <a:t>For next class</a:t>
            </a:r>
          </a:p>
        </p:txBody>
      </p:sp>
      <p:sp>
        <p:nvSpPr>
          <p:cNvPr id="3" name="Content Placeholder 2">
            <a:extLst>
              <a:ext uri="{FF2B5EF4-FFF2-40B4-BE49-F238E27FC236}">
                <a16:creationId xmlns:a16="http://schemas.microsoft.com/office/drawing/2014/main" id="{66347677-2B68-429A-9CFE-D7E63BE2D79E}"/>
              </a:ext>
            </a:extLst>
          </p:cNvPr>
          <p:cNvSpPr>
            <a:spLocks noGrp="1"/>
          </p:cNvSpPr>
          <p:nvPr>
            <p:ph idx="1"/>
          </p:nvPr>
        </p:nvSpPr>
        <p:spPr/>
        <p:txBody>
          <a:bodyPr/>
          <a:lstStyle/>
          <a:p>
            <a:r>
              <a:rPr lang="en-US" dirty="0"/>
              <a:t>HW0:  Survey (please fill out ASAP)</a:t>
            </a:r>
          </a:p>
          <a:p>
            <a:r>
              <a:rPr lang="en-US" dirty="0"/>
              <a:t>Project 0:  dev environment setup (due next Thursday)</a:t>
            </a:r>
          </a:p>
          <a:p>
            <a:r>
              <a:rPr lang="en-US" dirty="0"/>
              <a:t>Project 1:  out on Tuesday</a:t>
            </a:r>
          </a:p>
          <a:p>
            <a:pPr lvl="1"/>
            <a:r>
              <a:rPr lang="en-US" dirty="0" err="1"/>
              <a:t>Gearup</a:t>
            </a:r>
            <a:r>
              <a:rPr lang="en-US" dirty="0"/>
              <a:t>: Thursday, Sept 14, 5-7pm in CIT368 (+ Zoom, recorded)</a:t>
            </a:r>
          </a:p>
        </p:txBody>
      </p:sp>
    </p:spTree>
    <p:extLst>
      <p:ext uri="{BB962C8B-B14F-4D97-AF65-F5344CB8AC3E}">
        <p14:creationId xmlns:p14="http://schemas.microsoft.com/office/powerpoint/2010/main" val="40353469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we here?</a:t>
            </a:r>
          </a:p>
        </p:txBody>
      </p:sp>
      <p:sp>
        <p:nvSpPr>
          <p:cNvPr id="3" name="Content Placeholder 2"/>
          <p:cNvSpPr>
            <a:spLocks noGrp="1"/>
          </p:cNvSpPr>
          <p:nvPr>
            <p:ph idx="1"/>
          </p:nvPr>
        </p:nvSpPr>
        <p:spPr>
          <a:xfrm>
            <a:off x="609600" y="1600201"/>
            <a:ext cx="10972800" cy="4787347"/>
          </a:xfrm>
        </p:spPr>
        <p:txBody>
          <a:bodyPr>
            <a:normAutofit fontScale="92500" lnSpcReduction="20000"/>
          </a:bodyPr>
          <a:lstStyle/>
          <a:p>
            <a:pPr marL="0" indent="0">
              <a:buNone/>
            </a:pPr>
            <a:r>
              <a:rPr lang="en-US" b="1" dirty="0"/>
              <a:t>Goal: learn concepts underlying networks, and their massive impact on computing and society</a:t>
            </a:r>
          </a:p>
          <a:p>
            <a:r>
              <a:rPr lang="en-US" dirty="0"/>
              <a:t>How do networks work? What can one do with them?</a:t>
            </a:r>
          </a:p>
          <a:p>
            <a:r>
              <a:rPr lang="en-US" dirty="0"/>
              <a:t>Gain a basic understanding of the Internet</a:t>
            </a:r>
          </a:p>
          <a:p>
            <a:pPr marL="609585" lvl="1" indent="0">
              <a:buNone/>
            </a:pPr>
            <a:endParaRPr lang="en-US" dirty="0"/>
          </a:p>
          <a:p>
            <a:pPr marL="609585" lvl="1" indent="0">
              <a:buNone/>
            </a:pPr>
            <a:endParaRPr lang="en-US" dirty="0"/>
          </a:p>
          <a:p>
            <a:pPr marL="609585" lvl="1" indent="0">
              <a:buNone/>
            </a:pPr>
            <a:endParaRPr lang="en-US" dirty="0"/>
          </a:p>
          <a:p>
            <a:pPr marL="609585" lvl="1" indent="0">
              <a:buNone/>
            </a:pPr>
            <a:endParaRPr lang="en-US" dirty="0"/>
          </a:p>
          <a:p>
            <a:pPr marL="609585" lvl="1" indent="0">
              <a:buNone/>
            </a:pPr>
            <a:endParaRPr lang="en-US" dirty="0"/>
          </a:p>
          <a:p>
            <a:pPr marL="609585" lvl="1" indent="0">
              <a:buNone/>
            </a:pPr>
            <a:endParaRPr lang="en-US" dirty="0"/>
          </a:p>
          <a:p>
            <a:pPr marL="609585" lvl="1" indent="0">
              <a:buNone/>
            </a:pPr>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we here?</a:t>
            </a:r>
          </a:p>
        </p:txBody>
      </p:sp>
      <p:sp>
        <p:nvSpPr>
          <p:cNvPr id="3" name="Content Placeholder 2"/>
          <p:cNvSpPr>
            <a:spLocks noGrp="1"/>
          </p:cNvSpPr>
          <p:nvPr>
            <p:ph idx="1"/>
          </p:nvPr>
        </p:nvSpPr>
        <p:spPr>
          <a:xfrm>
            <a:off x="609600" y="1600201"/>
            <a:ext cx="10972800" cy="4787347"/>
          </a:xfrm>
        </p:spPr>
        <p:txBody>
          <a:bodyPr>
            <a:normAutofit fontScale="92500" lnSpcReduction="20000"/>
          </a:bodyPr>
          <a:lstStyle/>
          <a:p>
            <a:pPr marL="0" indent="0">
              <a:buNone/>
            </a:pPr>
            <a:r>
              <a:rPr lang="en-US" b="1" dirty="0"/>
              <a:t>Goal: learn concepts underlying networks, and their massive impact on computing and society</a:t>
            </a:r>
          </a:p>
          <a:p>
            <a:r>
              <a:rPr lang="en-US" dirty="0"/>
              <a:t>How do networks work? What can one do with them?</a:t>
            </a:r>
          </a:p>
          <a:p>
            <a:r>
              <a:rPr lang="en-US" dirty="0"/>
              <a:t>Gain a basic understanding of the Internet</a:t>
            </a:r>
          </a:p>
          <a:p>
            <a:pPr marL="0" indent="0">
              <a:buNone/>
            </a:pPr>
            <a:endParaRPr lang="en-US" dirty="0"/>
          </a:p>
          <a:p>
            <a:r>
              <a:rPr lang="en-US" dirty="0"/>
              <a:t>Gain experience writing </a:t>
            </a:r>
            <a:r>
              <a:rPr lang="en-US" i="1" dirty="0"/>
              <a:t>protocols</a:t>
            </a:r>
            <a:endParaRPr lang="en-US" dirty="0"/>
          </a:p>
          <a:p>
            <a:r>
              <a:rPr lang="en-US" dirty="0"/>
              <a:t>Tools to understand new protocols and applications</a:t>
            </a:r>
          </a:p>
          <a:p>
            <a:pPr marL="609585" lvl="1" indent="0">
              <a:buNone/>
            </a:pPr>
            <a:endParaRPr lang="en-US" dirty="0"/>
          </a:p>
          <a:p>
            <a:pPr marL="609585" lvl="1" indent="0">
              <a:buNone/>
            </a:pPr>
            <a:endParaRPr lang="en-US" dirty="0"/>
          </a:p>
          <a:p>
            <a:pPr marL="609585" lvl="1" indent="0">
              <a:buNone/>
            </a:pPr>
            <a:endParaRPr lang="en-US" dirty="0"/>
          </a:p>
          <a:p>
            <a:pPr marL="609585" lvl="1" indent="0">
              <a:buNone/>
            </a:pPr>
            <a:r>
              <a:rPr lang="en-US" dirty="0"/>
              <a:t> </a:t>
            </a:r>
          </a:p>
        </p:txBody>
      </p:sp>
    </p:spTree>
    <p:extLst>
      <p:ext uri="{BB962C8B-B14F-4D97-AF65-F5344CB8AC3E}">
        <p14:creationId xmlns:p14="http://schemas.microsoft.com/office/powerpoint/2010/main" val="37470736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Why are we here?</a:t>
            </a:r>
          </a:p>
        </p:txBody>
      </p:sp>
      <p:sp>
        <p:nvSpPr>
          <p:cNvPr id="3" name="Content Placeholder 2"/>
          <p:cNvSpPr>
            <a:spLocks noGrp="1"/>
          </p:cNvSpPr>
          <p:nvPr>
            <p:ph idx="1"/>
          </p:nvPr>
        </p:nvSpPr>
        <p:spPr>
          <a:xfrm>
            <a:off x="609600" y="1600201"/>
            <a:ext cx="10972800" cy="4787347"/>
          </a:xfrm>
        </p:spPr>
        <p:txBody>
          <a:bodyPr>
            <a:normAutofit fontScale="92500" lnSpcReduction="20000"/>
          </a:bodyPr>
          <a:lstStyle/>
          <a:p>
            <a:pPr marL="0" indent="0">
              <a:buNone/>
            </a:pPr>
            <a:r>
              <a:rPr lang="en-US" b="1" dirty="0"/>
              <a:t>Goal: learn concepts underlying networks, and their massive impact on computing and society</a:t>
            </a:r>
          </a:p>
          <a:p>
            <a:r>
              <a:rPr lang="en-US" dirty="0"/>
              <a:t>How do networks work? What can one do with them?</a:t>
            </a:r>
          </a:p>
          <a:p>
            <a:r>
              <a:rPr lang="en-US" dirty="0"/>
              <a:t>Gain a basic understanding of the Internet</a:t>
            </a:r>
          </a:p>
          <a:p>
            <a:r>
              <a:rPr lang="en-US" dirty="0"/>
              <a:t>Gain experience writing </a:t>
            </a:r>
            <a:r>
              <a:rPr lang="en-US" i="1" dirty="0"/>
              <a:t>protocols</a:t>
            </a:r>
            <a:endParaRPr lang="en-US" dirty="0"/>
          </a:p>
          <a:p>
            <a:r>
              <a:rPr lang="en-US" dirty="0"/>
              <a:t>Tools to understand new protocols and applications</a:t>
            </a:r>
          </a:p>
          <a:p>
            <a:r>
              <a:rPr lang="en-US" dirty="0">
                <a:solidFill>
                  <a:srgbClr val="FFCB33"/>
                </a:solidFill>
              </a:rPr>
              <a:t>Tackle technical and social challenges with building a global network</a:t>
            </a:r>
          </a:p>
          <a:p>
            <a:pPr marL="609585" lvl="1" indent="0">
              <a:buNone/>
            </a:pPr>
            <a:endParaRPr lang="en-US" dirty="0"/>
          </a:p>
          <a:p>
            <a:pPr marL="609585" lvl="1" indent="0">
              <a:buNone/>
            </a:pPr>
            <a:endParaRPr lang="en-US" dirty="0"/>
          </a:p>
          <a:p>
            <a:pPr marL="0" indent="0" algn="ctr">
              <a:buNone/>
            </a:pPr>
            <a:r>
              <a:rPr lang="en-US" i="1" dirty="0"/>
              <a:t>“From two communicating machines to the entire Internet”</a:t>
            </a:r>
          </a:p>
        </p:txBody>
      </p:sp>
    </p:spTree>
    <p:extLst>
      <p:ext uri="{BB962C8B-B14F-4D97-AF65-F5344CB8AC3E}">
        <p14:creationId xmlns:p14="http://schemas.microsoft.com/office/powerpoint/2010/main" val="352134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E96779-8427-2C48-AE16-0C7ECFE5157B}"/>
              </a:ext>
            </a:extLst>
          </p:cNvPr>
          <p:cNvSpPr>
            <a:spLocks noGrp="1"/>
          </p:cNvSpPr>
          <p:nvPr>
            <p:ph type="title"/>
          </p:nvPr>
        </p:nvSpPr>
        <p:spPr/>
        <p:txBody>
          <a:bodyPr/>
          <a:lstStyle/>
          <a:p>
            <a:r>
              <a:rPr lang="en-US" dirty="0"/>
              <a:t>Some more honesty</a:t>
            </a:r>
          </a:p>
        </p:txBody>
      </p:sp>
      <p:sp>
        <p:nvSpPr>
          <p:cNvPr id="3" name="Content Placeholder 2">
            <a:extLst>
              <a:ext uri="{FF2B5EF4-FFF2-40B4-BE49-F238E27FC236}">
                <a16:creationId xmlns:a16="http://schemas.microsoft.com/office/drawing/2014/main" id="{FEDE5437-A1CC-B74A-AE62-AC368B368C82}"/>
              </a:ext>
            </a:extLst>
          </p:cNvPr>
          <p:cNvSpPr>
            <a:spLocks noGrp="1"/>
          </p:cNvSpPr>
          <p:nvPr>
            <p:ph idx="1"/>
          </p:nvPr>
        </p:nvSpPr>
        <p:spPr>
          <a:xfrm>
            <a:off x="609600" y="3848100"/>
            <a:ext cx="10972800" cy="2278064"/>
          </a:xfrm>
        </p:spPr>
        <p:txBody>
          <a:bodyPr/>
          <a:lstStyle/>
          <a:p>
            <a:r>
              <a:rPr lang="en-US" dirty="0"/>
              <a:t>Huge demand for the course this year!</a:t>
            </a:r>
          </a:p>
          <a:p>
            <a:r>
              <a:rPr lang="en-US" dirty="0"/>
              <a:t>We are working hard to scale the class—we appreciate your patience and understanding!</a:t>
            </a:r>
          </a:p>
        </p:txBody>
      </p:sp>
      <p:pic>
        <p:nvPicPr>
          <p:cNvPr id="4" name="Picture 3">
            <a:extLst>
              <a:ext uri="{FF2B5EF4-FFF2-40B4-BE49-F238E27FC236}">
                <a16:creationId xmlns:a16="http://schemas.microsoft.com/office/drawing/2014/main" id="{F301B682-BB93-1748-E6EC-C8C78CB32BC3}"/>
              </a:ext>
            </a:extLst>
          </p:cNvPr>
          <p:cNvPicPr>
            <a:picLocks noChangeAspect="1"/>
          </p:cNvPicPr>
          <p:nvPr/>
        </p:nvPicPr>
        <p:blipFill>
          <a:blip r:embed="rId3"/>
          <a:stretch>
            <a:fillRect/>
          </a:stretch>
        </p:blipFill>
        <p:spPr>
          <a:xfrm>
            <a:off x="768350" y="1809750"/>
            <a:ext cx="10655300" cy="1447800"/>
          </a:xfrm>
          <a:prstGeom prst="rect">
            <a:avLst/>
          </a:prstGeom>
        </p:spPr>
      </p:pic>
    </p:spTree>
    <p:extLst>
      <p:ext uri="{BB962C8B-B14F-4D97-AF65-F5344CB8AC3E}">
        <p14:creationId xmlns:p14="http://schemas.microsoft.com/office/powerpoint/2010/main" val="2038560051"/>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4258A4-07A1-754C-881B-62E7A5BA070A}"/>
              </a:ext>
            </a:extLst>
          </p:cNvPr>
          <p:cNvSpPr>
            <a:spLocks noGrp="1"/>
          </p:cNvSpPr>
          <p:nvPr>
            <p:ph type="title"/>
          </p:nvPr>
        </p:nvSpPr>
        <p:spPr/>
        <p:txBody>
          <a:bodyPr/>
          <a:lstStyle/>
          <a:p>
            <a:r>
              <a:rPr lang="en-US" dirty="0"/>
              <a:t>The Waitlist</a:t>
            </a:r>
          </a:p>
        </p:txBody>
      </p:sp>
      <p:sp>
        <p:nvSpPr>
          <p:cNvPr id="3" name="Content Placeholder 2">
            <a:extLst>
              <a:ext uri="{FF2B5EF4-FFF2-40B4-BE49-F238E27FC236}">
                <a16:creationId xmlns:a16="http://schemas.microsoft.com/office/drawing/2014/main" id="{DAE98228-53CC-C94E-A9FA-294229057B34}"/>
              </a:ext>
            </a:extLst>
          </p:cNvPr>
          <p:cNvSpPr>
            <a:spLocks noGrp="1"/>
          </p:cNvSpPr>
          <p:nvPr>
            <p:ph idx="1"/>
          </p:nvPr>
        </p:nvSpPr>
        <p:spPr>
          <a:xfrm>
            <a:off x="609600" y="1527968"/>
            <a:ext cx="10972800" cy="4525963"/>
          </a:xfrm>
        </p:spPr>
        <p:txBody>
          <a:bodyPr>
            <a:normAutofit/>
          </a:bodyPr>
          <a:lstStyle/>
          <a:p>
            <a:pPr marL="0" indent="0">
              <a:buNone/>
            </a:pPr>
            <a:r>
              <a:rPr lang="en-US" dirty="0"/>
              <a:t>If you are not enrolled, sign up for the waitlist</a:t>
            </a:r>
          </a:p>
          <a:p>
            <a:pPr lvl="1"/>
            <a:r>
              <a:rPr lang="en-US" sz="2800" dirty="0"/>
              <a:t>As enrollment changes, we will admit students from the waitlist, prioritizing those who cannot take the course again</a:t>
            </a:r>
          </a:p>
          <a:p>
            <a:pPr lvl="1"/>
            <a:r>
              <a:rPr lang="en-US" sz="2800" dirty="0"/>
              <a:t>First batch of admissions after class—look for an email</a:t>
            </a:r>
            <a:endParaRPr lang="en-US" dirty="0"/>
          </a:p>
        </p:txBody>
      </p:sp>
      <p:sp>
        <p:nvSpPr>
          <p:cNvPr id="5" name="Rounded Rectangle 4">
            <a:extLst>
              <a:ext uri="{FF2B5EF4-FFF2-40B4-BE49-F238E27FC236}">
                <a16:creationId xmlns:a16="http://schemas.microsoft.com/office/drawing/2014/main" id="{5DCC3FFE-4C4B-B4B6-0D26-EFCBF35F0413}"/>
              </a:ext>
            </a:extLst>
          </p:cNvPr>
          <p:cNvSpPr/>
          <p:nvPr/>
        </p:nvSpPr>
        <p:spPr>
          <a:xfrm>
            <a:off x="1581843" y="4522151"/>
            <a:ext cx="9028314" cy="1032667"/>
          </a:xfrm>
          <a:prstGeom prst="roundRect">
            <a:avLst/>
          </a:prstGeom>
          <a:solidFill>
            <a:srgbClr val="22A6F4"/>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en-US" sz="2800" dirty="0">
                <a:latin typeface="Avenir Book" panose="02000503020000020003" pitchFamily="2" charset="0"/>
              </a:rPr>
              <a:t>During shopping period, you are expected to participate in the course and submit assignments</a:t>
            </a:r>
          </a:p>
        </p:txBody>
      </p:sp>
    </p:spTree>
    <p:extLst>
      <p:ext uri="{BB962C8B-B14F-4D97-AF65-F5344CB8AC3E}">
        <p14:creationId xmlns:p14="http://schemas.microsoft.com/office/powerpoint/2010/main" val="189396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E257FE-8F7B-C64E-A634-97D219883DD0}"/>
              </a:ext>
            </a:extLst>
          </p:cNvPr>
          <p:cNvSpPr>
            <a:spLocks noGrp="1"/>
          </p:cNvSpPr>
          <p:nvPr>
            <p:ph type="title"/>
          </p:nvPr>
        </p:nvSpPr>
        <p:spPr/>
        <p:txBody>
          <a:bodyPr/>
          <a:lstStyle/>
          <a:p>
            <a:r>
              <a:rPr lang="en-US" dirty="0"/>
              <a:t>Our staff</a:t>
            </a:r>
          </a:p>
        </p:txBody>
      </p:sp>
      <p:sp>
        <p:nvSpPr>
          <p:cNvPr id="3" name="Content Placeholder 2">
            <a:extLst>
              <a:ext uri="{FF2B5EF4-FFF2-40B4-BE49-F238E27FC236}">
                <a16:creationId xmlns:a16="http://schemas.microsoft.com/office/drawing/2014/main" id="{D5B486F2-FB39-AF4E-B43D-1E1580E41158}"/>
              </a:ext>
            </a:extLst>
          </p:cNvPr>
          <p:cNvSpPr>
            <a:spLocks noGrp="1"/>
          </p:cNvSpPr>
          <p:nvPr>
            <p:ph idx="1"/>
          </p:nvPr>
        </p:nvSpPr>
        <p:spPr/>
        <p:txBody>
          <a:bodyPr>
            <a:normAutofit/>
          </a:bodyPr>
          <a:lstStyle/>
          <a:p>
            <a:pPr marL="0" indent="0">
              <a:buNone/>
            </a:pPr>
            <a:r>
              <a:rPr lang="en-US" dirty="0"/>
              <a:t>Instructor:  Nick </a:t>
            </a:r>
            <a:r>
              <a:rPr lang="en-US" dirty="0" err="1"/>
              <a:t>DeMarinis</a:t>
            </a:r>
            <a:endParaRPr lang="en-US" dirty="0"/>
          </a:p>
          <a:p>
            <a:pPr marL="0" indent="0">
              <a:buNone/>
            </a:pPr>
            <a:endParaRPr lang="en-US" dirty="0"/>
          </a:p>
          <a:p>
            <a:pPr marL="0" indent="0">
              <a:buNone/>
            </a:pPr>
            <a:r>
              <a:rPr lang="en-US" dirty="0"/>
              <a:t>HTAs:  Rhea Goyal, Austin Miles, Richard Tang</a:t>
            </a:r>
          </a:p>
          <a:p>
            <a:pPr marL="0" indent="0">
              <a:buNone/>
            </a:pPr>
            <a:endParaRPr lang="en-US" dirty="0"/>
          </a:p>
          <a:p>
            <a:pPr marL="0" indent="0">
              <a:buNone/>
            </a:pPr>
            <a:r>
              <a:rPr lang="en-US" dirty="0"/>
              <a:t>UTAs:  Nathan Andrews, Brandon </a:t>
            </a:r>
            <a:r>
              <a:rPr lang="en-US" dirty="0" err="1"/>
              <a:t>Arocho</a:t>
            </a:r>
            <a:r>
              <a:rPr lang="en-US" dirty="0"/>
              <a:t>, Alex Bao, Vignesh </a:t>
            </a:r>
            <a:r>
              <a:rPr lang="en-US" dirty="0" err="1"/>
              <a:t>Pandiarajan</a:t>
            </a:r>
            <a:r>
              <a:rPr lang="en-US" dirty="0"/>
              <a:t>, Madhav Ramesh, Kenta Yoshii</a:t>
            </a:r>
          </a:p>
          <a:p>
            <a:pPr marL="0" indent="0">
              <a:buNone/>
            </a:pPr>
            <a:endParaRPr lang="en-US" dirty="0"/>
          </a:p>
        </p:txBody>
      </p:sp>
    </p:spTree>
    <p:extLst>
      <p:ext uri="{BB962C8B-B14F-4D97-AF65-F5344CB8AC3E}">
        <p14:creationId xmlns:p14="http://schemas.microsoft.com/office/powerpoint/2010/main" val="1267383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371EF-59D4-87BD-3EAD-93985E7A60E2}"/>
              </a:ext>
            </a:extLst>
          </p:cNvPr>
          <p:cNvSpPr>
            <a:spLocks noGrp="1"/>
          </p:cNvSpPr>
          <p:nvPr>
            <p:ph type="title"/>
          </p:nvPr>
        </p:nvSpPr>
        <p:spPr/>
        <p:txBody>
          <a:bodyPr/>
          <a:lstStyle/>
          <a:p>
            <a:r>
              <a:rPr lang="en-US" dirty="0"/>
              <a:t>Challenges:  Access</a:t>
            </a:r>
          </a:p>
        </p:txBody>
      </p:sp>
      <p:pic>
        <p:nvPicPr>
          <p:cNvPr id="4098" name="Picture 2">
            <a:extLst>
              <a:ext uri="{FF2B5EF4-FFF2-40B4-BE49-F238E27FC236}">
                <a16:creationId xmlns:a16="http://schemas.microsoft.com/office/drawing/2014/main" id="{D1DF4167-46B2-56B9-FD15-B2FD142AAC5D}"/>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133600" y="1506054"/>
            <a:ext cx="7924800" cy="4508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41070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aseline="0" dirty="0"/>
              <a:t>Networks, in general</a:t>
            </a:r>
            <a:endParaRPr lang="en-US" dirty="0"/>
          </a:p>
        </p:txBody>
      </p:sp>
      <p:sp>
        <p:nvSpPr>
          <p:cNvPr id="3" name="Content Placeholder 2"/>
          <p:cNvSpPr>
            <a:spLocks noGrp="1"/>
          </p:cNvSpPr>
          <p:nvPr>
            <p:ph idx="1"/>
          </p:nvPr>
        </p:nvSpPr>
        <p:spPr/>
        <p:txBody>
          <a:bodyPr>
            <a:normAutofit/>
          </a:bodyPr>
          <a:lstStyle/>
          <a:p>
            <a:pPr marL="0" indent="0">
              <a:buNone/>
            </a:pPr>
            <a:r>
              <a:rPr lang="en-US" dirty="0"/>
              <a:t>What is a network?</a:t>
            </a:r>
          </a:p>
          <a:p>
            <a:pPr lvl="1"/>
            <a:r>
              <a:rPr lang="en-US" dirty="0"/>
              <a:t>System of lines/channels that interconnect</a:t>
            </a:r>
          </a:p>
          <a:p>
            <a:pPr lvl="1"/>
            <a:r>
              <a:rPr lang="en-US" i="1" dirty="0"/>
              <a:t>E.g.</a:t>
            </a:r>
            <a:r>
              <a:rPr lang="en-US" dirty="0"/>
              <a:t>, railroad, highway, plumbing, postal, telephone, social, </a:t>
            </a:r>
            <a:r>
              <a:rPr lang="en-US" dirty="0">
                <a:solidFill>
                  <a:schemeClr val="tx2"/>
                </a:solidFill>
              </a:rPr>
              <a:t>computer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Recurring Themes</a:t>
            </a:r>
          </a:p>
        </p:txBody>
      </p:sp>
      <p:sp>
        <p:nvSpPr>
          <p:cNvPr id="3" name="Content Placeholder 2"/>
          <p:cNvSpPr>
            <a:spLocks noGrp="1"/>
          </p:cNvSpPr>
          <p:nvPr>
            <p:ph idx="1"/>
          </p:nvPr>
        </p:nvSpPr>
        <p:spPr/>
        <p:txBody>
          <a:bodyPr>
            <a:normAutofit fontScale="85000" lnSpcReduction="20000"/>
          </a:bodyPr>
          <a:lstStyle/>
          <a:p>
            <a:r>
              <a:rPr lang="en-US" dirty="0"/>
              <a:t>How to find who to talk to</a:t>
            </a:r>
          </a:p>
          <a:p>
            <a:pPr lvl="1"/>
            <a:r>
              <a:rPr lang="en-US" dirty="0"/>
              <a:t>Addresses and names, discovery, routing</a:t>
            </a:r>
          </a:p>
          <a:p>
            <a:pPr marL="609585" lvl="1" indent="0">
              <a:buNone/>
            </a:pPr>
            <a:endParaRPr lang="en-US" dirty="0"/>
          </a:p>
          <a:p>
            <a:r>
              <a:rPr lang="en-US" dirty="0"/>
              <a:t>Decide </a:t>
            </a:r>
            <a:r>
              <a:rPr lang="en-US" i="1" dirty="0"/>
              <a:t>how</a:t>
            </a:r>
            <a:r>
              <a:rPr lang="en-US" dirty="0"/>
              <a:t> to talk to them</a:t>
            </a:r>
          </a:p>
          <a:p>
            <a:pPr lvl="1"/>
            <a:r>
              <a:rPr lang="en-US" dirty="0"/>
              <a:t>Encodings, Protocols</a:t>
            </a:r>
          </a:p>
          <a:p>
            <a:pPr marL="609585" lvl="1" indent="0">
              <a:buNone/>
            </a:pPr>
            <a:endParaRPr lang="en-US" dirty="0"/>
          </a:p>
          <a:p>
            <a:r>
              <a:rPr lang="en-US" dirty="0"/>
              <a:t>Make sure communication is correct, only among intended parties, works for all</a:t>
            </a:r>
          </a:p>
          <a:p>
            <a:pPr lvl="1"/>
            <a:r>
              <a:rPr lang="en-US" dirty="0"/>
              <a:t>Mediation, Error correction, encryption, </a:t>
            </a:r>
            <a:r>
              <a:rPr lang="mr-IN" dirty="0"/>
              <a:t>…</a:t>
            </a:r>
            <a:endParaRPr lang="en-US" dirty="0"/>
          </a:p>
          <a:p>
            <a:pPr lvl="1"/>
            <a:endParaRPr lang="en-US" dirty="0"/>
          </a:p>
          <a:p>
            <a:r>
              <a:rPr lang="en-US" dirty="0"/>
              <a:t>How to do this at scale</a:t>
            </a:r>
          </a:p>
          <a:p>
            <a:pPr lvl="1"/>
            <a:r>
              <a:rPr lang="en-US" dirty="0"/>
              <a:t>Planetary scale (or beyond)</a:t>
            </a:r>
          </a:p>
          <a:p>
            <a:pPr lvl="1"/>
            <a:endParaRPr lang="en-US" dirty="0"/>
          </a:p>
        </p:txBody>
      </p:sp>
    </p:spTree>
    <p:extLst>
      <p:ext uri="{BB962C8B-B14F-4D97-AF65-F5344CB8AC3E}">
        <p14:creationId xmlns:p14="http://schemas.microsoft.com/office/powerpoint/2010/main" val="735022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ue_Line">
  <a:themeElements>
    <a:clrScheme name="Line">
      <a:dk1>
        <a:srgbClr val="000000"/>
      </a:dk1>
      <a:lt1>
        <a:srgbClr val="FFFFFF"/>
      </a:lt1>
      <a:dk2>
        <a:srgbClr val="283138"/>
      </a:dk2>
      <a:lt2>
        <a:srgbClr val="FECB32"/>
      </a:lt2>
      <a:accent1>
        <a:srgbClr val="20A6F4"/>
      </a:accent1>
      <a:accent2>
        <a:srgbClr val="FECB32"/>
      </a:accent2>
      <a:accent3>
        <a:srgbClr val="651266"/>
      </a:accent3>
      <a:accent4>
        <a:srgbClr val="C9001F"/>
      </a:accent4>
      <a:accent5>
        <a:srgbClr val="F4A582"/>
      </a:accent5>
      <a:accent6>
        <a:srgbClr val="5F6877"/>
      </a:accent6>
      <a:hlink>
        <a:srgbClr val="20A6F4"/>
      </a:hlink>
      <a:folHlink>
        <a:srgbClr val="20A6F4"/>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a:defRPr smtClean="0">
            <a:latin typeface="Avenir Book" charset="0"/>
            <a:ea typeface="Avenir Book" charset="0"/>
            <a:cs typeface="Avenir Book" charset="0"/>
          </a:defRPr>
        </a:defPPr>
      </a:lstStyle>
    </a:txDef>
  </a:objectDefaults>
  <a:extraClrSchemeLst/>
  <a:extLst>
    <a:ext uri="{05A4C25C-085E-4340-85A3-A5531E510DB2}">
      <thm15:themeFamily xmlns:thm15="http://schemas.microsoft.com/office/thememl/2012/main" name="line-standard.potx" id="{464977E1-A74C-A247-BBF6-FD818AF7D8BA}" vid="{90D414F5-3F4E-4A4D-8AD0-9856E06C2FF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line-standard</Template>
  <TotalTime>60748</TotalTime>
  <Words>4378</Words>
  <Application>Microsoft Macintosh PowerPoint</Application>
  <PresentationFormat>Widescreen</PresentationFormat>
  <Paragraphs>712</Paragraphs>
  <Slides>90</Slides>
  <Notes>50</Notes>
  <HiddenSlides>13</HiddenSlides>
  <MMClips>1</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90</vt:i4>
      </vt:variant>
    </vt:vector>
  </HeadingPairs>
  <TitlesOfParts>
    <vt:vector size="98" baseType="lpstr">
      <vt:lpstr>Arial</vt:lpstr>
      <vt:lpstr>Avenir Book</vt:lpstr>
      <vt:lpstr>Calibri</vt:lpstr>
      <vt:lpstr>Courier</vt:lpstr>
      <vt:lpstr>Minion Pro</vt:lpstr>
      <vt:lpstr>Roboto</vt:lpstr>
      <vt:lpstr>Verdana</vt:lpstr>
      <vt:lpstr>Blue_Line</vt:lpstr>
      <vt:lpstr>CSCI 1680: Computer Networks</vt:lpstr>
      <vt:lpstr>PowerPoint Presentation</vt:lpstr>
      <vt:lpstr>CSCI 1680: Computer Networks</vt:lpstr>
      <vt:lpstr>Cast</vt:lpstr>
      <vt:lpstr>Why are we here?</vt:lpstr>
      <vt:lpstr>Why are we here?</vt:lpstr>
      <vt:lpstr>Why should you care?</vt:lpstr>
      <vt:lpstr>Why should you care?</vt:lpstr>
      <vt:lpstr>Networks, in general</vt:lpstr>
      <vt:lpstr>Networks, in general</vt:lpstr>
      <vt:lpstr>Why are computer networks cooler?</vt:lpstr>
      <vt:lpstr>Why are computer networks cooler?</vt:lpstr>
      <vt:lpstr>Why are computer networks cooler?</vt:lpstr>
      <vt:lpstr>Why are computer networks cooler?</vt:lpstr>
      <vt:lpstr>Networking =&gt; Innovation</vt:lpstr>
      <vt:lpstr>PowerPoint Presentation</vt:lpstr>
      <vt:lpstr>PowerPoint Presentation</vt:lpstr>
      <vt:lpstr>PowerPoint Presentation</vt:lpstr>
      <vt:lpstr>Challenge:  Heterogeneity</vt:lpstr>
      <vt:lpstr>Challenges:  Access</vt:lpstr>
      <vt:lpstr>Challenge:  Security</vt:lpstr>
      <vt:lpstr>Challenges:  Politics and Oversight</vt:lpstr>
      <vt:lpstr>Why should you take this course?</vt:lpstr>
      <vt:lpstr>Why should you take this course?</vt:lpstr>
      <vt:lpstr>How will we do this?</vt:lpstr>
      <vt:lpstr>How will we do this?</vt:lpstr>
      <vt:lpstr>Logistics</vt:lpstr>
      <vt:lpstr>How will we do this?</vt:lpstr>
      <vt:lpstr>Mechanics:  Resources</vt:lpstr>
      <vt:lpstr>Mechanics:  Resources</vt:lpstr>
      <vt:lpstr>Prerequisites</vt:lpstr>
      <vt:lpstr>Prerequisites</vt:lpstr>
      <vt:lpstr>Lectures</vt:lpstr>
      <vt:lpstr>Lectures</vt:lpstr>
      <vt:lpstr>Mechanics:  Homeworks</vt:lpstr>
      <vt:lpstr>Mechanics:  Homeworks</vt:lpstr>
      <vt:lpstr>Mechanics:  Projects</vt:lpstr>
      <vt:lpstr>Mechanics:  Projects</vt:lpstr>
      <vt:lpstr>Languages</vt:lpstr>
      <vt:lpstr>Languages</vt:lpstr>
      <vt:lpstr>How projects work</vt:lpstr>
      <vt:lpstr>What this means</vt:lpstr>
      <vt:lpstr>PowerPoint Presentation</vt:lpstr>
      <vt:lpstr>PowerPoint Presentation</vt:lpstr>
      <vt:lpstr>PowerPoint Presentation</vt:lpstr>
      <vt:lpstr>CS1680 + GenAI</vt:lpstr>
      <vt:lpstr>CS1680 + GenAI</vt:lpstr>
      <vt:lpstr>PowerPoint Presentation</vt:lpstr>
      <vt:lpstr>PowerPoint Presentation</vt:lpstr>
      <vt:lpstr>How we support you on projects</vt:lpstr>
      <vt:lpstr>How we support you on projects</vt:lpstr>
      <vt:lpstr>How we support you on projects</vt:lpstr>
      <vt:lpstr>PowerPoint Presentation</vt:lpstr>
      <vt:lpstr>Why should you listen to me?</vt:lpstr>
      <vt:lpstr>Brief history of this class</vt:lpstr>
      <vt:lpstr>Brief history of this class</vt:lpstr>
      <vt:lpstr>Brief history of this class</vt:lpstr>
      <vt:lpstr>Brief history of this class</vt:lpstr>
      <vt:lpstr>PowerPoint Presentation</vt:lpstr>
      <vt:lpstr>Asking for help</vt:lpstr>
      <vt:lpstr>Asking for help</vt:lpstr>
      <vt:lpstr>We’re listening!</vt:lpstr>
      <vt:lpstr>Registration and Overrides</vt:lpstr>
      <vt:lpstr>Registration/Overrides</vt:lpstr>
      <vt:lpstr>Registration/Overrides</vt:lpstr>
      <vt:lpstr>What you should do now</vt:lpstr>
      <vt:lpstr>What you should do now</vt:lpstr>
      <vt:lpstr>Cast</vt:lpstr>
      <vt:lpstr>Stretch</vt:lpstr>
      <vt:lpstr>Building Blocks</vt:lpstr>
      <vt:lpstr>How to connect more nodes?</vt:lpstr>
      <vt:lpstr>How to connect more nodes?</vt:lpstr>
      <vt:lpstr>Multiplexing</vt:lpstr>
      <vt:lpstr>How do you connect apps?</vt:lpstr>
      <vt:lpstr>PowerPoint Presentation</vt:lpstr>
      <vt:lpstr>PowerPoint Presentation</vt:lpstr>
      <vt:lpstr>How do we make sense of all this?</vt:lpstr>
      <vt:lpstr>Layering</vt:lpstr>
      <vt:lpstr>From Links to Networks</vt:lpstr>
      <vt:lpstr>Multiplexing</vt:lpstr>
      <vt:lpstr>Multiplexing strategies</vt:lpstr>
      <vt:lpstr>For next class</vt:lpstr>
      <vt:lpstr>Why are we here?</vt:lpstr>
      <vt:lpstr>Why are we here?</vt:lpstr>
      <vt:lpstr>Why are we here?</vt:lpstr>
      <vt:lpstr>Some more honesty</vt:lpstr>
      <vt:lpstr>The Waitlist</vt:lpstr>
      <vt:lpstr>Our staff</vt:lpstr>
      <vt:lpstr>Challenges:  Access</vt:lpstr>
      <vt:lpstr>Recurring Themes</vt:lpstr>
    </vt:vector>
  </TitlesOfParts>
  <Company>Brown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CSCI-1680 :: Computer Networks</dc:title>
  <dc:creator>Rodrigo Fonseca</dc:creator>
  <cp:lastModifiedBy>DeMarinis, Nicholas</cp:lastModifiedBy>
  <cp:revision>92</cp:revision>
  <cp:lastPrinted>2018-09-06T17:46:15Z</cp:lastPrinted>
  <dcterms:created xsi:type="dcterms:W3CDTF">2011-01-27T09:00:15Z</dcterms:created>
  <dcterms:modified xsi:type="dcterms:W3CDTF">2026-01-22T13:34:26Z</dcterms:modified>
</cp:coreProperties>
</file>