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69"/>
  </p:notesMasterIdLst>
  <p:sldIdLst>
    <p:sldId id="256" r:id="rId2"/>
    <p:sldId id="343" r:id="rId3"/>
    <p:sldId id="260" r:id="rId4"/>
    <p:sldId id="492" r:id="rId5"/>
    <p:sldId id="510" r:id="rId6"/>
    <p:sldId id="315" r:id="rId7"/>
    <p:sldId id="511" r:id="rId8"/>
    <p:sldId id="512" r:id="rId9"/>
    <p:sldId id="316" r:id="rId10"/>
    <p:sldId id="532" r:id="rId11"/>
    <p:sldId id="531" r:id="rId12"/>
    <p:sldId id="342" r:id="rId13"/>
    <p:sldId id="536" r:id="rId14"/>
    <p:sldId id="530" r:id="rId15"/>
    <p:sldId id="499" r:id="rId16"/>
    <p:sldId id="533" r:id="rId17"/>
    <p:sldId id="535" r:id="rId18"/>
    <p:sldId id="534" r:id="rId19"/>
    <p:sldId id="498" r:id="rId20"/>
    <p:sldId id="529" r:id="rId21"/>
    <p:sldId id="537" r:id="rId22"/>
    <p:sldId id="500" r:id="rId23"/>
    <p:sldId id="501" r:id="rId24"/>
    <p:sldId id="527" r:id="rId25"/>
    <p:sldId id="502" r:id="rId26"/>
    <p:sldId id="503" r:id="rId27"/>
    <p:sldId id="504" r:id="rId28"/>
    <p:sldId id="513" r:id="rId29"/>
    <p:sldId id="538" r:id="rId30"/>
    <p:sldId id="505" r:id="rId31"/>
    <p:sldId id="528" r:id="rId32"/>
    <p:sldId id="506" r:id="rId33"/>
    <p:sldId id="514" r:id="rId34"/>
    <p:sldId id="494" r:id="rId35"/>
    <p:sldId id="526" r:id="rId36"/>
    <p:sldId id="525" r:id="rId37"/>
    <p:sldId id="313" r:id="rId38"/>
    <p:sldId id="515" r:id="rId39"/>
    <p:sldId id="518" r:id="rId40"/>
    <p:sldId id="519" r:id="rId41"/>
    <p:sldId id="305" r:id="rId42"/>
    <p:sldId id="495" r:id="rId43"/>
    <p:sldId id="520" r:id="rId44"/>
    <p:sldId id="521" r:id="rId45"/>
    <p:sldId id="522" r:id="rId46"/>
    <p:sldId id="303" r:id="rId47"/>
    <p:sldId id="307" r:id="rId48"/>
    <p:sldId id="516" r:id="rId49"/>
    <p:sldId id="493" r:id="rId50"/>
    <p:sldId id="524" r:id="rId51"/>
    <p:sldId id="507" r:id="rId52"/>
    <p:sldId id="508" r:id="rId53"/>
    <p:sldId id="509" r:id="rId54"/>
    <p:sldId id="523" r:id="rId55"/>
    <p:sldId id="517" r:id="rId56"/>
    <p:sldId id="324" r:id="rId57"/>
    <p:sldId id="325" r:id="rId58"/>
    <p:sldId id="344" r:id="rId59"/>
    <p:sldId id="326" r:id="rId60"/>
    <p:sldId id="329" r:id="rId61"/>
    <p:sldId id="330" r:id="rId62"/>
    <p:sldId id="345" r:id="rId63"/>
    <p:sldId id="266" r:id="rId64"/>
    <p:sldId id="275" r:id="rId65"/>
    <p:sldId id="277" r:id="rId66"/>
    <p:sldId id="276" r:id="rId67"/>
    <p:sldId id="28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CC33"/>
    <a:srgbClr val="FFFFFF"/>
    <a:srgbClr val="20A6F5"/>
    <a:srgbClr val="28313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58" autoAdjust="0"/>
    <p:restoredTop sz="80943" autoAdjust="0"/>
  </p:normalViewPr>
  <p:slideViewPr>
    <p:cSldViewPr snapToGrid="0" snapToObjects="1">
      <p:cViewPr varScale="1">
        <p:scale>
          <a:sx n="97" d="100"/>
          <a:sy n="97" d="100"/>
        </p:scale>
        <p:origin x="1616" y="200"/>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2ED56-563E-7042-B9B2-8D0209C290CF}" type="datetimeFigureOut">
              <a:rPr lang="en-US" smtClean="0"/>
              <a:pPr/>
              <a:t>1/26/26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D4D5AE-91A4-BE4E-B7FC-F1521B88728F}" type="slidenum">
              <a:rPr lang="en-US" smtClean="0"/>
              <a:pPr/>
              <a:t>‹#›</a:t>
            </a:fld>
            <a:endParaRPr lang="en-US"/>
          </a:p>
        </p:txBody>
      </p:sp>
    </p:spTree>
    <p:extLst>
      <p:ext uri="{BB962C8B-B14F-4D97-AF65-F5344CB8AC3E}">
        <p14:creationId xmlns:p14="http://schemas.microsoft.com/office/powerpoint/2010/main" val="23591094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got an email yesterday, I’ll approve your override code request when I get back to my desk</a:t>
            </a:r>
          </a:p>
        </p:txBody>
      </p:sp>
      <p:sp>
        <p:nvSpPr>
          <p:cNvPr id="4" name="Slide Number Placeholder 3"/>
          <p:cNvSpPr>
            <a:spLocks noGrp="1"/>
          </p:cNvSpPr>
          <p:nvPr>
            <p:ph type="sldNum" sz="quarter" idx="5"/>
          </p:nvPr>
        </p:nvSpPr>
        <p:spPr/>
        <p:txBody>
          <a:bodyPr/>
          <a:lstStyle/>
          <a:p>
            <a:fld id="{AAD4D5AE-91A4-BE4E-B7FC-F1521B88728F}" type="slidenum">
              <a:rPr lang="en-US" smtClean="0"/>
              <a:pPr/>
              <a:t>2</a:t>
            </a:fld>
            <a:endParaRPr lang="en-US"/>
          </a:p>
        </p:txBody>
      </p:sp>
    </p:spTree>
    <p:extLst>
      <p:ext uri="{BB962C8B-B14F-4D97-AF65-F5344CB8AC3E}">
        <p14:creationId xmlns:p14="http://schemas.microsoft.com/office/powerpoint/2010/main" val="325711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Abstractions</a:t>
            </a:r>
          </a:p>
          <a:p>
            <a:r>
              <a:rPr lang="en-US" dirty="0"/>
              <a:t>Example: deliver a letter</a:t>
            </a:r>
          </a:p>
          <a:p>
            <a:r>
              <a:rPr lang="en-US" dirty="0"/>
              <a:t>Interfaces</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13</a:t>
            </a:fld>
            <a:endParaRPr lang="en-US"/>
          </a:p>
        </p:txBody>
      </p:sp>
    </p:spTree>
    <p:extLst>
      <p:ext uri="{BB962C8B-B14F-4D97-AF65-F5344CB8AC3E}">
        <p14:creationId xmlns:p14="http://schemas.microsoft.com/office/powerpoint/2010/main" val="278937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Abstractions</a:t>
            </a:r>
          </a:p>
          <a:p>
            <a:r>
              <a:rPr lang="en-US" dirty="0"/>
              <a:t>Example: deliver a letter</a:t>
            </a:r>
          </a:p>
          <a:p>
            <a:r>
              <a:rPr lang="en-US" dirty="0"/>
              <a:t>Interfaces</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14</a:t>
            </a:fld>
            <a:endParaRPr lang="en-US"/>
          </a:p>
        </p:txBody>
      </p:sp>
    </p:spTree>
    <p:extLst>
      <p:ext uri="{BB962C8B-B14F-4D97-AF65-F5344CB8AC3E}">
        <p14:creationId xmlns:p14="http://schemas.microsoft.com/office/powerpoint/2010/main" val="3315349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Open Systems Interconnect,</a:t>
            </a:r>
            <a:r>
              <a:rPr lang="en-US" baseline="0" dirty="0"/>
              <a:t> ISO</a:t>
            </a:r>
          </a:p>
          <a:p>
            <a:endParaRPr lang="en-US" baseline="0" dirty="0"/>
          </a:p>
          <a:p>
            <a:r>
              <a:rPr lang="en-US" baseline="0" dirty="0"/>
              <a:t>And there are different protocols at each stage</a:t>
            </a:r>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15</a:t>
            </a:fld>
            <a:endParaRPr lang="en-US"/>
          </a:p>
        </p:txBody>
      </p:sp>
    </p:spTree>
    <p:extLst>
      <p:ext uri="{BB962C8B-B14F-4D97-AF65-F5344CB8AC3E}">
        <p14:creationId xmlns:p14="http://schemas.microsoft.com/office/powerpoint/2010/main" val="2430950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23</a:t>
            </a:fld>
            <a:endParaRPr lang="en-US"/>
          </a:p>
        </p:txBody>
      </p:sp>
    </p:spTree>
    <p:extLst>
      <p:ext uri="{BB962C8B-B14F-4D97-AF65-F5344CB8AC3E}">
        <p14:creationId xmlns:p14="http://schemas.microsoft.com/office/powerpoint/2010/main" val="131750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Internet, we say that this huge architecture of protocols has a “narrow waist” that lets everything else interoperate…</a:t>
            </a:r>
          </a:p>
          <a:p>
            <a:r>
              <a:rPr lang="en-US" dirty="0"/>
              <a:t>So there’s one protocol, but actually for real there’s two</a:t>
            </a:r>
          </a:p>
        </p:txBody>
      </p:sp>
      <p:sp>
        <p:nvSpPr>
          <p:cNvPr id="4" name="Slide Number Placeholder 3"/>
          <p:cNvSpPr>
            <a:spLocks noGrp="1"/>
          </p:cNvSpPr>
          <p:nvPr>
            <p:ph type="sldNum" sz="quarter" idx="10"/>
          </p:nvPr>
        </p:nvSpPr>
        <p:spPr/>
        <p:txBody>
          <a:bodyPr/>
          <a:lstStyle/>
          <a:p>
            <a:fld id="{AAD4D5AE-91A4-BE4E-B7FC-F1521B88728F}" type="slidenum">
              <a:rPr lang="en-US" smtClean="0"/>
              <a:pPr/>
              <a:t>37</a:t>
            </a:fld>
            <a:endParaRPr lang="en-US"/>
          </a:p>
        </p:txBody>
      </p:sp>
    </p:spTree>
    <p:extLst>
      <p:ext uri="{BB962C8B-B14F-4D97-AF65-F5344CB8AC3E}">
        <p14:creationId xmlns:p14="http://schemas.microsoft.com/office/powerpoint/2010/main" val="367761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Internet, we say that this huge architecture of protocols has a “narrow waist” that lets everything else interoperate…</a:t>
            </a:r>
          </a:p>
          <a:p>
            <a:r>
              <a:rPr lang="en-US" dirty="0"/>
              <a:t>So there’s one protocol, but actually for real there’s two</a:t>
            </a:r>
          </a:p>
        </p:txBody>
      </p:sp>
      <p:sp>
        <p:nvSpPr>
          <p:cNvPr id="4" name="Slide Number Placeholder 3"/>
          <p:cNvSpPr>
            <a:spLocks noGrp="1"/>
          </p:cNvSpPr>
          <p:nvPr>
            <p:ph type="sldNum" sz="quarter" idx="10"/>
          </p:nvPr>
        </p:nvSpPr>
        <p:spPr/>
        <p:txBody>
          <a:bodyPr/>
          <a:lstStyle/>
          <a:p>
            <a:fld id="{AAD4D5AE-91A4-BE4E-B7FC-F1521B88728F}" type="slidenum">
              <a:rPr lang="en-US" smtClean="0"/>
              <a:pPr/>
              <a:t>38</a:t>
            </a:fld>
            <a:endParaRPr lang="en-US"/>
          </a:p>
        </p:txBody>
      </p:sp>
    </p:spTree>
    <p:extLst>
      <p:ext uri="{BB962C8B-B14F-4D97-AF65-F5344CB8AC3E}">
        <p14:creationId xmlns:p14="http://schemas.microsoft.com/office/powerpoint/2010/main" val="1202082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implement one layer, you make certain assumptions about what you have from the layer below you</a:t>
            </a:r>
          </a:p>
        </p:txBody>
      </p:sp>
      <p:sp>
        <p:nvSpPr>
          <p:cNvPr id="4" name="Slide Number Placeholder 3"/>
          <p:cNvSpPr>
            <a:spLocks noGrp="1"/>
          </p:cNvSpPr>
          <p:nvPr>
            <p:ph type="sldNum" sz="quarter" idx="5"/>
          </p:nvPr>
        </p:nvSpPr>
        <p:spPr/>
        <p:txBody>
          <a:bodyPr/>
          <a:lstStyle/>
          <a:p>
            <a:fld id="{AAD4D5AE-91A4-BE4E-B7FC-F1521B88728F}" type="slidenum">
              <a:rPr lang="en-US" smtClean="0"/>
              <a:pPr/>
              <a:t>39</a:t>
            </a:fld>
            <a:endParaRPr lang="en-US"/>
          </a:p>
        </p:txBody>
      </p:sp>
    </p:spTree>
    <p:extLst>
      <p:ext uri="{BB962C8B-B14F-4D97-AF65-F5344CB8AC3E}">
        <p14:creationId xmlns:p14="http://schemas.microsoft.com/office/powerpoint/2010/main" val="2211848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implement one layer, you make certain assumptions about what you have from the layer below you</a:t>
            </a:r>
          </a:p>
        </p:txBody>
      </p:sp>
      <p:sp>
        <p:nvSpPr>
          <p:cNvPr id="4" name="Slide Number Placeholder 3"/>
          <p:cNvSpPr>
            <a:spLocks noGrp="1"/>
          </p:cNvSpPr>
          <p:nvPr>
            <p:ph type="sldNum" sz="quarter" idx="5"/>
          </p:nvPr>
        </p:nvSpPr>
        <p:spPr/>
        <p:txBody>
          <a:bodyPr/>
          <a:lstStyle/>
          <a:p>
            <a:fld id="{AAD4D5AE-91A4-BE4E-B7FC-F1521B88728F}" type="slidenum">
              <a:rPr lang="en-US" smtClean="0"/>
              <a:pPr/>
              <a:t>40</a:t>
            </a:fld>
            <a:endParaRPr lang="en-US"/>
          </a:p>
        </p:txBody>
      </p:sp>
    </p:spTree>
    <p:extLst>
      <p:ext uri="{BB962C8B-B14F-4D97-AF65-F5344CB8AC3E}">
        <p14:creationId xmlns:p14="http://schemas.microsoft.com/office/powerpoint/2010/main" val="2869264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implement one layer, you make certain assumptions about what you have from the layer below you</a:t>
            </a:r>
          </a:p>
        </p:txBody>
      </p:sp>
      <p:sp>
        <p:nvSpPr>
          <p:cNvPr id="4" name="Slide Number Placeholder 3"/>
          <p:cNvSpPr>
            <a:spLocks noGrp="1"/>
          </p:cNvSpPr>
          <p:nvPr>
            <p:ph type="sldNum" sz="quarter" idx="5"/>
          </p:nvPr>
        </p:nvSpPr>
        <p:spPr/>
        <p:txBody>
          <a:bodyPr/>
          <a:lstStyle/>
          <a:p>
            <a:fld id="{AAD4D5AE-91A4-BE4E-B7FC-F1521B88728F}" type="slidenum">
              <a:rPr lang="en-US" smtClean="0"/>
              <a:pPr/>
              <a:t>41</a:t>
            </a:fld>
            <a:endParaRPr lang="en-US"/>
          </a:p>
        </p:txBody>
      </p:sp>
    </p:spTree>
    <p:extLst>
      <p:ext uri="{BB962C8B-B14F-4D97-AF65-F5344CB8AC3E}">
        <p14:creationId xmlns:p14="http://schemas.microsoft.com/office/powerpoint/2010/main" val="683166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this, I’m going to start in the middle</a:t>
            </a:r>
          </a:p>
          <a:p>
            <a:endParaRPr lang="en-US" dirty="0"/>
          </a:p>
          <a:p>
            <a:r>
              <a:rPr lang="en-US" dirty="0"/>
              <a:t>There are some cross-cutting challenges</a:t>
            </a:r>
          </a:p>
        </p:txBody>
      </p:sp>
      <p:sp>
        <p:nvSpPr>
          <p:cNvPr id="4" name="Slide Number Placeholder 3"/>
          <p:cNvSpPr>
            <a:spLocks noGrp="1"/>
          </p:cNvSpPr>
          <p:nvPr>
            <p:ph type="sldNum" sz="quarter" idx="5"/>
          </p:nvPr>
        </p:nvSpPr>
        <p:spPr/>
        <p:txBody>
          <a:bodyPr/>
          <a:lstStyle/>
          <a:p>
            <a:fld id="{AAD4D5AE-91A4-BE4E-B7FC-F1521B88728F}" type="slidenum">
              <a:rPr lang="en-US" smtClean="0"/>
              <a:pPr/>
              <a:t>43</a:t>
            </a:fld>
            <a:endParaRPr lang="en-US"/>
          </a:p>
        </p:txBody>
      </p:sp>
    </p:spTree>
    <p:extLst>
      <p:ext uri="{BB962C8B-B14F-4D97-AF65-F5344CB8AC3E}">
        <p14:creationId xmlns:p14="http://schemas.microsoft.com/office/powerpoint/2010/main" val="51392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something real to this, here’s a map of what that graph looks like.  We call the Internet a network of networks:  and each point is a network—a group of systems—that can talk to the others.  And the network grants us the ability to pretty much communicate between any two points on this graph.  And the goal of the network, how it’s designed, and the protocols that comprise it, is to figure out how to get a message there—regardless of where they are, whether they’re connected by a copper wire, or a wireless link, and regardless of what’s being sent.  </a:t>
            </a:r>
          </a:p>
        </p:txBody>
      </p:sp>
      <p:sp>
        <p:nvSpPr>
          <p:cNvPr id="4" name="Slide Number Placeholder 3"/>
          <p:cNvSpPr>
            <a:spLocks noGrp="1"/>
          </p:cNvSpPr>
          <p:nvPr>
            <p:ph type="sldNum" sz="quarter" idx="5"/>
          </p:nvPr>
        </p:nvSpPr>
        <p:spPr/>
        <p:txBody>
          <a:bodyPr/>
          <a:lstStyle/>
          <a:p>
            <a:fld id="{7848A2DA-734F-204E-B2A7-A7DCBD521470}" type="slidenum">
              <a:rPr lang="en-US" smtClean="0"/>
              <a:pPr/>
              <a:t>4</a:t>
            </a:fld>
            <a:endParaRPr lang="en-US" dirty="0"/>
          </a:p>
        </p:txBody>
      </p:sp>
    </p:spTree>
    <p:extLst>
      <p:ext uri="{BB962C8B-B14F-4D97-AF65-F5344CB8AC3E}">
        <p14:creationId xmlns:p14="http://schemas.microsoft.com/office/powerpoint/2010/main" val="2430658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this, I’m going to start in the middle</a:t>
            </a:r>
          </a:p>
          <a:p>
            <a:endParaRPr lang="en-US" dirty="0"/>
          </a:p>
          <a:p>
            <a:r>
              <a:rPr lang="en-US" dirty="0"/>
              <a:t>There are some cross-cutting challenges</a:t>
            </a:r>
          </a:p>
        </p:txBody>
      </p:sp>
      <p:sp>
        <p:nvSpPr>
          <p:cNvPr id="4" name="Slide Number Placeholder 3"/>
          <p:cNvSpPr>
            <a:spLocks noGrp="1"/>
          </p:cNvSpPr>
          <p:nvPr>
            <p:ph type="sldNum" sz="quarter" idx="5"/>
          </p:nvPr>
        </p:nvSpPr>
        <p:spPr/>
        <p:txBody>
          <a:bodyPr/>
          <a:lstStyle/>
          <a:p>
            <a:fld id="{AAD4D5AE-91A4-BE4E-B7FC-F1521B88728F}" type="slidenum">
              <a:rPr lang="en-US" smtClean="0"/>
              <a:pPr/>
              <a:t>44</a:t>
            </a:fld>
            <a:endParaRPr lang="en-US"/>
          </a:p>
        </p:txBody>
      </p:sp>
    </p:spTree>
    <p:extLst>
      <p:ext uri="{BB962C8B-B14F-4D97-AF65-F5344CB8AC3E}">
        <p14:creationId xmlns:p14="http://schemas.microsoft.com/office/powerpoint/2010/main" val="103439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this, I’m going to start in the middle</a:t>
            </a:r>
          </a:p>
          <a:p>
            <a:endParaRPr lang="en-US" dirty="0"/>
          </a:p>
          <a:p>
            <a:r>
              <a:rPr lang="en-US" dirty="0"/>
              <a:t>There are some cross-cutting challenges</a:t>
            </a:r>
          </a:p>
        </p:txBody>
      </p:sp>
      <p:sp>
        <p:nvSpPr>
          <p:cNvPr id="4" name="Slide Number Placeholder 3"/>
          <p:cNvSpPr>
            <a:spLocks noGrp="1"/>
          </p:cNvSpPr>
          <p:nvPr>
            <p:ph type="sldNum" sz="quarter" idx="5"/>
          </p:nvPr>
        </p:nvSpPr>
        <p:spPr/>
        <p:txBody>
          <a:bodyPr/>
          <a:lstStyle/>
          <a:p>
            <a:fld id="{AAD4D5AE-91A4-BE4E-B7FC-F1521B88728F}" type="slidenum">
              <a:rPr lang="en-US" smtClean="0"/>
              <a:pPr/>
              <a:t>45</a:t>
            </a:fld>
            <a:endParaRPr lang="en-US"/>
          </a:p>
        </p:txBody>
      </p:sp>
    </p:spTree>
    <p:extLst>
      <p:ext uri="{BB962C8B-B14F-4D97-AF65-F5344CB8AC3E}">
        <p14:creationId xmlns:p14="http://schemas.microsoft.com/office/powerpoint/2010/main" val="3334875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this, I’m going to start in the middle</a:t>
            </a:r>
          </a:p>
          <a:p>
            <a:endParaRPr lang="en-US" dirty="0"/>
          </a:p>
          <a:p>
            <a:r>
              <a:rPr lang="en-US" dirty="0"/>
              <a:t>There are some cross-cutting challenges</a:t>
            </a:r>
          </a:p>
        </p:txBody>
      </p:sp>
      <p:sp>
        <p:nvSpPr>
          <p:cNvPr id="4" name="Slide Number Placeholder 3"/>
          <p:cNvSpPr>
            <a:spLocks noGrp="1"/>
          </p:cNvSpPr>
          <p:nvPr>
            <p:ph type="sldNum" sz="quarter" idx="5"/>
          </p:nvPr>
        </p:nvSpPr>
        <p:spPr/>
        <p:txBody>
          <a:bodyPr/>
          <a:lstStyle/>
          <a:p>
            <a:fld id="{AAD4D5AE-91A4-BE4E-B7FC-F1521B88728F}" type="slidenum">
              <a:rPr lang="en-US" smtClean="0"/>
              <a:pPr/>
              <a:t>46</a:t>
            </a:fld>
            <a:endParaRPr lang="en-US"/>
          </a:p>
        </p:txBody>
      </p:sp>
    </p:spTree>
    <p:extLst>
      <p:ext uri="{BB962C8B-B14F-4D97-AF65-F5344CB8AC3E}">
        <p14:creationId xmlns:p14="http://schemas.microsoft.com/office/powerpoint/2010/main" val="3173374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separating concerns, we can factor out the challenges into </a:t>
            </a:r>
          </a:p>
          <a:p>
            <a:endParaRPr lang="en-US" dirty="0"/>
          </a:p>
          <a:p>
            <a:r>
              <a:rPr lang="en-US" dirty="0"/>
              <a:t>Guiding principle: if</a:t>
            </a:r>
            <a:r>
              <a:rPr lang="en-US" baseline="0" dirty="0"/>
              <a:t> you offer functionality in one layer, you force everyone above you to use it, even if they don’t need it.  Where do you want to pay the cost?  </a:t>
            </a:r>
          </a:p>
          <a:p>
            <a:endParaRPr lang="en-US" baseline="0" dirty="0"/>
          </a:p>
          <a:p>
            <a:r>
              <a:rPr lang="en-US" baseline="0" dirty="0"/>
              <a:t>Other problems:  fairness, security, accountability/provenance </a:t>
            </a:r>
            <a:r>
              <a:rPr lang="en-US" baseline="0" dirty="0" err="1"/>
              <a:t>etc</a:t>
            </a:r>
            <a:r>
              <a:rPr lang="en-US" baseline="0" dirty="0"/>
              <a:t>…. We’ll see how the network is designed to handle these, (or isn’t)</a:t>
            </a:r>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47</a:t>
            </a:fld>
            <a:endParaRPr lang="en-US"/>
          </a:p>
        </p:txBody>
      </p:sp>
    </p:spTree>
    <p:extLst>
      <p:ext uri="{BB962C8B-B14F-4D97-AF65-F5344CB8AC3E}">
        <p14:creationId xmlns:p14="http://schemas.microsoft.com/office/powerpoint/2010/main" val="1932932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separating concerns, we can factor out the challenges into </a:t>
            </a:r>
          </a:p>
          <a:p>
            <a:endParaRPr lang="en-US" dirty="0"/>
          </a:p>
          <a:p>
            <a:r>
              <a:rPr lang="en-US" dirty="0"/>
              <a:t>Guiding principle: if</a:t>
            </a:r>
            <a:r>
              <a:rPr lang="en-US" baseline="0" dirty="0"/>
              <a:t> you offer functionality in one layer, you force everyone above you to use it, even if they don’t need it.  Where do you want to pay the cost?  </a:t>
            </a:r>
          </a:p>
          <a:p>
            <a:endParaRPr lang="en-US" baseline="0" dirty="0"/>
          </a:p>
          <a:p>
            <a:r>
              <a:rPr lang="en-US" baseline="0" dirty="0"/>
              <a:t>Other problems:  fairness, security, accountability/provenance </a:t>
            </a:r>
            <a:r>
              <a:rPr lang="en-US" baseline="0" dirty="0" err="1"/>
              <a:t>etc</a:t>
            </a:r>
            <a:r>
              <a:rPr lang="en-US" baseline="0" dirty="0"/>
              <a:t>…. We’ll see how the network is designed to handle these, (or isn’t)</a:t>
            </a:r>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48</a:t>
            </a:fld>
            <a:endParaRPr lang="en-US"/>
          </a:p>
        </p:txBody>
      </p:sp>
    </p:spTree>
    <p:extLst>
      <p:ext uri="{BB962C8B-B14F-4D97-AF65-F5344CB8AC3E}">
        <p14:creationId xmlns:p14="http://schemas.microsoft.com/office/powerpoint/2010/main" val="2986378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57</a:t>
            </a:fld>
            <a:endParaRPr lang="en-US"/>
          </a:p>
        </p:txBody>
      </p:sp>
    </p:spTree>
    <p:extLst>
      <p:ext uri="{BB962C8B-B14F-4D97-AF65-F5344CB8AC3E}">
        <p14:creationId xmlns:p14="http://schemas.microsoft.com/office/powerpoint/2010/main" val="2193896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TCP imposes some restrictions, because it’s handling how the message gets broken up and sent.  You may not want this.  </a:t>
            </a:r>
          </a:p>
        </p:txBody>
      </p:sp>
      <p:sp>
        <p:nvSpPr>
          <p:cNvPr id="4" name="Slide Number Placeholder 3"/>
          <p:cNvSpPr>
            <a:spLocks noGrp="1"/>
          </p:cNvSpPr>
          <p:nvPr>
            <p:ph type="sldNum" sz="quarter" idx="5"/>
          </p:nvPr>
        </p:nvSpPr>
        <p:spPr/>
        <p:txBody>
          <a:bodyPr/>
          <a:lstStyle/>
          <a:p>
            <a:fld id="{AAD4D5AE-91A4-BE4E-B7FC-F1521B88728F}" type="slidenum">
              <a:rPr lang="en-US" smtClean="0"/>
              <a:pPr/>
              <a:t>58</a:t>
            </a:fld>
            <a:endParaRPr lang="en-US"/>
          </a:p>
        </p:txBody>
      </p:sp>
    </p:spTree>
    <p:extLst>
      <p:ext uri="{BB962C8B-B14F-4D97-AF65-F5344CB8AC3E}">
        <p14:creationId xmlns:p14="http://schemas.microsoft.com/office/powerpoint/2010/main" val="605696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 analogy:  amazon</a:t>
            </a:r>
          </a:p>
        </p:txBody>
      </p:sp>
      <p:sp>
        <p:nvSpPr>
          <p:cNvPr id="4" name="Slide Number Placeholder 3"/>
          <p:cNvSpPr>
            <a:spLocks noGrp="1"/>
          </p:cNvSpPr>
          <p:nvPr>
            <p:ph type="sldNum" sz="quarter" idx="5"/>
          </p:nvPr>
        </p:nvSpPr>
        <p:spPr/>
        <p:txBody>
          <a:bodyPr/>
          <a:lstStyle/>
          <a:p>
            <a:fld id="{AAD4D5AE-91A4-BE4E-B7FC-F1521B88728F}" type="slidenum">
              <a:rPr lang="en-US" smtClean="0"/>
              <a:pPr/>
              <a:t>59</a:t>
            </a:fld>
            <a:endParaRPr lang="en-US"/>
          </a:p>
        </p:txBody>
      </p:sp>
    </p:spTree>
    <p:extLst>
      <p:ext uri="{BB962C8B-B14F-4D97-AF65-F5344CB8AC3E}">
        <p14:creationId xmlns:p14="http://schemas.microsoft.com/office/powerpoint/2010/main" val="3687325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Unix philosophy!</a:t>
            </a:r>
          </a:p>
        </p:txBody>
      </p:sp>
      <p:sp>
        <p:nvSpPr>
          <p:cNvPr id="4" name="Slide Number Placeholder 3"/>
          <p:cNvSpPr>
            <a:spLocks noGrp="1"/>
          </p:cNvSpPr>
          <p:nvPr>
            <p:ph type="sldNum" sz="quarter" idx="5"/>
          </p:nvPr>
        </p:nvSpPr>
        <p:spPr/>
        <p:txBody>
          <a:bodyPr/>
          <a:lstStyle/>
          <a:p>
            <a:fld id="{AAD4D5AE-91A4-BE4E-B7FC-F1521B88728F}" type="slidenum">
              <a:rPr lang="en-US" smtClean="0"/>
              <a:pPr/>
              <a:t>63</a:t>
            </a:fld>
            <a:endParaRPr lang="en-US"/>
          </a:p>
        </p:txBody>
      </p:sp>
    </p:spTree>
    <p:extLst>
      <p:ext uri="{BB962C8B-B14F-4D97-AF65-F5344CB8AC3E}">
        <p14:creationId xmlns:p14="http://schemas.microsoft.com/office/powerpoint/2010/main" val="213237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manage complexity in large software systems? Abstraction, Modularity</a:t>
            </a:r>
          </a:p>
        </p:txBody>
      </p:sp>
      <p:sp>
        <p:nvSpPr>
          <p:cNvPr id="4" name="Slide Number Placeholder 3"/>
          <p:cNvSpPr>
            <a:spLocks noGrp="1"/>
          </p:cNvSpPr>
          <p:nvPr>
            <p:ph type="sldNum" sz="quarter" idx="5"/>
          </p:nvPr>
        </p:nvSpPr>
        <p:spPr/>
        <p:txBody>
          <a:bodyPr/>
          <a:lstStyle/>
          <a:p>
            <a:fld id="{AAD4D5AE-91A4-BE4E-B7FC-F1521B88728F}" type="slidenum">
              <a:rPr lang="en-US" smtClean="0"/>
              <a:pPr/>
              <a:t>6</a:t>
            </a:fld>
            <a:endParaRPr lang="en-US"/>
          </a:p>
        </p:txBody>
      </p:sp>
    </p:spTree>
    <p:extLst>
      <p:ext uri="{BB962C8B-B14F-4D97-AF65-F5344CB8AC3E}">
        <p14:creationId xmlns:p14="http://schemas.microsoft.com/office/powerpoint/2010/main" val="455115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manage complexity in large software systems? Abstraction, Modularity</a:t>
            </a:r>
          </a:p>
        </p:txBody>
      </p:sp>
      <p:sp>
        <p:nvSpPr>
          <p:cNvPr id="4" name="Slide Number Placeholder 3"/>
          <p:cNvSpPr>
            <a:spLocks noGrp="1"/>
          </p:cNvSpPr>
          <p:nvPr>
            <p:ph type="sldNum" sz="quarter" idx="5"/>
          </p:nvPr>
        </p:nvSpPr>
        <p:spPr/>
        <p:txBody>
          <a:bodyPr/>
          <a:lstStyle/>
          <a:p>
            <a:fld id="{AAD4D5AE-91A4-BE4E-B7FC-F1521B88728F}" type="slidenum">
              <a:rPr lang="en-US" smtClean="0"/>
              <a:pPr/>
              <a:t>7</a:t>
            </a:fld>
            <a:endParaRPr lang="en-US"/>
          </a:p>
        </p:txBody>
      </p:sp>
    </p:spTree>
    <p:extLst>
      <p:ext uri="{BB962C8B-B14F-4D97-AF65-F5344CB8AC3E}">
        <p14:creationId xmlns:p14="http://schemas.microsoft.com/office/powerpoint/2010/main" val="302425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manage complexity in large software systems? Abstraction, Modularity</a:t>
            </a:r>
          </a:p>
        </p:txBody>
      </p:sp>
      <p:sp>
        <p:nvSpPr>
          <p:cNvPr id="4" name="Slide Number Placeholder 3"/>
          <p:cNvSpPr>
            <a:spLocks noGrp="1"/>
          </p:cNvSpPr>
          <p:nvPr>
            <p:ph type="sldNum" sz="quarter" idx="5"/>
          </p:nvPr>
        </p:nvSpPr>
        <p:spPr/>
        <p:txBody>
          <a:bodyPr/>
          <a:lstStyle/>
          <a:p>
            <a:fld id="{AAD4D5AE-91A4-BE4E-B7FC-F1521B88728F}" type="slidenum">
              <a:rPr lang="en-US" smtClean="0"/>
              <a:pPr/>
              <a:t>8</a:t>
            </a:fld>
            <a:endParaRPr lang="en-US"/>
          </a:p>
        </p:txBody>
      </p:sp>
    </p:spTree>
    <p:extLst>
      <p:ext uri="{BB962C8B-B14F-4D97-AF65-F5344CB8AC3E}">
        <p14:creationId xmlns:p14="http://schemas.microsoft.com/office/powerpoint/2010/main" val="21472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Abstractions</a:t>
            </a:r>
          </a:p>
          <a:p>
            <a:r>
              <a:rPr lang="en-US" dirty="0"/>
              <a:t>Example: deliver a letter</a:t>
            </a:r>
          </a:p>
          <a:p>
            <a:r>
              <a:rPr lang="en-US" dirty="0"/>
              <a:t>Interfaces</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9</a:t>
            </a:fld>
            <a:endParaRPr lang="en-US"/>
          </a:p>
        </p:txBody>
      </p:sp>
    </p:spTree>
    <p:extLst>
      <p:ext uri="{BB962C8B-B14F-4D97-AF65-F5344CB8AC3E}">
        <p14:creationId xmlns:p14="http://schemas.microsoft.com/office/powerpoint/2010/main" val="37941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Abstractions</a:t>
            </a:r>
          </a:p>
          <a:p>
            <a:r>
              <a:rPr lang="en-US" dirty="0"/>
              <a:t>Example: deliver a letter</a:t>
            </a:r>
          </a:p>
          <a:p>
            <a:r>
              <a:rPr lang="en-US" dirty="0"/>
              <a:t>Interfaces</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10</a:t>
            </a:fld>
            <a:endParaRPr lang="en-US"/>
          </a:p>
        </p:txBody>
      </p:sp>
    </p:spTree>
    <p:extLst>
      <p:ext uri="{BB962C8B-B14F-4D97-AF65-F5344CB8AC3E}">
        <p14:creationId xmlns:p14="http://schemas.microsoft.com/office/powerpoint/2010/main" val="184774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Abstractions</a:t>
            </a:r>
          </a:p>
          <a:p>
            <a:r>
              <a:rPr lang="en-US" dirty="0"/>
              <a:t>Example: deliver a letter</a:t>
            </a:r>
          </a:p>
          <a:p>
            <a:r>
              <a:rPr lang="en-US" dirty="0"/>
              <a:t>Interfaces</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11</a:t>
            </a:fld>
            <a:endParaRPr lang="en-US"/>
          </a:p>
        </p:txBody>
      </p:sp>
    </p:spTree>
    <p:extLst>
      <p:ext uri="{BB962C8B-B14F-4D97-AF65-F5344CB8AC3E}">
        <p14:creationId xmlns:p14="http://schemas.microsoft.com/office/powerpoint/2010/main" val="2224406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you want to send a package to a friend at… UC Berkeley.  </a:t>
            </a:r>
          </a:p>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12</a:t>
            </a:fld>
            <a:endParaRPr lang="en-US"/>
          </a:p>
        </p:txBody>
      </p:sp>
    </p:spTree>
    <p:extLst>
      <p:ext uri="{BB962C8B-B14F-4D97-AF65-F5344CB8AC3E}">
        <p14:creationId xmlns:p14="http://schemas.microsoft.com/office/powerpoint/2010/main" val="2647700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1920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666DCC-BD4F-3048-AF99-C7B05410EF43}"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p:cNvCxnSpPr/>
          <p:nvPr/>
        </p:nvCxnSpPr>
        <p:spPr>
          <a:xfrm flipH="1">
            <a:off x="0" y="2485893"/>
            <a:ext cx="12192000" cy="0"/>
          </a:xfrm>
          <a:prstGeom prst="line">
            <a:avLst/>
          </a:prstGeom>
          <a:ln w="508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813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2666DCC-BD4F-3048-AF99-C7B05410EF43}" type="datetimeFigureOut">
              <a:rPr lang="en-US" smtClean="0"/>
              <a:pPr/>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82013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66DCC-BD4F-3048-AF99-C7B05410EF43}"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1227921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66DCC-BD4F-3048-AF99-C7B05410EF43}"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260672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16068-C2F6-DF41-A09C-9633FD5A0CD0}" type="slidenum">
              <a:rPr lang="en-US" smtClean="0"/>
              <a:pPr/>
              <a:t>‹#›</a:t>
            </a:fld>
            <a:endParaRPr lang="en-US"/>
          </a:p>
        </p:txBody>
      </p:sp>
      <p:sp>
        <p:nvSpPr>
          <p:cNvPr id="6" name="Content Placeholder 2"/>
          <p:cNvSpPr>
            <a:spLocks noGrp="1"/>
          </p:cNvSpPr>
          <p:nvPr>
            <p:ph idx="1"/>
          </p:nvPr>
        </p:nvSpPr>
        <p:spPr>
          <a:xfrm>
            <a:off x="609600" y="1600202"/>
            <a:ext cx="10972800" cy="4271169"/>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0" y="5969000"/>
            <a:ext cx="12192000" cy="0"/>
          </a:xfrm>
          <a:prstGeom prst="line">
            <a:avLst/>
          </a:prstGeom>
          <a:ln w="76200">
            <a:gradFill flip="none" rotWithShape="1">
              <a:gsLst>
                <a:gs pos="23000">
                  <a:srgbClr val="999999"/>
                </a:gs>
                <a:gs pos="51000">
                  <a:srgbClr val="22A6F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920" y="5969009"/>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1996</a:t>
            </a:r>
          </a:p>
        </p:txBody>
      </p:sp>
      <p:sp>
        <p:nvSpPr>
          <p:cNvPr id="10" name="TextBox 9"/>
          <p:cNvSpPr txBox="1"/>
          <p:nvPr/>
        </p:nvSpPr>
        <p:spPr>
          <a:xfrm>
            <a:off x="4941957" y="597932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2008</a:t>
            </a:r>
          </a:p>
        </p:txBody>
      </p:sp>
      <p:sp>
        <p:nvSpPr>
          <p:cNvPr id="11" name="TextBox 10"/>
          <p:cNvSpPr txBox="1"/>
          <p:nvPr/>
        </p:nvSpPr>
        <p:spPr>
          <a:xfrm>
            <a:off x="6624389" y="5969003"/>
            <a:ext cx="423514" cy="379656"/>
          </a:xfrm>
          <a:prstGeom prst="rect">
            <a:avLst/>
          </a:prstGeom>
          <a:noFill/>
        </p:spPr>
        <p:txBody>
          <a:bodyPr wrap="none" rtlCol="0">
            <a:spAutoFit/>
          </a:bodyPr>
          <a:lstStyle/>
          <a:p>
            <a:r>
              <a:rPr lang="en-US" sz="1867" dirty="0">
                <a:latin typeface="Avenir Book" charset="0"/>
                <a:ea typeface="Avenir Book" charset="0"/>
                <a:cs typeface="Avenir Book" charset="0"/>
              </a:rPr>
              <a:t>…</a:t>
            </a:r>
          </a:p>
        </p:txBody>
      </p:sp>
      <p:sp>
        <p:nvSpPr>
          <p:cNvPr id="12" name="TextBox 11"/>
          <p:cNvSpPr txBox="1"/>
          <p:nvPr/>
        </p:nvSpPr>
        <p:spPr>
          <a:xfrm>
            <a:off x="11415720" y="596900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2020</a:t>
            </a:r>
          </a:p>
        </p:txBody>
      </p:sp>
      <p:sp>
        <p:nvSpPr>
          <p:cNvPr id="13" name="TextBox 12"/>
          <p:cNvSpPr txBox="1"/>
          <p:nvPr/>
        </p:nvSpPr>
        <p:spPr>
          <a:xfrm>
            <a:off x="3055094" y="597932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2004</a:t>
            </a:r>
          </a:p>
        </p:txBody>
      </p:sp>
      <p:sp>
        <p:nvSpPr>
          <p:cNvPr id="14" name="TextBox 13"/>
          <p:cNvSpPr txBox="1"/>
          <p:nvPr/>
        </p:nvSpPr>
        <p:spPr>
          <a:xfrm>
            <a:off x="8090950" y="5969001"/>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2016</a:t>
            </a:r>
          </a:p>
        </p:txBody>
      </p:sp>
      <p:sp>
        <p:nvSpPr>
          <p:cNvPr id="15" name="TextBox 14"/>
          <p:cNvSpPr txBox="1"/>
          <p:nvPr/>
        </p:nvSpPr>
        <p:spPr>
          <a:xfrm>
            <a:off x="9658481" y="5969000"/>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2018</a:t>
            </a:r>
          </a:p>
        </p:txBody>
      </p:sp>
      <p:sp>
        <p:nvSpPr>
          <p:cNvPr id="16" name="TextBox 15"/>
          <p:cNvSpPr txBox="1"/>
          <p:nvPr/>
        </p:nvSpPr>
        <p:spPr>
          <a:xfrm>
            <a:off x="1411389" y="5969004"/>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2000</a:t>
            </a:r>
          </a:p>
        </p:txBody>
      </p:sp>
      <p:cxnSp>
        <p:nvCxnSpPr>
          <p:cNvPr id="17" name="Straight Connector 16"/>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778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66DCC-BD4F-3048-AF99-C7B05410EF43}"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75658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66DCC-BD4F-3048-AF99-C7B05410EF43}"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30220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p:cNvCxnSpPr/>
          <p:nvPr/>
        </p:nvCxnSpPr>
        <p:spPr>
          <a:xfrm flipH="1">
            <a:off x="0" y="3810000"/>
            <a:ext cx="12192000" cy="0"/>
          </a:xfrm>
          <a:prstGeom prst="line">
            <a:avLst/>
          </a:prstGeom>
          <a:ln w="63500" cmpd="sng">
            <a:solidFill>
              <a:srgbClr val="0093D5"/>
            </a:solidFill>
          </a:ln>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a:xfrm>
            <a:off x="288759"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372709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666DCC-BD4F-3048-AF99-C7B05410EF43}" type="datetimeFigureOut">
              <a:rPr lang="en-US" smtClean="0"/>
              <a:pPr/>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cxnSp>
        <p:nvCxnSpPr>
          <p:cNvPr id="8" name="Straight Connector 7"/>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78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666DCC-BD4F-3048-AF99-C7B05410EF43}" type="datetimeFigureOut">
              <a:rPr lang="en-US" smtClean="0"/>
              <a:pPr/>
              <a:t>1/26/26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16068-C2F6-DF41-A09C-9633FD5A0CD0}" type="slidenum">
              <a:rPr lang="en-US" smtClean="0"/>
              <a:pPr/>
              <a:t>‹#›</a:t>
            </a:fld>
            <a:endParaRPr lang="en-US"/>
          </a:p>
        </p:txBody>
      </p:sp>
      <p:cxnSp>
        <p:nvCxnSpPr>
          <p:cNvPr id="10" name="Straight Connector 9"/>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937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666DCC-BD4F-3048-AF99-C7B05410EF43}" type="datetimeFigureOut">
              <a:rPr lang="en-US" smtClean="0"/>
              <a:pPr/>
              <a:t>1/26/26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129795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666DCC-BD4F-3048-AF99-C7B05410EF43}" type="datetimeFigureOut">
              <a:rPr lang="en-US" smtClean="0"/>
              <a:pPr/>
              <a:t>1/26/26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894159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2666DCC-BD4F-3048-AF99-C7B05410EF43}" type="datetimeFigureOut">
              <a:rPr lang="en-US" smtClean="0"/>
              <a:pPr/>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187359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67">
                <a:solidFill>
                  <a:schemeClr val="tx1">
                    <a:tint val="75000"/>
                  </a:schemeClr>
                </a:solidFill>
                <a:latin typeface="Verdana"/>
              </a:defRPr>
            </a:lvl1pPr>
          </a:lstStyle>
          <a:p>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67">
                <a:solidFill>
                  <a:schemeClr val="tx1">
                    <a:tint val="75000"/>
                  </a:schemeClr>
                </a:solidFill>
                <a:latin typeface="Verdana"/>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67">
                <a:solidFill>
                  <a:schemeClr val="tx1">
                    <a:tint val="75000"/>
                  </a:schemeClr>
                </a:solidFill>
                <a:latin typeface="Verdana"/>
              </a:defRPr>
            </a:lvl1pPr>
          </a:lstStyle>
          <a:p>
            <a:fld id="{1F716068-C2F6-DF41-A09C-9633FD5A0CD0}" type="slidenum">
              <a:rPr lang="en-US" smtClean="0"/>
              <a:pPr/>
              <a:t>‹#›</a:t>
            </a:fld>
            <a:endParaRPr lang="en-US"/>
          </a:p>
        </p:txBody>
      </p:sp>
    </p:spTree>
    <p:extLst>
      <p:ext uri="{BB962C8B-B14F-4D97-AF65-F5344CB8AC3E}">
        <p14:creationId xmlns:p14="http://schemas.microsoft.com/office/powerpoint/2010/main" val="4009395820"/>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98"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defTabSz="1219170" rtl="0" eaLnBrk="1" latinLnBrk="0" hangingPunct="1">
        <a:spcBef>
          <a:spcPct val="0"/>
        </a:spcBef>
        <a:buNone/>
        <a:defRPr sz="4800" kern="1200">
          <a:solidFill>
            <a:schemeClr val="tx1"/>
          </a:solidFill>
          <a:latin typeface="Avenir Book"/>
          <a:ea typeface="+mj-ea"/>
          <a:cs typeface="Avenir Book"/>
        </a:defRPr>
      </a:lvl1pPr>
    </p:titleStyle>
    <p:body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816645"/>
            <a:ext cx="7772400" cy="1470025"/>
          </a:xfrm>
        </p:spPr>
        <p:txBody>
          <a:bodyPr/>
          <a:lstStyle/>
          <a:p>
            <a:r>
              <a:rPr lang="en-US" dirty="0"/>
              <a:t>CSCI-1680</a:t>
            </a:r>
            <a:br>
              <a:rPr lang="en-US" dirty="0"/>
            </a:br>
            <a:r>
              <a:rPr lang="en-US" dirty="0"/>
              <a:t>Layering and Encapsulation</a:t>
            </a:r>
          </a:p>
        </p:txBody>
      </p:sp>
      <p:sp>
        <p:nvSpPr>
          <p:cNvPr id="5" name="Subtitle 4"/>
          <p:cNvSpPr>
            <a:spLocks noGrp="1"/>
          </p:cNvSpPr>
          <p:nvPr>
            <p:ph type="subTitle" idx="1"/>
          </p:nvPr>
        </p:nvSpPr>
        <p:spPr/>
        <p:txBody>
          <a:bodyPr/>
          <a:lstStyle/>
          <a:p>
            <a:r>
              <a:rPr lang="en-US" dirty="0"/>
              <a:t>Nick </a:t>
            </a:r>
            <a:r>
              <a:rPr lang="en-US" dirty="0" err="1"/>
              <a:t>DeMarinis</a:t>
            </a:r>
            <a:endParaRPr lang="en-US" dirty="0"/>
          </a:p>
        </p:txBody>
      </p:sp>
      <p:sp>
        <p:nvSpPr>
          <p:cNvPr id="4" name="TextBox 3"/>
          <p:cNvSpPr txBox="1"/>
          <p:nvPr/>
        </p:nvSpPr>
        <p:spPr>
          <a:xfrm>
            <a:off x="5140902" y="6550224"/>
            <a:ext cx="6782306" cy="307777"/>
          </a:xfrm>
          <a:prstGeom prst="rect">
            <a:avLst/>
          </a:prstGeom>
          <a:noFill/>
        </p:spPr>
        <p:txBody>
          <a:bodyPr wrap="none" rtlCol="0">
            <a:spAutoFit/>
          </a:bodyPr>
          <a:lstStyle/>
          <a:p>
            <a:r>
              <a:rPr lang="en-US" sz="1400" dirty="0"/>
              <a:t>Based partly on lecture notes by Rodrigo Fonseca, David </a:t>
            </a:r>
            <a:r>
              <a:rPr lang="en-US" sz="1400" dirty="0" err="1"/>
              <a:t>Mazières</a:t>
            </a:r>
            <a:r>
              <a:rPr lang="en-US" sz="1400" dirty="0"/>
              <a:t>, Phil Levis, John </a:t>
            </a:r>
            <a:r>
              <a:rPr lang="en-US" sz="1400" dirty="0" err="1"/>
              <a:t>Jannotti</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980661"/>
            <a:ext cx="10972800" cy="5405713"/>
          </a:xfrm>
        </p:spPr>
        <p:txBody>
          <a:bodyPr>
            <a:normAutofit/>
          </a:bodyPr>
          <a:lstStyle/>
          <a:p>
            <a:pPr marL="0" indent="0" algn="ctr">
              <a:buNone/>
            </a:pPr>
            <a:r>
              <a:rPr lang="en-US" sz="3600" dirty="0"/>
              <a:t>How do we solve this?</a:t>
            </a:r>
          </a:p>
          <a:p>
            <a:pPr marL="0" indent="0" algn="ctr">
              <a:buNone/>
            </a:pPr>
            <a:r>
              <a:rPr lang="en-US" u="sng" dirty="0"/>
              <a:t>Abstractions</a:t>
            </a:r>
            <a:r>
              <a:rPr lang="en-US" dirty="0"/>
              <a:t> </a:t>
            </a:r>
          </a:p>
          <a:p>
            <a:pPr marL="0" indent="0" algn="ctr">
              <a:buNone/>
            </a:pPr>
            <a:endParaRPr lang="en-US" dirty="0"/>
          </a:p>
          <a:p>
            <a:pPr marL="0" indent="0">
              <a:buNone/>
            </a:pPr>
            <a:r>
              <a:rPr lang="en-US" sz="2800" dirty="0"/>
              <a:t>Strategy:  break the problem down into parts, solve each problem independently</a:t>
            </a:r>
          </a:p>
        </p:txBody>
      </p:sp>
    </p:spTree>
    <p:extLst>
      <p:ext uri="{BB962C8B-B14F-4D97-AF65-F5344CB8AC3E}">
        <p14:creationId xmlns:p14="http://schemas.microsoft.com/office/powerpoint/2010/main" val="2719682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614349"/>
            <a:ext cx="10972800" cy="4772025"/>
          </a:xfrm>
        </p:spPr>
        <p:txBody>
          <a:bodyPr>
            <a:normAutofit/>
          </a:bodyPr>
          <a:lstStyle/>
          <a:p>
            <a:pPr marL="0" indent="0" algn="ctr">
              <a:buNone/>
            </a:pPr>
            <a:r>
              <a:rPr lang="en-US" dirty="0"/>
              <a:t>How do we solve this?</a:t>
            </a:r>
          </a:p>
          <a:p>
            <a:pPr marL="0" indent="0" algn="ctr">
              <a:buNone/>
            </a:pPr>
            <a:r>
              <a:rPr lang="en-US" dirty="0"/>
              <a:t>Abstractions </a:t>
            </a:r>
          </a:p>
          <a:p>
            <a:pPr marL="0" indent="0" algn="ctr">
              <a:buNone/>
            </a:pPr>
            <a:endParaRPr lang="en-US" dirty="0"/>
          </a:p>
          <a:p>
            <a:pPr marL="0" indent="0">
              <a:buNone/>
            </a:pPr>
            <a:r>
              <a:rPr lang="en-US" dirty="0"/>
              <a:t>=&gt; Break the problem down into parts, solve each problem independently</a:t>
            </a:r>
          </a:p>
        </p:txBody>
      </p:sp>
      <p:sp>
        <p:nvSpPr>
          <p:cNvPr id="2" name="Rounded Rectangle 1">
            <a:extLst>
              <a:ext uri="{FF2B5EF4-FFF2-40B4-BE49-F238E27FC236}">
                <a16:creationId xmlns:a16="http://schemas.microsoft.com/office/drawing/2014/main" id="{3F85A65C-3A12-3714-F97D-259AF1A5C725}"/>
              </a:ext>
            </a:extLst>
          </p:cNvPr>
          <p:cNvSpPr/>
          <p:nvPr/>
        </p:nvSpPr>
        <p:spPr>
          <a:xfrm>
            <a:off x="1333500" y="4865894"/>
            <a:ext cx="9601199" cy="755513"/>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atin typeface="Avenir Book" charset="0"/>
                <a:ea typeface="Avenir Book" charset="0"/>
                <a:cs typeface="Avenir Book" charset="0"/>
              </a:rPr>
              <a:t>=&gt; In networking, we call this </a:t>
            </a:r>
            <a:r>
              <a:rPr lang="en-US" sz="2400" b="1" i="1" u="sng" dirty="0">
                <a:latin typeface="Avenir Book" charset="0"/>
                <a:ea typeface="Avenir Book" charset="0"/>
                <a:cs typeface="Avenir Book" charset="0"/>
              </a:rPr>
              <a:t>layering</a:t>
            </a:r>
          </a:p>
        </p:txBody>
      </p:sp>
    </p:spTree>
    <p:extLst>
      <p:ext uri="{BB962C8B-B14F-4D97-AF65-F5344CB8AC3E}">
        <p14:creationId xmlns:p14="http://schemas.microsoft.com/office/powerpoint/2010/main" val="25783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0179CBA-9A36-3141-A5A6-3BF9A842A73E}"/>
              </a:ext>
            </a:extLst>
          </p:cNvPr>
          <p:cNvSpPr>
            <a:spLocks noGrp="1"/>
          </p:cNvSpPr>
          <p:nvPr>
            <p:ph idx="4294967295"/>
          </p:nvPr>
        </p:nvSpPr>
        <p:spPr>
          <a:xfrm>
            <a:off x="609600" y="1335157"/>
            <a:ext cx="10972800" cy="4525963"/>
          </a:xfrm>
        </p:spPr>
        <p:txBody>
          <a:bodyPr/>
          <a:lstStyle/>
          <a:p>
            <a:pPr marL="0" indent="0" algn="ctr">
              <a:buNone/>
            </a:pPr>
            <a:endParaRPr lang="en-US" i="1" dirty="0"/>
          </a:p>
          <a:p>
            <a:pPr marL="0" indent="0" algn="ctr">
              <a:buNone/>
            </a:pPr>
            <a:r>
              <a:rPr lang="en-US" i="1" dirty="0"/>
              <a:t>Analogy:  how to deliver a package?</a:t>
            </a:r>
          </a:p>
        </p:txBody>
      </p:sp>
    </p:spTree>
    <p:extLst>
      <p:ext uri="{BB962C8B-B14F-4D97-AF65-F5344CB8AC3E}">
        <p14:creationId xmlns:p14="http://schemas.microsoft.com/office/powerpoint/2010/main" val="663562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5043" y="76200"/>
            <a:ext cx="10972800" cy="1143000"/>
          </a:xfrm>
        </p:spPr>
        <p:txBody>
          <a:bodyPr/>
          <a:lstStyle/>
          <a:p>
            <a:pPr algn="l"/>
            <a:r>
              <a:rPr lang="en-US" dirty="0"/>
              <a:t>Layering</a:t>
            </a:r>
          </a:p>
        </p:txBody>
      </p:sp>
      <p:pic>
        <p:nvPicPr>
          <p:cNvPr id="4" name="Picture 3" descr="layering.pdf"/>
          <p:cNvPicPr>
            <a:picLocks noChangeAspect="1"/>
          </p:cNvPicPr>
          <p:nvPr/>
        </p:nvPicPr>
        <p:blipFill>
          <a:blip r:embed="rId3"/>
          <a:stretch>
            <a:fillRect/>
          </a:stretch>
        </p:blipFill>
        <p:spPr>
          <a:xfrm>
            <a:off x="3837577" y="1819794"/>
            <a:ext cx="4516846" cy="2570443"/>
          </a:xfrm>
          <a:prstGeom prst="rect">
            <a:avLst/>
          </a:prstGeom>
        </p:spPr>
      </p:pic>
    </p:spTree>
    <p:extLst>
      <p:ext uri="{BB962C8B-B14F-4D97-AF65-F5344CB8AC3E}">
        <p14:creationId xmlns:p14="http://schemas.microsoft.com/office/powerpoint/2010/main" val="2650275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5043" y="76200"/>
            <a:ext cx="10972800" cy="1143000"/>
          </a:xfrm>
        </p:spPr>
        <p:txBody>
          <a:bodyPr/>
          <a:lstStyle/>
          <a:p>
            <a:pPr algn="l"/>
            <a:r>
              <a:rPr lang="en-US" dirty="0"/>
              <a:t>Layering</a:t>
            </a:r>
          </a:p>
        </p:txBody>
      </p:sp>
      <p:sp>
        <p:nvSpPr>
          <p:cNvPr id="3" name="Content Placeholder 2"/>
          <p:cNvSpPr>
            <a:spLocks noGrp="1"/>
          </p:cNvSpPr>
          <p:nvPr>
            <p:ph idx="4294967295"/>
          </p:nvPr>
        </p:nvSpPr>
        <p:spPr>
          <a:xfrm>
            <a:off x="609600" y="1614349"/>
            <a:ext cx="10972800" cy="4772025"/>
          </a:xfrm>
        </p:spPr>
        <p:txBody>
          <a:bodyPr>
            <a:normAutofit/>
          </a:bodyPr>
          <a:lstStyle/>
          <a:p>
            <a:pPr marL="0" indent="0">
              <a:buNone/>
            </a:pPr>
            <a:endParaRPr lang="en-US" dirty="0"/>
          </a:p>
          <a:p>
            <a:pPr marL="0" indent="0">
              <a:buNone/>
            </a:pPr>
            <a:endParaRPr lang="en-US" dirty="0"/>
          </a:p>
          <a:p>
            <a:pPr marL="0" indent="0" algn="ctr">
              <a:buNone/>
            </a:pPr>
            <a:r>
              <a:rPr lang="en-US" sz="2800" u="sng" dirty="0"/>
              <a:t>Abstraction to the rescue!</a:t>
            </a:r>
          </a:p>
          <a:p>
            <a:pPr marL="0" indent="0">
              <a:buNone/>
            </a:pPr>
            <a:r>
              <a:rPr lang="en-US" sz="2800" dirty="0"/>
              <a:t>Idea: Break problem into separate parts, solve part independently</a:t>
            </a:r>
          </a:p>
          <a:p>
            <a:pPr marL="0" indent="0">
              <a:buNone/>
            </a:pPr>
            <a:endParaRPr lang="en-US" dirty="0"/>
          </a:p>
          <a:p>
            <a:endParaRPr lang="en-US" dirty="0"/>
          </a:p>
        </p:txBody>
      </p:sp>
      <p:pic>
        <p:nvPicPr>
          <p:cNvPr id="4" name="Picture 3" descr="layering.pdf"/>
          <p:cNvPicPr>
            <a:picLocks noChangeAspect="1"/>
          </p:cNvPicPr>
          <p:nvPr/>
        </p:nvPicPr>
        <p:blipFill>
          <a:blip r:embed="rId3"/>
          <a:stretch>
            <a:fillRect/>
          </a:stretch>
        </p:blipFill>
        <p:spPr>
          <a:xfrm>
            <a:off x="4150076" y="471626"/>
            <a:ext cx="3891848" cy="2214770"/>
          </a:xfrm>
          <a:prstGeom prst="rect">
            <a:avLst/>
          </a:prstGeom>
        </p:spPr>
      </p:pic>
      <p:sp>
        <p:nvSpPr>
          <p:cNvPr id="5" name="Rounded Rectangle 4">
            <a:extLst>
              <a:ext uri="{FF2B5EF4-FFF2-40B4-BE49-F238E27FC236}">
                <a16:creationId xmlns:a16="http://schemas.microsoft.com/office/drawing/2014/main" id="{E0159F2B-4D46-D51A-B699-A52975BE4D4D}"/>
              </a:ext>
            </a:extLst>
          </p:cNvPr>
          <p:cNvSpPr/>
          <p:nvPr/>
        </p:nvSpPr>
        <p:spPr>
          <a:xfrm>
            <a:off x="1295400" y="4618522"/>
            <a:ext cx="9601199" cy="974034"/>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u="sng" dirty="0">
                <a:latin typeface="Avenir Book" charset="0"/>
                <a:ea typeface="Avenir Book" charset="0"/>
                <a:cs typeface="Avenir Book" charset="0"/>
              </a:rPr>
              <a:t>Encapsulate</a:t>
            </a:r>
            <a:r>
              <a:rPr lang="en-US" sz="2400" dirty="0">
                <a:latin typeface="Avenir Book" charset="0"/>
                <a:ea typeface="Avenir Book" charset="0"/>
                <a:cs typeface="Avenir Book" charset="0"/>
              </a:rPr>
              <a:t> data from “higher layer” inside “lower layer”</a:t>
            </a:r>
          </a:p>
          <a:p>
            <a:pPr algn="ctr"/>
            <a:r>
              <a:rPr lang="en-US" sz="2400" b="1" dirty="0">
                <a:latin typeface="Avenir Book" charset="0"/>
                <a:ea typeface="Avenir Book" charset="0"/>
                <a:cs typeface="Avenir Book" charset="0"/>
              </a:rPr>
              <a:t>=&gt; Lower layer can handle data without caring what’s above it!</a:t>
            </a:r>
          </a:p>
        </p:txBody>
      </p:sp>
    </p:spTree>
    <p:extLst>
      <p:ext uri="{BB962C8B-B14F-4D97-AF65-F5344CB8AC3E}">
        <p14:creationId xmlns:p14="http://schemas.microsoft.com/office/powerpoint/2010/main" val="385515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86709" y="184221"/>
            <a:ext cx="9407525" cy="1143000"/>
          </a:xfrm>
        </p:spPr>
        <p:txBody>
          <a:bodyPr/>
          <a:lstStyle/>
          <a:p>
            <a:r>
              <a:rPr lang="en-US" dirty="0"/>
              <a:t>The big complex picture</a:t>
            </a:r>
          </a:p>
        </p:txBody>
      </p:sp>
      <p:pic>
        <p:nvPicPr>
          <p:cNvPr id="4" name="Picture 3" descr="01x13.eps"/>
          <p:cNvPicPr>
            <a:picLocks noChangeAspect="1"/>
          </p:cNvPicPr>
          <p:nvPr/>
        </p:nvPicPr>
        <p:blipFill>
          <a:blip r:embed="rId3"/>
          <a:stretch>
            <a:fillRect/>
          </a:stretch>
        </p:blipFill>
        <p:spPr>
          <a:xfrm>
            <a:off x="2700819" y="1139476"/>
            <a:ext cx="7040824" cy="5338648"/>
          </a:xfrm>
          <a:prstGeom prst="rect">
            <a:avLst/>
          </a:prstGeom>
        </p:spPr>
      </p:pic>
      <p:grpSp>
        <p:nvGrpSpPr>
          <p:cNvPr id="22" name="Group 21"/>
          <p:cNvGrpSpPr/>
          <p:nvPr/>
        </p:nvGrpSpPr>
        <p:grpSpPr>
          <a:xfrm>
            <a:off x="77306" y="1695822"/>
            <a:ext cx="8229382" cy="369332"/>
            <a:chOff x="-1446695" y="1695822"/>
            <a:chExt cx="8229382" cy="369332"/>
          </a:xfrm>
        </p:grpSpPr>
        <p:cxnSp>
          <p:nvCxnSpPr>
            <p:cNvPr id="6" name="Straight Connector 5"/>
            <p:cNvCxnSpPr/>
            <p:nvPr/>
          </p:nvCxnSpPr>
          <p:spPr>
            <a:xfrm>
              <a:off x="2150256" y="1875939"/>
              <a:ext cx="4632431"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446695" y="1695822"/>
              <a:ext cx="2477153" cy="369332"/>
            </a:xfrm>
            <a:prstGeom prst="rect">
              <a:avLst/>
            </a:prstGeom>
            <a:noFill/>
          </p:spPr>
          <p:txBody>
            <a:bodyPr wrap="none" rtlCol="0">
              <a:spAutoFit/>
            </a:bodyPr>
            <a:lstStyle/>
            <a:p>
              <a:r>
                <a:rPr lang="en-US" i="1" dirty="0"/>
                <a:t>Application Protocol (L7)</a:t>
              </a:r>
            </a:p>
          </p:txBody>
        </p:sp>
      </p:grpSp>
      <p:grpSp>
        <p:nvGrpSpPr>
          <p:cNvPr id="21" name="Group 20"/>
          <p:cNvGrpSpPr/>
          <p:nvPr/>
        </p:nvGrpSpPr>
        <p:grpSpPr>
          <a:xfrm>
            <a:off x="299027" y="3445436"/>
            <a:ext cx="8007661" cy="369332"/>
            <a:chOff x="-1224974" y="3445436"/>
            <a:chExt cx="8007661" cy="369332"/>
          </a:xfrm>
        </p:grpSpPr>
        <p:cxnSp>
          <p:nvCxnSpPr>
            <p:cNvPr id="7" name="Straight Connector 6"/>
            <p:cNvCxnSpPr/>
            <p:nvPr/>
          </p:nvCxnSpPr>
          <p:spPr>
            <a:xfrm>
              <a:off x="2150256" y="3630102"/>
              <a:ext cx="4632431"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224974" y="3445436"/>
              <a:ext cx="2320122" cy="369332"/>
            </a:xfrm>
            <a:prstGeom prst="rect">
              <a:avLst/>
            </a:prstGeom>
            <a:noFill/>
          </p:spPr>
          <p:txBody>
            <a:bodyPr wrap="none" rtlCol="0">
              <a:spAutoFit/>
            </a:bodyPr>
            <a:lstStyle/>
            <a:p>
              <a:r>
                <a:rPr lang="en-US" i="1" dirty="0"/>
                <a:t>Transport Protocol (L4)</a:t>
              </a:r>
            </a:p>
          </p:txBody>
        </p:sp>
      </p:grpSp>
      <p:grpSp>
        <p:nvGrpSpPr>
          <p:cNvPr id="20" name="Group 19"/>
          <p:cNvGrpSpPr/>
          <p:nvPr/>
        </p:nvGrpSpPr>
        <p:grpSpPr>
          <a:xfrm>
            <a:off x="405107" y="4077563"/>
            <a:ext cx="8031462" cy="369332"/>
            <a:chOff x="-1118894" y="4077562"/>
            <a:chExt cx="8031462" cy="369332"/>
          </a:xfrm>
        </p:grpSpPr>
        <p:grpSp>
          <p:nvGrpSpPr>
            <p:cNvPr id="14" name="Group 13"/>
            <p:cNvGrpSpPr/>
            <p:nvPr/>
          </p:nvGrpSpPr>
          <p:grpSpPr>
            <a:xfrm>
              <a:off x="2150256" y="4229841"/>
              <a:ext cx="4762312" cy="32387"/>
              <a:chOff x="2150256" y="4229841"/>
              <a:chExt cx="4762312" cy="32387"/>
            </a:xfrm>
          </p:grpSpPr>
          <p:cxnSp>
            <p:nvCxnSpPr>
              <p:cNvPr id="8" name="Straight Connector 7"/>
              <p:cNvCxnSpPr/>
              <p:nvPr/>
            </p:nvCxnSpPr>
            <p:spPr>
              <a:xfrm>
                <a:off x="2150256" y="4229841"/>
                <a:ext cx="1342106"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570462" y="4262228"/>
                <a:ext cx="1342106"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1118894" y="4077562"/>
              <a:ext cx="2222532" cy="369332"/>
            </a:xfrm>
            <a:prstGeom prst="rect">
              <a:avLst/>
            </a:prstGeom>
            <a:noFill/>
          </p:spPr>
          <p:txBody>
            <a:bodyPr wrap="none" rtlCol="0">
              <a:spAutoFit/>
            </a:bodyPr>
            <a:lstStyle/>
            <a:p>
              <a:r>
                <a:rPr lang="en-US" i="1" dirty="0"/>
                <a:t>Network Protocol (L3)</a:t>
              </a:r>
            </a:p>
          </p:txBody>
        </p:sp>
      </p:grpSp>
      <p:grpSp>
        <p:nvGrpSpPr>
          <p:cNvPr id="19" name="Group 18"/>
          <p:cNvGrpSpPr/>
          <p:nvPr/>
        </p:nvGrpSpPr>
        <p:grpSpPr>
          <a:xfrm>
            <a:off x="240034" y="4644914"/>
            <a:ext cx="8196535" cy="369332"/>
            <a:chOff x="-1283967" y="4644914"/>
            <a:chExt cx="8196535" cy="369332"/>
          </a:xfrm>
        </p:grpSpPr>
        <p:grpSp>
          <p:nvGrpSpPr>
            <p:cNvPr id="13" name="Group 12"/>
            <p:cNvGrpSpPr/>
            <p:nvPr/>
          </p:nvGrpSpPr>
          <p:grpSpPr>
            <a:xfrm>
              <a:off x="2150256" y="4829580"/>
              <a:ext cx="4762312" cy="0"/>
              <a:chOff x="2150256" y="4829580"/>
              <a:chExt cx="4762312" cy="0"/>
            </a:xfrm>
          </p:grpSpPr>
          <p:cxnSp>
            <p:nvCxnSpPr>
              <p:cNvPr id="10" name="Straight Connector 9"/>
              <p:cNvCxnSpPr/>
              <p:nvPr/>
            </p:nvCxnSpPr>
            <p:spPr>
              <a:xfrm>
                <a:off x="2150256" y="4829580"/>
                <a:ext cx="1342106"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0462" y="4829580"/>
                <a:ext cx="1342106"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283967" y="4644914"/>
              <a:ext cx="2364237" cy="369332"/>
            </a:xfrm>
            <a:prstGeom prst="rect">
              <a:avLst/>
            </a:prstGeom>
            <a:noFill/>
          </p:spPr>
          <p:txBody>
            <a:bodyPr wrap="none" rtlCol="0">
              <a:spAutoFit/>
            </a:bodyPr>
            <a:lstStyle/>
            <a:p>
              <a:r>
                <a:rPr lang="en-US" i="1" dirty="0"/>
                <a:t>Link-Layer Protocol (L2)</a:t>
              </a:r>
            </a:p>
          </p:txBody>
        </p:sp>
      </p:grpSp>
      <p:sp>
        <p:nvSpPr>
          <p:cNvPr id="5" name="Rounded Rectangle 4">
            <a:extLst>
              <a:ext uri="{FF2B5EF4-FFF2-40B4-BE49-F238E27FC236}">
                <a16:creationId xmlns:a16="http://schemas.microsoft.com/office/drawing/2014/main" id="{B5DB81CF-273A-4829-AEC3-F1D0D7C151D5}"/>
              </a:ext>
            </a:extLst>
          </p:cNvPr>
          <p:cNvSpPr/>
          <p:nvPr/>
        </p:nvSpPr>
        <p:spPr>
          <a:xfrm>
            <a:off x="1530428" y="6111682"/>
            <a:ext cx="9381606" cy="504450"/>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“OSI reference model” or “7-layer model”</a:t>
            </a:r>
          </a:p>
        </p:txBody>
      </p:sp>
    </p:spTree>
    <p:extLst>
      <p:ext uri="{BB962C8B-B14F-4D97-AF65-F5344CB8AC3E}">
        <p14:creationId xmlns:p14="http://schemas.microsoft.com/office/powerpoint/2010/main" val="107909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4331CB-38ED-B75B-41BF-3D8A7F24B6F0}"/>
              </a:ext>
            </a:extLst>
          </p:cNvPr>
          <p:cNvSpPr>
            <a:spLocks noGrp="1"/>
          </p:cNvSpPr>
          <p:nvPr>
            <p:ph idx="1"/>
          </p:nvPr>
        </p:nvSpPr>
        <p:spPr>
          <a:xfrm>
            <a:off x="609600" y="1374914"/>
            <a:ext cx="10972800" cy="4525963"/>
          </a:xfrm>
        </p:spPr>
        <p:txBody>
          <a:bodyPr>
            <a:normAutofit/>
          </a:bodyPr>
          <a:lstStyle/>
          <a:p>
            <a:pPr marL="0" indent="0">
              <a:buNone/>
            </a:pPr>
            <a:r>
              <a:rPr lang="en-US" dirty="0"/>
              <a:t>Today's goals</a:t>
            </a:r>
          </a:p>
          <a:p>
            <a:pPr marL="0" indent="0">
              <a:buNone/>
            </a:pPr>
            <a:endParaRPr lang="en-US" dirty="0"/>
          </a:p>
        </p:txBody>
      </p:sp>
    </p:spTree>
    <p:extLst>
      <p:ext uri="{BB962C8B-B14F-4D97-AF65-F5344CB8AC3E}">
        <p14:creationId xmlns:p14="http://schemas.microsoft.com/office/powerpoint/2010/main" val="3737865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4331CB-38ED-B75B-41BF-3D8A7F24B6F0}"/>
              </a:ext>
            </a:extLst>
          </p:cNvPr>
          <p:cNvSpPr>
            <a:spLocks noGrp="1"/>
          </p:cNvSpPr>
          <p:nvPr>
            <p:ph idx="1"/>
          </p:nvPr>
        </p:nvSpPr>
        <p:spPr>
          <a:xfrm>
            <a:off x="609600" y="1374914"/>
            <a:ext cx="10972800" cy="4525963"/>
          </a:xfrm>
        </p:spPr>
        <p:txBody>
          <a:bodyPr>
            <a:normAutofit/>
          </a:bodyPr>
          <a:lstStyle/>
          <a:p>
            <a:pPr marL="0" indent="0">
              <a:buNone/>
            </a:pPr>
            <a:r>
              <a:rPr lang="en-US" dirty="0"/>
              <a:t>Today's goals</a:t>
            </a:r>
          </a:p>
          <a:p>
            <a:pPr marL="0" indent="0">
              <a:buNone/>
            </a:pPr>
            <a:r>
              <a:rPr lang="en-US" dirty="0"/>
              <a:t>=&gt; Introduce the most fundamental abstractions and why we have them</a:t>
            </a:r>
          </a:p>
          <a:p>
            <a:pPr marL="0" indent="0">
              <a:buNone/>
            </a:pPr>
            <a:r>
              <a:rPr lang="en-US" dirty="0"/>
              <a:t>=&gt; Introduce key features you need to know now to write programs that use the network</a:t>
            </a:r>
          </a:p>
          <a:p>
            <a:pPr marL="0" indent="0">
              <a:buNone/>
            </a:pPr>
            <a:endParaRPr lang="en-US" dirty="0"/>
          </a:p>
        </p:txBody>
      </p:sp>
    </p:spTree>
    <p:extLst>
      <p:ext uri="{BB962C8B-B14F-4D97-AF65-F5344CB8AC3E}">
        <p14:creationId xmlns:p14="http://schemas.microsoft.com/office/powerpoint/2010/main" val="3523291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4331CB-38ED-B75B-41BF-3D8A7F24B6F0}"/>
              </a:ext>
            </a:extLst>
          </p:cNvPr>
          <p:cNvSpPr>
            <a:spLocks noGrp="1"/>
          </p:cNvSpPr>
          <p:nvPr>
            <p:ph idx="1"/>
          </p:nvPr>
        </p:nvSpPr>
        <p:spPr>
          <a:xfrm>
            <a:off x="609600" y="1374914"/>
            <a:ext cx="10972800" cy="4525963"/>
          </a:xfrm>
        </p:spPr>
        <p:txBody>
          <a:bodyPr>
            <a:normAutofit/>
          </a:bodyPr>
          <a:lstStyle/>
          <a:p>
            <a:pPr marL="0" indent="0">
              <a:buNone/>
            </a:pPr>
            <a:r>
              <a:rPr lang="en-US" dirty="0"/>
              <a:t>Today's goals</a:t>
            </a:r>
          </a:p>
          <a:p>
            <a:pPr marL="0" indent="0">
              <a:buNone/>
            </a:pPr>
            <a:r>
              <a:rPr lang="en-US" dirty="0"/>
              <a:t>=&gt; Introduce the most fundamental abstractions and why we have them</a:t>
            </a:r>
          </a:p>
          <a:p>
            <a:pPr marL="0" indent="0">
              <a:buNone/>
            </a:pPr>
            <a:r>
              <a:rPr lang="en-US" dirty="0"/>
              <a:t>=&gt; Introduce key features you need to know now to write programs that use the network</a:t>
            </a:r>
          </a:p>
          <a:p>
            <a:pPr marL="0" indent="0">
              <a:buNone/>
            </a:pPr>
            <a:endParaRPr lang="en-US" dirty="0"/>
          </a:p>
        </p:txBody>
      </p:sp>
      <p:sp>
        <p:nvSpPr>
          <p:cNvPr id="2" name="Rounded Rectangle 1">
            <a:extLst>
              <a:ext uri="{FF2B5EF4-FFF2-40B4-BE49-F238E27FC236}">
                <a16:creationId xmlns:a16="http://schemas.microsoft.com/office/drawing/2014/main" id="{A2DDFCAA-4ECB-66D4-D01D-71F703200D9A}"/>
              </a:ext>
            </a:extLst>
          </p:cNvPr>
          <p:cNvSpPr/>
          <p:nvPr/>
        </p:nvSpPr>
        <p:spPr>
          <a:xfrm>
            <a:off x="1162878" y="4996069"/>
            <a:ext cx="9601199" cy="974034"/>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atin typeface="Avenir Book" charset="0"/>
                <a:ea typeface="Avenir Book" charset="0"/>
                <a:cs typeface="Avenir Book" charset="0"/>
              </a:rPr>
              <a:t>Don't worry:  We're going to break down each layer </a:t>
            </a:r>
          </a:p>
          <a:p>
            <a:pPr algn="ctr"/>
            <a:r>
              <a:rPr lang="en-US" sz="2400" b="1" dirty="0">
                <a:latin typeface="Avenir Book" charset="0"/>
                <a:ea typeface="Avenir Book" charset="0"/>
                <a:cs typeface="Avenir Book" charset="0"/>
              </a:rPr>
              <a:t>in detail in the rest of the course!</a:t>
            </a:r>
          </a:p>
        </p:txBody>
      </p:sp>
    </p:spTree>
    <p:extLst>
      <p:ext uri="{BB962C8B-B14F-4D97-AF65-F5344CB8AC3E}">
        <p14:creationId xmlns:p14="http://schemas.microsoft.com/office/powerpoint/2010/main" val="2474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979C-C471-FFB6-79D4-9B2092848B2A}"/>
              </a:ext>
            </a:extLst>
          </p:cNvPr>
          <p:cNvSpPr>
            <a:spLocks noGrp="1"/>
          </p:cNvSpPr>
          <p:nvPr>
            <p:ph type="title" idx="4294967295"/>
          </p:nvPr>
        </p:nvSpPr>
        <p:spPr>
          <a:xfrm>
            <a:off x="233203" y="91871"/>
            <a:ext cx="10972800" cy="1143000"/>
          </a:xfrm>
        </p:spPr>
        <p:txBody>
          <a:bodyPr/>
          <a:lstStyle/>
          <a:p>
            <a:pPr algn="l"/>
            <a:r>
              <a:rPr lang="en-US" dirty="0"/>
              <a:t>Applications (Layer 7)</a:t>
            </a:r>
          </a:p>
        </p:txBody>
      </p:sp>
      <p:pic>
        <p:nvPicPr>
          <p:cNvPr id="4" name="Picture 3" descr="layering.pdf">
            <a:extLst>
              <a:ext uri="{FF2B5EF4-FFF2-40B4-BE49-F238E27FC236}">
                <a16:creationId xmlns:a16="http://schemas.microsoft.com/office/drawing/2014/main" id="{AB8B05C9-FD31-7EA7-ED9D-B8D753B65FDC}"/>
              </a:ext>
            </a:extLst>
          </p:cNvPr>
          <p:cNvPicPr>
            <a:picLocks noChangeAspect="1"/>
          </p:cNvPicPr>
          <p:nvPr/>
        </p:nvPicPr>
        <p:blipFill>
          <a:blip r:embed="rId2"/>
          <a:stretch>
            <a:fillRect/>
          </a:stretch>
        </p:blipFill>
        <p:spPr>
          <a:xfrm>
            <a:off x="9195194" y="76200"/>
            <a:ext cx="2878618" cy="1638162"/>
          </a:xfrm>
          <a:prstGeom prst="rect">
            <a:avLst/>
          </a:prstGeom>
        </p:spPr>
      </p:pic>
      <p:pic>
        <p:nvPicPr>
          <p:cNvPr id="5" name="Picture 2" descr="image8-2">
            <a:extLst>
              <a:ext uri="{FF2B5EF4-FFF2-40B4-BE49-F238E27FC236}">
                <a16:creationId xmlns:a16="http://schemas.microsoft.com/office/drawing/2014/main" id="{6337CC04-AA6E-62AA-8B6E-416A1D7F1E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27087" y="4908489"/>
            <a:ext cx="2286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8B80391-675B-856A-A5F5-AF1B5E83D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5813" y="4256025"/>
            <a:ext cx="2055171" cy="1155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1A7BD71-762E-14C1-F0BC-C0E4A0038E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6551" y="5511705"/>
            <a:ext cx="101155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5707C1F9-186A-DA2F-755C-DB434F67FA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4503" y="4237839"/>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2A6047EF-D414-B2B4-985D-BDC0007B1E7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0750" y1="16250" x2="40750" y2="16250"/>
                        <a14:foregroundMark x1="59500" y1="10250" x2="59500" y2="10250"/>
                        <a14:foregroundMark x1="83500" y1="39250" x2="83500" y2="39250"/>
                        <a14:foregroundMark x1="73750" y1="62750" x2="73750" y2="62750"/>
                        <a14:foregroundMark x1="60000" y1="84500" x2="60000" y2="84500"/>
                        <a14:foregroundMark x1="36500" y1="68750" x2="36500" y2="68750"/>
                        <a14:foregroundMark x1="12250" y1="61250" x2="12250" y2="61250"/>
                        <a14:foregroundMark x1="26000" y1="40250" x2="26000" y2="40250"/>
                      </a14:backgroundRemoval>
                    </a14:imgEffect>
                  </a14:imgLayer>
                </a14:imgProps>
              </a:ext>
              <a:ext uri="{28A0092B-C50C-407E-A947-70E740481C1C}">
                <a14:useLocalDpi xmlns:a14="http://schemas.microsoft.com/office/drawing/2010/main" val="0"/>
              </a:ext>
            </a:extLst>
          </a:blip>
          <a:srcRect/>
          <a:stretch>
            <a:fillRect/>
          </a:stretch>
        </p:blipFill>
        <p:spPr bwMode="auto">
          <a:xfrm>
            <a:off x="9521150" y="5359303"/>
            <a:ext cx="1295401"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42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D7F0-5A5A-CB4F-9746-E198A50BD2F0}"/>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605762C4-13DA-C74A-8DE6-E0FA4B20E8C8}"/>
              </a:ext>
            </a:extLst>
          </p:cNvPr>
          <p:cNvSpPr>
            <a:spLocks noGrp="1"/>
          </p:cNvSpPr>
          <p:nvPr>
            <p:ph idx="1"/>
          </p:nvPr>
        </p:nvSpPr>
        <p:spPr/>
        <p:txBody>
          <a:bodyPr>
            <a:normAutofit lnSpcReduction="10000"/>
          </a:bodyPr>
          <a:lstStyle/>
          <a:p>
            <a:r>
              <a:rPr lang="en-US" dirty="0"/>
              <a:t>HW0:  Due TODAY by 11:59pm</a:t>
            </a:r>
          </a:p>
          <a:p>
            <a:r>
              <a:rPr lang="en-US" dirty="0"/>
              <a:t>Container setup:  due by Thursday</a:t>
            </a:r>
          </a:p>
          <a:p>
            <a:pPr lvl="1"/>
            <a:r>
              <a:rPr lang="en-US" dirty="0"/>
              <a:t>If you have issues, please fill out the form</a:t>
            </a:r>
          </a:p>
          <a:p>
            <a:pPr lvl="1"/>
            <a:endParaRPr lang="en-US" dirty="0"/>
          </a:p>
          <a:p>
            <a:r>
              <a:rPr lang="en-US" dirty="0" err="1"/>
              <a:t>Snowcast</a:t>
            </a:r>
            <a:r>
              <a:rPr lang="en-US" dirty="0"/>
              <a:t> out later today (look for Ed post)</a:t>
            </a:r>
          </a:p>
          <a:p>
            <a:pPr lvl="1"/>
            <a:r>
              <a:rPr lang="en-US" dirty="0" err="1">
                <a:solidFill>
                  <a:srgbClr val="FFCC33"/>
                </a:solidFill>
              </a:rPr>
              <a:t>Gearup</a:t>
            </a:r>
            <a:r>
              <a:rPr lang="en-US" dirty="0">
                <a:solidFill>
                  <a:srgbClr val="FFCC33"/>
                </a:solidFill>
              </a:rPr>
              <a:t> Thursday 1/29 5-7pm CIT368 </a:t>
            </a:r>
            <a:r>
              <a:rPr lang="en-US" dirty="0"/>
              <a:t>(+ recorded)</a:t>
            </a:r>
          </a:p>
          <a:p>
            <a:pPr lvl="1"/>
            <a:endParaRPr lang="en-US" dirty="0"/>
          </a:p>
          <a:p>
            <a:r>
              <a:rPr lang="en-US" dirty="0">
                <a:solidFill>
                  <a:srgbClr val="FFCC33"/>
                </a:solidFill>
              </a:rPr>
              <a:t>Milestone due by Monday 2/2 by 11:59pm EDT</a:t>
            </a:r>
          </a:p>
          <a:p>
            <a:pPr lvl="1"/>
            <a:r>
              <a:rPr lang="en-US" dirty="0"/>
              <a:t>Warmup and first steps + design doc for the rest</a:t>
            </a:r>
          </a:p>
        </p:txBody>
      </p:sp>
    </p:spTree>
    <p:extLst>
      <p:ext uri="{BB962C8B-B14F-4D97-AF65-F5344CB8AC3E}">
        <p14:creationId xmlns:p14="http://schemas.microsoft.com/office/powerpoint/2010/main" val="19140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979C-C471-FFB6-79D4-9B2092848B2A}"/>
              </a:ext>
            </a:extLst>
          </p:cNvPr>
          <p:cNvSpPr>
            <a:spLocks noGrp="1"/>
          </p:cNvSpPr>
          <p:nvPr>
            <p:ph type="title" idx="4294967295"/>
          </p:nvPr>
        </p:nvSpPr>
        <p:spPr>
          <a:xfrm>
            <a:off x="233203" y="91871"/>
            <a:ext cx="10972800" cy="1143000"/>
          </a:xfrm>
        </p:spPr>
        <p:txBody>
          <a:bodyPr/>
          <a:lstStyle/>
          <a:p>
            <a:pPr algn="l"/>
            <a:r>
              <a:rPr lang="en-US" dirty="0"/>
              <a:t>Applications (Layer 7)</a:t>
            </a:r>
          </a:p>
        </p:txBody>
      </p:sp>
      <p:sp>
        <p:nvSpPr>
          <p:cNvPr id="3" name="Content Placeholder 2">
            <a:extLst>
              <a:ext uri="{FF2B5EF4-FFF2-40B4-BE49-F238E27FC236}">
                <a16:creationId xmlns:a16="http://schemas.microsoft.com/office/drawing/2014/main" id="{688DC2AD-5B2F-0C95-B1D1-7158BCF94ECA}"/>
              </a:ext>
            </a:extLst>
          </p:cNvPr>
          <p:cNvSpPr>
            <a:spLocks noGrp="1"/>
          </p:cNvSpPr>
          <p:nvPr>
            <p:ph idx="4294967295"/>
          </p:nvPr>
        </p:nvSpPr>
        <p:spPr>
          <a:xfrm>
            <a:off x="507263" y="1602036"/>
            <a:ext cx="10972800" cy="4525963"/>
          </a:xfrm>
        </p:spPr>
        <p:txBody>
          <a:bodyPr>
            <a:normAutofit fontScale="92500" lnSpcReduction="20000"/>
          </a:bodyPr>
          <a:lstStyle/>
          <a:p>
            <a:pPr marL="0" indent="0">
              <a:buNone/>
            </a:pPr>
            <a:r>
              <a:rPr lang="en-US" dirty="0"/>
              <a:t>The applications/programs/</a:t>
            </a:r>
            <a:r>
              <a:rPr lang="en-US" dirty="0" err="1"/>
              <a:t>etc</a:t>
            </a:r>
            <a:r>
              <a:rPr lang="en-US" dirty="0"/>
              <a:t> you use every day</a:t>
            </a:r>
          </a:p>
          <a:p>
            <a:pPr marL="0" indent="0">
              <a:buNone/>
            </a:pPr>
            <a:endParaRPr lang="en-US" dirty="0"/>
          </a:p>
          <a:p>
            <a:pPr marL="0" indent="0">
              <a:buNone/>
            </a:pPr>
            <a:endParaRPr lang="en-US" dirty="0"/>
          </a:p>
          <a:p>
            <a:pPr marL="0" indent="0">
              <a:buNone/>
            </a:pPr>
            <a:r>
              <a:rPr lang="en-US" dirty="0"/>
              <a:t>Examples</a:t>
            </a:r>
          </a:p>
          <a:p>
            <a:r>
              <a:rPr lang="en-US" dirty="0"/>
              <a:t>HTTP/HTTPS:  Web traffic (browser, </a:t>
            </a:r>
            <a:r>
              <a:rPr lang="en-US" dirty="0" err="1"/>
              <a:t>etc</a:t>
            </a:r>
            <a:r>
              <a:rPr lang="en-US" dirty="0"/>
              <a:t>)</a:t>
            </a:r>
          </a:p>
          <a:p>
            <a:r>
              <a:rPr lang="en-US" dirty="0"/>
              <a:t>SSH:  secure shell</a:t>
            </a:r>
          </a:p>
          <a:p>
            <a:r>
              <a:rPr lang="en-US" dirty="0"/>
              <a:t>FTP:  file transfer</a:t>
            </a:r>
          </a:p>
          <a:p>
            <a:r>
              <a:rPr lang="en-US" dirty="0"/>
              <a:t>DNS (more on this later)</a:t>
            </a:r>
          </a:p>
          <a:p>
            <a:r>
              <a:rPr lang="en-US" dirty="0"/>
              <a:t>…</a:t>
            </a:r>
          </a:p>
          <a:p>
            <a:endParaRPr lang="en-US" dirty="0"/>
          </a:p>
          <a:p>
            <a:endParaRPr lang="en-US" dirty="0"/>
          </a:p>
        </p:txBody>
      </p:sp>
      <p:pic>
        <p:nvPicPr>
          <p:cNvPr id="4" name="Picture 3" descr="layering.pdf">
            <a:extLst>
              <a:ext uri="{FF2B5EF4-FFF2-40B4-BE49-F238E27FC236}">
                <a16:creationId xmlns:a16="http://schemas.microsoft.com/office/drawing/2014/main" id="{AB8B05C9-FD31-7EA7-ED9D-B8D753B65FDC}"/>
              </a:ext>
            </a:extLst>
          </p:cNvPr>
          <p:cNvPicPr>
            <a:picLocks noChangeAspect="1"/>
          </p:cNvPicPr>
          <p:nvPr/>
        </p:nvPicPr>
        <p:blipFill>
          <a:blip r:embed="rId2"/>
          <a:stretch>
            <a:fillRect/>
          </a:stretch>
        </p:blipFill>
        <p:spPr>
          <a:xfrm>
            <a:off x="9195194" y="76200"/>
            <a:ext cx="2878618" cy="1638162"/>
          </a:xfrm>
          <a:prstGeom prst="rect">
            <a:avLst/>
          </a:prstGeom>
        </p:spPr>
      </p:pic>
      <p:pic>
        <p:nvPicPr>
          <p:cNvPr id="5" name="Picture 2" descr="image8-2">
            <a:extLst>
              <a:ext uri="{FF2B5EF4-FFF2-40B4-BE49-F238E27FC236}">
                <a16:creationId xmlns:a16="http://schemas.microsoft.com/office/drawing/2014/main" id="{6337CC04-AA6E-62AA-8B6E-416A1D7F1E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27087" y="4908489"/>
            <a:ext cx="2286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8B80391-675B-856A-A5F5-AF1B5E83D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5813" y="4256025"/>
            <a:ext cx="2055171" cy="1155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1A7BD71-762E-14C1-F0BC-C0E4A0038E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6551" y="5511705"/>
            <a:ext cx="101155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5707C1F9-186A-DA2F-755C-DB434F67FA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4503" y="4237839"/>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2A6047EF-D414-B2B4-985D-BDC0007B1E7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0750" y1="16250" x2="40750" y2="16250"/>
                        <a14:foregroundMark x1="59500" y1="10250" x2="59500" y2="10250"/>
                        <a14:foregroundMark x1="83500" y1="39250" x2="83500" y2="39250"/>
                        <a14:foregroundMark x1="73750" y1="62750" x2="73750" y2="62750"/>
                        <a14:foregroundMark x1="60000" y1="84500" x2="60000" y2="84500"/>
                        <a14:foregroundMark x1="36500" y1="68750" x2="36500" y2="68750"/>
                        <a14:foregroundMark x1="12250" y1="61250" x2="12250" y2="61250"/>
                        <a14:foregroundMark x1="26000" y1="40250" x2="26000" y2="40250"/>
                      </a14:backgroundRemoval>
                    </a14:imgEffect>
                  </a14:imgLayer>
                </a14:imgProps>
              </a:ext>
              <a:ext uri="{28A0092B-C50C-407E-A947-70E740481C1C}">
                <a14:useLocalDpi xmlns:a14="http://schemas.microsoft.com/office/drawing/2010/main" val="0"/>
              </a:ext>
            </a:extLst>
          </a:blip>
          <a:srcRect/>
          <a:stretch>
            <a:fillRect/>
          </a:stretch>
        </p:blipFill>
        <p:spPr bwMode="auto">
          <a:xfrm>
            <a:off x="9521150" y="5359303"/>
            <a:ext cx="1295401" cy="129540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1ED25FD8-0C6B-2699-A2A0-3F460E4BA677}"/>
              </a:ext>
            </a:extLst>
          </p:cNvPr>
          <p:cNvSpPr/>
          <p:nvPr/>
        </p:nvSpPr>
        <p:spPr>
          <a:xfrm>
            <a:off x="3346082" y="5639147"/>
            <a:ext cx="5527367" cy="974034"/>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atin typeface="Avenir Book" charset="0"/>
                <a:ea typeface="Avenir Book" charset="0"/>
                <a:cs typeface="Avenir Book" charset="0"/>
              </a:rPr>
              <a:t>When you’re building programs, </a:t>
            </a:r>
          </a:p>
          <a:p>
            <a:pPr algn="ctr"/>
            <a:r>
              <a:rPr lang="en-US" sz="2400" b="1" dirty="0">
                <a:latin typeface="Avenir Book" charset="0"/>
                <a:ea typeface="Avenir Book" charset="0"/>
                <a:cs typeface="Avenir Book" charset="0"/>
              </a:rPr>
              <a:t>you usually work here</a:t>
            </a:r>
          </a:p>
        </p:txBody>
      </p:sp>
    </p:spTree>
    <p:extLst>
      <p:ext uri="{BB962C8B-B14F-4D97-AF65-F5344CB8AC3E}">
        <p14:creationId xmlns:p14="http://schemas.microsoft.com/office/powerpoint/2010/main" val="18579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756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5D27-FC34-BD9F-5886-FD0294473414}"/>
              </a:ext>
            </a:extLst>
          </p:cNvPr>
          <p:cNvSpPr>
            <a:spLocks noGrp="1"/>
          </p:cNvSpPr>
          <p:nvPr>
            <p:ph type="title" idx="4294967295"/>
          </p:nvPr>
        </p:nvSpPr>
        <p:spPr>
          <a:xfrm>
            <a:off x="609600" y="196578"/>
            <a:ext cx="10972800" cy="1143000"/>
          </a:xfrm>
        </p:spPr>
        <p:txBody>
          <a:bodyPr/>
          <a:lstStyle/>
          <a:p>
            <a:r>
              <a:rPr lang="en-US" dirty="0"/>
              <a:t>How to make apps use the network?</a:t>
            </a:r>
          </a:p>
        </p:txBody>
      </p:sp>
      <p:pic>
        <p:nvPicPr>
          <p:cNvPr id="4" name="Picture 3">
            <a:extLst>
              <a:ext uri="{FF2B5EF4-FFF2-40B4-BE49-F238E27FC236}">
                <a16:creationId xmlns:a16="http://schemas.microsoft.com/office/drawing/2014/main" id="{64920C91-4B35-F938-4714-4E078508C4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6785" y="1627259"/>
            <a:ext cx="4980602" cy="3984482"/>
          </a:xfrm>
          <a:prstGeom prst="rect">
            <a:avLst/>
          </a:prstGeom>
        </p:spPr>
      </p:pic>
      <p:sp>
        <p:nvSpPr>
          <p:cNvPr id="5" name="Content Placeholder 2">
            <a:extLst>
              <a:ext uri="{FF2B5EF4-FFF2-40B4-BE49-F238E27FC236}">
                <a16:creationId xmlns:a16="http://schemas.microsoft.com/office/drawing/2014/main" id="{47326B38-A3BF-9FAE-4012-51F02ECE373A}"/>
              </a:ext>
            </a:extLst>
          </p:cNvPr>
          <p:cNvSpPr txBox="1">
            <a:spLocks/>
          </p:cNvSpPr>
          <p:nvPr/>
        </p:nvSpPr>
        <p:spPr>
          <a:xfrm>
            <a:off x="609600" y="1600201"/>
            <a:ext cx="5343331" cy="4525963"/>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US" dirty="0">
                <a:latin typeface="Consolas" panose="020B0609020204030204" pitchFamily="49" charset="0"/>
                <a:cs typeface="Consolas" panose="020B0609020204030204" pitchFamily="49" charset="0"/>
              </a:rPr>
              <a:t>print(“Hello world”)</a:t>
            </a: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r>
              <a:rPr lang="en-US" dirty="0">
                <a:latin typeface="Consolas" panose="020B0609020204030204" pitchFamily="49" charset="0"/>
                <a:cs typeface="Consolas" panose="020B0609020204030204" pitchFamily="49" charset="0"/>
              </a:rPr>
              <a:t>send(“Hello world”)</a:t>
            </a:r>
          </a:p>
        </p:txBody>
      </p:sp>
      <p:sp>
        <p:nvSpPr>
          <p:cNvPr id="7" name="Down Arrow 6">
            <a:extLst>
              <a:ext uri="{FF2B5EF4-FFF2-40B4-BE49-F238E27FC236}">
                <a16:creationId xmlns:a16="http://schemas.microsoft.com/office/drawing/2014/main" id="{8397C4C1-CD1A-AEA7-ACA9-C8D602A288F7}"/>
              </a:ext>
            </a:extLst>
          </p:cNvPr>
          <p:cNvSpPr/>
          <p:nvPr/>
        </p:nvSpPr>
        <p:spPr>
          <a:xfrm>
            <a:off x="2612572" y="2626563"/>
            <a:ext cx="821094" cy="992937"/>
          </a:xfrm>
          <a:prstGeom prst="downArrow">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Avenir Book" charset="0"/>
            </a:endParaRPr>
          </a:p>
        </p:txBody>
      </p:sp>
    </p:spTree>
    <p:extLst>
      <p:ext uri="{BB962C8B-B14F-4D97-AF65-F5344CB8AC3E}">
        <p14:creationId xmlns:p14="http://schemas.microsoft.com/office/powerpoint/2010/main" val="3939886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5D27-FC34-BD9F-5886-FD0294473414}"/>
              </a:ext>
            </a:extLst>
          </p:cNvPr>
          <p:cNvSpPr>
            <a:spLocks noGrp="1"/>
          </p:cNvSpPr>
          <p:nvPr>
            <p:ph type="title" idx="4294967295"/>
          </p:nvPr>
        </p:nvSpPr>
        <p:spPr>
          <a:xfrm>
            <a:off x="609600" y="173799"/>
            <a:ext cx="10972800" cy="1143000"/>
          </a:xfrm>
        </p:spPr>
        <p:txBody>
          <a:bodyPr/>
          <a:lstStyle/>
          <a:p>
            <a:r>
              <a:rPr lang="en-US" dirty="0"/>
              <a:t>How to make apps use the network?</a:t>
            </a:r>
          </a:p>
        </p:txBody>
      </p:sp>
      <p:pic>
        <p:nvPicPr>
          <p:cNvPr id="4" name="Picture 3">
            <a:extLst>
              <a:ext uri="{FF2B5EF4-FFF2-40B4-BE49-F238E27FC236}">
                <a16:creationId xmlns:a16="http://schemas.microsoft.com/office/drawing/2014/main" id="{64920C91-4B35-F938-4714-4E078508C4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56785" y="1627259"/>
            <a:ext cx="4980602" cy="3984482"/>
          </a:xfrm>
          <a:prstGeom prst="rect">
            <a:avLst/>
          </a:prstGeom>
        </p:spPr>
      </p:pic>
      <p:sp>
        <p:nvSpPr>
          <p:cNvPr id="5" name="Content Placeholder 2">
            <a:extLst>
              <a:ext uri="{FF2B5EF4-FFF2-40B4-BE49-F238E27FC236}">
                <a16:creationId xmlns:a16="http://schemas.microsoft.com/office/drawing/2014/main" id="{47326B38-A3BF-9FAE-4012-51F02ECE373A}"/>
              </a:ext>
            </a:extLst>
          </p:cNvPr>
          <p:cNvSpPr txBox="1">
            <a:spLocks/>
          </p:cNvSpPr>
          <p:nvPr/>
        </p:nvSpPr>
        <p:spPr>
          <a:xfrm>
            <a:off x="609600" y="1600201"/>
            <a:ext cx="5343331" cy="4525963"/>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US" dirty="0">
                <a:latin typeface="Consolas" panose="020B0609020204030204" pitchFamily="49" charset="0"/>
                <a:cs typeface="Consolas" panose="020B0609020204030204" pitchFamily="49" charset="0"/>
              </a:rPr>
              <a:t>print(“Hello world”)</a:t>
            </a: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endParaRPr lang="en-US" dirty="0">
              <a:latin typeface="Consolas" panose="020B0609020204030204" pitchFamily="49" charset="0"/>
              <a:cs typeface="Consolas" panose="020B0609020204030204" pitchFamily="49" charset="0"/>
            </a:endParaRPr>
          </a:p>
          <a:p>
            <a:pPr marL="0" indent="0" algn="ctr">
              <a:buFont typeface="Arial" pitchFamily="34" charset="0"/>
              <a:buNone/>
            </a:pPr>
            <a:r>
              <a:rPr lang="en-US" dirty="0">
                <a:latin typeface="Consolas" panose="020B0609020204030204" pitchFamily="49" charset="0"/>
                <a:cs typeface="Consolas" panose="020B0609020204030204" pitchFamily="49" charset="0"/>
              </a:rPr>
              <a:t>send(“Hello world”)</a:t>
            </a:r>
          </a:p>
        </p:txBody>
      </p:sp>
      <p:sp>
        <p:nvSpPr>
          <p:cNvPr id="7" name="Down Arrow 6">
            <a:extLst>
              <a:ext uri="{FF2B5EF4-FFF2-40B4-BE49-F238E27FC236}">
                <a16:creationId xmlns:a16="http://schemas.microsoft.com/office/drawing/2014/main" id="{8397C4C1-CD1A-AEA7-ACA9-C8D602A288F7}"/>
              </a:ext>
            </a:extLst>
          </p:cNvPr>
          <p:cNvSpPr/>
          <p:nvPr/>
        </p:nvSpPr>
        <p:spPr>
          <a:xfrm>
            <a:off x="2612572" y="2626563"/>
            <a:ext cx="821094" cy="992937"/>
          </a:xfrm>
          <a:prstGeom prst="downArrow">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Avenir Book" charset="0"/>
            </a:endParaRPr>
          </a:p>
        </p:txBody>
      </p:sp>
      <p:sp>
        <p:nvSpPr>
          <p:cNvPr id="6" name="&quot;No&quot; Symbol 5">
            <a:extLst>
              <a:ext uri="{FF2B5EF4-FFF2-40B4-BE49-F238E27FC236}">
                <a16:creationId xmlns:a16="http://schemas.microsoft.com/office/drawing/2014/main" id="{1D820A26-B50D-D69F-43CA-5BF02B0A016A}"/>
              </a:ext>
            </a:extLst>
          </p:cNvPr>
          <p:cNvSpPr/>
          <p:nvPr/>
        </p:nvSpPr>
        <p:spPr>
          <a:xfrm>
            <a:off x="6277364" y="1246259"/>
            <a:ext cx="4980602" cy="4525963"/>
          </a:xfrm>
          <a:prstGeom prst="noSmoking">
            <a:avLst>
              <a:gd name="adj" fmla="val 1213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a:extLst>
              <a:ext uri="{FF2B5EF4-FFF2-40B4-BE49-F238E27FC236}">
                <a16:creationId xmlns:a16="http://schemas.microsoft.com/office/drawing/2014/main" id="{F55A723B-D159-0A17-1003-A3B39699F71B}"/>
              </a:ext>
            </a:extLst>
          </p:cNvPr>
          <p:cNvSpPr/>
          <p:nvPr/>
        </p:nvSpPr>
        <p:spPr>
          <a:xfrm>
            <a:off x="417093" y="5008788"/>
            <a:ext cx="7560715" cy="158098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Font typeface="Symbol" pitchFamily="2" charset="2"/>
              <a:buChar char="Þ"/>
            </a:pPr>
            <a:r>
              <a:rPr lang="en-US" sz="2400" b="1" dirty="0">
                <a:latin typeface="Avenir Book" charset="0"/>
                <a:ea typeface="Avenir Book" charset="0"/>
                <a:cs typeface="Avenir Book" charset="0"/>
              </a:rPr>
              <a:t>Want to send useful messages, not packets</a:t>
            </a:r>
          </a:p>
          <a:p>
            <a:pPr marL="342900" indent="-342900">
              <a:buFont typeface="Symbol" pitchFamily="2" charset="2"/>
              <a:buChar char="Þ"/>
            </a:pPr>
            <a:r>
              <a:rPr lang="en-US" sz="2400" b="1" dirty="0">
                <a:latin typeface="Avenir Book" charset="0"/>
                <a:ea typeface="Avenir Book" charset="0"/>
                <a:cs typeface="Avenir Book" charset="0"/>
              </a:rPr>
              <a:t>Don’t have to care about </a:t>
            </a:r>
            <a:r>
              <a:rPr lang="en-US" sz="2400" b="1" u="sng" dirty="0">
                <a:latin typeface="Avenir Book" charset="0"/>
                <a:ea typeface="Avenir Book" charset="0"/>
                <a:cs typeface="Avenir Book" charset="0"/>
              </a:rPr>
              <a:t>how</a:t>
            </a:r>
            <a:r>
              <a:rPr lang="en-US" sz="2400" b="1" dirty="0">
                <a:latin typeface="Avenir Book" charset="0"/>
                <a:ea typeface="Avenir Book" charset="0"/>
                <a:cs typeface="Avenir Book" charset="0"/>
              </a:rPr>
              <a:t> path packet takes to get from A-&gt;B, we just want it to get there</a:t>
            </a:r>
          </a:p>
        </p:txBody>
      </p:sp>
    </p:spTree>
    <p:extLst>
      <p:ext uri="{BB962C8B-B14F-4D97-AF65-F5344CB8AC3E}">
        <p14:creationId xmlns:p14="http://schemas.microsoft.com/office/powerpoint/2010/main" val="1165758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76200"/>
            <a:ext cx="10972800" cy="1143000"/>
          </a:xfrm>
        </p:spPr>
        <p:txBody>
          <a:bodyPr/>
          <a:lstStyle/>
          <a:p>
            <a:r>
              <a:rPr lang="en-US" sz="4400" dirty="0"/>
              <a:t>Apps rely on:  transport layer (layer 4)</a:t>
            </a:r>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176533" y="1219200"/>
            <a:ext cx="2878618" cy="1638162"/>
          </a:xfrm>
          <a:prstGeom prst="rect">
            <a:avLst/>
          </a:prstGeom>
        </p:spPr>
      </p:pic>
    </p:spTree>
    <p:extLst>
      <p:ext uri="{BB962C8B-B14F-4D97-AF65-F5344CB8AC3E}">
        <p14:creationId xmlns:p14="http://schemas.microsoft.com/office/powerpoint/2010/main" val="3899295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76200"/>
            <a:ext cx="10972800" cy="1143000"/>
          </a:xfrm>
        </p:spPr>
        <p:txBody>
          <a:bodyPr/>
          <a:lstStyle/>
          <a:p>
            <a:r>
              <a:rPr lang="en-US" dirty="0"/>
              <a:t>Apps rely on:  transport layer (layer 4)</a:t>
            </a:r>
          </a:p>
        </p:txBody>
      </p:sp>
      <p:sp>
        <p:nvSpPr>
          <p:cNvPr id="3" name="Content Placeholder 2">
            <a:extLst>
              <a:ext uri="{FF2B5EF4-FFF2-40B4-BE49-F238E27FC236}">
                <a16:creationId xmlns:a16="http://schemas.microsoft.com/office/drawing/2014/main" id="{7F2C6672-30C4-3373-DDF7-333F18D78E61}"/>
              </a:ext>
            </a:extLst>
          </p:cNvPr>
          <p:cNvSpPr>
            <a:spLocks noGrp="1"/>
          </p:cNvSpPr>
          <p:nvPr>
            <p:ph idx="4294967295"/>
          </p:nvPr>
        </p:nvSpPr>
        <p:spPr>
          <a:xfrm>
            <a:off x="609600" y="4505325"/>
            <a:ext cx="10972800" cy="2352675"/>
          </a:xfrm>
        </p:spPr>
        <p:txBody>
          <a:bodyPr>
            <a:normAutofit/>
          </a:bodyPr>
          <a:lstStyle/>
          <a:p>
            <a:r>
              <a:rPr lang="en-US" dirty="0"/>
              <a:t>Provided by OS as </a:t>
            </a:r>
            <a:r>
              <a:rPr lang="en-US" dirty="0">
                <a:solidFill>
                  <a:srgbClr val="FFCC33"/>
                </a:solidFill>
              </a:rPr>
              <a:t>socket interface</a:t>
            </a:r>
          </a:p>
          <a:p>
            <a:r>
              <a:rPr lang="en-US" dirty="0"/>
              <a:t>For app, creates a ”pipe” to send/</a:t>
            </a:r>
            <a:r>
              <a:rPr lang="en-US" dirty="0" err="1"/>
              <a:t>recv</a:t>
            </a:r>
            <a:r>
              <a:rPr lang="en-US" dirty="0"/>
              <a:t> data to/from another endpoint (think like a file descriptor)</a:t>
            </a:r>
          </a:p>
          <a:p>
            <a:endParaRPr lang="en-US" dirty="0"/>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176533" y="1219200"/>
            <a:ext cx="2878618" cy="1638162"/>
          </a:xfrm>
          <a:prstGeom prst="rect">
            <a:avLst/>
          </a:prstGeom>
        </p:spPr>
      </p:pic>
    </p:spTree>
    <p:extLst>
      <p:ext uri="{BB962C8B-B14F-4D97-AF65-F5344CB8AC3E}">
        <p14:creationId xmlns:p14="http://schemas.microsoft.com/office/powerpoint/2010/main" val="2937441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184926"/>
            <a:ext cx="10972800" cy="1143000"/>
          </a:xfrm>
        </p:spPr>
        <p:txBody>
          <a:bodyPr/>
          <a:lstStyle/>
          <a:p>
            <a:r>
              <a:rPr lang="en-US" dirty="0"/>
              <a:t>Apps rely on:  transport layer (layer 4)</a:t>
            </a:r>
          </a:p>
        </p:txBody>
      </p:sp>
      <p:sp>
        <p:nvSpPr>
          <p:cNvPr id="3" name="Content Placeholder 2">
            <a:extLst>
              <a:ext uri="{FF2B5EF4-FFF2-40B4-BE49-F238E27FC236}">
                <a16:creationId xmlns:a16="http://schemas.microsoft.com/office/drawing/2014/main" id="{7F2C6672-30C4-3373-DDF7-333F18D78E61}"/>
              </a:ext>
            </a:extLst>
          </p:cNvPr>
          <p:cNvSpPr>
            <a:spLocks noGrp="1"/>
          </p:cNvSpPr>
          <p:nvPr>
            <p:ph idx="4294967295"/>
          </p:nvPr>
        </p:nvSpPr>
        <p:spPr>
          <a:xfrm>
            <a:off x="609600" y="4153833"/>
            <a:ext cx="10972800" cy="2352675"/>
          </a:xfrm>
        </p:spPr>
        <p:txBody>
          <a:bodyPr>
            <a:normAutofit fontScale="92500" lnSpcReduction="10000"/>
          </a:bodyPr>
          <a:lstStyle/>
          <a:p>
            <a:r>
              <a:rPr lang="en-US" dirty="0"/>
              <a:t>Provided by OS as socket interface</a:t>
            </a:r>
            <a:endParaRPr lang="en-US" dirty="0">
              <a:solidFill>
                <a:srgbClr val="FFCC33"/>
              </a:solidFill>
            </a:endParaRPr>
          </a:p>
          <a:p>
            <a:r>
              <a:rPr lang="en-US" dirty="0"/>
              <a:t>For app, creates a ”pipe” to send/</a:t>
            </a:r>
            <a:r>
              <a:rPr lang="en-US" dirty="0" err="1"/>
              <a:t>recv</a:t>
            </a:r>
            <a:r>
              <a:rPr lang="en-US" dirty="0"/>
              <a:t> data to/from another endpoint </a:t>
            </a:r>
            <a:r>
              <a:rPr lang="en-US" i="1" dirty="0"/>
              <a:t>(think like a file descriptor)</a:t>
            </a:r>
          </a:p>
          <a:p>
            <a:r>
              <a:rPr lang="en-US" dirty="0">
                <a:solidFill>
                  <a:srgbClr val="FFCC33"/>
                </a:solidFill>
              </a:rPr>
              <a:t>OS keeps track of sockets which sockets belong to which app =&gt; multiplexing</a:t>
            </a:r>
          </a:p>
          <a:p>
            <a:endParaRPr lang="en-US" dirty="0"/>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176533" y="1219200"/>
            <a:ext cx="2878618" cy="1638162"/>
          </a:xfrm>
          <a:prstGeom prst="rect">
            <a:avLst/>
          </a:prstGeom>
        </p:spPr>
      </p:pic>
      <p:sp>
        <p:nvSpPr>
          <p:cNvPr id="10" name="Cloud 9">
            <a:extLst>
              <a:ext uri="{FF2B5EF4-FFF2-40B4-BE49-F238E27FC236}">
                <a16:creationId xmlns:a16="http://schemas.microsoft.com/office/drawing/2014/main" id="{73CC7D4E-DD26-D7D2-E536-B23F2E21B929}"/>
              </a:ext>
            </a:extLst>
          </p:cNvPr>
          <p:cNvSpPr/>
          <p:nvPr/>
        </p:nvSpPr>
        <p:spPr>
          <a:xfrm>
            <a:off x="1685467" y="1549607"/>
            <a:ext cx="5102087" cy="212034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a:extLst>
              <a:ext uri="{FF2B5EF4-FFF2-40B4-BE49-F238E27FC236}">
                <a16:creationId xmlns:a16="http://schemas.microsoft.com/office/drawing/2014/main" id="{B0228D2E-C05C-0AD3-EAD2-053DD4AAD07E}"/>
              </a:ext>
            </a:extLst>
          </p:cNvPr>
          <p:cNvSpPr/>
          <p:nvPr/>
        </p:nvSpPr>
        <p:spPr>
          <a:xfrm rot="5400000">
            <a:off x="4065527" y="-314291"/>
            <a:ext cx="341968" cy="5694950"/>
          </a:xfrm>
          <a:prstGeom prst="can">
            <a:avLst/>
          </a:prstGeom>
          <a:solidFill>
            <a:srgbClr val="20A6F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7999854-FD1C-10DC-13FF-79E2BA649A80}"/>
              </a:ext>
            </a:extLst>
          </p:cNvPr>
          <p:cNvCxnSpPr/>
          <p:nvPr/>
        </p:nvCxnSpPr>
        <p:spPr>
          <a:xfrm>
            <a:off x="516835" y="2534478"/>
            <a:ext cx="8722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0824A53-9031-5CEA-C9FC-BA05294CCF72}"/>
              </a:ext>
            </a:extLst>
          </p:cNvPr>
          <p:cNvCxnSpPr/>
          <p:nvPr/>
        </p:nvCxnSpPr>
        <p:spPr>
          <a:xfrm>
            <a:off x="7083986" y="2534478"/>
            <a:ext cx="8722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746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89452"/>
            <a:ext cx="10972800" cy="1143000"/>
          </a:xfrm>
        </p:spPr>
        <p:txBody>
          <a:bodyPr/>
          <a:lstStyle/>
          <a:p>
            <a:pPr algn="l"/>
            <a:r>
              <a:rPr lang="en-US" sz="4400" dirty="0"/>
              <a:t>Transport layer:  multiplexing </a:t>
            </a:r>
            <a:r>
              <a:rPr lang="en-US" sz="4400" i="1" u="sng" dirty="0"/>
              <a:t>applications</a:t>
            </a:r>
          </a:p>
        </p:txBody>
      </p:sp>
      <p:sp>
        <p:nvSpPr>
          <p:cNvPr id="3" name="Content Placeholder 2">
            <a:extLst>
              <a:ext uri="{FF2B5EF4-FFF2-40B4-BE49-F238E27FC236}">
                <a16:creationId xmlns:a16="http://schemas.microsoft.com/office/drawing/2014/main" id="{7F2C6672-30C4-3373-DDF7-333F18D78E61}"/>
              </a:ext>
            </a:extLst>
          </p:cNvPr>
          <p:cNvSpPr>
            <a:spLocks noGrp="1"/>
          </p:cNvSpPr>
          <p:nvPr>
            <p:ph idx="4294967295"/>
          </p:nvPr>
        </p:nvSpPr>
        <p:spPr>
          <a:xfrm>
            <a:off x="291547" y="1398523"/>
            <a:ext cx="8004175" cy="5116512"/>
          </a:xfrm>
        </p:spPr>
        <p:txBody>
          <a:bodyPr>
            <a:normAutofit/>
          </a:bodyPr>
          <a:lstStyle/>
          <a:p>
            <a:pPr marL="0" indent="0">
              <a:buNone/>
            </a:pPr>
            <a:r>
              <a:rPr lang="en-US" dirty="0"/>
              <a:t>Multiplexing provided by </a:t>
            </a:r>
            <a:r>
              <a:rPr lang="en-US" dirty="0">
                <a:solidFill>
                  <a:srgbClr val="FFCC33"/>
                </a:solidFill>
              </a:rPr>
              <a:t>port numbers</a:t>
            </a:r>
          </a:p>
          <a:p>
            <a:pPr lvl="1"/>
            <a:r>
              <a:rPr lang="en-US" dirty="0"/>
              <a:t>16-bit number 0—65535</a:t>
            </a:r>
          </a:p>
          <a:p>
            <a:pPr lvl="1"/>
            <a:r>
              <a:rPr lang="en-US" dirty="0"/>
              <a:t>Servers use well-known port numbers, clients typically choose one at random</a:t>
            </a:r>
          </a:p>
          <a:p>
            <a:pPr lvl="1"/>
            <a:endParaRPr lang="en-US" dirty="0"/>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176533" y="1099930"/>
            <a:ext cx="2878618" cy="1638162"/>
          </a:xfrm>
          <a:prstGeom prst="rect">
            <a:avLst/>
          </a:prstGeom>
        </p:spPr>
      </p:pic>
      <p:graphicFrame>
        <p:nvGraphicFramePr>
          <p:cNvPr id="10" name="Content Placeholder 5">
            <a:extLst>
              <a:ext uri="{FF2B5EF4-FFF2-40B4-BE49-F238E27FC236}">
                <a16:creationId xmlns:a16="http://schemas.microsoft.com/office/drawing/2014/main" id="{87D49166-C546-9861-BBE3-8252B2CB661E}"/>
              </a:ext>
            </a:extLst>
          </p:cNvPr>
          <p:cNvGraphicFramePr>
            <a:graphicFrameLocks/>
          </p:cNvGraphicFramePr>
          <p:nvPr>
            <p:extLst>
              <p:ext uri="{D42A27DB-BD31-4B8C-83A1-F6EECF244321}">
                <p14:modId xmlns:p14="http://schemas.microsoft.com/office/powerpoint/2010/main" val="3196801617"/>
              </p:ext>
            </p:extLst>
          </p:nvPr>
        </p:nvGraphicFramePr>
        <p:xfrm>
          <a:off x="6894527" y="3776869"/>
          <a:ext cx="5160624" cy="2504165"/>
        </p:xfrm>
        <a:graphic>
          <a:graphicData uri="http://schemas.openxmlformats.org/drawingml/2006/table">
            <a:tbl>
              <a:tblPr firstRow="1" bandRow="1"/>
              <a:tblGrid>
                <a:gridCol w="1476409">
                  <a:extLst>
                    <a:ext uri="{9D8B030D-6E8A-4147-A177-3AD203B41FA5}">
                      <a16:colId xmlns:a16="http://schemas.microsoft.com/office/drawing/2014/main" val="20000"/>
                    </a:ext>
                  </a:extLst>
                </a:gridCol>
                <a:gridCol w="3684215">
                  <a:extLst>
                    <a:ext uri="{9D8B030D-6E8A-4147-A177-3AD203B41FA5}">
                      <a16:colId xmlns:a16="http://schemas.microsoft.com/office/drawing/2014/main" val="20001"/>
                    </a:ext>
                  </a:extLst>
                </a:gridCol>
              </a:tblGrid>
              <a:tr h="257774">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2000" dirty="0">
                          <a:latin typeface="Avenir Book" panose="02000503020000020003" pitchFamily="2" charset="0"/>
                          <a:cs typeface="Minion Pro"/>
                        </a:rPr>
                        <a:t>Port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0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2000" dirty="0">
                          <a:latin typeface="Avenir Book" panose="02000503020000020003" pitchFamily="2" charset="0"/>
                          <a:cs typeface="Minion Pro"/>
                        </a:rPr>
                        <a:t>Service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0A6F4"/>
                    </a:solidFill>
                  </a:tcPr>
                </a:tc>
                <a:extLst>
                  <a:ext uri="{0D108BD9-81ED-4DB2-BD59-A6C34878D82A}">
                    <a16:rowId xmlns:a16="http://schemas.microsoft.com/office/drawing/2014/main" val="10000"/>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22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Secure Shell (SSH)</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10002"/>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SMTP (Email)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extLst>
                  <a:ext uri="{0D108BD9-81ED-4DB2-BD59-A6C34878D82A}">
                    <a16:rowId xmlns:a16="http://schemas.microsoft.com/office/drawing/2014/main" val="10004"/>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80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HTTP (Web traffic)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10006"/>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443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HTTPS (Secure Web traffic)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extLst>
                  <a:ext uri="{0D108BD9-81ED-4DB2-BD59-A6C34878D82A}">
                    <a16:rowId xmlns:a16="http://schemas.microsoft.com/office/drawing/2014/main" val="1517587043"/>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16800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err="1">
                          <a:latin typeface="Avenir Book" panose="02000503020000020003" pitchFamily="2" charset="0"/>
                          <a:cs typeface="Minion Pro"/>
                        </a:rPr>
                        <a:t>Snowcast</a:t>
                      </a:r>
                      <a:endParaRPr lang="en-US" sz="2000" dirty="0">
                        <a:latin typeface="Avenir Book" panose="02000503020000020003" pitchFamily="2" charset="0"/>
                        <a:cs typeface="Minion Pro"/>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2810640783"/>
                  </a:ext>
                </a:extLst>
              </a:tr>
            </a:tbl>
          </a:graphicData>
        </a:graphic>
      </p:graphicFrame>
    </p:spTree>
    <p:extLst>
      <p:ext uri="{BB962C8B-B14F-4D97-AF65-F5344CB8AC3E}">
        <p14:creationId xmlns:p14="http://schemas.microsoft.com/office/powerpoint/2010/main" val="22900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9047-9A9E-00F5-CD17-86DBEB50CDD8}"/>
              </a:ext>
            </a:extLst>
          </p:cNvPr>
          <p:cNvSpPr>
            <a:spLocks noGrp="1"/>
          </p:cNvSpPr>
          <p:nvPr>
            <p:ph type="title" idx="4294967295"/>
          </p:nvPr>
        </p:nvSpPr>
        <p:spPr>
          <a:xfrm>
            <a:off x="609600" y="89452"/>
            <a:ext cx="10972800" cy="1143000"/>
          </a:xfrm>
        </p:spPr>
        <p:txBody>
          <a:bodyPr/>
          <a:lstStyle/>
          <a:p>
            <a:pPr algn="l"/>
            <a:r>
              <a:rPr lang="en-US" sz="4000" dirty="0"/>
              <a:t>Transport layer:  multiplexing </a:t>
            </a:r>
            <a:r>
              <a:rPr lang="en-US" sz="4000" i="1" u="sng" dirty="0"/>
              <a:t>applications</a:t>
            </a:r>
          </a:p>
        </p:txBody>
      </p:sp>
      <p:sp>
        <p:nvSpPr>
          <p:cNvPr id="3" name="Content Placeholder 2">
            <a:extLst>
              <a:ext uri="{FF2B5EF4-FFF2-40B4-BE49-F238E27FC236}">
                <a16:creationId xmlns:a16="http://schemas.microsoft.com/office/drawing/2014/main" id="{7F2C6672-30C4-3373-DDF7-333F18D78E61}"/>
              </a:ext>
            </a:extLst>
          </p:cNvPr>
          <p:cNvSpPr>
            <a:spLocks noGrp="1"/>
          </p:cNvSpPr>
          <p:nvPr>
            <p:ph idx="4294967295"/>
          </p:nvPr>
        </p:nvSpPr>
        <p:spPr>
          <a:xfrm>
            <a:off x="291547" y="1398523"/>
            <a:ext cx="8004175" cy="5116512"/>
          </a:xfrm>
        </p:spPr>
        <p:txBody>
          <a:bodyPr>
            <a:normAutofit/>
          </a:bodyPr>
          <a:lstStyle/>
          <a:p>
            <a:pPr marL="0" indent="0">
              <a:buNone/>
            </a:pPr>
            <a:r>
              <a:rPr lang="en-US" dirty="0"/>
              <a:t>Multiplexing provided by </a:t>
            </a:r>
            <a:r>
              <a:rPr lang="en-US" dirty="0">
                <a:solidFill>
                  <a:srgbClr val="FFCC33"/>
                </a:solidFill>
              </a:rPr>
              <a:t>port numbers</a:t>
            </a:r>
          </a:p>
          <a:p>
            <a:pPr lvl="1"/>
            <a:r>
              <a:rPr lang="en-US" dirty="0"/>
              <a:t>16-bit number 0—65535</a:t>
            </a:r>
          </a:p>
          <a:p>
            <a:pPr lvl="1"/>
            <a:r>
              <a:rPr lang="en-US" dirty="0"/>
              <a:t>Servers use well-known port numbers, clients typically choose one at random</a:t>
            </a:r>
          </a:p>
          <a:p>
            <a:pPr lvl="1"/>
            <a:endParaRPr lang="en-US" dirty="0"/>
          </a:p>
          <a:p>
            <a:pPr marL="12700" lvl="1" indent="0">
              <a:buNone/>
            </a:pPr>
            <a:r>
              <a:rPr lang="en-US" dirty="0"/>
              <a:t>Two classic protocols we'll see:  </a:t>
            </a:r>
          </a:p>
          <a:p>
            <a:pPr marL="12700" lvl="1" indent="0">
              <a:buNone/>
            </a:pPr>
            <a:r>
              <a:rPr lang="en-US" dirty="0"/>
              <a:t> - TCP (reliable)</a:t>
            </a:r>
          </a:p>
          <a:p>
            <a:pPr marL="12700" lvl="1" indent="0">
              <a:buNone/>
            </a:pPr>
            <a:r>
              <a:rPr lang="en-US" dirty="0"/>
              <a:t> - UDP (unreliable)</a:t>
            </a:r>
          </a:p>
          <a:p>
            <a:pPr marL="12700" lvl="1" indent="0">
              <a:buNone/>
            </a:pPr>
            <a:r>
              <a:rPr lang="en-US" sz="1800" i="1" dirty="0"/>
              <a:t>(lots more on this later)</a:t>
            </a:r>
          </a:p>
        </p:txBody>
      </p:sp>
      <p:pic>
        <p:nvPicPr>
          <p:cNvPr id="4" name="Picture 3" descr="layering.pdf">
            <a:extLst>
              <a:ext uri="{FF2B5EF4-FFF2-40B4-BE49-F238E27FC236}">
                <a16:creationId xmlns:a16="http://schemas.microsoft.com/office/drawing/2014/main" id="{130FE1A7-2D33-F3FB-05CA-CB94DCC2992E}"/>
              </a:ext>
            </a:extLst>
          </p:cNvPr>
          <p:cNvPicPr>
            <a:picLocks noChangeAspect="1"/>
          </p:cNvPicPr>
          <p:nvPr/>
        </p:nvPicPr>
        <p:blipFill>
          <a:blip r:embed="rId2"/>
          <a:stretch>
            <a:fillRect/>
          </a:stretch>
        </p:blipFill>
        <p:spPr>
          <a:xfrm>
            <a:off x="9021835" y="866498"/>
            <a:ext cx="2878618" cy="1638162"/>
          </a:xfrm>
          <a:prstGeom prst="rect">
            <a:avLst/>
          </a:prstGeom>
        </p:spPr>
      </p:pic>
      <p:graphicFrame>
        <p:nvGraphicFramePr>
          <p:cNvPr id="10" name="Content Placeholder 5">
            <a:extLst>
              <a:ext uri="{FF2B5EF4-FFF2-40B4-BE49-F238E27FC236}">
                <a16:creationId xmlns:a16="http://schemas.microsoft.com/office/drawing/2014/main" id="{87D49166-C546-9861-BBE3-8252B2CB661E}"/>
              </a:ext>
            </a:extLst>
          </p:cNvPr>
          <p:cNvGraphicFramePr>
            <a:graphicFrameLocks/>
          </p:cNvGraphicFramePr>
          <p:nvPr/>
        </p:nvGraphicFramePr>
        <p:xfrm>
          <a:off x="6894527" y="3776869"/>
          <a:ext cx="5160624" cy="2504165"/>
        </p:xfrm>
        <a:graphic>
          <a:graphicData uri="http://schemas.openxmlformats.org/drawingml/2006/table">
            <a:tbl>
              <a:tblPr firstRow="1" bandRow="1"/>
              <a:tblGrid>
                <a:gridCol w="1476409">
                  <a:extLst>
                    <a:ext uri="{9D8B030D-6E8A-4147-A177-3AD203B41FA5}">
                      <a16:colId xmlns:a16="http://schemas.microsoft.com/office/drawing/2014/main" val="20000"/>
                    </a:ext>
                  </a:extLst>
                </a:gridCol>
                <a:gridCol w="3684215">
                  <a:extLst>
                    <a:ext uri="{9D8B030D-6E8A-4147-A177-3AD203B41FA5}">
                      <a16:colId xmlns:a16="http://schemas.microsoft.com/office/drawing/2014/main" val="20001"/>
                    </a:ext>
                  </a:extLst>
                </a:gridCol>
              </a:tblGrid>
              <a:tr h="257774">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2000" dirty="0">
                          <a:latin typeface="Avenir Book" panose="02000503020000020003" pitchFamily="2" charset="0"/>
                          <a:cs typeface="Minion Pro"/>
                        </a:rPr>
                        <a:t>Port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0A6F4"/>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2000" dirty="0">
                          <a:latin typeface="Avenir Book" panose="02000503020000020003" pitchFamily="2" charset="0"/>
                          <a:cs typeface="Minion Pro"/>
                        </a:rPr>
                        <a:t>Service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0A6F4"/>
                    </a:solidFill>
                  </a:tcPr>
                </a:tc>
                <a:extLst>
                  <a:ext uri="{0D108BD9-81ED-4DB2-BD59-A6C34878D82A}">
                    <a16:rowId xmlns:a16="http://schemas.microsoft.com/office/drawing/2014/main" val="10000"/>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22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Secure Shell (SSH)</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10002"/>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SMTP (Email)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extLst>
                  <a:ext uri="{0D108BD9-81ED-4DB2-BD59-A6C34878D82A}">
                    <a16:rowId xmlns:a16="http://schemas.microsoft.com/office/drawing/2014/main" val="10004"/>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80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HTTP (Web traffic)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10006"/>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443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HTTPS (Secure Web traffic)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20000"/>
                      </a:srgbClr>
                    </a:solidFill>
                  </a:tcPr>
                </a:tc>
                <a:extLst>
                  <a:ext uri="{0D108BD9-81ED-4DB2-BD59-A6C34878D82A}">
                    <a16:rowId xmlns:a16="http://schemas.microsoft.com/office/drawing/2014/main" val="1517587043"/>
                  </a:ext>
                </a:extLst>
              </a:tr>
              <a:tr h="42158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a:latin typeface="Avenir Book" panose="02000503020000020003" pitchFamily="2" charset="0"/>
                          <a:cs typeface="Minion Pro"/>
                        </a:rPr>
                        <a:t>16800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2000" dirty="0" err="1">
                          <a:latin typeface="Avenir Book" panose="02000503020000020003" pitchFamily="2" charset="0"/>
                          <a:cs typeface="Minion Pro"/>
                        </a:rPr>
                        <a:t>Snowcast</a:t>
                      </a:r>
                      <a:endParaRPr lang="en-US" sz="2000" dirty="0">
                        <a:latin typeface="Avenir Book" panose="02000503020000020003" pitchFamily="2" charset="0"/>
                        <a:cs typeface="Minion Pro"/>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0A6F4">
                        <a:tint val="40000"/>
                      </a:srgbClr>
                    </a:solidFill>
                  </a:tcPr>
                </a:tc>
                <a:extLst>
                  <a:ext uri="{0D108BD9-81ED-4DB2-BD59-A6C34878D82A}">
                    <a16:rowId xmlns:a16="http://schemas.microsoft.com/office/drawing/2014/main" val="2810640783"/>
                  </a:ext>
                </a:extLst>
              </a:tr>
            </a:tbl>
          </a:graphicData>
        </a:graphic>
      </p:graphicFrame>
      <p:sp>
        <p:nvSpPr>
          <p:cNvPr id="11" name="Rounded Rectangle 10">
            <a:extLst>
              <a:ext uri="{FF2B5EF4-FFF2-40B4-BE49-F238E27FC236}">
                <a16:creationId xmlns:a16="http://schemas.microsoft.com/office/drawing/2014/main" id="{D4691635-D8A4-5358-E6CA-C9993F417C27}"/>
              </a:ext>
            </a:extLst>
          </p:cNvPr>
          <p:cNvSpPr/>
          <p:nvPr/>
        </p:nvSpPr>
        <p:spPr>
          <a:xfrm>
            <a:off x="2480481" y="6248270"/>
            <a:ext cx="6994358" cy="533530"/>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atin typeface="Avenir Book" charset="0"/>
                <a:ea typeface="Avenir Book" charset="0"/>
                <a:cs typeface="Avenir Book" charset="0"/>
              </a:rPr>
              <a:t>What service does the transport layer need?</a:t>
            </a:r>
          </a:p>
        </p:txBody>
      </p:sp>
    </p:spTree>
    <p:extLst>
      <p:ext uri="{BB962C8B-B14F-4D97-AF65-F5344CB8AC3E}">
        <p14:creationId xmlns:p14="http://schemas.microsoft.com/office/powerpoint/2010/main" val="6011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3FDB-961E-5302-7060-3BFD832866BC}"/>
              </a:ext>
            </a:extLst>
          </p:cNvPr>
          <p:cNvSpPr>
            <a:spLocks noGrp="1"/>
          </p:cNvSpPr>
          <p:nvPr>
            <p:ph type="title"/>
          </p:nvPr>
        </p:nvSpPr>
        <p:spPr/>
        <p:txBody>
          <a:bodyPr/>
          <a:lstStyle/>
          <a:p>
            <a:r>
              <a:rPr lang="en-US" dirty="0"/>
              <a:t>Anatomy of a packet</a:t>
            </a:r>
          </a:p>
        </p:txBody>
      </p:sp>
      <p:pic>
        <p:nvPicPr>
          <p:cNvPr id="5" name="Picture 4">
            <a:extLst>
              <a:ext uri="{FF2B5EF4-FFF2-40B4-BE49-F238E27FC236}">
                <a16:creationId xmlns:a16="http://schemas.microsoft.com/office/drawing/2014/main" id="{6F0A20D6-82B4-AB95-2EFD-563A55B5FD0C}"/>
              </a:ext>
            </a:extLst>
          </p:cNvPr>
          <p:cNvPicPr>
            <a:picLocks noChangeAspect="1"/>
          </p:cNvPicPr>
          <p:nvPr/>
        </p:nvPicPr>
        <p:blipFill rotWithShape="1">
          <a:blip r:embed="rId2"/>
          <a:srcRect r="15888"/>
          <a:stretch/>
        </p:blipFill>
        <p:spPr>
          <a:xfrm>
            <a:off x="1011274" y="1670050"/>
            <a:ext cx="10169451" cy="3517900"/>
          </a:xfrm>
          <a:prstGeom prst="rect">
            <a:avLst/>
          </a:prstGeom>
        </p:spPr>
      </p:pic>
    </p:spTree>
    <p:extLst>
      <p:ext uri="{BB962C8B-B14F-4D97-AF65-F5344CB8AC3E}">
        <p14:creationId xmlns:p14="http://schemas.microsoft.com/office/powerpoint/2010/main" val="285397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Today</a:t>
            </a:r>
          </a:p>
        </p:txBody>
      </p:sp>
      <p:sp>
        <p:nvSpPr>
          <p:cNvPr id="3" name="Content Placeholder 2"/>
          <p:cNvSpPr>
            <a:spLocks noGrp="1"/>
          </p:cNvSpPr>
          <p:nvPr>
            <p:ph idx="1"/>
          </p:nvPr>
        </p:nvSpPr>
        <p:spPr/>
        <p:txBody>
          <a:bodyPr/>
          <a:lstStyle/>
          <a:p>
            <a:r>
              <a:rPr lang="en-US" dirty="0"/>
              <a:t>Layering and Encapsulation</a:t>
            </a:r>
          </a:p>
          <a:p>
            <a:r>
              <a:rPr lang="en-US" dirty="0"/>
              <a:t>Intro to IP, TCP, UDP</a:t>
            </a:r>
          </a:p>
          <a:p>
            <a:r>
              <a:rPr lang="en-US" dirty="0"/>
              <a:t>Demo on sockets</a:t>
            </a:r>
          </a:p>
          <a:p>
            <a:pPr marL="0" indent="0">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9304-F361-E28A-2D09-D7A5CD4E25DC}"/>
              </a:ext>
            </a:extLst>
          </p:cNvPr>
          <p:cNvSpPr>
            <a:spLocks noGrp="1"/>
          </p:cNvSpPr>
          <p:nvPr>
            <p:ph type="title" idx="4294967295"/>
          </p:nvPr>
        </p:nvSpPr>
        <p:spPr>
          <a:xfrm>
            <a:off x="609600" y="106983"/>
            <a:ext cx="10972800" cy="1143000"/>
          </a:xfrm>
        </p:spPr>
        <p:txBody>
          <a:bodyPr/>
          <a:lstStyle/>
          <a:p>
            <a:pPr algn="l"/>
            <a:r>
              <a:rPr lang="en-US" dirty="0"/>
              <a:t>Layer 3:  Network layer</a:t>
            </a:r>
          </a:p>
        </p:txBody>
      </p:sp>
      <p:sp>
        <p:nvSpPr>
          <p:cNvPr id="3" name="Content Placeholder 2">
            <a:extLst>
              <a:ext uri="{FF2B5EF4-FFF2-40B4-BE49-F238E27FC236}">
                <a16:creationId xmlns:a16="http://schemas.microsoft.com/office/drawing/2014/main" id="{F35F7152-8897-487A-9874-0223C4BF980C}"/>
              </a:ext>
            </a:extLst>
          </p:cNvPr>
          <p:cNvSpPr>
            <a:spLocks noGrp="1"/>
          </p:cNvSpPr>
          <p:nvPr>
            <p:ph idx="4294967295"/>
          </p:nvPr>
        </p:nvSpPr>
        <p:spPr>
          <a:xfrm>
            <a:off x="373714" y="1471751"/>
            <a:ext cx="6870700" cy="4525963"/>
          </a:xfrm>
        </p:spPr>
        <p:txBody>
          <a:bodyPr>
            <a:normAutofit/>
          </a:bodyPr>
          <a:lstStyle/>
          <a:p>
            <a:pPr marL="0" indent="0">
              <a:buNone/>
            </a:pPr>
            <a:r>
              <a:rPr lang="en-US" sz="3000" dirty="0"/>
              <a:t>Provided by:  </a:t>
            </a:r>
            <a:r>
              <a:rPr lang="en-US" sz="3000" dirty="0">
                <a:solidFill>
                  <a:srgbClr val="FFC000"/>
                </a:solidFill>
              </a:rPr>
              <a:t>Internet Protocol (IP)</a:t>
            </a:r>
          </a:p>
          <a:p>
            <a:pPr marL="0" indent="0">
              <a:buNone/>
            </a:pPr>
            <a:endParaRPr lang="en-US" sz="3000" dirty="0"/>
          </a:p>
          <a:p>
            <a:pPr marL="0" indent="0">
              <a:buNone/>
            </a:pPr>
            <a:endParaRPr lang="en-US" sz="3000" dirty="0"/>
          </a:p>
        </p:txBody>
      </p:sp>
      <p:pic>
        <p:nvPicPr>
          <p:cNvPr id="4" name="Picture 3" descr="layering.pdf">
            <a:extLst>
              <a:ext uri="{FF2B5EF4-FFF2-40B4-BE49-F238E27FC236}">
                <a16:creationId xmlns:a16="http://schemas.microsoft.com/office/drawing/2014/main" id="{E5BC9406-5810-D0E0-0475-77A3013D9762}"/>
              </a:ext>
            </a:extLst>
          </p:cNvPr>
          <p:cNvPicPr>
            <a:picLocks noChangeAspect="1"/>
          </p:cNvPicPr>
          <p:nvPr/>
        </p:nvPicPr>
        <p:blipFill>
          <a:blip r:embed="rId2"/>
          <a:stretch>
            <a:fillRect/>
          </a:stretch>
        </p:blipFill>
        <p:spPr>
          <a:xfrm>
            <a:off x="9313382" y="94971"/>
            <a:ext cx="2878618" cy="1638162"/>
          </a:xfrm>
          <a:prstGeom prst="rect">
            <a:avLst/>
          </a:prstGeom>
        </p:spPr>
      </p:pic>
      <p:pic>
        <p:nvPicPr>
          <p:cNvPr id="5" name="Picture 4">
            <a:extLst>
              <a:ext uri="{FF2B5EF4-FFF2-40B4-BE49-F238E27FC236}">
                <a16:creationId xmlns:a16="http://schemas.microsoft.com/office/drawing/2014/main" id="{26A0155B-0DB5-D888-9A6B-7A116F36BC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27305" y="1971576"/>
            <a:ext cx="5561908" cy="4449527"/>
          </a:xfrm>
          <a:prstGeom prst="rect">
            <a:avLst/>
          </a:prstGeom>
        </p:spPr>
      </p:pic>
    </p:spTree>
    <p:extLst>
      <p:ext uri="{BB962C8B-B14F-4D97-AF65-F5344CB8AC3E}">
        <p14:creationId xmlns:p14="http://schemas.microsoft.com/office/powerpoint/2010/main" val="199830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9304-F361-E28A-2D09-D7A5CD4E25DC}"/>
              </a:ext>
            </a:extLst>
          </p:cNvPr>
          <p:cNvSpPr>
            <a:spLocks noGrp="1"/>
          </p:cNvSpPr>
          <p:nvPr>
            <p:ph type="title" idx="4294967295"/>
          </p:nvPr>
        </p:nvSpPr>
        <p:spPr>
          <a:xfrm>
            <a:off x="609600" y="106983"/>
            <a:ext cx="10972800" cy="1143000"/>
          </a:xfrm>
        </p:spPr>
        <p:txBody>
          <a:bodyPr/>
          <a:lstStyle/>
          <a:p>
            <a:pPr algn="l"/>
            <a:r>
              <a:rPr lang="en-US" dirty="0"/>
              <a:t>Layer 3:  Network layer</a:t>
            </a:r>
          </a:p>
        </p:txBody>
      </p:sp>
      <p:sp>
        <p:nvSpPr>
          <p:cNvPr id="3" name="Content Placeholder 2">
            <a:extLst>
              <a:ext uri="{FF2B5EF4-FFF2-40B4-BE49-F238E27FC236}">
                <a16:creationId xmlns:a16="http://schemas.microsoft.com/office/drawing/2014/main" id="{F35F7152-8897-487A-9874-0223C4BF980C}"/>
              </a:ext>
            </a:extLst>
          </p:cNvPr>
          <p:cNvSpPr>
            <a:spLocks noGrp="1"/>
          </p:cNvSpPr>
          <p:nvPr>
            <p:ph idx="4294967295"/>
          </p:nvPr>
        </p:nvSpPr>
        <p:spPr>
          <a:xfrm>
            <a:off x="373714" y="1471751"/>
            <a:ext cx="6870700" cy="4525963"/>
          </a:xfrm>
        </p:spPr>
        <p:txBody>
          <a:bodyPr>
            <a:normAutofit/>
          </a:bodyPr>
          <a:lstStyle/>
          <a:p>
            <a:pPr marL="0" indent="0">
              <a:buNone/>
            </a:pPr>
            <a:r>
              <a:rPr lang="en-US" sz="3000" dirty="0"/>
              <a:t>Provided by:  </a:t>
            </a:r>
            <a:r>
              <a:rPr lang="en-US" sz="3000" dirty="0">
                <a:solidFill>
                  <a:srgbClr val="FFC000"/>
                </a:solidFill>
              </a:rPr>
              <a:t>Internet Protocol (IP)</a:t>
            </a:r>
          </a:p>
          <a:p>
            <a:r>
              <a:rPr lang="en-US" sz="3000" dirty="0"/>
              <a:t>Move packets between any two hosts anywhere on the Internet</a:t>
            </a:r>
          </a:p>
          <a:p>
            <a:r>
              <a:rPr lang="en-US" sz="3000" dirty="0"/>
              <a:t>Responsible for </a:t>
            </a:r>
            <a:r>
              <a:rPr lang="en-US" sz="3000" i="1" u="sng" dirty="0"/>
              <a:t>routing</a:t>
            </a:r>
            <a:r>
              <a:rPr lang="en-US" sz="3000" dirty="0"/>
              <a:t> and </a:t>
            </a:r>
            <a:r>
              <a:rPr lang="en-US" sz="3000" i="1" u="sng" dirty="0"/>
              <a:t>forwarding</a:t>
            </a:r>
            <a:r>
              <a:rPr lang="en-US" sz="3000" i="1" dirty="0"/>
              <a:t> </a:t>
            </a:r>
            <a:r>
              <a:rPr lang="en-US" sz="3000" dirty="0"/>
              <a:t>between nodes</a:t>
            </a:r>
          </a:p>
          <a:p>
            <a:endParaRPr lang="en-US" sz="3000" dirty="0"/>
          </a:p>
          <a:p>
            <a:pPr marL="0" indent="0">
              <a:buNone/>
            </a:pPr>
            <a:endParaRPr lang="en-US" sz="3000" dirty="0"/>
          </a:p>
        </p:txBody>
      </p:sp>
      <p:pic>
        <p:nvPicPr>
          <p:cNvPr id="4" name="Picture 3" descr="layering.pdf">
            <a:extLst>
              <a:ext uri="{FF2B5EF4-FFF2-40B4-BE49-F238E27FC236}">
                <a16:creationId xmlns:a16="http://schemas.microsoft.com/office/drawing/2014/main" id="{E5BC9406-5810-D0E0-0475-77A3013D9762}"/>
              </a:ext>
            </a:extLst>
          </p:cNvPr>
          <p:cNvPicPr>
            <a:picLocks noChangeAspect="1"/>
          </p:cNvPicPr>
          <p:nvPr/>
        </p:nvPicPr>
        <p:blipFill>
          <a:blip r:embed="rId2"/>
          <a:stretch>
            <a:fillRect/>
          </a:stretch>
        </p:blipFill>
        <p:spPr>
          <a:xfrm>
            <a:off x="9313382" y="94971"/>
            <a:ext cx="2878618" cy="1638162"/>
          </a:xfrm>
          <a:prstGeom prst="rect">
            <a:avLst/>
          </a:prstGeom>
        </p:spPr>
      </p:pic>
      <p:pic>
        <p:nvPicPr>
          <p:cNvPr id="5" name="Picture 4">
            <a:extLst>
              <a:ext uri="{FF2B5EF4-FFF2-40B4-BE49-F238E27FC236}">
                <a16:creationId xmlns:a16="http://schemas.microsoft.com/office/drawing/2014/main" id="{26A0155B-0DB5-D888-9A6B-7A116F36BC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9968" y="1909832"/>
            <a:ext cx="4562253" cy="3649803"/>
          </a:xfrm>
          <a:prstGeom prst="rect">
            <a:avLst/>
          </a:prstGeom>
        </p:spPr>
      </p:pic>
    </p:spTree>
    <p:extLst>
      <p:ext uri="{BB962C8B-B14F-4D97-AF65-F5344CB8AC3E}">
        <p14:creationId xmlns:p14="http://schemas.microsoft.com/office/powerpoint/2010/main" val="349404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9304-F361-E28A-2D09-D7A5CD4E25DC}"/>
              </a:ext>
            </a:extLst>
          </p:cNvPr>
          <p:cNvSpPr>
            <a:spLocks noGrp="1"/>
          </p:cNvSpPr>
          <p:nvPr>
            <p:ph type="title" idx="4294967295"/>
          </p:nvPr>
        </p:nvSpPr>
        <p:spPr>
          <a:xfrm>
            <a:off x="609600" y="250200"/>
            <a:ext cx="10972800" cy="1143000"/>
          </a:xfrm>
        </p:spPr>
        <p:txBody>
          <a:bodyPr/>
          <a:lstStyle/>
          <a:p>
            <a:pPr algn="l"/>
            <a:r>
              <a:rPr lang="en-US" dirty="0"/>
              <a:t>Layer 3:  Network layer</a:t>
            </a:r>
          </a:p>
        </p:txBody>
      </p:sp>
      <p:sp>
        <p:nvSpPr>
          <p:cNvPr id="3" name="Content Placeholder 2">
            <a:extLst>
              <a:ext uri="{FF2B5EF4-FFF2-40B4-BE49-F238E27FC236}">
                <a16:creationId xmlns:a16="http://schemas.microsoft.com/office/drawing/2014/main" id="{F35F7152-8897-487A-9874-0223C4BF980C}"/>
              </a:ext>
            </a:extLst>
          </p:cNvPr>
          <p:cNvSpPr>
            <a:spLocks noGrp="1"/>
          </p:cNvSpPr>
          <p:nvPr>
            <p:ph idx="4294967295"/>
          </p:nvPr>
        </p:nvSpPr>
        <p:spPr>
          <a:xfrm>
            <a:off x="463091" y="1471751"/>
            <a:ext cx="6870700" cy="4525963"/>
          </a:xfrm>
        </p:spPr>
        <p:txBody>
          <a:bodyPr>
            <a:normAutofit fontScale="92500"/>
          </a:bodyPr>
          <a:lstStyle/>
          <a:p>
            <a:pPr marL="0" indent="0">
              <a:buNone/>
            </a:pPr>
            <a:r>
              <a:rPr lang="en-US" dirty="0"/>
              <a:t>Provided by:  </a:t>
            </a:r>
            <a:r>
              <a:rPr lang="en-US" dirty="0">
                <a:solidFill>
                  <a:srgbClr val="FFC000"/>
                </a:solidFill>
              </a:rPr>
              <a:t>Internet Protocol (IP)</a:t>
            </a:r>
          </a:p>
          <a:p>
            <a:r>
              <a:rPr lang="en-US" dirty="0"/>
              <a:t>Move packets between any two hosts anywhere on the Internet</a:t>
            </a:r>
          </a:p>
          <a:p>
            <a:r>
              <a:rPr lang="en-US" dirty="0"/>
              <a:t>Responsible for </a:t>
            </a:r>
            <a:r>
              <a:rPr lang="en-US" i="1" u="sng" dirty="0"/>
              <a:t>routing</a:t>
            </a:r>
            <a:r>
              <a:rPr lang="en-US" dirty="0"/>
              <a:t> and </a:t>
            </a:r>
            <a:r>
              <a:rPr lang="en-US" i="1" u="sng" dirty="0"/>
              <a:t>forwarding</a:t>
            </a:r>
            <a:r>
              <a:rPr lang="en-US" i="1" dirty="0"/>
              <a:t> </a:t>
            </a:r>
            <a:r>
              <a:rPr lang="en-US" dirty="0"/>
              <a:t>between nodes</a:t>
            </a:r>
          </a:p>
          <a:p>
            <a:endParaRPr lang="en-US" dirty="0"/>
          </a:p>
          <a:p>
            <a:pPr marL="0" indent="0">
              <a:buNone/>
            </a:pPr>
            <a:r>
              <a:rPr lang="en-US" dirty="0"/>
              <a:t>Every host has a unique address:</a:t>
            </a:r>
          </a:p>
          <a:p>
            <a:pPr marL="0" indent="0">
              <a:buNone/>
            </a:pPr>
            <a:r>
              <a:rPr lang="en-US" dirty="0" err="1">
                <a:solidFill>
                  <a:srgbClr val="FFFFFF"/>
                </a:solidFill>
              </a:rPr>
              <a:t>www.cs.brown.edu</a:t>
            </a:r>
            <a:r>
              <a:rPr lang="en-US" dirty="0">
                <a:solidFill>
                  <a:srgbClr val="FFFFFF"/>
                </a:solidFill>
              </a:rPr>
              <a:t> =&gt; </a:t>
            </a:r>
            <a:r>
              <a:rPr lang="en-US" baseline="0" dirty="0">
                <a:solidFill>
                  <a:srgbClr val="FFC000"/>
                </a:solidFill>
                <a:sym typeface="Wingdings"/>
              </a:rPr>
              <a:t>128.148.32.110</a:t>
            </a:r>
            <a:endParaRPr lang="en-US" dirty="0">
              <a:solidFill>
                <a:srgbClr val="FFC000"/>
              </a:solidFill>
            </a:endParaRPr>
          </a:p>
          <a:p>
            <a:pPr marL="0" indent="0">
              <a:buNone/>
            </a:pPr>
            <a:endParaRPr lang="en-US" dirty="0"/>
          </a:p>
        </p:txBody>
      </p:sp>
      <p:pic>
        <p:nvPicPr>
          <p:cNvPr id="4" name="Picture 3" descr="layering.pdf">
            <a:extLst>
              <a:ext uri="{FF2B5EF4-FFF2-40B4-BE49-F238E27FC236}">
                <a16:creationId xmlns:a16="http://schemas.microsoft.com/office/drawing/2014/main" id="{E5BC9406-5810-D0E0-0475-77A3013D9762}"/>
              </a:ext>
            </a:extLst>
          </p:cNvPr>
          <p:cNvPicPr>
            <a:picLocks noChangeAspect="1"/>
          </p:cNvPicPr>
          <p:nvPr/>
        </p:nvPicPr>
        <p:blipFill>
          <a:blip r:embed="rId2"/>
          <a:stretch>
            <a:fillRect/>
          </a:stretch>
        </p:blipFill>
        <p:spPr>
          <a:xfrm>
            <a:off x="9313382" y="94971"/>
            <a:ext cx="2878618" cy="1638162"/>
          </a:xfrm>
          <a:prstGeom prst="rect">
            <a:avLst/>
          </a:prstGeom>
        </p:spPr>
      </p:pic>
      <p:pic>
        <p:nvPicPr>
          <p:cNvPr id="5" name="Picture 4">
            <a:extLst>
              <a:ext uri="{FF2B5EF4-FFF2-40B4-BE49-F238E27FC236}">
                <a16:creationId xmlns:a16="http://schemas.microsoft.com/office/drawing/2014/main" id="{26A0155B-0DB5-D888-9A6B-7A116F36BC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9968" y="1909832"/>
            <a:ext cx="4562253" cy="3649803"/>
          </a:xfrm>
          <a:prstGeom prst="rect">
            <a:avLst/>
          </a:prstGeom>
        </p:spPr>
      </p:pic>
      <p:sp>
        <p:nvSpPr>
          <p:cNvPr id="6" name="Rounded Rectangle 5">
            <a:extLst>
              <a:ext uri="{FF2B5EF4-FFF2-40B4-BE49-F238E27FC236}">
                <a16:creationId xmlns:a16="http://schemas.microsoft.com/office/drawing/2014/main" id="{7609D353-5BE8-495A-A68D-9E967AE4CE4D}"/>
              </a:ext>
            </a:extLst>
          </p:cNvPr>
          <p:cNvSpPr/>
          <p:nvPr/>
        </p:nvSpPr>
        <p:spPr>
          <a:xfrm>
            <a:off x="1315130" y="5973635"/>
            <a:ext cx="9561740" cy="533530"/>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atin typeface="Avenir Book" charset="0"/>
                <a:ea typeface="Avenir Book" charset="0"/>
                <a:cs typeface="Avenir Book" charset="0"/>
              </a:rPr>
              <a:t>Given address, the network knows how to get the packet there</a:t>
            </a:r>
          </a:p>
        </p:txBody>
      </p:sp>
    </p:spTree>
    <p:extLst>
      <p:ext uri="{BB962C8B-B14F-4D97-AF65-F5344CB8AC3E}">
        <p14:creationId xmlns:p14="http://schemas.microsoft.com/office/powerpoint/2010/main" val="3344177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65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35E2EC-2E5E-D084-F02A-6425A1C40FCD}"/>
              </a:ext>
            </a:extLst>
          </p:cNvPr>
          <p:cNvPicPr>
            <a:picLocks noChangeAspect="1"/>
          </p:cNvPicPr>
          <p:nvPr/>
        </p:nvPicPr>
        <p:blipFill>
          <a:blip r:embed="rId2"/>
          <a:stretch>
            <a:fillRect/>
          </a:stretch>
        </p:blipFill>
        <p:spPr>
          <a:xfrm>
            <a:off x="1968500" y="209550"/>
            <a:ext cx="8255000" cy="6438900"/>
          </a:xfrm>
          <a:prstGeom prst="rect">
            <a:avLst/>
          </a:prstGeom>
        </p:spPr>
      </p:pic>
    </p:spTree>
    <p:extLst>
      <p:ext uri="{BB962C8B-B14F-4D97-AF65-F5344CB8AC3E}">
        <p14:creationId xmlns:p14="http://schemas.microsoft.com/office/powerpoint/2010/main" val="3576768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B06D-2CDF-30BD-94C5-01324D6B055F}"/>
              </a:ext>
            </a:extLst>
          </p:cNvPr>
          <p:cNvSpPr>
            <a:spLocks noGrp="1"/>
          </p:cNvSpPr>
          <p:nvPr>
            <p:ph type="title"/>
          </p:nvPr>
        </p:nvSpPr>
        <p:spPr/>
        <p:txBody>
          <a:bodyPr/>
          <a:lstStyle/>
          <a:p>
            <a:r>
              <a:rPr lang="en-US" dirty="0"/>
              <a:t>Lower layers</a:t>
            </a:r>
          </a:p>
        </p:txBody>
      </p:sp>
      <p:sp>
        <p:nvSpPr>
          <p:cNvPr id="3" name="Content Placeholder 2">
            <a:extLst>
              <a:ext uri="{FF2B5EF4-FFF2-40B4-BE49-F238E27FC236}">
                <a16:creationId xmlns:a16="http://schemas.microsoft.com/office/drawing/2014/main" id="{5A7184AF-BCD4-6D4F-5BBB-C5E8CBA55FFB}"/>
              </a:ext>
            </a:extLst>
          </p:cNvPr>
          <p:cNvSpPr>
            <a:spLocks noGrp="1"/>
          </p:cNvSpPr>
          <p:nvPr>
            <p:ph idx="1"/>
          </p:nvPr>
        </p:nvSpPr>
        <p:spPr>
          <a:xfrm>
            <a:off x="609600" y="1600201"/>
            <a:ext cx="7845287" cy="4525963"/>
          </a:xfrm>
        </p:spPr>
        <p:txBody>
          <a:bodyPr>
            <a:normAutofit/>
          </a:bodyPr>
          <a:lstStyle/>
          <a:p>
            <a:pPr marL="0" indent="0">
              <a:buNone/>
            </a:pPr>
            <a:r>
              <a:rPr lang="en-US" sz="2800" b="1" u="sng" dirty="0"/>
              <a:t>Link layer (L2)</a:t>
            </a:r>
            <a:r>
              <a:rPr lang="en-US" sz="2800" dirty="0"/>
              <a:t>: Individual links between nodes</a:t>
            </a:r>
          </a:p>
          <a:p>
            <a:pPr marL="0" indent="0">
              <a:buNone/>
            </a:pPr>
            <a:endParaRPr lang="en-US" sz="2800" dirty="0"/>
          </a:p>
          <a:p>
            <a:pPr marL="0" indent="0">
              <a:buNone/>
            </a:pPr>
            <a:endParaRPr lang="en-US" sz="2800" dirty="0"/>
          </a:p>
          <a:p>
            <a:pPr marL="0" indent="0">
              <a:buNone/>
            </a:pPr>
            <a:r>
              <a:rPr lang="en-US" sz="2800" u="sng" dirty="0"/>
              <a:t>Physical layer (L1)</a:t>
            </a:r>
            <a:r>
              <a:rPr lang="en-US" sz="2800" dirty="0"/>
              <a:t>:  how to move bits over link</a:t>
            </a:r>
          </a:p>
          <a:p>
            <a:pPr marL="0" indent="0">
              <a:buNone/>
            </a:pPr>
            <a:endParaRPr lang="en-US" sz="2800" dirty="0"/>
          </a:p>
        </p:txBody>
      </p:sp>
      <p:pic>
        <p:nvPicPr>
          <p:cNvPr id="4" name="Picture 2" descr="Cutaway of a submarine cable that shows the layers of protection. Photo by Tim Hornyak. Source: [25].">
            <a:extLst>
              <a:ext uri="{FF2B5EF4-FFF2-40B4-BE49-F238E27FC236}">
                <a16:creationId xmlns:a16="http://schemas.microsoft.com/office/drawing/2014/main" id="{B7EB2F44-DB87-2B69-9445-31D430A5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577" y="524237"/>
            <a:ext cx="1704649" cy="1093288"/>
          </a:xfrm>
          <a:prstGeom prst="rect">
            <a:avLst/>
          </a:prstGeom>
          <a:solidFill>
            <a:schemeClr val="tx1"/>
          </a:solidFill>
          <a:ln w="28575">
            <a:solidFill>
              <a:schemeClr val="bg1"/>
            </a:solidFill>
          </a:ln>
        </p:spPr>
      </p:pic>
      <p:pic>
        <p:nvPicPr>
          <p:cNvPr id="5" name="Picture 2">
            <a:extLst>
              <a:ext uri="{FF2B5EF4-FFF2-40B4-BE49-F238E27FC236}">
                <a16:creationId xmlns:a16="http://schemas.microsoft.com/office/drawing/2014/main" id="{E94D6F14-1258-3378-6349-79F2FCB8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839" y="1763393"/>
            <a:ext cx="1683029" cy="1262272"/>
          </a:xfrm>
          <a:prstGeom prst="rect">
            <a:avLst/>
          </a:prstGeom>
          <a:solidFill>
            <a:schemeClr val="tx1"/>
          </a:solidFill>
          <a:ln w="28575">
            <a:solidFill>
              <a:schemeClr val="bg1"/>
            </a:solidFill>
          </a:ln>
        </p:spPr>
      </p:pic>
      <p:pic>
        <p:nvPicPr>
          <p:cNvPr id="6" name="Picture 5" descr="Cell site - Wikipedia">
            <a:extLst>
              <a:ext uri="{FF2B5EF4-FFF2-40B4-BE49-F238E27FC236}">
                <a16:creationId xmlns:a16="http://schemas.microsoft.com/office/drawing/2014/main" id="{D91469B2-7FF1-039F-6A23-1A264FFBD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825" y="524237"/>
            <a:ext cx="1489662" cy="2246703"/>
          </a:xfrm>
          <a:prstGeom prst="rect">
            <a:avLst/>
          </a:prstGeom>
          <a:solidFill>
            <a:schemeClr val="tx1"/>
          </a:solidFill>
          <a:ln w="28575">
            <a:solidFill>
              <a:schemeClr val="bg1"/>
            </a:solidFill>
          </a:ln>
        </p:spPr>
      </p:pic>
      <p:sp>
        <p:nvSpPr>
          <p:cNvPr id="9" name="TextBox 8">
            <a:extLst>
              <a:ext uri="{FF2B5EF4-FFF2-40B4-BE49-F238E27FC236}">
                <a16:creationId xmlns:a16="http://schemas.microsoft.com/office/drawing/2014/main" id="{90A64214-A2D4-1B21-691C-5728BA429CAE}"/>
              </a:ext>
            </a:extLst>
          </p:cNvPr>
          <p:cNvSpPr txBox="1"/>
          <p:nvPr/>
        </p:nvSpPr>
        <p:spPr>
          <a:xfrm>
            <a:off x="8555839" y="3123218"/>
            <a:ext cx="3145462" cy="2246769"/>
          </a:xfrm>
          <a:prstGeom prst="rect">
            <a:avLst/>
          </a:prstGeom>
          <a:noFill/>
        </p:spPr>
        <p:txBody>
          <a:bodyPr wrap="square" rtlCol="0">
            <a:spAutoFit/>
          </a:bodyPr>
          <a:lstStyle/>
          <a:p>
            <a:r>
              <a:rPr lang="en-US" sz="2000" dirty="0">
                <a:latin typeface="Avenir Book" panose="02000503020000020003" pitchFamily="2" charset="0"/>
              </a:rPr>
              <a:t>Examples</a:t>
            </a:r>
          </a:p>
          <a:p>
            <a:pPr marL="742950" lvl="1" indent="-285750">
              <a:buFont typeface="Arial" panose="020B0604020202020204" pitchFamily="34" charset="0"/>
              <a:buChar char="•"/>
            </a:pPr>
            <a:r>
              <a:rPr lang="en-US" sz="2000" dirty="0" err="1">
                <a:latin typeface="Avenir Book" panose="02000503020000020003" pitchFamily="2" charset="0"/>
              </a:rPr>
              <a:t>Wifi</a:t>
            </a:r>
            <a:endParaRPr lang="en-US" sz="2000" dirty="0">
              <a:latin typeface="Avenir Book" panose="02000503020000020003" pitchFamily="2" charset="0"/>
            </a:endParaRPr>
          </a:p>
          <a:p>
            <a:pPr marL="742950" lvl="1" indent="-285750">
              <a:buFont typeface="Arial" panose="020B0604020202020204" pitchFamily="34" charset="0"/>
              <a:buChar char="•"/>
            </a:pPr>
            <a:r>
              <a:rPr lang="en-US" sz="2000" dirty="0">
                <a:latin typeface="Avenir Book" panose="02000503020000020003" pitchFamily="2" charset="0"/>
              </a:rPr>
              <a:t>Cellular Data</a:t>
            </a:r>
          </a:p>
          <a:p>
            <a:pPr marL="742950" lvl="1" indent="-285750">
              <a:buFont typeface="Arial" panose="020B0604020202020204" pitchFamily="34" charset="0"/>
              <a:buChar char="•"/>
            </a:pPr>
            <a:r>
              <a:rPr lang="en-US" sz="2000" dirty="0">
                <a:latin typeface="Avenir Book" panose="02000503020000020003" pitchFamily="2" charset="0"/>
              </a:rPr>
              <a:t>Ethernet</a:t>
            </a:r>
          </a:p>
          <a:p>
            <a:pPr marL="742950" lvl="1" indent="-285750">
              <a:buFont typeface="Arial" panose="020B0604020202020204" pitchFamily="34" charset="0"/>
              <a:buChar char="•"/>
            </a:pPr>
            <a:r>
              <a:rPr lang="en-US" sz="2000" dirty="0">
                <a:latin typeface="Avenir Book" panose="02000503020000020003" pitchFamily="2" charset="0"/>
              </a:rPr>
              <a:t>Fiber optic</a:t>
            </a:r>
          </a:p>
          <a:p>
            <a:pPr marL="742950" lvl="1" indent="-285750">
              <a:buFont typeface="Arial" panose="020B0604020202020204" pitchFamily="34" charset="0"/>
              <a:buChar char="•"/>
            </a:pPr>
            <a:r>
              <a:rPr lang="en-US" sz="2000" dirty="0">
                <a:latin typeface="Avenir Book" panose="02000503020000020003" pitchFamily="2" charset="0"/>
              </a:rPr>
              <a:t>…</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Tree>
    <p:extLst>
      <p:ext uri="{BB962C8B-B14F-4D97-AF65-F5344CB8AC3E}">
        <p14:creationId xmlns:p14="http://schemas.microsoft.com/office/powerpoint/2010/main" val="1952295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B06D-2CDF-30BD-94C5-01324D6B055F}"/>
              </a:ext>
            </a:extLst>
          </p:cNvPr>
          <p:cNvSpPr>
            <a:spLocks noGrp="1"/>
          </p:cNvSpPr>
          <p:nvPr>
            <p:ph type="title"/>
          </p:nvPr>
        </p:nvSpPr>
        <p:spPr/>
        <p:txBody>
          <a:bodyPr/>
          <a:lstStyle/>
          <a:p>
            <a:r>
              <a:rPr lang="en-US" dirty="0"/>
              <a:t>Lower layers</a:t>
            </a:r>
          </a:p>
        </p:txBody>
      </p:sp>
      <p:sp>
        <p:nvSpPr>
          <p:cNvPr id="3" name="Content Placeholder 2">
            <a:extLst>
              <a:ext uri="{FF2B5EF4-FFF2-40B4-BE49-F238E27FC236}">
                <a16:creationId xmlns:a16="http://schemas.microsoft.com/office/drawing/2014/main" id="{5A7184AF-BCD4-6D4F-5BBB-C5E8CBA55FFB}"/>
              </a:ext>
            </a:extLst>
          </p:cNvPr>
          <p:cNvSpPr>
            <a:spLocks noGrp="1"/>
          </p:cNvSpPr>
          <p:nvPr>
            <p:ph idx="1"/>
          </p:nvPr>
        </p:nvSpPr>
        <p:spPr>
          <a:xfrm>
            <a:off x="609600" y="1600201"/>
            <a:ext cx="7845287" cy="4525963"/>
          </a:xfrm>
        </p:spPr>
        <p:txBody>
          <a:bodyPr>
            <a:normAutofit/>
          </a:bodyPr>
          <a:lstStyle/>
          <a:p>
            <a:pPr marL="0" indent="0">
              <a:buNone/>
            </a:pPr>
            <a:r>
              <a:rPr lang="en-US" sz="2800" b="1" u="sng" dirty="0"/>
              <a:t>Link layer (L2)</a:t>
            </a:r>
            <a:r>
              <a:rPr lang="en-US" sz="2800" dirty="0"/>
              <a:t>: Individual links between nodes</a:t>
            </a:r>
          </a:p>
          <a:p>
            <a:pPr marL="0" indent="0">
              <a:buNone/>
            </a:pPr>
            <a:r>
              <a:rPr lang="en-US" sz="2800" dirty="0"/>
              <a:t> =&gt; Ethernet, </a:t>
            </a:r>
            <a:r>
              <a:rPr lang="en-US" sz="2800" dirty="0" err="1"/>
              <a:t>wifi</a:t>
            </a:r>
            <a:r>
              <a:rPr lang="en-US" sz="2800" dirty="0"/>
              <a:t>, cellular, …</a:t>
            </a:r>
          </a:p>
          <a:p>
            <a:pPr marL="0" indent="0">
              <a:buNone/>
            </a:pPr>
            <a:endParaRPr lang="en-US" sz="2800" dirty="0"/>
          </a:p>
          <a:p>
            <a:pPr marL="0" indent="0">
              <a:buNone/>
            </a:pPr>
            <a:r>
              <a:rPr lang="en-US" sz="2800" u="sng" dirty="0"/>
              <a:t>Physical layer (L1)</a:t>
            </a:r>
            <a:r>
              <a:rPr lang="en-US" sz="2800" dirty="0"/>
              <a:t>:  how to move bits over link</a:t>
            </a:r>
          </a:p>
          <a:p>
            <a:pPr marL="0" indent="0">
              <a:buNone/>
            </a:pPr>
            <a:r>
              <a:rPr lang="en-US" sz="2800" dirty="0"/>
              <a:t> =&gt; Engineering/physics problem</a:t>
            </a:r>
          </a:p>
          <a:p>
            <a:pPr marL="0" indent="0">
              <a:buNone/>
            </a:pPr>
            <a:endParaRPr lang="en-US" sz="2800" dirty="0"/>
          </a:p>
        </p:txBody>
      </p:sp>
      <p:pic>
        <p:nvPicPr>
          <p:cNvPr id="4" name="Picture 2" descr="Cutaway of a submarine cable that shows the layers of protection. Photo by Tim Hornyak. Source: [25].">
            <a:extLst>
              <a:ext uri="{FF2B5EF4-FFF2-40B4-BE49-F238E27FC236}">
                <a16:creationId xmlns:a16="http://schemas.microsoft.com/office/drawing/2014/main" id="{B7EB2F44-DB87-2B69-9445-31D430A5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577" y="524237"/>
            <a:ext cx="1704649" cy="1093288"/>
          </a:xfrm>
          <a:prstGeom prst="rect">
            <a:avLst/>
          </a:prstGeom>
          <a:solidFill>
            <a:schemeClr val="tx1"/>
          </a:solidFill>
          <a:ln w="28575">
            <a:solidFill>
              <a:schemeClr val="bg1"/>
            </a:solidFill>
          </a:ln>
        </p:spPr>
      </p:pic>
      <p:pic>
        <p:nvPicPr>
          <p:cNvPr id="5" name="Picture 2">
            <a:extLst>
              <a:ext uri="{FF2B5EF4-FFF2-40B4-BE49-F238E27FC236}">
                <a16:creationId xmlns:a16="http://schemas.microsoft.com/office/drawing/2014/main" id="{E94D6F14-1258-3378-6349-79F2FCB8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839" y="1763393"/>
            <a:ext cx="1683029" cy="1262272"/>
          </a:xfrm>
          <a:prstGeom prst="rect">
            <a:avLst/>
          </a:prstGeom>
          <a:solidFill>
            <a:schemeClr val="tx1"/>
          </a:solidFill>
          <a:ln w="28575">
            <a:solidFill>
              <a:schemeClr val="bg1"/>
            </a:solidFill>
          </a:ln>
        </p:spPr>
      </p:pic>
      <p:pic>
        <p:nvPicPr>
          <p:cNvPr id="6" name="Picture 5" descr="Cell site - Wikipedia">
            <a:extLst>
              <a:ext uri="{FF2B5EF4-FFF2-40B4-BE49-F238E27FC236}">
                <a16:creationId xmlns:a16="http://schemas.microsoft.com/office/drawing/2014/main" id="{D91469B2-7FF1-039F-6A23-1A264FFBD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825" y="524237"/>
            <a:ext cx="1489662" cy="2246703"/>
          </a:xfrm>
          <a:prstGeom prst="rect">
            <a:avLst/>
          </a:prstGeom>
          <a:solidFill>
            <a:schemeClr val="tx1"/>
          </a:solidFill>
          <a:ln w="28575">
            <a:solidFill>
              <a:schemeClr val="bg1"/>
            </a:solidFill>
          </a:ln>
        </p:spPr>
      </p:pic>
      <p:sp>
        <p:nvSpPr>
          <p:cNvPr id="8" name="Rounded Rectangle 7">
            <a:extLst>
              <a:ext uri="{FF2B5EF4-FFF2-40B4-BE49-F238E27FC236}">
                <a16:creationId xmlns:a16="http://schemas.microsoft.com/office/drawing/2014/main" id="{6FEA89D5-8989-3F44-135F-41C39284BD6B}"/>
              </a:ext>
            </a:extLst>
          </p:cNvPr>
          <p:cNvSpPr/>
          <p:nvPr/>
        </p:nvSpPr>
        <p:spPr>
          <a:xfrm>
            <a:off x="728501" y="5384076"/>
            <a:ext cx="10972800" cy="987286"/>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a:latin typeface="Avenir Book" charset="0"/>
                <a:ea typeface="Avenir Book" charset="0"/>
                <a:cs typeface="Avenir Book" charset="0"/>
              </a:rPr>
              <a:t>The OS sees links as </a:t>
            </a:r>
            <a:r>
              <a:rPr lang="en-US" sz="2400" b="1" dirty="0">
                <a:solidFill>
                  <a:srgbClr val="FFCC33"/>
                </a:solidFill>
                <a:latin typeface="Avenir Book" charset="0"/>
                <a:ea typeface="Avenir Book" charset="0"/>
                <a:cs typeface="Avenir Book" charset="0"/>
              </a:rPr>
              <a:t>interfaces</a:t>
            </a:r>
          </a:p>
          <a:p>
            <a:r>
              <a:rPr lang="en-US" sz="2400" b="1" dirty="0">
                <a:latin typeface="Avenir Book" charset="0"/>
                <a:ea typeface="Avenir Book" charset="0"/>
                <a:cs typeface="Avenir Book" charset="0"/>
              </a:rPr>
              <a:t>=&gt; Each one probably has a driver that implements that particular protocol</a:t>
            </a:r>
          </a:p>
        </p:txBody>
      </p:sp>
      <p:sp>
        <p:nvSpPr>
          <p:cNvPr id="9" name="TextBox 8">
            <a:extLst>
              <a:ext uri="{FF2B5EF4-FFF2-40B4-BE49-F238E27FC236}">
                <a16:creationId xmlns:a16="http://schemas.microsoft.com/office/drawing/2014/main" id="{90A64214-A2D4-1B21-691C-5728BA429CAE}"/>
              </a:ext>
            </a:extLst>
          </p:cNvPr>
          <p:cNvSpPr txBox="1"/>
          <p:nvPr/>
        </p:nvSpPr>
        <p:spPr>
          <a:xfrm>
            <a:off x="8555839" y="3123218"/>
            <a:ext cx="3145462" cy="2246769"/>
          </a:xfrm>
          <a:prstGeom prst="rect">
            <a:avLst/>
          </a:prstGeom>
          <a:noFill/>
        </p:spPr>
        <p:txBody>
          <a:bodyPr wrap="square" rtlCol="0">
            <a:spAutoFit/>
          </a:bodyPr>
          <a:lstStyle/>
          <a:p>
            <a:r>
              <a:rPr lang="en-US" sz="2000" dirty="0">
                <a:latin typeface="Avenir Book" panose="02000503020000020003" pitchFamily="2" charset="0"/>
              </a:rPr>
              <a:t>Examples</a:t>
            </a:r>
          </a:p>
          <a:p>
            <a:pPr marL="742950" lvl="1" indent="-285750">
              <a:buFont typeface="Arial" panose="020B0604020202020204" pitchFamily="34" charset="0"/>
              <a:buChar char="•"/>
            </a:pPr>
            <a:r>
              <a:rPr lang="en-US" sz="2000" dirty="0" err="1">
                <a:latin typeface="Avenir Book" panose="02000503020000020003" pitchFamily="2" charset="0"/>
              </a:rPr>
              <a:t>Wifi</a:t>
            </a:r>
            <a:endParaRPr lang="en-US" sz="2000" dirty="0">
              <a:latin typeface="Avenir Book" panose="02000503020000020003" pitchFamily="2" charset="0"/>
            </a:endParaRPr>
          </a:p>
          <a:p>
            <a:pPr marL="742950" lvl="1" indent="-285750">
              <a:buFont typeface="Arial" panose="020B0604020202020204" pitchFamily="34" charset="0"/>
              <a:buChar char="•"/>
            </a:pPr>
            <a:r>
              <a:rPr lang="en-US" sz="2000" dirty="0">
                <a:latin typeface="Avenir Book" panose="02000503020000020003" pitchFamily="2" charset="0"/>
              </a:rPr>
              <a:t>Cellular Data</a:t>
            </a:r>
          </a:p>
          <a:p>
            <a:pPr marL="742950" lvl="1" indent="-285750">
              <a:buFont typeface="Arial" panose="020B0604020202020204" pitchFamily="34" charset="0"/>
              <a:buChar char="•"/>
            </a:pPr>
            <a:r>
              <a:rPr lang="en-US" sz="2000" dirty="0">
                <a:latin typeface="Avenir Book" panose="02000503020000020003" pitchFamily="2" charset="0"/>
              </a:rPr>
              <a:t>Ethernet</a:t>
            </a:r>
          </a:p>
          <a:p>
            <a:pPr marL="742950" lvl="1" indent="-285750">
              <a:buFont typeface="Arial" panose="020B0604020202020204" pitchFamily="34" charset="0"/>
              <a:buChar char="•"/>
            </a:pPr>
            <a:r>
              <a:rPr lang="en-US" sz="2000" dirty="0">
                <a:latin typeface="Avenir Book" panose="02000503020000020003" pitchFamily="2" charset="0"/>
              </a:rPr>
              <a:t>Fiber optic</a:t>
            </a:r>
          </a:p>
          <a:p>
            <a:pPr marL="742950" lvl="1" indent="-285750">
              <a:buFont typeface="Arial" panose="020B0604020202020204" pitchFamily="34" charset="0"/>
              <a:buChar char="•"/>
            </a:pPr>
            <a:r>
              <a:rPr lang="en-US" sz="2000" dirty="0">
                <a:latin typeface="Avenir Book" panose="02000503020000020003" pitchFamily="2" charset="0"/>
              </a:rPr>
              <a:t>…</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Tree>
    <p:extLst>
      <p:ext uri="{BB962C8B-B14F-4D97-AF65-F5344CB8AC3E}">
        <p14:creationId xmlns:p14="http://schemas.microsoft.com/office/powerpoint/2010/main" val="483318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 as the “narrowing point”</a:t>
            </a:r>
          </a:p>
        </p:txBody>
      </p:sp>
      <p:sp>
        <p:nvSpPr>
          <p:cNvPr id="3" name="Content Placeholder 2"/>
          <p:cNvSpPr>
            <a:spLocks noGrp="1"/>
          </p:cNvSpPr>
          <p:nvPr>
            <p:ph idx="1"/>
          </p:nvPr>
        </p:nvSpPr>
        <p:spPr/>
        <p:txBody>
          <a:bodyPr>
            <a:normAutofit/>
          </a:bodyPr>
          <a:lstStyle/>
          <a:p>
            <a:endParaRPr lang="en-US" sz="2800" dirty="0"/>
          </a:p>
          <a:p>
            <a:endParaRPr lang="en-US" sz="2800" dirty="0"/>
          </a:p>
          <a:p>
            <a:endParaRPr lang="en-US" sz="2800" dirty="0"/>
          </a:p>
          <a:p>
            <a:endParaRPr lang="en-US" sz="2800" dirty="0"/>
          </a:p>
          <a:p>
            <a:pPr marL="0" indent="0">
              <a:buNone/>
            </a:pPr>
            <a:endParaRPr lang="en-US" sz="2800" dirty="0"/>
          </a:p>
          <a:p>
            <a:endParaRPr lang="en-US" sz="2800" dirty="0"/>
          </a:p>
          <a:p>
            <a:r>
              <a:rPr lang="en-US" sz="2800" dirty="0"/>
              <a:t>Applications built using IP</a:t>
            </a:r>
          </a:p>
          <a:p>
            <a:r>
              <a:rPr lang="en-US" sz="2800" dirty="0"/>
              <a:t>IP connects many heterogeneous networks</a:t>
            </a:r>
          </a:p>
        </p:txBody>
      </p:sp>
      <p:pic>
        <p:nvPicPr>
          <p:cNvPr id="4" name="Picture 3" descr="01x14.eps"/>
          <p:cNvPicPr>
            <a:picLocks noChangeAspect="1"/>
          </p:cNvPicPr>
          <p:nvPr/>
        </p:nvPicPr>
        <p:blipFill>
          <a:blip r:embed="rId3"/>
          <a:stretch>
            <a:fillRect/>
          </a:stretch>
        </p:blipFill>
        <p:spPr>
          <a:xfrm>
            <a:off x="4228153" y="1374921"/>
            <a:ext cx="3735694" cy="2850924"/>
          </a:xfrm>
          <a:prstGeom prst="rect">
            <a:avLst/>
          </a:prstGeom>
          <a:solidFill>
            <a:schemeClr val="tx1"/>
          </a:solidFill>
          <a:ln w="28575">
            <a:solidFill>
              <a:schemeClr val="bg1"/>
            </a:solidFill>
          </a:ln>
        </p:spPr>
      </p:pic>
    </p:spTree>
    <p:extLst>
      <p:ext uri="{BB962C8B-B14F-4D97-AF65-F5344CB8AC3E}">
        <p14:creationId xmlns:p14="http://schemas.microsoft.com/office/powerpoint/2010/main" val="129505864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 as the “narrowing point”</a:t>
            </a:r>
          </a:p>
        </p:txBody>
      </p:sp>
      <p:sp>
        <p:nvSpPr>
          <p:cNvPr id="3" name="Content Placeholder 2"/>
          <p:cNvSpPr>
            <a:spLocks noGrp="1"/>
          </p:cNvSpPr>
          <p:nvPr>
            <p:ph idx="1"/>
          </p:nvPr>
        </p:nvSpPr>
        <p:spPr>
          <a:xfrm>
            <a:off x="609600" y="1600201"/>
            <a:ext cx="10972800" cy="4926105"/>
          </a:xfrm>
        </p:spPr>
        <p:txBody>
          <a:bodyPr>
            <a:normAutofit/>
          </a:bodyPr>
          <a:lstStyle/>
          <a:p>
            <a:endParaRPr lang="en-US" sz="2800" dirty="0"/>
          </a:p>
          <a:p>
            <a:endParaRPr lang="en-US" sz="2800" dirty="0"/>
          </a:p>
          <a:p>
            <a:endParaRPr lang="en-US" sz="2800" dirty="0"/>
          </a:p>
          <a:p>
            <a:endParaRPr lang="en-US" sz="2800" dirty="0"/>
          </a:p>
          <a:p>
            <a:pPr marL="0" indent="0">
              <a:buNone/>
            </a:pPr>
            <a:endParaRPr lang="en-US" sz="2800" dirty="0"/>
          </a:p>
          <a:p>
            <a:endParaRPr lang="en-US" sz="2800" dirty="0"/>
          </a:p>
          <a:p>
            <a:r>
              <a:rPr lang="en-US" sz="2800" dirty="0"/>
              <a:t>Applications built using IP</a:t>
            </a:r>
          </a:p>
          <a:p>
            <a:r>
              <a:rPr lang="en-US" sz="2800" dirty="0"/>
              <a:t>IP connects many heterogeneous networks</a:t>
            </a:r>
          </a:p>
        </p:txBody>
      </p:sp>
      <p:pic>
        <p:nvPicPr>
          <p:cNvPr id="4" name="Picture 3" descr="01x14.eps"/>
          <p:cNvPicPr>
            <a:picLocks noChangeAspect="1"/>
          </p:cNvPicPr>
          <p:nvPr/>
        </p:nvPicPr>
        <p:blipFill>
          <a:blip r:embed="rId3"/>
          <a:stretch>
            <a:fillRect/>
          </a:stretch>
        </p:blipFill>
        <p:spPr>
          <a:xfrm>
            <a:off x="4228153" y="1374921"/>
            <a:ext cx="3735694" cy="2850924"/>
          </a:xfrm>
          <a:prstGeom prst="rect">
            <a:avLst/>
          </a:prstGeom>
          <a:solidFill>
            <a:schemeClr val="tx1"/>
          </a:solidFill>
          <a:ln w="28575">
            <a:solidFill>
              <a:schemeClr val="bg1"/>
            </a:solidFill>
          </a:ln>
        </p:spPr>
      </p:pic>
      <p:sp>
        <p:nvSpPr>
          <p:cNvPr id="7" name="Rounded Rectangle 6">
            <a:extLst>
              <a:ext uri="{FF2B5EF4-FFF2-40B4-BE49-F238E27FC236}">
                <a16:creationId xmlns:a16="http://schemas.microsoft.com/office/drawing/2014/main" id="{0FEBB643-0D86-C6B3-D8DF-E4D0472C2450}"/>
              </a:ext>
            </a:extLst>
          </p:cNvPr>
          <p:cNvSpPr/>
          <p:nvPr/>
        </p:nvSpPr>
        <p:spPr>
          <a:xfrm>
            <a:off x="1119672" y="5842168"/>
            <a:ext cx="9968895" cy="646816"/>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a:latin typeface="Avenir Book" charset="0"/>
                <a:ea typeface="Avenir Book" charset="0"/>
                <a:cs typeface="Avenir Book" charset="0"/>
              </a:rPr>
              <a:t>“Hourglass” structure =&gt; one (actually two) core abstractions!</a:t>
            </a:r>
          </a:p>
        </p:txBody>
      </p:sp>
    </p:spTree>
    <p:extLst>
      <p:ext uri="{BB962C8B-B14F-4D97-AF65-F5344CB8AC3E}">
        <p14:creationId xmlns:p14="http://schemas.microsoft.com/office/powerpoint/2010/main" val="3658690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take away from this</a:t>
            </a:r>
          </a:p>
        </p:txBody>
      </p:sp>
      <p:sp>
        <p:nvSpPr>
          <p:cNvPr id="4" name="Rectangle 3"/>
          <p:cNvSpPr/>
          <p:nvPr/>
        </p:nvSpPr>
        <p:spPr>
          <a:xfrm>
            <a:off x="2311401" y="3323595"/>
            <a:ext cx="2924075" cy="1153102"/>
          </a:xfrm>
          <a:prstGeom prst="rect">
            <a:avLst/>
          </a:prstGeom>
          <a:solidFill>
            <a:srgbClr val="FFCC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latin typeface="Avenir Book" panose="02000503020000020003" pitchFamily="2" charset="0"/>
              </a:rPr>
              <a:t>Layer N</a:t>
            </a:r>
          </a:p>
        </p:txBody>
      </p:sp>
      <p:grpSp>
        <p:nvGrpSpPr>
          <p:cNvPr id="30" name="Group 29"/>
          <p:cNvGrpSpPr/>
          <p:nvPr/>
        </p:nvGrpSpPr>
        <p:grpSpPr>
          <a:xfrm>
            <a:off x="5337592" y="3534546"/>
            <a:ext cx="5684150" cy="751905"/>
            <a:chOff x="3813591" y="3534545"/>
            <a:chExt cx="5684150" cy="751905"/>
          </a:xfrm>
        </p:grpSpPr>
        <p:grpSp>
          <p:nvGrpSpPr>
            <p:cNvPr id="28" name="Group 27"/>
            <p:cNvGrpSpPr/>
            <p:nvPr/>
          </p:nvGrpSpPr>
          <p:grpSpPr>
            <a:xfrm>
              <a:off x="3813591" y="3534545"/>
              <a:ext cx="1388029" cy="751905"/>
              <a:chOff x="3813591" y="3534545"/>
              <a:chExt cx="1388029" cy="751905"/>
            </a:xfrm>
          </p:grpSpPr>
          <p:sp>
            <p:nvSpPr>
              <p:cNvPr id="15" name="Down Arrow 14"/>
              <p:cNvSpPr/>
              <p:nvPr/>
            </p:nvSpPr>
            <p:spPr>
              <a:xfrm rot="16200000">
                <a:off x="4608417" y="3693248"/>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6" name="Rectangle 15"/>
              <p:cNvSpPr/>
              <p:nvPr/>
            </p:nvSpPr>
            <p:spPr>
              <a:xfrm>
                <a:off x="4442383"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7" name="Rectangle 16"/>
              <p:cNvSpPr/>
              <p:nvPr/>
            </p:nvSpPr>
            <p:spPr>
              <a:xfrm>
                <a:off x="4127987"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8" name="Rectangle 17"/>
              <p:cNvSpPr/>
              <p:nvPr/>
            </p:nvSpPr>
            <p:spPr>
              <a:xfrm>
                <a:off x="3813591"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grpSp>
        <p:sp>
          <p:nvSpPr>
            <p:cNvPr id="21" name="TextBox 20"/>
            <p:cNvSpPr txBox="1"/>
            <p:nvPr/>
          </p:nvSpPr>
          <p:spPr>
            <a:xfrm>
              <a:off x="5317751" y="3752579"/>
              <a:ext cx="4179990" cy="369332"/>
            </a:xfrm>
            <a:prstGeom prst="rect">
              <a:avLst/>
            </a:prstGeom>
            <a:noFill/>
          </p:spPr>
          <p:txBody>
            <a:bodyPr wrap="none" rtlCol="0">
              <a:spAutoFit/>
            </a:bodyPr>
            <a:lstStyle/>
            <a:p>
              <a:r>
                <a:rPr lang="en-US" dirty="0">
                  <a:latin typeface="Avenir Book" panose="02000503020000020003" pitchFamily="2" charset="0"/>
                </a:rPr>
                <a:t>Each layer is defined by some protocol</a:t>
              </a:r>
            </a:p>
          </p:txBody>
        </p:sp>
      </p:grpSp>
    </p:spTree>
    <p:extLst>
      <p:ext uri="{BB962C8B-B14F-4D97-AF65-F5344CB8AC3E}">
        <p14:creationId xmlns:p14="http://schemas.microsoft.com/office/powerpoint/2010/main" val="120345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8A949-5617-D349-8737-B2E9D7EEA502}"/>
              </a:ext>
            </a:extLst>
          </p:cNvPr>
          <p:cNvSpPr>
            <a:spLocks noGrp="1"/>
          </p:cNvSpPr>
          <p:nvPr>
            <p:ph type="sldNum" sz="quarter" idx="12"/>
          </p:nvPr>
        </p:nvSpPr>
        <p:spPr/>
        <p:txBody>
          <a:bodyPr/>
          <a:lstStyle/>
          <a:p>
            <a:fld id="{22D6CAD1-C946-4B93-B6A2-6369BC3B5860}" type="slidenum">
              <a:rPr lang="en-US" smtClean="0"/>
              <a:t>4</a:t>
            </a:fld>
            <a:endParaRPr lang="en-US"/>
          </a:p>
        </p:txBody>
      </p:sp>
      <p:pic>
        <p:nvPicPr>
          <p:cNvPr id="6" name="Picture 5">
            <a:extLst>
              <a:ext uri="{FF2B5EF4-FFF2-40B4-BE49-F238E27FC236}">
                <a16:creationId xmlns:a16="http://schemas.microsoft.com/office/drawing/2014/main" id="{D8B47474-281A-544F-9351-6943EDDB59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9750" y="0"/>
            <a:ext cx="8572500" cy="6858000"/>
          </a:xfrm>
          <a:prstGeom prst="rect">
            <a:avLst/>
          </a:prstGeom>
        </p:spPr>
      </p:pic>
      <p:sp>
        <p:nvSpPr>
          <p:cNvPr id="4" name="TextBox 3">
            <a:extLst>
              <a:ext uri="{FF2B5EF4-FFF2-40B4-BE49-F238E27FC236}">
                <a16:creationId xmlns:a16="http://schemas.microsoft.com/office/drawing/2014/main" id="{256A51F9-B471-CC45-A9C1-FD3548CCD9F2}"/>
              </a:ext>
            </a:extLst>
          </p:cNvPr>
          <p:cNvSpPr txBox="1"/>
          <p:nvPr/>
        </p:nvSpPr>
        <p:spPr>
          <a:xfrm>
            <a:off x="50801" y="5509145"/>
            <a:ext cx="6807200" cy="1200329"/>
          </a:xfrm>
          <a:prstGeom prst="rect">
            <a:avLst/>
          </a:prstGeom>
          <a:noFill/>
        </p:spPr>
        <p:txBody>
          <a:bodyPr wrap="square" rtlCol="0">
            <a:spAutoFit/>
          </a:bodyPr>
          <a:lstStyle/>
          <a:p>
            <a:r>
              <a:rPr lang="en-US" sz="2400" dirty="0">
                <a:latin typeface="Avenir Book" panose="02000503020000020003" pitchFamily="2" charset="0"/>
              </a:rPr>
              <a:t> </a:t>
            </a:r>
          </a:p>
          <a:p>
            <a:r>
              <a:rPr lang="en-US" sz="2400" dirty="0">
                <a:latin typeface="Avenir Book" panose="02000503020000020003" pitchFamily="2" charset="0"/>
              </a:rPr>
              <a:t>Map of the Internet, 2021 (via BGP)</a:t>
            </a:r>
          </a:p>
          <a:p>
            <a:r>
              <a:rPr lang="en-US" sz="2400" dirty="0">
                <a:latin typeface="Avenir Book" panose="02000503020000020003" pitchFamily="2" charset="0"/>
              </a:rPr>
              <a:t>OPTE project</a:t>
            </a:r>
          </a:p>
        </p:txBody>
      </p:sp>
      <p:pic>
        <p:nvPicPr>
          <p:cNvPr id="8" name="Picture 7">
            <a:extLst>
              <a:ext uri="{FF2B5EF4-FFF2-40B4-BE49-F238E27FC236}">
                <a16:creationId xmlns:a16="http://schemas.microsoft.com/office/drawing/2014/main" id="{F24C053E-69D4-8048-9E9D-C6B682F2B210}"/>
              </a:ext>
            </a:extLst>
          </p:cNvPr>
          <p:cNvPicPr>
            <a:picLocks noChangeAspect="1"/>
          </p:cNvPicPr>
          <p:nvPr/>
        </p:nvPicPr>
        <p:blipFill rotWithShape="1">
          <a:blip r:embed="rId4">
            <a:extLst>
              <a:ext uri="{28A0092B-C50C-407E-A947-70E740481C1C}">
                <a14:useLocalDpi xmlns:a14="http://schemas.microsoft.com/office/drawing/2010/main" val="0"/>
              </a:ext>
            </a:extLst>
          </a:blip>
          <a:srcRect r="29677"/>
          <a:stretch/>
        </p:blipFill>
        <p:spPr>
          <a:xfrm>
            <a:off x="10160001" y="3979861"/>
            <a:ext cx="2034207" cy="1964267"/>
          </a:xfrm>
          <a:prstGeom prst="rect">
            <a:avLst/>
          </a:prstGeom>
        </p:spPr>
      </p:pic>
    </p:spTree>
    <p:extLst>
      <p:ext uri="{BB962C8B-B14F-4D97-AF65-F5344CB8AC3E}">
        <p14:creationId xmlns:p14="http://schemas.microsoft.com/office/powerpoint/2010/main" val="966530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take away from this</a:t>
            </a:r>
          </a:p>
        </p:txBody>
      </p:sp>
      <p:sp>
        <p:nvSpPr>
          <p:cNvPr id="4" name="Rectangle 3"/>
          <p:cNvSpPr/>
          <p:nvPr/>
        </p:nvSpPr>
        <p:spPr>
          <a:xfrm>
            <a:off x="2311401" y="3323595"/>
            <a:ext cx="2924075" cy="1153102"/>
          </a:xfrm>
          <a:prstGeom prst="rect">
            <a:avLst/>
          </a:prstGeom>
          <a:solidFill>
            <a:srgbClr val="FFCC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latin typeface="Avenir Book" panose="02000503020000020003" pitchFamily="2" charset="0"/>
              </a:rPr>
              <a:t>Layer N</a:t>
            </a:r>
          </a:p>
        </p:txBody>
      </p:sp>
      <p:grpSp>
        <p:nvGrpSpPr>
          <p:cNvPr id="30" name="Group 29"/>
          <p:cNvGrpSpPr/>
          <p:nvPr/>
        </p:nvGrpSpPr>
        <p:grpSpPr>
          <a:xfrm>
            <a:off x="5337592" y="3534546"/>
            <a:ext cx="5676594" cy="751905"/>
            <a:chOff x="3813591" y="3534545"/>
            <a:chExt cx="5676594" cy="751905"/>
          </a:xfrm>
        </p:grpSpPr>
        <p:grpSp>
          <p:nvGrpSpPr>
            <p:cNvPr id="28" name="Group 27"/>
            <p:cNvGrpSpPr/>
            <p:nvPr/>
          </p:nvGrpSpPr>
          <p:grpSpPr>
            <a:xfrm>
              <a:off x="3813591" y="3534545"/>
              <a:ext cx="1388029" cy="751905"/>
              <a:chOff x="3813591" y="3534545"/>
              <a:chExt cx="1388029" cy="751905"/>
            </a:xfrm>
          </p:grpSpPr>
          <p:sp>
            <p:nvSpPr>
              <p:cNvPr id="15" name="Down Arrow 14"/>
              <p:cNvSpPr/>
              <p:nvPr/>
            </p:nvSpPr>
            <p:spPr>
              <a:xfrm rot="16200000">
                <a:off x="4608417" y="3693248"/>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6" name="Rectangle 15"/>
              <p:cNvSpPr/>
              <p:nvPr/>
            </p:nvSpPr>
            <p:spPr>
              <a:xfrm>
                <a:off x="4442383"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7" name="Rectangle 16"/>
              <p:cNvSpPr/>
              <p:nvPr/>
            </p:nvSpPr>
            <p:spPr>
              <a:xfrm>
                <a:off x="4127987"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8" name="Rectangle 17"/>
              <p:cNvSpPr/>
              <p:nvPr/>
            </p:nvSpPr>
            <p:spPr>
              <a:xfrm>
                <a:off x="3813591"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grpSp>
        <p:sp>
          <p:nvSpPr>
            <p:cNvPr id="21" name="TextBox 20"/>
            <p:cNvSpPr txBox="1"/>
            <p:nvPr/>
          </p:nvSpPr>
          <p:spPr>
            <a:xfrm>
              <a:off x="5310195" y="3732192"/>
              <a:ext cx="4179990" cy="369332"/>
            </a:xfrm>
            <a:prstGeom prst="rect">
              <a:avLst/>
            </a:prstGeom>
            <a:noFill/>
          </p:spPr>
          <p:txBody>
            <a:bodyPr wrap="none" rtlCol="0">
              <a:spAutoFit/>
            </a:bodyPr>
            <a:lstStyle/>
            <a:p>
              <a:r>
                <a:rPr lang="en-US" dirty="0">
                  <a:latin typeface="Avenir Book" panose="02000503020000020003" pitchFamily="2" charset="0"/>
                </a:rPr>
                <a:t>Each layer is defined by some protocol</a:t>
              </a:r>
            </a:p>
          </p:txBody>
        </p:sp>
      </p:grpSp>
      <p:sp>
        <p:nvSpPr>
          <p:cNvPr id="23" name="Document 22"/>
          <p:cNvSpPr/>
          <p:nvPr/>
        </p:nvSpPr>
        <p:spPr>
          <a:xfrm>
            <a:off x="2311401" y="4929905"/>
            <a:ext cx="2924075" cy="1153102"/>
          </a:xfrm>
          <a:prstGeom prst="flowChartDocumen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a:latin typeface="Avenir Book" panose="02000503020000020003" pitchFamily="2" charset="0"/>
              </a:rPr>
              <a:t>Layer N-1</a:t>
            </a:r>
          </a:p>
        </p:txBody>
      </p:sp>
      <p:grpSp>
        <p:nvGrpSpPr>
          <p:cNvPr id="31" name="Group 30"/>
          <p:cNvGrpSpPr/>
          <p:nvPr/>
        </p:nvGrpSpPr>
        <p:grpSpPr>
          <a:xfrm>
            <a:off x="3447613" y="4411845"/>
            <a:ext cx="7605347" cy="499353"/>
            <a:chOff x="1923613" y="4411844"/>
            <a:chExt cx="7605347" cy="499353"/>
          </a:xfrm>
        </p:grpSpPr>
        <p:sp>
          <p:nvSpPr>
            <p:cNvPr id="14" name="Down Arrow 13"/>
            <p:cNvSpPr/>
            <p:nvPr/>
          </p:nvSpPr>
          <p:spPr>
            <a:xfrm>
              <a:off x="1923613" y="4476697"/>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sp>
          <p:nvSpPr>
            <p:cNvPr id="27" name="TextBox 26"/>
            <p:cNvSpPr txBox="1"/>
            <p:nvPr/>
          </p:nvSpPr>
          <p:spPr>
            <a:xfrm>
              <a:off x="3859779" y="4411844"/>
              <a:ext cx="5669181" cy="369332"/>
            </a:xfrm>
            <a:prstGeom prst="rect">
              <a:avLst/>
            </a:prstGeom>
            <a:noFill/>
          </p:spPr>
          <p:txBody>
            <a:bodyPr wrap="none" rtlCol="0">
              <a:spAutoFit/>
            </a:bodyPr>
            <a:lstStyle/>
            <a:p>
              <a:r>
                <a:rPr lang="en-US" dirty="0">
                  <a:latin typeface="Avenir Book" panose="02000503020000020003" pitchFamily="2" charset="0"/>
                </a:rPr>
                <a:t>Layer N uses the services provided by N-1 to operate</a:t>
              </a:r>
            </a:p>
          </p:txBody>
        </p:sp>
      </p:grpSp>
    </p:spTree>
    <p:extLst>
      <p:ext uri="{BB962C8B-B14F-4D97-AF65-F5344CB8AC3E}">
        <p14:creationId xmlns:p14="http://schemas.microsoft.com/office/powerpoint/2010/main" val="17320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take away from this</a:t>
            </a:r>
          </a:p>
        </p:txBody>
      </p:sp>
      <p:sp>
        <p:nvSpPr>
          <p:cNvPr id="4" name="Rectangle 3"/>
          <p:cNvSpPr/>
          <p:nvPr/>
        </p:nvSpPr>
        <p:spPr>
          <a:xfrm>
            <a:off x="2311401" y="3323595"/>
            <a:ext cx="2924075" cy="1153102"/>
          </a:xfrm>
          <a:prstGeom prst="rect">
            <a:avLst/>
          </a:prstGeom>
          <a:solidFill>
            <a:srgbClr val="FFCC3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latin typeface="Avenir Book" panose="02000503020000020003" pitchFamily="2" charset="0"/>
              </a:rPr>
              <a:t>Layer N</a:t>
            </a:r>
          </a:p>
        </p:txBody>
      </p:sp>
      <p:grpSp>
        <p:nvGrpSpPr>
          <p:cNvPr id="30" name="Group 29"/>
          <p:cNvGrpSpPr/>
          <p:nvPr/>
        </p:nvGrpSpPr>
        <p:grpSpPr>
          <a:xfrm>
            <a:off x="5337592" y="3534546"/>
            <a:ext cx="5684150" cy="751905"/>
            <a:chOff x="3813591" y="3534545"/>
            <a:chExt cx="5684150" cy="751905"/>
          </a:xfrm>
        </p:grpSpPr>
        <p:grpSp>
          <p:nvGrpSpPr>
            <p:cNvPr id="28" name="Group 27"/>
            <p:cNvGrpSpPr/>
            <p:nvPr/>
          </p:nvGrpSpPr>
          <p:grpSpPr>
            <a:xfrm>
              <a:off x="3813591" y="3534545"/>
              <a:ext cx="1388029" cy="751905"/>
              <a:chOff x="3813591" y="3534545"/>
              <a:chExt cx="1388029" cy="751905"/>
            </a:xfrm>
          </p:grpSpPr>
          <p:sp>
            <p:nvSpPr>
              <p:cNvPr id="15" name="Down Arrow 14"/>
              <p:cNvSpPr/>
              <p:nvPr/>
            </p:nvSpPr>
            <p:spPr>
              <a:xfrm rot="16200000">
                <a:off x="4608417" y="3693248"/>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6" name="Rectangle 15"/>
              <p:cNvSpPr/>
              <p:nvPr/>
            </p:nvSpPr>
            <p:spPr>
              <a:xfrm>
                <a:off x="4442383"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7" name="Rectangle 16"/>
              <p:cNvSpPr/>
              <p:nvPr/>
            </p:nvSpPr>
            <p:spPr>
              <a:xfrm>
                <a:off x="4127987"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venir Book" panose="02000503020000020003" pitchFamily="2" charset="0"/>
                </a:endParaRPr>
              </a:p>
            </p:txBody>
          </p:sp>
          <p:sp>
            <p:nvSpPr>
              <p:cNvPr id="18" name="Rectangle 17"/>
              <p:cNvSpPr/>
              <p:nvPr/>
            </p:nvSpPr>
            <p:spPr>
              <a:xfrm>
                <a:off x="3813591" y="3724675"/>
                <a:ext cx="216161" cy="384366"/>
              </a:xfrm>
              <a:prstGeom prst="rect">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grpSp>
        <p:sp>
          <p:nvSpPr>
            <p:cNvPr id="21" name="TextBox 20"/>
            <p:cNvSpPr txBox="1"/>
            <p:nvPr/>
          </p:nvSpPr>
          <p:spPr>
            <a:xfrm>
              <a:off x="5317751" y="3565969"/>
              <a:ext cx="4179990" cy="369332"/>
            </a:xfrm>
            <a:prstGeom prst="rect">
              <a:avLst/>
            </a:prstGeom>
            <a:noFill/>
          </p:spPr>
          <p:txBody>
            <a:bodyPr wrap="none" rtlCol="0">
              <a:spAutoFit/>
            </a:bodyPr>
            <a:lstStyle/>
            <a:p>
              <a:r>
                <a:rPr lang="en-US" dirty="0">
                  <a:latin typeface="Avenir Book" panose="02000503020000020003" pitchFamily="2" charset="0"/>
                </a:rPr>
                <a:t>Each layer is defined by some protocol</a:t>
              </a:r>
            </a:p>
          </p:txBody>
        </p:sp>
      </p:grpSp>
      <p:sp>
        <p:nvSpPr>
          <p:cNvPr id="23" name="Document 22"/>
          <p:cNvSpPr/>
          <p:nvPr/>
        </p:nvSpPr>
        <p:spPr>
          <a:xfrm>
            <a:off x="2311401" y="4929905"/>
            <a:ext cx="2924075" cy="1153102"/>
          </a:xfrm>
          <a:prstGeom prst="flowChartDocumen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a:latin typeface="Avenir Book" panose="02000503020000020003" pitchFamily="2" charset="0"/>
              </a:rPr>
              <a:t>Layer N-1</a:t>
            </a:r>
          </a:p>
        </p:txBody>
      </p:sp>
      <p:sp>
        <p:nvSpPr>
          <p:cNvPr id="24" name="Document 23"/>
          <p:cNvSpPr/>
          <p:nvPr/>
        </p:nvSpPr>
        <p:spPr>
          <a:xfrm rot="10800000">
            <a:off x="2311401" y="1735993"/>
            <a:ext cx="2924075" cy="1153102"/>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5" name="TextBox 24"/>
          <p:cNvSpPr txBox="1"/>
          <p:nvPr/>
        </p:nvSpPr>
        <p:spPr>
          <a:xfrm>
            <a:off x="3230396" y="1952414"/>
            <a:ext cx="1261884" cy="369332"/>
          </a:xfrm>
          <a:prstGeom prst="rect">
            <a:avLst/>
          </a:prstGeom>
          <a:noFill/>
        </p:spPr>
        <p:txBody>
          <a:bodyPr wrap="none" rtlCol="0">
            <a:spAutoFit/>
          </a:bodyPr>
          <a:lstStyle/>
          <a:p>
            <a:r>
              <a:rPr lang="en-US" dirty="0">
                <a:solidFill>
                  <a:schemeClr val="bg1"/>
                </a:solidFill>
                <a:latin typeface="Avenir Book" panose="02000503020000020003" pitchFamily="2" charset="0"/>
              </a:rPr>
              <a:t>Layer N+1</a:t>
            </a:r>
          </a:p>
        </p:txBody>
      </p:sp>
      <p:grpSp>
        <p:nvGrpSpPr>
          <p:cNvPr id="32" name="Group 31"/>
          <p:cNvGrpSpPr/>
          <p:nvPr/>
        </p:nvGrpSpPr>
        <p:grpSpPr>
          <a:xfrm>
            <a:off x="3447614" y="2677265"/>
            <a:ext cx="7567173" cy="646331"/>
            <a:chOff x="1923613" y="2677264"/>
            <a:chExt cx="7567173" cy="646331"/>
          </a:xfrm>
        </p:grpSpPr>
        <p:sp>
          <p:nvSpPr>
            <p:cNvPr id="20" name="Down Arrow 19"/>
            <p:cNvSpPr/>
            <p:nvPr/>
          </p:nvSpPr>
          <p:spPr>
            <a:xfrm>
              <a:off x="1923613" y="2889095"/>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sp>
          <p:nvSpPr>
            <p:cNvPr id="26" name="TextBox 25"/>
            <p:cNvSpPr txBox="1"/>
            <p:nvPr/>
          </p:nvSpPr>
          <p:spPr>
            <a:xfrm>
              <a:off x="3813591" y="2677264"/>
              <a:ext cx="5677195" cy="369332"/>
            </a:xfrm>
            <a:prstGeom prst="rect">
              <a:avLst/>
            </a:prstGeom>
            <a:noFill/>
          </p:spPr>
          <p:txBody>
            <a:bodyPr wrap="none" rtlCol="0">
              <a:spAutoFit/>
            </a:bodyPr>
            <a:lstStyle/>
            <a:p>
              <a:r>
                <a:rPr lang="en-US" dirty="0">
                  <a:latin typeface="Avenir Book" panose="02000503020000020003" pitchFamily="2" charset="0"/>
                </a:rPr>
                <a:t>Each layer provides a service for the layers “above” it</a:t>
              </a:r>
            </a:p>
          </p:txBody>
        </p:sp>
      </p:grpSp>
      <p:grpSp>
        <p:nvGrpSpPr>
          <p:cNvPr id="31" name="Group 30"/>
          <p:cNvGrpSpPr/>
          <p:nvPr/>
        </p:nvGrpSpPr>
        <p:grpSpPr>
          <a:xfrm>
            <a:off x="3447613" y="4411845"/>
            <a:ext cx="7605347" cy="499353"/>
            <a:chOff x="1923613" y="4411844"/>
            <a:chExt cx="7605347" cy="499353"/>
          </a:xfrm>
        </p:grpSpPr>
        <p:sp>
          <p:nvSpPr>
            <p:cNvPr id="14" name="Down Arrow 13"/>
            <p:cNvSpPr/>
            <p:nvPr/>
          </p:nvSpPr>
          <p:spPr>
            <a:xfrm>
              <a:off x="1923613" y="4476697"/>
              <a:ext cx="751905" cy="434500"/>
            </a:xfrm>
            <a:prstGeom prst="downArrow">
              <a:avLst/>
            </a:prstGeom>
            <a:solidFill>
              <a:srgbClr val="20A6F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venir Book" panose="02000503020000020003" pitchFamily="2" charset="0"/>
              </a:endParaRPr>
            </a:p>
          </p:txBody>
        </p:sp>
        <p:sp>
          <p:nvSpPr>
            <p:cNvPr id="27" name="TextBox 26"/>
            <p:cNvSpPr txBox="1"/>
            <p:nvPr/>
          </p:nvSpPr>
          <p:spPr>
            <a:xfrm>
              <a:off x="3859779" y="4411844"/>
              <a:ext cx="5669181" cy="369332"/>
            </a:xfrm>
            <a:prstGeom prst="rect">
              <a:avLst/>
            </a:prstGeom>
            <a:noFill/>
          </p:spPr>
          <p:txBody>
            <a:bodyPr wrap="none" rtlCol="0">
              <a:spAutoFit/>
            </a:bodyPr>
            <a:lstStyle/>
            <a:p>
              <a:r>
                <a:rPr lang="en-US" dirty="0">
                  <a:latin typeface="Avenir Book" panose="02000503020000020003" pitchFamily="2" charset="0"/>
                </a:rPr>
                <a:t>Layer N uses the services provided by N-1 to operate</a:t>
              </a:r>
            </a:p>
          </p:txBody>
        </p:sp>
      </p:grpSp>
    </p:spTree>
    <p:extLst>
      <p:ext uri="{BB962C8B-B14F-4D97-AF65-F5344CB8AC3E}">
        <p14:creationId xmlns:p14="http://schemas.microsoft.com/office/powerpoint/2010/main" val="399836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5D4E-AF7A-ED31-61B2-261167FC4D47}"/>
              </a:ext>
            </a:extLst>
          </p:cNvPr>
          <p:cNvSpPr>
            <a:spLocks noGrp="1"/>
          </p:cNvSpPr>
          <p:nvPr>
            <p:ph type="title"/>
          </p:nvPr>
        </p:nvSpPr>
        <p:spPr/>
        <p:txBody>
          <a:bodyPr/>
          <a:lstStyle/>
          <a:p>
            <a:r>
              <a:rPr lang="en-US" dirty="0"/>
              <a:t>Why do we do this?</a:t>
            </a:r>
          </a:p>
        </p:txBody>
      </p:sp>
      <p:sp>
        <p:nvSpPr>
          <p:cNvPr id="3" name="Content Placeholder 2">
            <a:extLst>
              <a:ext uri="{FF2B5EF4-FFF2-40B4-BE49-F238E27FC236}">
                <a16:creationId xmlns:a16="http://schemas.microsoft.com/office/drawing/2014/main" id="{7B6DC3EB-A5F3-F48E-CDF7-73E1E8D98877}"/>
              </a:ext>
            </a:extLst>
          </p:cNvPr>
          <p:cNvSpPr>
            <a:spLocks noGrp="1"/>
          </p:cNvSpPr>
          <p:nvPr>
            <p:ph idx="1"/>
          </p:nvPr>
        </p:nvSpPr>
        <p:spPr/>
        <p:txBody>
          <a:bodyPr/>
          <a:lstStyle/>
          <a:p>
            <a:r>
              <a:rPr lang="en-US" dirty="0"/>
              <a:t>Helps us manage complexity</a:t>
            </a:r>
          </a:p>
          <a:p>
            <a:r>
              <a:rPr lang="en-US" dirty="0"/>
              <a:t>Different implementations at one “layer” use same interface</a:t>
            </a:r>
          </a:p>
          <a:p>
            <a:r>
              <a:rPr lang="en-US" dirty="0"/>
              <a:t>Allows independent evolution</a:t>
            </a:r>
          </a:p>
          <a:p>
            <a:endParaRPr lang="en-US" dirty="0"/>
          </a:p>
        </p:txBody>
      </p:sp>
    </p:spTree>
    <p:extLst>
      <p:ext uri="{BB962C8B-B14F-4D97-AF65-F5344CB8AC3E}">
        <p14:creationId xmlns:p14="http://schemas.microsoft.com/office/powerpoint/2010/main" val="887103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4" name="Rectangle 3"/>
          <p:cNvSpPr/>
          <p:nvPr/>
        </p:nvSpPr>
        <p:spPr>
          <a:xfrm>
            <a:off x="1720371" y="354095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3. Network</a:t>
            </a:r>
          </a:p>
        </p:txBody>
      </p:sp>
      <p:sp>
        <p:nvSpPr>
          <p:cNvPr id="3" name="TextBox 2">
            <a:extLst>
              <a:ext uri="{FF2B5EF4-FFF2-40B4-BE49-F238E27FC236}">
                <a16:creationId xmlns:a16="http://schemas.microsoft.com/office/drawing/2014/main" id="{56B05CFA-533E-B282-6BF7-07C95B37209E}"/>
              </a:ext>
            </a:extLst>
          </p:cNvPr>
          <p:cNvSpPr txBox="1"/>
          <p:nvPr/>
        </p:nvSpPr>
        <p:spPr>
          <a:xfrm>
            <a:off x="4006917" y="3512232"/>
            <a:ext cx="6894165"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packets to any other node in the network</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IPv4, IPv6 </a:t>
            </a:r>
            <a:r>
              <a:rPr lang="en-US" sz="2000" dirty="0">
                <a:latin typeface="Avenir Book" panose="02000503020000020003" pitchFamily="2" charset="0"/>
                <a:ea typeface="Verdana" panose="020B0604030504040204" pitchFamily="34" charset="0"/>
                <a:cs typeface="Verdana" panose="020B0604030504040204" pitchFamily="34" charset="0"/>
              </a:rPr>
              <a:t>=&gt; (Unreliable)</a:t>
            </a:r>
          </a:p>
        </p:txBody>
      </p:sp>
    </p:spTree>
    <p:extLst>
      <p:ext uri="{BB962C8B-B14F-4D97-AF65-F5344CB8AC3E}">
        <p14:creationId xmlns:p14="http://schemas.microsoft.com/office/powerpoint/2010/main" val="84764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4" name="Rectangle 3"/>
          <p:cNvSpPr/>
          <p:nvPr/>
        </p:nvSpPr>
        <p:spPr>
          <a:xfrm>
            <a:off x="1720371" y="354095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3. Network</a:t>
            </a:r>
          </a:p>
        </p:txBody>
      </p:sp>
      <p:sp>
        <p:nvSpPr>
          <p:cNvPr id="5" name="Rectangle 4"/>
          <p:cNvSpPr/>
          <p:nvPr/>
        </p:nvSpPr>
        <p:spPr>
          <a:xfrm>
            <a:off x="1720371" y="4652600"/>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2. Link</a:t>
            </a:r>
          </a:p>
        </p:txBody>
      </p:sp>
      <p:sp>
        <p:nvSpPr>
          <p:cNvPr id="6" name="Rectangle 5"/>
          <p:cNvSpPr/>
          <p:nvPr/>
        </p:nvSpPr>
        <p:spPr>
          <a:xfrm>
            <a:off x="1720371" y="5715667"/>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1. Physical</a:t>
            </a:r>
          </a:p>
        </p:txBody>
      </p:sp>
      <p:sp>
        <p:nvSpPr>
          <p:cNvPr id="9" name="TextBox 8"/>
          <p:cNvSpPr txBox="1"/>
          <p:nvPr/>
        </p:nvSpPr>
        <p:spPr>
          <a:xfrm>
            <a:off x="4006916" y="5686361"/>
            <a:ext cx="6212848"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bits across link</a:t>
            </a:r>
            <a:br>
              <a:rPr lang="en-US" sz="2000" dirty="0">
                <a:latin typeface="Avenir Book" panose="02000503020000020003" pitchFamily="2" charset="0"/>
                <a:ea typeface="Verdana" panose="020B0604030504040204" pitchFamily="34" charset="0"/>
                <a:cs typeface="Verdana" panose="020B0604030504040204" pitchFamily="34" charset="0"/>
              </a:rPr>
            </a:br>
            <a:r>
              <a:rPr lang="en-US" sz="2000" dirty="0">
                <a:latin typeface="Avenir Book" panose="02000503020000020003" pitchFamily="2" charset="0"/>
                <a:ea typeface="Verdana" panose="020B0604030504040204" pitchFamily="34" charset="0"/>
                <a:cs typeface="Verdana" panose="020B0604030504040204" pitchFamily="34" charset="0"/>
              </a:rPr>
              <a:t>(Electrical engineering problem)</a:t>
            </a:r>
          </a:p>
        </p:txBody>
      </p:sp>
      <p:sp>
        <p:nvSpPr>
          <p:cNvPr id="10" name="TextBox 9"/>
          <p:cNvSpPr txBox="1"/>
          <p:nvPr/>
        </p:nvSpPr>
        <p:spPr>
          <a:xfrm>
            <a:off x="4006916" y="4652600"/>
            <a:ext cx="8185083"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frames to other node via link</a:t>
            </a:r>
          </a:p>
          <a:p>
            <a:r>
              <a:rPr lang="en-US" sz="2000" dirty="0">
                <a:latin typeface="Avenir Book" panose="02000503020000020003" pitchFamily="2" charset="0"/>
                <a:ea typeface="Verdana" panose="020B0604030504040204" pitchFamily="34" charset="0"/>
                <a:cs typeface="Verdana" panose="020B0604030504040204" pitchFamily="34" charset="0"/>
              </a:rPr>
              <a:t> </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eg.</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Ethernet, </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Wifi</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a:t>
            </a:r>
          </a:p>
        </p:txBody>
      </p:sp>
      <p:sp>
        <p:nvSpPr>
          <p:cNvPr id="11" name="TextBox 10"/>
          <p:cNvSpPr txBox="1"/>
          <p:nvPr/>
        </p:nvSpPr>
        <p:spPr>
          <a:xfrm>
            <a:off x="4006917" y="3512232"/>
            <a:ext cx="6894165"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packets to any other node in the network</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IPv4, IPv6 </a:t>
            </a:r>
            <a:r>
              <a:rPr lang="en-US" sz="2000" dirty="0">
                <a:latin typeface="Avenir Book" panose="02000503020000020003" pitchFamily="2" charset="0"/>
                <a:ea typeface="Verdana" panose="020B0604030504040204" pitchFamily="34" charset="0"/>
                <a:cs typeface="Verdana" panose="020B0604030504040204" pitchFamily="34" charset="0"/>
              </a:rPr>
              <a:t>=&gt; (Unreliable)</a:t>
            </a:r>
          </a:p>
        </p:txBody>
      </p:sp>
    </p:spTree>
    <p:extLst>
      <p:ext uri="{BB962C8B-B14F-4D97-AF65-F5344CB8AC3E}">
        <p14:creationId xmlns:p14="http://schemas.microsoft.com/office/powerpoint/2010/main" val="311512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4" name="Rectangle 3"/>
          <p:cNvSpPr/>
          <p:nvPr/>
        </p:nvSpPr>
        <p:spPr>
          <a:xfrm>
            <a:off x="1720371" y="354095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3. Network</a:t>
            </a:r>
          </a:p>
        </p:txBody>
      </p:sp>
      <p:sp>
        <p:nvSpPr>
          <p:cNvPr id="5" name="Rectangle 4"/>
          <p:cNvSpPr/>
          <p:nvPr/>
        </p:nvSpPr>
        <p:spPr>
          <a:xfrm>
            <a:off x="1720371" y="4652600"/>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2. Link</a:t>
            </a:r>
          </a:p>
        </p:txBody>
      </p:sp>
      <p:sp>
        <p:nvSpPr>
          <p:cNvPr id="6" name="Rectangle 5"/>
          <p:cNvSpPr/>
          <p:nvPr/>
        </p:nvSpPr>
        <p:spPr>
          <a:xfrm>
            <a:off x="1720371" y="5715667"/>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1. Physical</a:t>
            </a:r>
          </a:p>
        </p:txBody>
      </p:sp>
      <p:sp>
        <p:nvSpPr>
          <p:cNvPr id="7" name="Rectangle 6"/>
          <p:cNvSpPr/>
          <p:nvPr/>
        </p:nvSpPr>
        <p:spPr>
          <a:xfrm>
            <a:off x="1720371" y="2461418"/>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5. Transport</a:t>
            </a:r>
          </a:p>
        </p:txBody>
      </p:sp>
      <p:sp>
        <p:nvSpPr>
          <p:cNvPr id="9" name="TextBox 8"/>
          <p:cNvSpPr txBox="1"/>
          <p:nvPr/>
        </p:nvSpPr>
        <p:spPr>
          <a:xfrm>
            <a:off x="4006916" y="5686361"/>
            <a:ext cx="6212848"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bits across link</a:t>
            </a:r>
            <a:br>
              <a:rPr lang="en-US" sz="2000" dirty="0">
                <a:latin typeface="Avenir Book" panose="02000503020000020003" pitchFamily="2" charset="0"/>
                <a:ea typeface="Verdana" panose="020B0604030504040204" pitchFamily="34" charset="0"/>
                <a:cs typeface="Verdana" panose="020B0604030504040204" pitchFamily="34" charset="0"/>
              </a:rPr>
            </a:br>
            <a:r>
              <a:rPr lang="en-US" sz="2000" dirty="0">
                <a:latin typeface="Avenir Book" panose="02000503020000020003" pitchFamily="2" charset="0"/>
                <a:ea typeface="Verdana" panose="020B0604030504040204" pitchFamily="34" charset="0"/>
                <a:cs typeface="Verdana" panose="020B0604030504040204" pitchFamily="34" charset="0"/>
              </a:rPr>
              <a:t>(Electrical engineering problem)</a:t>
            </a:r>
          </a:p>
        </p:txBody>
      </p:sp>
      <p:sp>
        <p:nvSpPr>
          <p:cNvPr id="10" name="TextBox 9"/>
          <p:cNvSpPr txBox="1"/>
          <p:nvPr/>
        </p:nvSpPr>
        <p:spPr>
          <a:xfrm>
            <a:off x="4006916" y="4652600"/>
            <a:ext cx="8185083"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frames to other node via link</a:t>
            </a:r>
          </a:p>
          <a:p>
            <a:r>
              <a:rPr lang="en-US" sz="2000" dirty="0">
                <a:latin typeface="Avenir Book" panose="02000503020000020003" pitchFamily="2" charset="0"/>
                <a:ea typeface="Verdana" panose="020B0604030504040204" pitchFamily="34" charset="0"/>
                <a:cs typeface="Verdana" panose="020B0604030504040204" pitchFamily="34" charset="0"/>
              </a:rPr>
              <a:t> </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eg.</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Ethernet, </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Wifi</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a:t>
            </a:r>
          </a:p>
        </p:txBody>
      </p:sp>
      <p:sp>
        <p:nvSpPr>
          <p:cNvPr id="12" name="TextBox 11"/>
          <p:cNvSpPr txBox="1"/>
          <p:nvPr/>
        </p:nvSpPr>
        <p:spPr>
          <a:xfrm>
            <a:off x="4006918" y="2241824"/>
            <a:ext cx="5140272" cy="1015663"/>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multiplexing </a:t>
            </a:r>
            <a:r>
              <a:rPr lang="en-US" sz="2000" u="sng" dirty="0">
                <a:latin typeface="Avenir Book" panose="02000503020000020003" pitchFamily="2" charset="0"/>
                <a:ea typeface="Verdana" panose="020B0604030504040204" pitchFamily="34" charset="0"/>
                <a:cs typeface="Verdana" panose="020B0604030504040204" pitchFamily="34" charset="0"/>
              </a:rPr>
              <a:t>applications</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TCP</a:t>
            </a:r>
            <a:r>
              <a:rPr lang="en-US" sz="2000" dirty="0">
                <a:latin typeface="Avenir Book" panose="02000503020000020003" pitchFamily="2" charset="0"/>
                <a:ea typeface="Verdana" panose="020B0604030504040204" pitchFamily="34" charset="0"/>
                <a:cs typeface="Verdana" panose="020B0604030504040204" pitchFamily="34" charset="0"/>
              </a:rPr>
              <a:t>:  Reliable byte stream</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UDP</a:t>
            </a:r>
            <a:r>
              <a:rPr lang="en-US" sz="2000" dirty="0">
                <a:latin typeface="Avenir Book" panose="02000503020000020003" pitchFamily="2" charset="0"/>
                <a:ea typeface="Verdana" panose="020B0604030504040204" pitchFamily="34" charset="0"/>
                <a:cs typeface="Verdana" panose="020B0604030504040204" pitchFamily="34" charset="0"/>
              </a:rPr>
              <a:t>:  Unreliable messages</a:t>
            </a:r>
          </a:p>
        </p:txBody>
      </p:sp>
      <p:sp>
        <p:nvSpPr>
          <p:cNvPr id="3" name="TextBox 2">
            <a:extLst>
              <a:ext uri="{FF2B5EF4-FFF2-40B4-BE49-F238E27FC236}">
                <a16:creationId xmlns:a16="http://schemas.microsoft.com/office/drawing/2014/main" id="{97C20521-E699-6CCF-9A3C-BE6AABB1E91C}"/>
              </a:ext>
            </a:extLst>
          </p:cNvPr>
          <p:cNvSpPr txBox="1"/>
          <p:nvPr/>
        </p:nvSpPr>
        <p:spPr>
          <a:xfrm>
            <a:off x="4006917" y="3512232"/>
            <a:ext cx="6894165"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packets to any other node in the network</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IPv4, IPv6 </a:t>
            </a:r>
            <a:r>
              <a:rPr lang="en-US" sz="2000" dirty="0">
                <a:latin typeface="Avenir Book" panose="02000503020000020003" pitchFamily="2" charset="0"/>
                <a:ea typeface="Verdana" panose="020B0604030504040204" pitchFamily="34" charset="0"/>
                <a:cs typeface="Verdana" panose="020B0604030504040204" pitchFamily="34" charset="0"/>
              </a:rPr>
              <a:t>=&gt; (Unreliable)</a:t>
            </a:r>
          </a:p>
        </p:txBody>
      </p:sp>
    </p:spTree>
    <p:extLst>
      <p:ext uri="{BB962C8B-B14F-4D97-AF65-F5344CB8AC3E}">
        <p14:creationId xmlns:p14="http://schemas.microsoft.com/office/powerpoint/2010/main" val="288661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P spid="10" grpId="0"/>
      <p:bldP spid="1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4" name="Rectangle 3"/>
          <p:cNvSpPr/>
          <p:nvPr/>
        </p:nvSpPr>
        <p:spPr>
          <a:xfrm>
            <a:off x="1720371" y="354095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3. Network</a:t>
            </a:r>
          </a:p>
        </p:txBody>
      </p:sp>
      <p:sp>
        <p:nvSpPr>
          <p:cNvPr id="5" name="Rectangle 4"/>
          <p:cNvSpPr/>
          <p:nvPr/>
        </p:nvSpPr>
        <p:spPr>
          <a:xfrm>
            <a:off x="1720371" y="4652600"/>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2. Link</a:t>
            </a:r>
          </a:p>
        </p:txBody>
      </p:sp>
      <p:sp>
        <p:nvSpPr>
          <p:cNvPr id="6" name="Rectangle 5"/>
          <p:cNvSpPr/>
          <p:nvPr/>
        </p:nvSpPr>
        <p:spPr>
          <a:xfrm>
            <a:off x="1720371" y="5715667"/>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1. Physical</a:t>
            </a:r>
          </a:p>
        </p:txBody>
      </p:sp>
      <p:sp>
        <p:nvSpPr>
          <p:cNvPr id="7" name="Rectangle 6"/>
          <p:cNvSpPr/>
          <p:nvPr/>
        </p:nvSpPr>
        <p:spPr>
          <a:xfrm>
            <a:off x="1720371" y="2461418"/>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5. Transport</a:t>
            </a:r>
          </a:p>
        </p:txBody>
      </p:sp>
      <p:sp>
        <p:nvSpPr>
          <p:cNvPr id="8" name="Rectangle 7"/>
          <p:cNvSpPr/>
          <p:nvPr/>
        </p:nvSpPr>
        <p:spPr>
          <a:xfrm>
            <a:off x="1720371" y="1381879"/>
            <a:ext cx="2028067" cy="6492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venir Book" panose="02000503020000020003" pitchFamily="2" charset="0"/>
                <a:ea typeface="Verdana" panose="020B0604030504040204" pitchFamily="34" charset="0"/>
                <a:cs typeface="Verdana" panose="020B0604030504040204" pitchFamily="34" charset="0"/>
              </a:rPr>
              <a:t>7. Application</a:t>
            </a:r>
          </a:p>
        </p:txBody>
      </p:sp>
      <p:sp>
        <p:nvSpPr>
          <p:cNvPr id="9" name="TextBox 8"/>
          <p:cNvSpPr txBox="1"/>
          <p:nvPr/>
        </p:nvSpPr>
        <p:spPr>
          <a:xfrm>
            <a:off x="4006916" y="5686361"/>
            <a:ext cx="6212848"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bits to other node across link  </a:t>
            </a:r>
            <a:br>
              <a:rPr lang="en-US" sz="2000" dirty="0">
                <a:latin typeface="Avenir Book" panose="02000503020000020003" pitchFamily="2" charset="0"/>
                <a:ea typeface="Verdana" panose="020B0604030504040204" pitchFamily="34" charset="0"/>
                <a:cs typeface="Verdana" panose="020B0604030504040204" pitchFamily="34" charset="0"/>
              </a:rPr>
            </a:br>
            <a:r>
              <a:rPr lang="en-US" sz="2000" dirty="0">
                <a:latin typeface="Avenir Book" panose="02000503020000020003" pitchFamily="2" charset="0"/>
                <a:ea typeface="Verdana" panose="020B0604030504040204" pitchFamily="34" charset="0"/>
                <a:cs typeface="Verdana" panose="020B0604030504040204" pitchFamily="34" charset="0"/>
              </a:rPr>
              <a:t>(Electrical engineering problem)</a:t>
            </a:r>
          </a:p>
        </p:txBody>
      </p:sp>
      <p:sp>
        <p:nvSpPr>
          <p:cNvPr id="10" name="TextBox 9"/>
          <p:cNvSpPr txBox="1"/>
          <p:nvPr/>
        </p:nvSpPr>
        <p:spPr>
          <a:xfrm>
            <a:off x="4006916" y="4652600"/>
            <a:ext cx="8185083"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frames to other node across link.</a:t>
            </a:r>
          </a:p>
          <a:p>
            <a:r>
              <a:rPr lang="en-US" sz="2000" dirty="0">
                <a:latin typeface="Avenir Book" panose="02000503020000020003" pitchFamily="2" charset="0"/>
                <a:ea typeface="Verdana" panose="020B0604030504040204" pitchFamily="34" charset="0"/>
                <a:cs typeface="Verdana" panose="020B0604030504040204" pitchFamily="34" charset="0"/>
              </a:rPr>
              <a:t> </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eg.</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Ethernet, </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Wifi</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a:t>
            </a:r>
          </a:p>
        </p:txBody>
      </p:sp>
      <p:sp>
        <p:nvSpPr>
          <p:cNvPr id="13" name="TextBox 12"/>
          <p:cNvSpPr txBox="1"/>
          <p:nvPr/>
        </p:nvSpPr>
        <p:spPr>
          <a:xfrm>
            <a:off x="4006917" y="1352573"/>
            <a:ext cx="6750730"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user-facing application.  </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a:t>
            </a:r>
            <a:r>
              <a:rPr lang="en-US" sz="2000" dirty="0" err="1">
                <a:solidFill>
                  <a:srgbClr val="FFC000"/>
                </a:solidFill>
                <a:latin typeface="Avenir Book" panose="02000503020000020003" pitchFamily="2" charset="0"/>
                <a:ea typeface="Verdana" panose="020B0604030504040204" pitchFamily="34" charset="0"/>
                <a:cs typeface="Verdana" panose="020B0604030504040204" pitchFamily="34" charset="0"/>
              </a:rPr>
              <a:t>eg.</a:t>
            </a:r>
            <a:r>
              <a:rPr lang="en-US" sz="2000" dirty="0">
                <a:solidFill>
                  <a:srgbClr val="FFC000"/>
                </a:solidFill>
                <a:latin typeface="Avenir Book" panose="02000503020000020003" pitchFamily="2" charset="0"/>
                <a:ea typeface="Verdana" panose="020B0604030504040204" pitchFamily="34" charset="0"/>
                <a:cs typeface="Verdana" panose="020B0604030504040204" pitchFamily="34" charset="0"/>
              </a:rPr>
              <a:t> HTTP, SSH, …)</a:t>
            </a:r>
          </a:p>
          <a:p>
            <a:r>
              <a:rPr lang="en-US" sz="2000" dirty="0">
                <a:latin typeface="Avenir Book" panose="02000503020000020003" pitchFamily="2" charset="0"/>
                <a:ea typeface="Verdana" panose="020B0604030504040204" pitchFamily="34" charset="0"/>
                <a:cs typeface="Verdana" panose="020B0604030504040204" pitchFamily="34" charset="0"/>
              </a:rPr>
              <a:t>Application-defined messages</a:t>
            </a:r>
          </a:p>
        </p:txBody>
      </p:sp>
      <p:sp>
        <p:nvSpPr>
          <p:cNvPr id="14" name="Rounded Rectangle 13">
            <a:extLst>
              <a:ext uri="{FF2B5EF4-FFF2-40B4-BE49-F238E27FC236}">
                <a16:creationId xmlns:a16="http://schemas.microsoft.com/office/drawing/2014/main" id="{B3246BD5-53A5-BB1F-47C5-17641B04CA85}"/>
              </a:ext>
            </a:extLst>
          </p:cNvPr>
          <p:cNvSpPr/>
          <p:nvPr/>
        </p:nvSpPr>
        <p:spPr>
          <a:xfrm>
            <a:off x="1492095" y="6283605"/>
            <a:ext cx="9207809" cy="524435"/>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venir Book" panose="02000503020000020003" pitchFamily="2" charset="0"/>
              </a:rPr>
              <a:t>Where do we handle, </a:t>
            </a:r>
            <a:r>
              <a:rPr lang="en-US" sz="2800" dirty="0" err="1">
                <a:latin typeface="Avenir Book" panose="02000503020000020003" pitchFamily="2" charset="0"/>
              </a:rPr>
              <a:t>eg</a:t>
            </a:r>
            <a:r>
              <a:rPr lang="en-US" sz="2800" dirty="0">
                <a:latin typeface="Avenir Book" panose="02000503020000020003" pitchFamily="2" charset="0"/>
              </a:rPr>
              <a:t>, security, reliability, fairness?</a:t>
            </a:r>
          </a:p>
        </p:txBody>
      </p:sp>
      <p:sp>
        <p:nvSpPr>
          <p:cNvPr id="3" name="TextBox 2">
            <a:extLst>
              <a:ext uri="{FF2B5EF4-FFF2-40B4-BE49-F238E27FC236}">
                <a16:creationId xmlns:a16="http://schemas.microsoft.com/office/drawing/2014/main" id="{97C20521-E699-6CCF-9A3C-BE6AABB1E91C}"/>
              </a:ext>
            </a:extLst>
          </p:cNvPr>
          <p:cNvSpPr txBox="1"/>
          <p:nvPr/>
        </p:nvSpPr>
        <p:spPr>
          <a:xfrm>
            <a:off x="4006917" y="3512232"/>
            <a:ext cx="6894165" cy="707886"/>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move packets to any other node in the network</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IPv4, IPv6 </a:t>
            </a:r>
            <a:r>
              <a:rPr lang="en-US" sz="2000" dirty="0">
                <a:latin typeface="Avenir Book" panose="02000503020000020003" pitchFamily="2" charset="0"/>
                <a:ea typeface="Verdana" panose="020B0604030504040204" pitchFamily="34" charset="0"/>
                <a:cs typeface="Verdana" panose="020B0604030504040204" pitchFamily="34" charset="0"/>
              </a:rPr>
              <a:t>=&gt; (Unreliable)</a:t>
            </a:r>
          </a:p>
        </p:txBody>
      </p:sp>
      <p:sp>
        <p:nvSpPr>
          <p:cNvPr id="15" name="TextBox 14">
            <a:extLst>
              <a:ext uri="{FF2B5EF4-FFF2-40B4-BE49-F238E27FC236}">
                <a16:creationId xmlns:a16="http://schemas.microsoft.com/office/drawing/2014/main" id="{5C6F2901-DB5B-C3FA-100E-05583B15260E}"/>
              </a:ext>
            </a:extLst>
          </p:cNvPr>
          <p:cNvSpPr txBox="1"/>
          <p:nvPr/>
        </p:nvSpPr>
        <p:spPr>
          <a:xfrm>
            <a:off x="4006918" y="2241824"/>
            <a:ext cx="5140272" cy="1015663"/>
          </a:xfrm>
          <a:prstGeom prst="rect">
            <a:avLst/>
          </a:prstGeom>
          <a:noFill/>
        </p:spPr>
        <p:txBody>
          <a:bodyPr wrap="square" rtlCol="0">
            <a:spAutoFit/>
          </a:bodyPr>
          <a:lstStyle/>
          <a:p>
            <a:r>
              <a:rPr lang="en-US" sz="2000" dirty="0">
                <a:latin typeface="Avenir Book" panose="02000503020000020003" pitchFamily="2" charset="0"/>
                <a:ea typeface="Verdana" panose="020B0604030504040204" pitchFamily="34" charset="0"/>
                <a:cs typeface="Verdana" panose="020B0604030504040204" pitchFamily="34" charset="0"/>
              </a:rPr>
              <a:t>Service: multiplexing </a:t>
            </a:r>
            <a:r>
              <a:rPr lang="en-US" sz="2000" u="sng" dirty="0">
                <a:latin typeface="Avenir Book" panose="02000503020000020003" pitchFamily="2" charset="0"/>
                <a:ea typeface="Verdana" panose="020B0604030504040204" pitchFamily="34" charset="0"/>
                <a:cs typeface="Verdana" panose="020B0604030504040204" pitchFamily="34" charset="0"/>
              </a:rPr>
              <a:t>applications</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TCP</a:t>
            </a:r>
            <a:r>
              <a:rPr lang="en-US" sz="2000" dirty="0">
                <a:latin typeface="Avenir Book" panose="02000503020000020003" pitchFamily="2" charset="0"/>
                <a:ea typeface="Verdana" panose="020B0604030504040204" pitchFamily="34" charset="0"/>
                <a:cs typeface="Verdana" panose="020B0604030504040204" pitchFamily="34" charset="0"/>
              </a:rPr>
              <a:t>:  Reliable byte stream</a:t>
            </a:r>
          </a:p>
          <a:p>
            <a:r>
              <a:rPr lang="en-US" sz="2000" dirty="0">
                <a:solidFill>
                  <a:srgbClr val="FFCC33"/>
                </a:solidFill>
                <a:latin typeface="Avenir Book" panose="02000503020000020003" pitchFamily="2" charset="0"/>
                <a:ea typeface="Verdana" panose="020B0604030504040204" pitchFamily="34" charset="0"/>
                <a:cs typeface="Verdana" panose="020B0604030504040204" pitchFamily="34" charset="0"/>
              </a:rPr>
              <a:t>UDP</a:t>
            </a:r>
            <a:r>
              <a:rPr lang="en-US" sz="2000" dirty="0">
                <a:latin typeface="Avenir Book" panose="02000503020000020003" pitchFamily="2" charset="0"/>
                <a:ea typeface="Verdana" panose="020B0604030504040204" pitchFamily="34" charset="0"/>
                <a:cs typeface="Verdana" panose="020B0604030504040204" pitchFamily="34" charset="0"/>
              </a:rPr>
              <a:t>:  Unreliable messages</a:t>
            </a:r>
          </a:p>
        </p:txBody>
      </p:sp>
    </p:spTree>
    <p:extLst>
      <p:ext uri="{BB962C8B-B14F-4D97-AF65-F5344CB8AC3E}">
        <p14:creationId xmlns:p14="http://schemas.microsoft.com/office/powerpoint/2010/main" val="76109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3" grpId="0"/>
      <p:bldP spid="14" grpId="0" animBg="1"/>
      <p:bldP spid="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How/where to handle challenges?</a:t>
            </a:r>
          </a:p>
        </p:txBody>
      </p:sp>
      <p:sp>
        <p:nvSpPr>
          <p:cNvPr id="3" name="Content Placeholder 2"/>
          <p:cNvSpPr>
            <a:spLocks noGrp="1"/>
          </p:cNvSpPr>
          <p:nvPr>
            <p:ph idx="1"/>
          </p:nvPr>
        </p:nvSpPr>
        <p:spPr/>
        <p:txBody>
          <a:bodyPr/>
          <a:lstStyle/>
          <a:p>
            <a:pPr marL="0" indent="0">
              <a:buNone/>
            </a:pPr>
            <a:r>
              <a:rPr lang="en-US" dirty="0"/>
              <a:t>Can decide on how to distribute certain problems</a:t>
            </a:r>
          </a:p>
          <a:p>
            <a:pPr lvl="1"/>
            <a:r>
              <a:rPr lang="en-US" dirty="0"/>
              <a:t>What services at which layer?</a:t>
            </a:r>
          </a:p>
          <a:p>
            <a:pPr lvl="1"/>
            <a:r>
              <a:rPr lang="en-US" dirty="0"/>
              <a:t>What to leave out?</a:t>
            </a:r>
          </a:p>
          <a:p>
            <a:pPr lvl="1"/>
            <a:r>
              <a:rPr lang="en-US" dirty="0"/>
              <a:t>More on this later (“End-to-end principle”)</a:t>
            </a:r>
          </a:p>
          <a:p>
            <a:pPr lvl="1"/>
            <a:endParaRPr lang="en-US" dirty="0"/>
          </a:p>
        </p:txBody>
      </p:sp>
    </p:spTree>
    <p:extLst>
      <p:ext uri="{BB962C8B-B14F-4D97-AF65-F5344CB8AC3E}">
        <p14:creationId xmlns:p14="http://schemas.microsoft.com/office/powerpoint/2010/main" val="2431523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How/where to handle challenges?</a:t>
            </a:r>
          </a:p>
        </p:txBody>
      </p:sp>
      <p:sp>
        <p:nvSpPr>
          <p:cNvPr id="3" name="Content Placeholder 2"/>
          <p:cNvSpPr>
            <a:spLocks noGrp="1"/>
          </p:cNvSpPr>
          <p:nvPr>
            <p:ph idx="1"/>
          </p:nvPr>
        </p:nvSpPr>
        <p:spPr/>
        <p:txBody>
          <a:bodyPr/>
          <a:lstStyle/>
          <a:p>
            <a:pPr marL="0" indent="0">
              <a:buNone/>
            </a:pPr>
            <a:r>
              <a:rPr lang="en-US" dirty="0"/>
              <a:t>Can decide on how to distribute certain problems</a:t>
            </a:r>
          </a:p>
          <a:p>
            <a:pPr lvl="1"/>
            <a:r>
              <a:rPr lang="en-US" dirty="0"/>
              <a:t>What services at which layer?</a:t>
            </a:r>
          </a:p>
          <a:p>
            <a:pPr lvl="1"/>
            <a:r>
              <a:rPr lang="en-US" dirty="0"/>
              <a:t>What to leave out?</a:t>
            </a:r>
          </a:p>
          <a:p>
            <a:pPr lvl="1"/>
            <a:r>
              <a:rPr lang="en-US" dirty="0"/>
              <a:t>More on this later (“End-to-end principle”)</a:t>
            </a:r>
          </a:p>
          <a:p>
            <a:pPr lvl="1"/>
            <a:endParaRPr lang="en-US" dirty="0"/>
          </a:p>
          <a:p>
            <a:pPr marL="0" indent="0">
              <a:buNone/>
            </a:pPr>
            <a:r>
              <a:rPr lang="en-US" dirty="0"/>
              <a:t>Example:  Why bother having (unreliable) UDP, when TCP provides a reliable way to send data?</a:t>
            </a:r>
          </a:p>
        </p:txBody>
      </p:sp>
      <p:sp>
        <p:nvSpPr>
          <p:cNvPr id="4" name="Rounded Rectangle 3">
            <a:extLst>
              <a:ext uri="{FF2B5EF4-FFF2-40B4-BE49-F238E27FC236}">
                <a16:creationId xmlns:a16="http://schemas.microsoft.com/office/drawing/2014/main" id="{B5C2DB3E-53A8-2C45-832B-646D9648E8CF}"/>
              </a:ext>
            </a:extLst>
          </p:cNvPr>
          <p:cNvSpPr/>
          <p:nvPr/>
        </p:nvSpPr>
        <p:spPr>
          <a:xfrm>
            <a:off x="830224" y="5601729"/>
            <a:ext cx="10531552" cy="524435"/>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venir Book" panose="02000503020000020003" pitchFamily="2" charset="0"/>
              </a:rPr>
              <a:t>Get to decide where (and if) to pay the “cost” of certain features </a:t>
            </a:r>
          </a:p>
        </p:txBody>
      </p:sp>
    </p:spTree>
    <p:extLst>
      <p:ext uri="{BB962C8B-B14F-4D97-AF65-F5344CB8AC3E}">
        <p14:creationId xmlns:p14="http://schemas.microsoft.com/office/powerpoint/2010/main" val="386178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3FDB-961E-5302-7060-3BFD832866BC}"/>
              </a:ext>
            </a:extLst>
          </p:cNvPr>
          <p:cNvSpPr>
            <a:spLocks noGrp="1"/>
          </p:cNvSpPr>
          <p:nvPr>
            <p:ph type="title"/>
          </p:nvPr>
        </p:nvSpPr>
        <p:spPr/>
        <p:txBody>
          <a:bodyPr/>
          <a:lstStyle/>
          <a:p>
            <a:r>
              <a:rPr lang="en-US" dirty="0"/>
              <a:t>Anatomy of a packet</a:t>
            </a:r>
          </a:p>
        </p:txBody>
      </p:sp>
      <p:pic>
        <p:nvPicPr>
          <p:cNvPr id="5" name="Picture 4">
            <a:extLst>
              <a:ext uri="{FF2B5EF4-FFF2-40B4-BE49-F238E27FC236}">
                <a16:creationId xmlns:a16="http://schemas.microsoft.com/office/drawing/2014/main" id="{6F0A20D6-82B4-AB95-2EFD-563A55B5FD0C}"/>
              </a:ext>
            </a:extLst>
          </p:cNvPr>
          <p:cNvPicPr>
            <a:picLocks noChangeAspect="1"/>
          </p:cNvPicPr>
          <p:nvPr/>
        </p:nvPicPr>
        <p:blipFill rotWithShape="1">
          <a:blip r:embed="rId2"/>
          <a:srcRect r="15888"/>
          <a:stretch/>
        </p:blipFill>
        <p:spPr>
          <a:xfrm>
            <a:off x="1011274" y="1670050"/>
            <a:ext cx="10169451" cy="3517900"/>
          </a:xfrm>
          <a:prstGeom prst="rect">
            <a:avLst/>
          </a:prstGeom>
        </p:spPr>
      </p:pic>
    </p:spTree>
    <p:extLst>
      <p:ext uri="{BB962C8B-B14F-4D97-AF65-F5344CB8AC3E}">
        <p14:creationId xmlns:p14="http://schemas.microsoft.com/office/powerpoint/2010/main" val="335424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26113D-F12A-807C-6DEB-D2BB975981FA}"/>
              </a:ext>
            </a:extLst>
          </p:cNvPr>
          <p:cNvSpPr txBox="1"/>
          <p:nvPr/>
        </p:nvSpPr>
        <p:spPr>
          <a:xfrm>
            <a:off x="2468244" y="940616"/>
            <a:ext cx="7255512" cy="646331"/>
          </a:xfrm>
          <a:prstGeom prst="rect">
            <a:avLst/>
          </a:prstGeom>
          <a:noFill/>
        </p:spPr>
        <p:txBody>
          <a:bodyPr wrap="none" rtlCol="0">
            <a:spAutoFit/>
          </a:bodyPr>
          <a:lstStyle/>
          <a:p>
            <a:r>
              <a:rPr lang="en-US" sz="3600" i="1" dirty="0">
                <a:latin typeface="Avenir Book" charset="0"/>
                <a:ea typeface="Avenir Book" charset="0"/>
                <a:cs typeface="Avenir Book" charset="0"/>
              </a:rPr>
              <a:t>How do we make sense of all this?</a:t>
            </a:r>
          </a:p>
        </p:txBody>
      </p:sp>
    </p:spTree>
    <p:extLst>
      <p:ext uri="{BB962C8B-B14F-4D97-AF65-F5344CB8AC3E}">
        <p14:creationId xmlns:p14="http://schemas.microsoft.com/office/powerpoint/2010/main" val="2322035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DE08-6C1D-725C-0354-A4E4BDD979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AB3772-6C2A-0DF2-623B-36E6FC6A339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31DCAE1-FA36-DB6E-19D9-1401847377C9}"/>
              </a:ext>
            </a:extLst>
          </p:cNvPr>
          <p:cNvPicPr>
            <a:picLocks noChangeAspect="1"/>
          </p:cNvPicPr>
          <p:nvPr/>
        </p:nvPicPr>
        <p:blipFill>
          <a:blip r:embed="rId2"/>
          <a:stretch>
            <a:fillRect/>
          </a:stretch>
        </p:blipFill>
        <p:spPr>
          <a:xfrm>
            <a:off x="143396" y="522514"/>
            <a:ext cx="12048604" cy="5878286"/>
          </a:xfrm>
          <a:prstGeom prst="rect">
            <a:avLst/>
          </a:prstGeom>
        </p:spPr>
      </p:pic>
    </p:spTree>
    <p:extLst>
      <p:ext uri="{BB962C8B-B14F-4D97-AF65-F5344CB8AC3E}">
        <p14:creationId xmlns:p14="http://schemas.microsoft.com/office/powerpoint/2010/main" val="1800929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B06D-2CDF-30BD-94C5-01324D6B055F}"/>
              </a:ext>
            </a:extLst>
          </p:cNvPr>
          <p:cNvSpPr>
            <a:spLocks noGrp="1"/>
          </p:cNvSpPr>
          <p:nvPr>
            <p:ph type="title"/>
          </p:nvPr>
        </p:nvSpPr>
        <p:spPr/>
        <p:txBody>
          <a:bodyPr/>
          <a:lstStyle/>
          <a:p>
            <a:r>
              <a:rPr lang="en-US" dirty="0"/>
              <a:t>Link layer (L2)</a:t>
            </a:r>
          </a:p>
        </p:txBody>
      </p:sp>
      <p:sp>
        <p:nvSpPr>
          <p:cNvPr id="3" name="Content Placeholder 2">
            <a:extLst>
              <a:ext uri="{FF2B5EF4-FFF2-40B4-BE49-F238E27FC236}">
                <a16:creationId xmlns:a16="http://schemas.microsoft.com/office/drawing/2014/main" id="{5A7184AF-BCD4-6D4F-5BBB-C5E8CBA55FFB}"/>
              </a:ext>
            </a:extLst>
          </p:cNvPr>
          <p:cNvSpPr>
            <a:spLocks noGrp="1"/>
          </p:cNvSpPr>
          <p:nvPr>
            <p:ph idx="1"/>
          </p:nvPr>
        </p:nvSpPr>
        <p:spPr>
          <a:xfrm>
            <a:off x="609600" y="1600201"/>
            <a:ext cx="7845287" cy="4525963"/>
          </a:xfrm>
        </p:spPr>
        <p:txBody>
          <a:bodyPr>
            <a:normAutofit/>
          </a:bodyPr>
          <a:lstStyle/>
          <a:p>
            <a:pPr marL="0" indent="0">
              <a:buNone/>
            </a:pPr>
            <a:r>
              <a:rPr lang="en-US" sz="2800" dirty="0"/>
              <a:t>Internet == Network of networks</a:t>
            </a:r>
          </a:p>
          <a:p>
            <a:r>
              <a:rPr lang="en-US" sz="2800" dirty="0"/>
              <a:t>Networks are made up of many different types of links!</a:t>
            </a:r>
          </a:p>
          <a:p>
            <a:r>
              <a:rPr lang="en-US" sz="2800" dirty="0"/>
              <a:t>Many types of links =&gt; different challenges, protocols, etc.</a:t>
            </a:r>
          </a:p>
        </p:txBody>
      </p:sp>
      <p:pic>
        <p:nvPicPr>
          <p:cNvPr id="4" name="Picture 2" descr="Cutaway of a submarine cable that shows the layers of protection. Photo by Tim Hornyak. Source: [25].">
            <a:extLst>
              <a:ext uri="{FF2B5EF4-FFF2-40B4-BE49-F238E27FC236}">
                <a16:creationId xmlns:a16="http://schemas.microsoft.com/office/drawing/2014/main" id="{B7EB2F44-DB87-2B69-9445-31D430A5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577" y="878796"/>
            <a:ext cx="1704649" cy="1093288"/>
          </a:xfrm>
          <a:prstGeom prst="rect">
            <a:avLst/>
          </a:prstGeom>
          <a:solidFill>
            <a:schemeClr val="tx1"/>
          </a:solidFill>
          <a:ln w="28575">
            <a:solidFill>
              <a:schemeClr val="bg1"/>
            </a:solidFill>
          </a:ln>
        </p:spPr>
      </p:pic>
      <p:pic>
        <p:nvPicPr>
          <p:cNvPr id="5" name="Picture 2">
            <a:extLst>
              <a:ext uri="{FF2B5EF4-FFF2-40B4-BE49-F238E27FC236}">
                <a16:creationId xmlns:a16="http://schemas.microsoft.com/office/drawing/2014/main" id="{E94D6F14-1258-3378-6349-79F2FCB8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839" y="2117952"/>
            <a:ext cx="1683029" cy="1262272"/>
          </a:xfrm>
          <a:prstGeom prst="rect">
            <a:avLst/>
          </a:prstGeom>
          <a:solidFill>
            <a:schemeClr val="tx1"/>
          </a:solidFill>
          <a:ln w="28575">
            <a:solidFill>
              <a:schemeClr val="bg1"/>
            </a:solidFill>
          </a:ln>
        </p:spPr>
      </p:pic>
      <p:pic>
        <p:nvPicPr>
          <p:cNvPr id="6" name="Picture 5" descr="Cell site - Wikipedia">
            <a:extLst>
              <a:ext uri="{FF2B5EF4-FFF2-40B4-BE49-F238E27FC236}">
                <a16:creationId xmlns:a16="http://schemas.microsoft.com/office/drawing/2014/main" id="{D91469B2-7FF1-039F-6A23-1A264FFBD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825" y="878796"/>
            <a:ext cx="1489662" cy="2246703"/>
          </a:xfrm>
          <a:prstGeom prst="rect">
            <a:avLst/>
          </a:prstGeom>
          <a:solidFill>
            <a:schemeClr val="tx1"/>
          </a:solidFill>
          <a:ln w="28575">
            <a:solidFill>
              <a:schemeClr val="bg1"/>
            </a:solidFill>
          </a:ln>
        </p:spPr>
      </p:pic>
      <p:sp>
        <p:nvSpPr>
          <p:cNvPr id="9" name="TextBox 8">
            <a:extLst>
              <a:ext uri="{FF2B5EF4-FFF2-40B4-BE49-F238E27FC236}">
                <a16:creationId xmlns:a16="http://schemas.microsoft.com/office/drawing/2014/main" id="{90A64214-A2D4-1B21-691C-5728BA429CAE}"/>
              </a:ext>
            </a:extLst>
          </p:cNvPr>
          <p:cNvSpPr txBox="1"/>
          <p:nvPr/>
        </p:nvSpPr>
        <p:spPr>
          <a:xfrm>
            <a:off x="8555839" y="3477777"/>
            <a:ext cx="2414444" cy="2246769"/>
          </a:xfrm>
          <a:prstGeom prst="rect">
            <a:avLst/>
          </a:prstGeom>
          <a:noFill/>
        </p:spPr>
        <p:txBody>
          <a:bodyPr wrap="none" rtlCol="0">
            <a:spAutoFit/>
          </a:bodyPr>
          <a:lstStyle/>
          <a:p>
            <a:r>
              <a:rPr lang="en-US" sz="2000" dirty="0">
                <a:latin typeface="Avenir Book" panose="02000503020000020003" pitchFamily="2" charset="0"/>
              </a:rPr>
              <a:t>Examples</a:t>
            </a:r>
          </a:p>
          <a:p>
            <a:pPr marL="742950" lvl="1" indent="-285750">
              <a:buFont typeface="Arial" panose="020B0604020202020204" pitchFamily="34" charset="0"/>
              <a:buChar char="•"/>
            </a:pPr>
            <a:r>
              <a:rPr lang="en-US" sz="2000" dirty="0" err="1">
                <a:latin typeface="Avenir Book" panose="02000503020000020003" pitchFamily="2" charset="0"/>
              </a:rPr>
              <a:t>Wifi</a:t>
            </a:r>
            <a:endParaRPr lang="en-US" sz="2000" dirty="0">
              <a:latin typeface="Avenir Book" panose="02000503020000020003" pitchFamily="2" charset="0"/>
            </a:endParaRPr>
          </a:p>
          <a:p>
            <a:pPr marL="742950" lvl="1" indent="-285750">
              <a:buFont typeface="Arial" panose="020B0604020202020204" pitchFamily="34" charset="0"/>
              <a:buChar char="•"/>
            </a:pPr>
            <a:r>
              <a:rPr lang="en-US" sz="2000" dirty="0">
                <a:latin typeface="Avenir Book" panose="02000503020000020003" pitchFamily="2" charset="0"/>
              </a:rPr>
              <a:t>Cellular Data</a:t>
            </a:r>
          </a:p>
          <a:p>
            <a:pPr marL="742950" lvl="1" indent="-285750">
              <a:buFont typeface="Arial" panose="020B0604020202020204" pitchFamily="34" charset="0"/>
              <a:buChar char="•"/>
            </a:pPr>
            <a:r>
              <a:rPr lang="en-US" sz="2000" dirty="0">
                <a:latin typeface="Avenir Book" panose="02000503020000020003" pitchFamily="2" charset="0"/>
              </a:rPr>
              <a:t>Ethernet</a:t>
            </a:r>
          </a:p>
          <a:p>
            <a:pPr marL="742950" lvl="1" indent="-285750">
              <a:buFont typeface="Arial" panose="020B0604020202020204" pitchFamily="34" charset="0"/>
              <a:buChar char="•"/>
            </a:pPr>
            <a:r>
              <a:rPr lang="en-US" sz="2000" dirty="0">
                <a:latin typeface="Avenir Book" panose="02000503020000020003" pitchFamily="2" charset="0"/>
              </a:rPr>
              <a:t>Fiber optic</a:t>
            </a:r>
          </a:p>
          <a:p>
            <a:pPr marL="742950" lvl="1" indent="-285750">
              <a:buFont typeface="Arial" panose="020B0604020202020204" pitchFamily="34" charset="0"/>
              <a:buChar char="•"/>
            </a:pPr>
            <a:r>
              <a:rPr lang="en-US" sz="2000" dirty="0">
                <a:latin typeface="Avenir Book" panose="02000503020000020003" pitchFamily="2" charset="0"/>
              </a:rPr>
              <a:t>…</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Tree>
    <p:extLst>
      <p:ext uri="{BB962C8B-B14F-4D97-AF65-F5344CB8AC3E}">
        <p14:creationId xmlns:p14="http://schemas.microsoft.com/office/powerpoint/2010/main" val="2588972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B06D-2CDF-30BD-94C5-01324D6B055F}"/>
              </a:ext>
            </a:extLst>
          </p:cNvPr>
          <p:cNvSpPr>
            <a:spLocks noGrp="1"/>
          </p:cNvSpPr>
          <p:nvPr>
            <p:ph type="title"/>
          </p:nvPr>
        </p:nvSpPr>
        <p:spPr/>
        <p:txBody>
          <a:bodyPr/>
          <a:lstStyle/>
          <a:p>
            <a:r>
              <a:rPr lang="en-US" dirty="0"/>
              <a:t>Link layer (L2)</a:t>
            </a:r>
          </a:p>
        </p:txBody>
      </p:sp>
      <p:sp>
        <p:nvSpPr>
          <p:cNvPr id="3" name="Content Placeholder 2">
            <a:extLst>
              <a:ext uri="{FF2B5EF4-FFF2-40B4-BE49-F238E27FC236}">
                <a16:creationId xmlns:a16="http://schemas.microsoft.com/office/drawing/2014/main" id="{5A7184AF-BCD4-6D4F-5BBB-C5E8CBA55FFB}"/>
              </a:ext>
            </a:extLst>
          </p:cNvPr>
          <p:cNvSpPr>
            <a:spLocks noGrp="1"/>
          </p:cNvSpPr>
          <p:nvPr>
            <p:ph idx="1"/>
          </p:nvPr>
        </p:nvSpPr>
        <p:spPr>
          <a:xfrm>
            <a:off x="609600" y="1600201"/>
            <a:ext cx="7845287" cy="4525963"/>
          </a:xfrm>
        </p:spPr>
        <p:txBody>
          <a:bodyPr>
            <a:normAutofit/>
          </a:bodyPr>
          <a:lstStyle/>
          <a:p>
            <a:pPr marL="0" indent="0">
              <a:buNone/>
            </a:pPr>
            <a:r>
              <a:rPr lang="en-US" sz="2800" dirty="0"/>
              <a:t>Internet == Network of networks</a:t>
            </a:r>
          </a:p>
          <a:p>
            <a:r>
              <a:rPr lang="en-US" sz="2800" dirty="0"/>
              <a:t>Networks are made up of many different types of links!</a:t>
            </a:r>
          </a:p>
          <a:p>
            <a:r>
              <a:rPr lang="en-US" sz="2800" dirty="0"/>
              <a:t>Many types of links =&gt; different challenges, protocols, etc.</a:t>
            </a:r>
          </a:p>
          <a:p>
            <a:pPr marL="0" indent="0">
              <a:buNone/>
            </a:pPr>
            <a:endParaRPr lang="en-US" sz="2800" dirty="0"/>
          </a:p>
        </p:txBody>
      </p:sp>
      <p:pic>
        <p:nvPicPr>
          <p:cNvPr id="4" name="Picture 2" descr="Cutaway of a submarine cable that shows the layers of protection. Photo by Tim Hornyak. Source: [25].">
            <a:extLst>
              <a:ext uri="{FF2B5EF4-FFF2-40B4-BE49-F238E27FC236}">
                <a16:creationId xmlns:a16="http://schemas.microsoft.com/office/drawing/2014/main" id="{B7EB2F44-DB87-2B69-9445-31D430A5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577" y="878796"/>
            <a:ext cx="1704649" cy="1093288"/>
          </a:xfrm>
          <a:prstGeom prst="rect">
            <a:avLst/>
          </a:prstGeom>
          <a:solidFill>
            <a:schemeClr val="tx1"/>
          </a:solidFill>
          <a:ln w="28575">
            <a:solidFill>
              <a:schemeClr val="bg1"/>
            </a:solidFill>
          </a:ln>
        </p:spPr>
      </p:pic>
      <p:pic>
        <p:nvPicPr>
          <p:cNvPr id="5" name="Picture 2">
            <a:extLst>
              <a:ext uri="{FF2B5EF4-FFF2-40B4-BE49-F238E27FC236}">
                <a16:creationId xmlns:a16="http://schemas.microsoft.com/office/drawing/2014/main" id="{E94D6F14-1258-3378-6349-79F2FCB8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839" y="2117952"/>
            <a:ext cx="1683029" cy="1262272"/>
          </a:xfrm>
          <a:prstGeom prst="rect">
            <a:avLst/>
          </a:prstGeom>
          <a:solidFill>
            <a:schemeClr val="tx1"/>
          </a:solidFill>
          <a:ln w="28575">
            <a:solidFill>
              <a:schemeClr val="bg1"/>
            </a:solidFill>
          </a:ln>
        </p:spPr>
      </p:pic>
      <p:pic>
        <p:nvPicPr>
          <p:cNvPr id="6" name="Picture 5" descr="Cell site - Wikipedia">
            <a:extLst>
              <a:ext uri="{FF2B5EF4-FFF2-40B4-BE49-F238E27FC236}">
                <a16:creationId xmlns:a16="http://schemas.microsoft.com/office/drawing/2014/main" id="{D91469B2-7FF1-039F-6A23-1A264FFBD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2825" y="878796"/>
            <a:ext cx="1489662" cy="2246703"/>
          </a:xfrm>
          <a:prstGeom prst="rect">
            <a:avLst/>
          </a:prstGeom>
          <a:solidFill>
            <a:schemeClr val="tx1"/>
          </a:solidFill>
          <a:ln w="28575">
            <a:solidFill>
              <a:schemeClr val="bg1"/>
            </a:solidFill>
          </a:ln>
        </p:spPr>
      </p:pic>
      <p:sp>
        <p:nvSpPr>
          <p:cNvPr id="8" name="Rounded Rectangle 7">
            <a:extLst>
              <a:ext uri="{FF2B5EF4-FFF2-40B4-BE49-F238E27FC236}">
                <a16:creationId xmlns:a16="http://schemas.microsoft.com/office/drawing/2014/main" id="{6FEA89D5-8989-3F44-135F-41C39284BD6B}"/>
              </a:ext>
            </a:extLst>
          </p:cNvPr>
          <p:cNvSpPr/>
          <p:nvPr/>
        </p:nvSpPr>
        <p:spPr>
          <a:xfrm>
            <a:off x="728501" y="5077730"/>
            <a:ext cx="7280966" cy="1293632"/>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a:latin typeface="Avenir Book" charset="0"/>
                <a:ea typeface="Avenir Book" charset="0"/>
                <a:cs typeface="Avenir Book" charset="0"/>
              </a:rPr>
              <a:t>The OS sees links as </a:t>
            </a:r>
            <a:r>
              <a:rPr lang="en-US" sz="2400" b="1" dirty="0">
                <a:solidFill>
                  <a:srgbClr val="FFCC33"/>
                </a:solidFill>
                <a:latin typeface="Avenir Book" charset="0"/>
                <a:ea typeface="Avenir Book" charset="0"/>
                <a:cs typeface="Avenir Book" charset="0"/>
              </a:rPr>
              <a:t>interfaces</a:t>
            </a:r>
          </a:p>
          <a:p>
            <a:r>
              <a:rPr lang="en-US" sz="2400" b="1" dirty="0">
                <a:latin typeface="Avenir Book" charset="0"/>
                <a:ea typeface="Avenir Book" charset="0"/>
                <a:cs typeface="Avenir Book" charset="0"/>
              </a:rPr>
              <a:t>=&gt; Each one probably has a driver that implements that particular protocol</a:t>
            </a:r>
          </a:p>
        </p:txBody>
      </p:sp>
      <p:sp>
        <p:nvSpPr>
          <p:cNvPr id="9" name="TextBox 8">
            <a:extLst>
              <a:ext uri="{FF2B5EF4-FFF2-40B4-BE49-F238E27FC236}">
                <a16:creationId xmlns:a16="http://schemas.microsoft.com/office/drawing/2014/main" id="{90A64214-A2D4-1B21-691C-5728BA429CAE}"/>
              </a:ext>
            </a:extLst>
          </p:cNvPr>
          <p:cNvSpPr txBox="1"/>
          <p:nvPr/>
        </p:nvSpPr>
        <p:spPr>
          <a:xfrm>
            <a:off x="8555839" y="3477777"/>
            <a:ext cx="2414444" cy="2246769"/>
          </a:xfrm>
          <a:prstGeom prst="rect">
            <a:avLst/>
          </a:prstGeom>
          <a:noFill/>
        </p:spPr>
        <p:txBody>
          <a:bodyPr wrap="none" rtlCol="0">
            <a:spAutoFit/>
          </a:bodyPr>
          <a:lstStyle/>
          <a:p>
            <a:r>
              <a:rPr lang="en-US" sz="2000" dirty="0">
                <a:latin typeface="Avenir Book" panose="02000503020000020003" pitchFamily="2" charset="0"/>
              </a:rPr>
              <a:t>Examples</a:t>
            </a:r>
          </a:p>
          <a:p>
            <a:pPr marL="742950" lvl="1" indent="-285750">
              <a:buFont typeface="Arial" panose="020B0604020202020204" pitchFamily="34" charset="0"/>
              <a:buChar char="•"/>
            </a:pPr>
            <a:r>
              <a:rPr lang="en-US" sz="2000" dirty="0" err="1">
                <a:latin typeface="Avenir Book" panose="02000503020000020003" pitchFamily="2" charset="0"/>
              </a:rPr>
              <a:t>Wifi</a:t>
            </a:r>
            <a:endParaRPr lang="en-US" sz="2000" dirty="0">
              <a:latin typeface="Avenir Book" panose="02000503020000020003" pitchFamily="2" charset="0"/>
            </a:endParaRPr>
          </a:p>
          <a:p>
            <a:pPr marL="742950" lvl="1" indent="-285750">
              <a:buFont typeface="Arial" panose="020B0604020202020204" pitchFamily="34" charset="0"/>
              <a:buChar char="•"/>
            </a:pPr>
            <a:r>
              <a:rPr lang="en-US" sz="2000" dirty="0">
                <a:latin typeface="Avenir Book" panose="02000503020000020003" pitchFamily="2" charset="0"/>
              </a:rPr>
              <a:t>Cellular Data</a:t>
            </a:r>
          </a:p>
          <a:p>
            <a:pPr marL="742950" lvl="1" indent="-285750">
              <a:buFont typeface="Arial" panose="020B0604020202020204" pitchFamily="34" charset="0"/>
              <a:buChar char="•"/>
            </a:pPr>
            <a:r>
              <a:rPr lang="en-US" sz="2000" dirty="0">
                <a:latin typeface="Avenir Book" panose="02000503020000020003" pitchFamily="2" charset="0"/>
              </a:rPr>
              <a:t>Ethernet</a:t>
            </a:r>
          </a:p>
          <a:p>
            <a:pPr marL="742950" lvl="1" indent="-285750">
              <a:buFont typeface="Arial" panose="020B0604020202020204" pitchFamily="34" charset="0"/>
              <a:buChar char="•"/>
            </a:pPr>
            <a:r>
              <a:rPr lang="en-US" sz="2000" dirty="0">
                <a:latin typeface="Avenir Book" panose="02000503020000020003" pitchFamily="2" charset="0"/>
              </a:rPr>
              <a:t>Fiber optic</a:t>
            </a:r>
          </a:p>
          <a:p>
            <a:pPr marL="742950" lvl="1" indent="-285750">
              <a:buFont typeface="Arial" panose="020B0604020202020204" pitchFamily="34" charset="0"/>
              <a:buChar char="•"/>
            </a:pPr>
            <a:r>
              <a:rPr lang="en-US" sz="2000" dirty="0">
                <a:latin typeface="Avenir Book" panose="02000503020000020003" pitchFamily="2" charset="0"/>
              </a:rPr>
              <a:t>…</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Tree>
    <p:extLst>
      <p:ext uri="{BB962C8B-B14F-4D97-AF65-F5344CB8AC3E}">
        <p14:creationId xmlns:p14="http://schemas.microsoft.com/office/powerpoint/2010/main" val="1191661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D6E4-FF5A-DAD5-63DB-0C397E853D62}"/>
              </a:ext>
            </a:extLst>
          </p:cNvPr>
          <p:cNvSpPr>
            <a:spLocks noGrp="1"/>
          </p:cNvSpPr>
          <p:nvPr>
            <p:ph type="title"/>
          </p:nvPr>
        </p:nvSpPr>
        <p:spPr/>
        <p:txBody>
          <a:bodyPr/>
          <a:lstStyle/>
          <a:p>
            <a:r>
              <a:rPr lang="en-US" dirty="0"/>
              <a:t>Physical layer (Layer 1)</a:t>
            </a:r>
          </a:p>
        </p:txBody>
      </p:sp>
      <p:sp>
        <p:nvSpPr>
          <p:cNvPr id="3" name="Content Placeholder 2">
            <a:extLst>
              <a:ext uri="{FF2B5EF4-FFF2-40B4-BE49-F238E27FC236}">
                <a16:creationId xmlns:a16="http://schemas.microsoft.com/office/drawing/2014/main" id="{3CE80893-82CE-202A-849C-90D915113D45}"/>
              </a:ext>
            </a:extLst>
          </p:cNvPr>
          <p:cNvSpPr>
            <a:spLocks noGrp="1"/>
          </p:cNvSpPr>
          <p:nvPr>
            <p:ph idx="1"/>
          </p:nvPr>
        </p:nvSpPr>
        <p:spPr>
          <a:xfrm>
            <a:off x="454945" y="3818731"/>
            <a:ext cx="10972800" cy="2697164"/>
          </a:xfrm>
        </p:spPr>
        <p:txBody>
          <a:bodyPr>
            <a:normAutofit lnSpcReduction="10000"/>
          </a:bodyPr>
          <a:lstStyle/>
          <a:p>
            <a:r>
              <a:rPr lang="en-US" dirty="0"/>
              <a:t>How we move packets across one individual link </a:t>
            </a:r>
          </a:p>
          <a:p>
            <a:r>
              <a:rPr lang="en-US" dirty="0"/>
              <a:t>Deals with </a:t>
            </a:r>
            <a:r>
              <a:rPr lang="en-US" dirty="0">
                <a:solidFill>
                  <a:srgbClr val="FFCC33"/>
                </a:solidFill>
              </a:rPr>
              <a:t>individual bits</a:t>
            </a:r>
          </a:p>
          <a:p>
            <a:r>
              <a:rPr lang="en-US" dirty="0"/>
              <a:t>More about electrical engineering/physics than computer science</a:t>
            </a:r>
          </a:p>
          <a:p>
            <a:r>
              <a:rPr lang="en-US" dirty="0"/>
              <a:t>We won’t spend much time on this</a:t>
            </a:r>
            <a:endParaRPr lang="en-US" u="sng" dirty="0"/>
          </a:p>
          <a:p>
            <a:endParaRPr lang="en-US" dirty="0"/>
          </a:p>
        </p:txBody>
      </p:sp>
      <p:grpSp>
        <p:nvGrpSpPr>
          <p:cNvPr id="4" name="Group 3">
            <a:extLst>
              <a:ext uri="{FF2B5EF4-FFF2-40B4-BE49-F238E27FC236}">
                <a16:creationId xmlns:a16="http://schemas.microsoft.com/office/drawing/2014/main" id="{8BDEAE5E-2A57-1D18-FC34-1B9EB5E27199}"/>
              </a:ext>
            </a:extLst>
          </p:cNvPr>
          <p:cNvGrpSpPr/>
          <p:nvPr/>
        </p:nvGrpSpPr>
        <p:grpSpPr>
          <a:xfrm>
            <a:off x="1643187" y="1219200"/>
            <a:ext cx="8091494" cy="2376487"/>
            <a:chOff x="-319088" y="3567113"/>
            <a:chExt cx="8091494" cy="2376487"/>
          </a:xfrm>
        </p:grpSpPr>
        <p:sp>
          <p:nvSpPr>
            <p:cNvPr id="5" name="Text Box 4">
              <a:extLst>
                <a:ext uri="{FF2B5EF4-FFF2-40B4-BE49-F238E27FC236}">
                  <a16:creationId xmlns:a16="http://schemas.microsoft.com/office/drawing/2014/main" id="{E2DC93C5-436C-D363-F687-FB382518A9AC}"/>
                </a:ext>
              </a:extLst>
            </p:cNvPr>
            <p:cNvSpPr txBox="1">
              <a:spLocks noChangeArrowheads="1"/>
            </p:cNvSpPr>
            <p:nvPr/>
          </p:nvSpPr>
          <p:spPr bwMode="auto">
            <a:xfrm>
              <a:off x="2365513" y="3567113"/>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sp>
          <p:nvSpPr>
            <p:cNvPr id="6" name="Text Box 5">
              <a:extLst>
                <a:ext uri="{FF2B5EF4-FFF2-40B4-BE49-F238E27FC236}">
                  <a16:creationId xmlns:a16="http://schemas.microsoft.com/office/drawing/2014/main" id="{AE0B810B-E5A2-DCB3-4A3A-66B30F7149EB}"/>
                </a:ext>
              </a:extLst>
            </p:cNvPr>
            <p:cNvSpPr txBox="1">
              <a:spLocks noChangeArrowheads="1"/>
            </p:cNvSpPr>
            <p:nvPr/>
          </p:nvSpPr>
          <p:spPr bwMode="auto">
            <a:xfrm>
              <a:off x="3044963"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sp>
          <p:nvSpPr>
            <p:cNvPr id="7" name="Text Box 6">
              <a:extLst>
                <a:ext uri="{FF2B5EF4-FFF2-40B4-BE49-F238E27FC236}">
                  <a16:creationId xmlns:a16="http://schemas.microsoft.com/office/drawing/2014/main" id="{85BF5C8F-8B63-7AA2-37F3-5DA30B7A1535}"/>
                </a:ext>
              </a:extLst>
            </p:cNvPr>
            <p:cNvSpPr txBox="1">
              <a:spLocks noChangeArrowheads="1"/>
            </p:cNvSpPr>
            <p:nvPr/>
          </p:nvSpPr>
          <p:spPr bwMode="auto">
            <a:xfrm>
              <a:off x="36656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1</a:t>
              </a:r>
            </a:p>
          </p:txBody>
        </p:sp>
        <p:sp>
          <p:nvSpPr>
            <p:cNvPr id="8" name="Text Box 7">
              <a:extLst>
                <a:ext uri="{FF2B5EF4-FFF2-40B4-BE49-F238E27FC236}">
                  <a16:creationId xmlns:a16="http://schemas.microsoft.com/office/drawing/2014/main" id="{097F66C0-7D54-2B2F-B250-AF8BA3D5B222}"/>
                </a:ext>
              </a:extLst>
            </p:cNvPr>
            <p:cNvSpPr txBox="1">
              <a:spLocks noChangeArrowheads="1"/>
            </p:cNvSpPr>
            <p:nvPr/>
          </p:nvSpPr>
          <p:spPr bwMode="auto">
            <a:xfrm>
              <a:off x="41990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sp>
          <p:nvSpPr>
            <p:cNvPr id="9" name="Text Box 8">
              <a:extLst>
                <a:ext uri="{FF2B5EF4-FFF2-40B4-BE49-F238E27FC236}">
                  <a16:creationId xmlns:a16="http://schemas.microsoft.com/office/drawing/2014/main" id="{BB2813F5-4C7E-5097-D782-0B204B0153D4}"/>
                </a:ext>
              </a:extLst>
            </p:cNvPr>
            <p:cNvSpPr txBox="1">
              <a:spLocks noChangeArrowheads="1"/>
            </p:cNvSpPr>
            <p:nvPr/>
          </p:nvSpPr>
          <p:spPr bwMode="auto">
            <a:xfrm>
              <a:off x="48086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1</a:t>
              </a:r>
            </a:p>
          </p:txBody>
        </p:sp>
        <p:sp>
          <p:nvSpPr>
            <p:cNvPr id="10" name="Text Box 9">
              <a:extLst>
                <a:ext uri="{FF2B5EF4-FFF2-40B4-BE49-F238E27FC236}">
                  <a16:creationId xmlns:a16="http://schemas.microsoft.com/office/drawing/2014/main" id="{FD1F38B0-21B6-B2F6-D79D-A9A4AEBC2BC3}"/>
                </a:ext>
              </a:extLst>
            </p:cNvPr>
            <p:cNvSpPr txBox="1">
              <a:spLocks noChangeArrowheads="1"/>
            </p:cNvSpPr>
            <p:nvPr/>
          </p:nvSpPr>
          <p:spPr bwMode="auto">
            <a:xfrm>
              <a:off x="54182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sp>
          <p:nvSpPr>
            <p:cNvPr id="11" name="Text Box 10">
              <a:extLst>
                <a:ext uri="{FF2B5EF4-FFF2-40B4-BE49-F238E27FC236}">
                  <a16:creationId xmlns:a16="http://schemas.microsoft.com/office/drawing/2014/main" id="{7B5579EF-E3F8-47C4-62C5-FD726D58ECD6}"/>
                </a:ext>
              </a:extLst>
            </p:cNvPr>
            <p:cNvSpPr txBox="1">
              <a:spLocks noChangeArrowheads="1"/>
            </p:cNvSpPr>
            <p:nvPr/>
          </p:nvSpPr>
          <p:spPr bwMode="auto">
            <a:xfrm>
              <a:off x="61040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1</a:t>
              </a:r>
            </a:p>
          </p:txBody>
        </p:sp>
        <p:sp>
          <p:nvSpPr>
            <p:cNvPr id="12" name="Text Box 11">
              <a:extLst>
                <a:ext uri="{FF2B5EF4-FFF2-40B4-BE49-F238E27FC236}">
                  <a16:creationId xmlns:a16="http://schemas.microsoft.com/office/drawing/2014/main" id="{28C09ABB-C006-B675-BEC6-A4CB40EE6E89}"/>
                </a:ext>
              </a:extLst>
            </p:cNvPr>
            <p:cNvSpPr txBox="1">
              <a:spLocks noChangeArrowheads="1"/>
            </p:cNvSpPr>
            <p:nvPr/>
          </p:nvSpPr>
          <p:spPr bwMode="auto">
            <a:xfrm>
              <a:off x="67136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1</a:t>
              </a:r>
            </a:p>
          </p:txBody>
        </p:sp>
        <p:grpSp>
          <p:nvGrpSpPr>
            <p:cNvPr id="13" name="Group 12">
              <a:extLst>
                <a:ext uri="{FF2B5EF4-FFF2-40B4-BE49-F238E27FC236}">
                  <a16:creationId xmlns:a16="http://schemas.microsoft.com/office/drawing/2014/main" id="{6A3D86E1-041B-5E6E-A9A2-AF82BAED15DB}"/>
                </a:ext>
              </a:extLst>
            </p:cNvPr>
            <p:cNvGrpSpPr>
              <a:grpSpLocks/>
            </p:cNvGrpSpPr>
            <p:nvPr/>
          </p:nvGrpSpPr>
          <p:grpSpPr bwMode="auto">
            <a:xfrm>
              <a:off x="2286000" y="3886200"/>
              <a:ext cx="5486400" cy="2057400"/>
              <a:chOff x="1392" y="1824"/>
              <a:chExt cx="3456" cy="1968"/>
            </a:xfrm>
          </p:grpSpPr>
          <p:sp>
            <p:nvSpPr>
              <p:cNvPr id="28" name="Line 13">
                <a:extLst>
                  <a:ext uri="{FF2B5EF4-FFF2-40B4-BE49-F238E27FC236}">
                    <a16:creationId xmlns:a16="http://schemas.microsoft.com/office/drawing/2014/main" id="{D1F784A1-A897-9B64-6957-E70693802C66}"/>
                  </a:ext>
                </a:extLst>
              </p:cNvPr>
              <p:cNvSpPr>
                <a:spLocks noChangeShapeType="1"/>
              </p:cNvSpPr>
              <p:nvPr/>
            </p:nvSpPr>
            <p:spPr bwMode="auto">
              <a:xfrm>
                <a:off x="1392"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29" name="Line 14">
                <a:extLst>
                  <a:ext uri="{FF2B5EF4-FFF2-40B4-BE49-F238E27FC236}">
                    <a16:creationId xmlns:a16="http://schemas.microsoft.com/office/drawing/2014/main" id="{1DD6FF01-0C9C-A67F-A376-265BE24C226E}"/>
                  </a:ext>
                </a:extLst>
              </p:cNvPr>
              <p:cNvSpPr>
                <a:spLocks noChangeShapeType="1"/>
              </p:cNvSpPr>
              <p:nvPr/>
            </p:nvSpPr>
            <p:spPr bwMode="auto">
              <a:xfrm>
                <a:off x="1776"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0" name="Line 15">
                <a:extLst>
                  <a:ext uri="{FF2B5EF4-FFF2-40B4-BE49-F238E27FC236}">
                    <a16:creationId xmlns:a16="http://schemas.microsoft.com/office/drawing/2014/main" id="{72095860-83DE-DFDC-FC58-A134925982C2}"/>
                  </a:ext>
                </a:extLst>
              </p:cNvPr>
              <p:cNvSpPr>
                <a:spLocks noChangeShapeType="1"/>
              </p:cNvSpPr>
              <p:nvPr/>
            </p:nvSpPr>
            <p:spPr bwMode="auto">
              <a:xfrm>
                <a:off x="2160"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1" name="Line 16">
                <a:extLst>
                  <a:ext uri="{FF2B5EF4-FFF2-40B4-BE49-F238E27FC236}">
                    <a16:creationId xmlns:a16="http://schemas.microsoft.com/office/drawing/2014/main" id="{1CA40AB3-D441-5AE6-3F78-EAFD53AD3002}"/>
                  </a:ext>
                </a:extLst>
              </p:cNvPr>
              <p:cNvSpPr>
                <a:spLocks noChangeShapeType="1"/>
              </p:cNvSpPr>
              <p:nvPr/>
            </p:nvSpPr>
            <p:spPr bwMode="auto">
              <a:xfrm>
                <a:off x="2544"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2" name="Line 17">
                <a:extLst>
                  <a:ext uri="{FF2B5EF4-FFF2-40B4-BE49-F238E27FC236}">
                    <a16:creationId xmlns:a16="http://schemas.microsoft.com/office/drawing/2014/main" id="{F41DACA3-7472-8573-1B8E-6B168488992A}"/>
                  </a:ext>
                </a:extLst>
              </p:cNvPr>
              <p:cNvSpPr>
                <a:spLocks noChangeShapeType="1"/>
              </p:cNvSpPr>
              <p:nvPr/>
            </p:nvSpPr>
            <p:spPr bwMode="auto">
              <a:xfrm>
                <a:off x="2928"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3" name="Line 18">
                <a:extLst>
                  <a:ext uri="{FF2B5EF4-FFF2-40B4-BE49-F238E27FC236}">
                    <a16:creationId xmlns:a16="http://schemas.microsoft.com/office/drawing/2014/main" id="{1AC960F5-C45B-772B-7326-8C02EC8D369C}"/>
                  </a:ext>
                </a:extLst>
              </p:cNvPr>
              <p:cNvSpPr>
                <a:spLocks noChangeShapeType="1"/>
              </p:cNvSpPr>
              <p:nvPr/>
            </p:nvSpPr>
            <p:spPr bwMode="auto">
              <a:xfrm>
                <a:off x="3312"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4" name="Line 19">
                <a:extLst>
                  <a:ext uri="{FF2B5EF4-FFF2-40B4-BE49-F238E27FC236}">
                    <a16:creationId xmlns:a16="http://schemas.microsoft.com/office/drawing/2014/main" id="{D756BF5B-553C-0835-7478-39BCE9A79F7B}"/>
                  </a:ext>
                </a:extLst>
              </p:cNvPr>
              <p:cNvSpPr>
                <a:spLocks noChangeShapeType="1"/>
              </p:cNvSpPr>
              <p:nvPr/>
            </p:nvSpPr>
            <p:spPr bwMode="auto">
              <a:xfrm>
                <a:off x="3696"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5" name="Line 20">
                <a:extLst>
                  <a:ext uri="{FF2B5EF4-FFF2-40B4-BE49-F238E27FC236}">
                    <a16:creationId xmlns:a16="http://schemas.microsoft.com/office/drawing/2014/main" id="{C0AE925A-E452-F915-45D9-F4777C9AB987}"/>
                  </a:ext>
                </a:extLst>
              </p:cNvPr>
              <p:cNvSpPr>
                <a:spLocks noChangeShapeType="1"/>
              </p:cNvSpPr>
              <p:nvPr/>
            </p:nvSpPr>
            <p:spPr bwMode="auto">
              <a:xfrm>
                <a:off x="4080"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6" name="Line 21">
                <a:extLst>
                  <a:ext uri="{FF2B5EF4-FFF2-40B4-BE49-F238E27FC236}">
                    <a16:creationId xmlns:a16="http://schemas.microsoft.com/office/drawing/2014/main" id="{7513FF1E-1BB1-37C2-2419-6871F007F412}"/>
                  </a:ext>
                </a:extLst>
              </p:cNvPr>
              <p:cNvSpPr>
                <a:spLocks noChangeShapeType="1"/>
              </p:cNvSpPr>
              <p:nvPr/>
            </p:nvSpPr>
            <p:spPr bwMode="auto">
              <a:xfrm>
                <a:off x="4464"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sp>
            <p:nvSpPr>
              <p:cNvPr id="37" name="Line 22">
                <a:extLst>
                  <a:ext uri="{FF2B5EF4-FFF2-40B4-BE49-F238E27FC236}">
                    <a16:creationId xmlns:a16="http://schemas.microsoft.com/office/drawing/2014/main" id="{C03C1EAC-6560-2B5F-D652-06AC69EDC14A}"/>
                  </a:ext>
                </a:extLst>
              </p:cNvPr>
              <p:cNvSpPr>
                <a:spLocks noChangeShapeType="1"/>
              </p:cNvSpPr>
              <p:nvPr/>
            </p:nvSpPr>
            <p:spPr bwMode="auto">
              <a:xfrm>
                <a:off x="4848" y="1824"/>
                <a:ext cx="0" cy="1968"/>
              </a:xfrm>
              <a:prstGeom prst="line">
                <a:avLst/>
              </a:prstGeom>
              <a:noFill/>
              <a:ln w="12700">
                <a:solidFill>
                  <a:schemeClr val="tx1"/>
                </a:solidFill>
                <a:prstDash val="dash"/>
                <a:round/>
                <a:headEnd/>
                <a:tailEnd/>
              </a:ln>
              <a:effectLst/>
            </p:spPr>
            <p:txBody>
              <a:bodyPr lIns="90488" tIns="44450" rIns="90488" bIns="44450">
                <a:prstTxWarp prst="textNoShape">
                  <a:avLst/>
                </a:prstTxWarp>
              </a:bodyPr>
              <a:lstStyle/>
              <a:p>
                <a:endParaRPr lang="en-US"/>
              </a:p>
            </p:txBody>
          </p:sp>
        </p:grpSp>
        <p:sp>
          <p:nvSpPr>
            <p:cNvPr id="14" name="Text Box 23">
              <a:extLst>
                <a:ext uri="{FF2B5EF4-FFF2-40B4-BE49-F238E27FC236}">
                  <a16:creationId xmlns:a16="http://schemas.microsoft.com/office/drawing/2014/main" id="{3A735748-000E-976C-F92C-BDACB9D43165}"/>
                </a:ext>
              </a:extLst>
            </p:cNvPr>
            <p:cNvSpPr txBox="1">
              <a:spLocks noChangeArrowheads="1"/>
            </p:cNvSpPr>
            <p:nvPr/>
          </p:nvSpPr>
          <p:spPr bwMode="auto">
            <a:xfrm>
              <a:off x="7323275" y="3581400"/>
              <a:ext cx="299763"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0</a:t>
              </a:r>
            </a:p>
          </p:txBody>
        </p:sp>
        <p:grpSp>
          <p:nvGrpSpPr>
            <p:cNvPr id="15" name="Group 24">
              <a:extLst>
                <a:ext uri="{FF2B5EF4-FFF2-40B4-BE49-F238E27FC236}">
                  <a16:creationId xmlns:a16="http://schemas.microsoft.com/office/drawing/2014/main" id="{A9FA5567-92A0-2B15-DF7A-6D6F3F82667D}"/>
                </a:ext>
              </a:extLst>
            </p:cNvPr>
            <p:cNvGrpSpPr>
              <a:grpSpLocks/>
            </p:cNvGrpSpPr>
            <p:nvPr/>
          </p:nvGrpSpPr>
          <p:grpSpPr bwMode="auto">
            <a:xfrm>
              <a:off x="-319088" y="4038600"/>
              <a:ext cx="8091494" cy="949325"/>
              <a:chOff x="-249" y="1257"/>
              <a:chExt cx="5097" cy="598"/>
            </a:xfrm>
          </p:grpSpPr>
          <p:sp>
            <p:nvSpPr>
              <p:cNvPr id="26" name="Freeform 25">
                <a:extLst>
                  <a:ext uri="{FF2B5EF4-FFF2-40B4-BE49-F238E27FC236}">
                    <a16:creationId xmlns:a16="http://schemas.microsoft.com/office/drawing/2014/main" id="{32391B32-B146-D79B-DF2F-714411CAF3D4}"/>
                  </a:ext>
                </a:extLst>
              </p:cNvPr>
              <p:cNvSpPr>
                <a:spLocks/>
              </p:cNvSpPr>
              <p:nvPr/>
            </p:nvSpPr>
            <p:spPr bwMode="auto">
              <a:xfrm>
                <a:off x="1392" y="1257"/>
                <a:ext cx="3456" cy="384"/>
              </a:xfrm>
              <a:custGeom>
                <a:avLst/>
                <a:gdLst/>
                <a:ahLst/>
                <a:cxnLst>
                  <a:cxn ang="0">
                    <a:pos x="0" y="384"/>
                  </a:cxn>
                  <a:cxn ang="0">
                    <a:pos x="768" y="384"/>
                  </a:cxn>
                  <a:cxn ang="0">
                    <a:pos x="768" y="0"/>
                  </a:cxn>
                  <a:cxn ang="0">
                    <a:pos x="1152" y="0"/>
                  </a:cxn>
                  <a:cxn ang="0">
                    <a:pos x="1152" y="384"/>
                  </a:cxn>
                  <a:cxn ang="0">
                    <a:pos x="1536" y="384"/>
                  </a:cxn>
                  <a:cxn ang="0">
                    <a:pos x="1536" y="0"/>
                  </a:cxn>
                  <a:cxn ang="0">
                    <a:pos x="1920" y="0"/>
                  </a:cxn>
                  <a:cxn ang="0">
                    <a:pos x="1920" y="384"/>
                  </a:cxn>
                  <a:cxn ang="0">
                    <a:pos x="2304" y="384"/>
                  </a:cxn>
                  <a:cxn ang="0">
                    <a:pos x="2304" y="0"/>
                  </a:cxn>
                  <a:cxn ang="0">
                    <a:pos x="3072" y="0"/>
                  </a:cxn>
                  <a:cxn ang="0">
                    <a:pos x="3072" y="384"/>
                  </a:cxn>
                  <a:cxn ang="0">
                    <a:pos x="3456" y="384"/>
                  </a:cxn>
                </a:cxnLst>
                <a:rect l="0" t="0" r="r" b="b"/>
                <a:pathLst>
                  <a:path w="3456" h="384">
                    <a:moveTo>
                      <a:pt x="0" y="384"/>
                    </a:moveTo>
                    <a:lnTo>
                      <a:pt x="768" y="384"/>
                    </a:lnTo>
                    <a:lnTo>
                      <a:pt x="768" y="0"/>
                    </a:lnTo>
                    <a:lnTo>
                      <a:pt x="1152" y="0"/>
                    </a:lnTo>
                    <a:lnTo>
                      <a:pt x="1152" y="384"/>
                    </a:lnTo>
                    <a:lnTo>
                      <a:pt x="1536" y="384"/>
                    </a:lnTo>
                    <a:lnTo>
                      <a:pt x="1536" y="0"/>
                    </a:lnTo>
                    <a:lnTo>
                      <a:pt x="1920" y="0"/>
                    </a:lnTo>
                    <a:lnTo>
                      <a:pt x="1920" y="384"/>
                    </a:lnTo>
                    <a:lnTo>
                      <a:pt x="2304" y="384"/>
                    </a:lnTo>
                    <a:lnTo>
                      <a:pt x="2304" y="0"/>
                    </a:lnTo>
                    <a:lnTo>
                      <a:pt x="3072" y="0"/>
                    </a:lnTo>
                    <a:lnTo>
                      <a:pt x="3072" y="384"/>
                    </a:lnTo>
                    <a:lnTo>
                      <a:pt x="3456" y="384"/>
                    </a:lnTo>
                  </a:path>
                </a:pathLst>
              </a:custGeom>
              <a:noFill/>
              <a:ln w="38100" cap="flat" cmpd="sng">
                <a:solidFill>
                  <a:schemeClr val="tx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7" name="Text Box 26">
                <a:extLst>
                  <a:ext uri="{FF2B5EF4-FFF2-40B4-BE49-F238E27FC236}">
                    <a16:creationId xmlns:a16="http://schemas.microsoft.com/office/drawing/2014/main" id="{02E612B1-ADD6-B7A4-88D4-02E0D4E6C32A}"/>
                  </a:ext>
                </a:extLst>
              </p:cNvPr>
              <p:cNvSpPr txBox="1">
                <a:spLocks noChangeArrowheads="1"/>
              </p:cNvSpPr>
              <p:nvPr/>
            </p:nvSpPr>
            <p:spPr bwMode="auto">
              <a:xfrm>
                <a:off x="-249" y="1449"/>
                <a:ext cx="1612" cy="40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r"/>
                <a:r>
                  <a:rPr lang="en-US" dirty="0">
                    <a:ea typeface="Arial" charset="0"/>
                    <a:cs typeface="Arial" charset="0"/>
                  </a:rPr>
                  <a:t>Data</a:t>
                </a:r>
              </a:p>
              <a:p>
                <a:pPr algn="r"/>
                <a:r>
                  <a:rPr lang="en-US" dirty="0">
                    <a:ea typeface="Arial" charset="0"/>
                    <a:cs typeface="Arial" charset="0"/>
                  </a:rPr>
                  <a:t>(in one particular format)</a:t>
                </a:r>
              </a:p>
            </p:txBody>
          </p:sp>
        </p:grpSp>
        <p:sp>
          <p:nvSpPr>
            <p:cNvPr id="16" name="Freeform 27">
              <a:extLst>
                <a:ext uri="{FF2B5EF4-FFF2-40B4-BE49-F238E27FC236}">
                  <a16:creationId xmlns:a16="http://schemas.microsoft.com/office/drawing/2014/main" id="{A6FEEF6F-E229-BA4F-8406-C6A694E220D7}"/>
                </a:ext>
              </a:extLst>
            </p:cNvPr>
            <p:cNvSpPr>
              <a:spLocks/>
            </p:cNvSpPr>
            <p:nvPr/>
          </p:nvSpPr>
          <p:spPr bwMode="auto">
            <a:xfrm>
              <a:off x="22860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17" name="Freeform 28">
              <a:extLst>
                <a:ext uri="{FF2B5EF4-FFF2-40B4-BE49-F238E27FC236}">
                  <a16:creationId xmlns:a16="http://schemas.microsoft.com/office/drawing/2014/main" id="{FC48A6D9-0439-15AD-D4BA-3D55C6756EDC}"/>
                </a:ext>
              </a:extLst>
            </p:cNvPr>
            <p:cNvSpPr>
              <a:spLocks/>
            </p:cNvSpPr>
            <p:nvPr/>
          </p:nvSpPr>
          <p:spPr bwMode="auto">
            <a:xfrm>
              <a:off x="28956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18" name="Freeform 29">
              <a:extLst>
                <a:ext uri="{FF2B5EF4-FFF2-40B4-BE49-F238E27FC236}">
                  <a16:creationId xmlns:a16="http://schemas.microsoft.com/office/drawing/2014/main" id="{B24AE011-D198-272A-D0B6-7E021B7D0598}"/>
                </a:ext>
              </a:extLst>
            </p:cNvPr>
            <p:cNvSpPr>
              <a:spLocks/>
            </p:cNvSpPr>
            <p:nvPr/>
          </p:nvSpPr>
          <p:spPr bwMode="auto">
            <a:xfrm>
              <a:off x="35052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19" name="Freeform 30">
              <a:extLst>
                <a:ext uri="{FF2B5EF4-FFF2-40B4-BE49-F238E27FC236}">
                  <a16:creationId xmlns:a16="http://schemas.microsoft.com/office/drawing/2014/main" id="{09E0138A-6F70-5E6E-15BC-AA0D58F46E3E}"/>
                </a:ext>
              </a:extLst>
            </p:cNvPr>
            <p:cNvSpPr>
              <a:spLocks/>
            </p:cNvSpPr>
            <p:nvPr/>
          </p:nvSpPr>
          <p:spPr bwMode="auto">
            <a:xfrm>
              <a:off x="41148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0" name="Freeform 31">
              <a:extLst>
                <a:ext uri="{FF2B5EF4-FFF2-40B4-BE49-F238E27FC236}">
                  <a16:creationId xmlns:a16="http://schemas.microsoft.com/office/drawing/2014/main" id="{1E9494AA-03BF-F100-901B-62E48E8A2EC8}"/>
                </a:ext>
              </a:extLst>
            </p:cNvPr>
            <p:cNvSpPr>
              <a:spLocks/>
            </p:cNvSpPr>
            <p:nvPr/>
          </p:nvSpPr>
          <p:spPr bwMode="auto">
            <a:xfrm>
              <a:off x="47244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1" name="Freeform 32">
              <a:extLst>
                <a:ext uri="{FF2B5EF4-FFF2-40B4-BE49-F238E27FC236}">
                  <a16:creationId xmlns:a16="http://schemas.microsoft.com/office/drawing/2014/main" id="{CCA324B1-686F-0914-B5FC-08519DC2C0EC}"/>
                </a:ext>
              </a:extLst>
            </p:cNvPr>
            <p:cNvSpPr>
              <a:spLocks/>
            </p:cNvSpPr>
            <p:nvPr/>
          </p:nvSpPr>
          <p:spPr bwMode="auto">
            <a:xfrm>
              <a:off x="53340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2" name="Freeform 33">
              <a:extLst>
                <a:ext uri="{FF2B5EF4-FFF2-40B4-BE49-F238E27FC236}">
                  <a16:creationId xmlns:a16="http://schemas.microsoft.com/office/drawing/2014/main" id="{97B5E615-4505-6FFD-B522-DF9ACC65F02E}"/>
                </a:ext>
              </a:extLst>
            </p:cNvPr>
            <p:cNvSpPr>
              <a:spLocks/>
            </p:cNvSpPr>
            <p:nvPr/>
          </p:nvSpPr>
          <p:spPr bwMode="auto">
            <a:xfrm>
              <a:off x="59436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3" name="Freeform 34">
              <a:extLst>
                <a:ext uri="{FF2B5EF4-FFF2-40B4-BE49-F238E27FC236}">
                  <a16:creationId xmlns:a16="http://schemas.microsoft.com/office/drawing/2014/main" id="{BEA9FD10-07D3-0F9F-4042-7409AC2AD9DA}"/>
                </a:ext>
              </a:extLst>
            </p:cNvPr>
            <p:cNvSpPr>
              <a:spLocks/>
            </p:cNvSpPr>
            <p:nvPr/>
          </p:nvSpPr>
          <p:spPr bwMode="auto">
            <a:xfrm>
              <a:off x="65532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4" name="Freeform 35">
              <a:extLst>
                <a:ext uri="{FF2B5EF4-FFF2-40B4-BE49-F238E27FC236}">
                  <a16:creationId xmlns:a16="http://schemas.microsoft.com/office/drawing/2014/main" id="{DC7464B2-02EA-0A37-661D-E7858DCD31CE}"/>
                </a:ext>
              </a:extLst>
            </p:cNvPr>
            <p:cNvSpPr>
              <a:spLocks/>
            </p:cNvSpPr>
            <p:nvPr/>
          </p:nvSpPr>
          <p:spPr bwMode="auto">
            <a:xfrm>
              <a:off x="7162800" y="5105400"/>
              <a:ext cx="609600" cy="609600"/>
            </a:xfrm>
            <a:custGeom>
              <a:avLst/>
              <a:gdLst/>
              <a:ahLst/>
              <a:cxnLst>
                <a:cxn ang="0">
                  <a:pos x="0" y="576"/>
                </a:cxn>
                <a:cxn ang="0">
                  <a:pos x="192" y="576"/>
                </a:cxn>
                <a:cxn ang="0">
                  <a:pos x="192" y="0"/>
                </a:cxn>
                <a:cxn ang="0">
                  <a:pos x="384" y="0"/>
                </a:cxn>
                <a:cxn ang="0">
                  <a:pos x="384" y="576"/>
                </a:cxn>
              </a:cxnLst>
              <a:rect l="0" t="0" r="r" b="b"/>
              <a:pathLst>
                <a:path w="384" h="576">
                  <a:moveTo>
                    <a:pt x="0" y="576"/>
                  </a:moveTo>
                  <a:lnTo>
                    <a:pt x="192" y="576"/>
                  </a:lnTo>
                  <a:lnTo>
                    <a:pt x="192" y="0"/>
                  </a:lnTo>
                  <a:lnTo>
                    <a:pt x="384" y="0"/>
                  </a:lnTo>
                  <a:lnTo>
                    <a:pt x="384" y="576"/>
                  </a:lnTo>
                </a:path>
              </a:pathLst>
            </a:custGeom>
            <a:noFill/>
            <a:ln w="38100" cap="flat" cmpd="sng">
              <a:solidFill>
                <a:schemeClr val="accent1"/>
              </a:solidFill>
              <a:prstDash val="solid"/>
              <a:round/>
              <a:headEnd type="none" w="med" len="med"/>
              <a:tailEnd type="none" w="med" len="med"/>
            </a:ln>
            <a:effectLst/>
          </p:spPr>
          <p:txBody>
            <a:bodyPr lIns="90488" tIns="44450" rIns="90488" bIns="44450">
              <a:prstTxWarp prst="textNoShape">
                <a:avLst/>
              </a:prstTxWarp>
            </a:bodyPr>
            <a:lstStyle/>
            <a:p>
              <a:endParaRPr lang="en-US"/>
            </a:p>
          </p:txBody>
        </p:sp>
        <p:sp>
          <p:nvSpPr>
            <p:cNvPr id="25" name="Text Box 36">
              <a:extLst>
                <a:ext uri="{FF2B5EF4-FFF2-40B4-BE49-F238E27FC236}">
                  <a16:creationId xmlns:a16="http://schemas.microsoft.com/office/drawing/2014/main" id="{479A37D6-78A5-6FF9-42D0-956E48BED55A}"/>
                </a:ext>
              </a:extLst>
            </p:cNvPr>
            <p:cNvSpPr txBox="1">
              <a:spLocks noChangeArrowheads="1"/>
            </p:cNvSpPr>
            <p:nvPr/>
          </p:nvSpPr>
          <p:spPr bwMode="auto">
            <a:xfrm>
              <a:off x="1448466" y="5472113"/>
              <a:ext cx="682880"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a:ea typeface="Arial" charset="0"/>
                  <a:cs typeface="Arial" charset="0"/>
                </a:rPr>
                <a:t>Clock</a:t>
              </a:r>
            </a:p>
          </p:txBody>
        </p:sp>
      </p:grpSp>
    </p:spTree>
    <p:extLst>
      <p:ext uri="{BB962C8B-B14F-4D97-AF65-F5344CB8AC3E}">
        <p14:creationId xmlns:p14="http://schemas.microsoft.com/office/powerpoint/2010/main" val="29283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B6FF-C446-92FC-81F7-58E4DE3363B4}"/>
              </a:ext>
            </a:extLst>
          </p:cNvPr>
          <p:cNvSpPr>
            <a:spLocks noGrp="1"/>
          </p:cNvSpPr>
          <p:nvPr>
            <p:ph type="title"/>
          </p:nvPr>
        </p:nvSpPr>
        <p:spPr/>
        <p:txBody>
          <a:bodyPr/>
          <a:lstStyle/>
          <a:p>
            <a:r>
              <a:rPr lang="en-US" dirty="0"/>
              <a:t>Example:  communicating via UDP</a:t>
            </a:r>
          </a:p>
        </p:txBody>
      </p:sp>
      <p:sp>
        <p:nvSpPr>
          <p:cNvPr id="3" name="Content Placeholder 2">
            <a:extLst>
              <a:ext uri="{FF2B5EF4-FFF2-40B4-BE49-F238E27FC236}">
                <a16:creationId xmlns:a16="http://schemas.microsoft.com/office/drawing/2014/main" id="{4CB67B04-B2B9-C64B-61C5-699E48226B4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00662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6070-7EE9-0503-C1E5-E5DC9E2C12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E50BF8-B7FE-AA21-9881-56BC5361122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6895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
            </a:r>
            <a:r>
              <a:rPr lang="en-US" baseline="0" dirty="0"/>
              <a:t> UDP and TCP</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UDP and TCP: most popular protocols atop IP</a:t>
            </a:r>
          </a:p>
          <a:p>
            <a:pPr lvl="1"/>
            <a:r>
              <a:rPr lang="en-US" dirty="0"/>
              <a:t>Both use 16-bit </a:t>
            </a:r>
            <a:r>
              <a:rPr lang="en-US" i="1" dirty="0"/>
              <a:t>port </a:t>
            </a:r>
            <a:r>
              <a:rPr lang="en-US" dirty="0"/>
              <a:t>number &amp; 32-bit IP address</a:t>
            </a:r>
          </a:p>
          <a:p>
            <a:pPr lvl="1"/>
            <a:r>
              <a:rPr lang="en-US" dirty="0"/>
              <a:t>Applications </a:t>
            </a:r>
            <a:r>
              <a:rPr lang="en-US" i="1" dirty="0"/>
              <a:t>bind</a:t>
            </a:r>
            <a:r>
              <a:rPr lang="en-US" dirty="0"/>
              <a:t> a port &amp; receive traffic on that port</a:t>
            </a:r>
          </a:p>
          <a:p>
            <a:r>
              <a:rPr lang="en-US" dirty="0"/>
              <a:t>UDP – User (unreliable) Datagram Protocol</a:t>
            </a:r>
          </a:p>
          <a:p>
            <a:pPr lvl="1"/>
            <a:r>
              <a:rPr lang="en-US" dirty="0"/>
              <a:t>Send </a:t>
            </a:r>
            <a:r>
              <a:rPr lang="en-US" i="1" dirty="0"/>
              <a:t>packets</a:t>
            </a:r>
            <a:r>
              <a:rPr lang="en-US" dirty="0"/>
              <a:t> to a port (… and not much else)</a:t>
            </a:r>
            <a:endParaRPr lang="en-US" i="1" dirty="0"/>
          </a:p>
          <a:p>
            <a:pPr lvl="1"/>
            <a:r>
              <a:rPr lang="en-US" dirty="0"/>
              <a:t>Sent packets may be dropped, reordered, even duplicated</a:t>
            </a:r>
          </a:p>
          <a:p>
            <a:r>
              <a:rPr lang="en-US" dirty="0"/>
              <a:t>TCP – Transmission Control Protocol</a:t>
            </a:r>
          </a:p>
          <a:p>
            <a:pPr lvl="1"/>
            <a:r>
              <a:rPr lang="en-US" dirty="0"/>
              <a:t>Provides illusion of </a:t>
            </a:r>
            <a:r>
              <a:rPr lang="en-US" dirty="0">
                <a:solidFill>
                  <a:srgbClr val="FFCC33"/>
                </a:solidFill>
              </a:rPr>
              <a:t>reliable</a:t>
            </a:r>
            <a:r>
              <a:rPr lang="en-US" dirty="0"/>
              <a:t> ‘pipe’ or ‘stream’ between two processes anywhere on the network</a:t>
            </a:r>
          </a:p>
          <a:p>
            <a:pPr lvl="1"/>
            <a:r>
              <a:rPr lang="en-US" dirty="0"/>
              <a:t>Handles congestion and flow control</a:t>
            </a:r>
          </a:p>
        </p:txBody>
      </p:sp>
    </p:spTree>
    <p:extLst>
      <p:ext uri="{BB962C8B-B14F-4D97-AF65-F5344CB8AC3E}">
        <p14:creationId xmlns:p14="http://schemas.microsoft.com/office/powerpoint/2010/main" val="227799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TCP</a:t>
            </a:r>
          </a:p>
        </p:txBody>
      </p:sp>
      <p:sp>
        <p:nvSpPr>
          <p:cNvPr id="3" name="Content Placeholder 2"/>
          <p:cNvSpPr>
            <a:spLocks noGrp="1"/>
          </p:cNvSpPr>
          <p:nvPr>
            <p:ph idx="1"/>
          </p:nvPr>
        </p:nvSpPr>
        <p:spPr/>
        <p:txBody>
          <a:bodyPr>
            <a:normAutofit/>
          </a:bodyPr>
          <a:lstStyle/>
          <a:p>
            <a:r>
              <a:rPr lang="en-US" dirty="0"/>
              <a:t>Most applications use TCP</a:t>
            </a:r>
          </a:p>
          <a:p>
            <a:pPr lvl="1"/>
            <a:r>
              <a:rPr lang="en-US" dirty="0"/>
              <a:t>Easier to program (reliability is convenient)</a:t>
            </a:r>
          </a:p>
          <a:p>
            <a:pPr lvl="1"/>
            <a:r>
              <a:rPr lang="en-US" dirty="0"/>
              <a:t>Automatically avoids congestion (don’t need to worry about taking down the network</a:t>
            </a:r>
          </a:p>
          <a:p>
            <a:r>
              <a:rPr lang="en-US" dirty="0"/>
              <a:t>Servers typically listen on well-known ports:</a:t>
            </a:r>
          </a:p>
          <a:p>
            <a:pPr lvl="1"/>
            <a:r>
              <a:rPr lang="en-US" dirty="0"/>
              <a:t>SSH: 22</a:t>
            </a:r>
          </a:p>
          <a:p>
            <a:pPr lvl="1"/>
            <a:r>
              <a:rPr lang="en-US" dirty="0"/>
              <a:t>SMTP (email): 25</a:t>
            </a:r>
          </a:p>
          <a:p>
            <a:pPr lvl="1"/>
            <a:r>
              <a:rPr lang="en-US" dirty="0"/>
              <a:t>HTTP (web): 80, 443</a:t>
            </a:r>
          </a:p>
        </p:txBody>
      </p:sp>
    </p:spTree>
    <p:extLst>
      <p:ext uri="{BB962C8B-B14F-4D97-AF65-F5344CB8AC3E}">
        <p14:creationId xmlns:p14="http://schemas.microsoft.com/office/powerpoint/2010/main" val="1862383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46D6-4103-FA40-9400-FFCB19A69D9A}"/>
              </a:ext>
            </a:extLst>
          </p:cNvPr>
          <p:cNvSpPr>
            <a:spLocks noGrp="1"/>
          </p:cNvSpPr>
          <p:nvPr>
            <p:ph type="title"/>
          </p:nvPr>
        </p:nvSpPr>
        <p:spPr/>
        <p:txBody>
          <a:bodyPr/>
          <a:lstStyle/>
          <a:p>
            <a:r>
              <a:rPr lang="en-US" dirty="0"/>
              <a:t>Uses of UDP</a:t>
            </a:r>
          </a:p>
        </p:txBody>
      </p:sp>
      <p:sp>
        <p:nvSpPr>
          <p:cNvPr id="3" name="Content Placeholder 2">
            <a:extLst>
              <a:ext uri="{FF2B5EF4-FFF2-40B4-BE49-F238E27FC236}">
                <a16:creationId xmlns:a16="http://schemas.microsoft.com/office/drawing/2014/main" id="{1C9EB60C-48E0-C547-B539-29332C38C5C6}"/>
              </a:ext>
            </a:extLst>
          </p:cNvPr>
          <p:cNvSpPr>
            <a:spLocks noGrp="1"/>
          </p:cNvSpPr>
          <p:nvPr>
            <p:ph idx="1"/>
          </p:nvPr>
        </p:nvSpPr>
        <p:spPr/>
        <p:txBody>
          <a:bodyPr>
            <a:normAutofit fontScale="92500" lnSpcReduction="10000"/>
          </a:bodyPr>
          <a:lstStyle/>
          <a:p>
            <a:pPr marL="0" indent="0">
              <a:buNone/>
            </a:pPr>
            <a:r>
              <a:rPr lang="en-US" dirty="0"/>
              <a:t>In general, when you have concerns other than a reliable “stream” of packets:</a:t>
            </a:r>
          </a:p>
          <a:p>
            <a:r>
              <a:rPr lang="en-US" dirty="0"/>
              <a:t>When latency is critical (late messages don’t matter)</a:t>
            </a:r>
          </a:p>
          <a:p>
            <a:r>
              <a:rPr lang="en-US" dirty="0"/>
              <a:t>When messages fit in a single packet</a:t>
            </a:r>
          </a:p>
          <a:p>
            <a:r>
              <a:rPr lang="en-US" dirty="0"/>
              <a:t>When you want to build your own (un)reliable protocol!</a:t>
            </a:r>
          </a:p>
          <a:p>
            <a:pPr marL="0" indent="0">
              <a:buNone/>
            </a:pPr>
            <a:endParaRPr lang="en-US" dirty="0"/>
          </a:p>
          <a:p>
            <a:pPr marL="0" indent="0">
              <a:buNone/>
            </a:pPr>
            <a:r>
              <a:rPr lang="en-US" dirty="0"/>
              <a:t>Examples</a:t>
            </a:r>
          </a:p>
          <a:p>
            <a:r>
              <a:rPr lang="en-US" dirty="0"/>
              <a:t>DNS (port 53)</a:t>
            </a:r>
          </a:p>
          <a:p>
            <a:r>
              <a:rPr lang="en-US" dirty="0"/>
              <a:t>Streaming multimedia/gaming (sometimes)</a:t>
            </a:r>
          </a:p>
          <a:p>
            <a:pPr marL="0" indent="0">
              <a:buNone/>
            </a:pPr>
            <a:endParaRPr lang="en-US" dirty="0"/>
          </a:p>
        </p:txBody>
      </p:sp>
    </p:spTree>
    <p:extLst>
      <p:ext uri="{BB962C8B-B14F-4D97-AF65-F5344CB8AC3E}">
        <p14:creationId xmlns:p14="http://schemas.microsoft.com/office/powerpoint/2010/main" val="12672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 on layering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pPr marL="0" indent="0">
              <a:buNone/>
            </a:pPr>
            <a:r>
              <a:rPr lang="en-US" dirty="0"/>
              <a:t>Strict layering not </a:t>
            </a:r>
            <a:r>
              <a:rPr lang="en-US" i="1" dirty="0"/>
              <a:t>required</a:t>
            </a:r>
            <a:endParaRPr lang="en-US" dirty="0"/>
          </a:p>
          <a:p>
            <a:pPr lvl="1"/>
            <a:r>
              <a:rPr lang="en-US" dirty="0"/>
              <a:t>TCP/UDP “cheat” to detect certain errors in IP-level information like address</a:t>
            </a:r>
          </a:p>
          <a:p>
            <a:pPr lvl="1"/>
            <a:r>
              <a:rPr lang="en-US" dirty="0"/>
              <a:t>Overall, allows evolution, experimentation</a:t>
            </a:r>
          </a:p>
        </p:txBody>
      </p:sp>
      <p:pic>
        <p:nvPicPr>
          <p:cNvPr id="4" name="Picture 3" descr="01x15.eps"/>
          <p:cNvPicPr>
            <a:picLocks noChangeAspect="1"/>
          </p:cNvPicPr>
          <p:nvPr/>
        </p:nvPicPr>
        <p:blipFill>
          <a:blip r:embed="rId3"/>
          <a:stretch>
            <a:fillRect/>
          </a:stretch>
        </p:blipFill>
        <p:spPr>
          <a:xfrm>
            <a:off x="4562712" y="1989138"/>
            <a:ext cx="3152354" cy="1891412"/>
          </a:xfrm>
          <a:prstGeom prst="rect">
            <a:avLst/>
          </a:prstGeom>
        </p:spPr>
      </p:pic>
    </p:spTree>
    <p:extLst>
      <p:ext uri="{BB962C8B-B14F-4D97-AF65-F5344CB8AC3E}">
        <p14:creationId xmlns:p14="http://schemas.microsoft.com/office/powerpoint/2010/main" val="3478320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07328"/>
            <a:ext cx="10972800" cy="1143000"/>
          </a:xfrm>
        </p:spPr>
        <p:txBody>
          <a:bodyPr/>
          <a:lstStyle/>
          <a:p>
            <a:r>
              <a:rPr lang="en-US" dirty="0"/>
              <a:t>How do we make sense of all this?</a:t>
            </a:r>
          </a:p>
        </p:txBody>
      </p:sp>
      <p:sp>
        <p:nvSpPr>
          <p:cNvPr id="3" name="Content Placeholder 2"/>
          <p:cNvSpPr>
            <a:spLocks noGrp="1"/>
          </p:cNvSpPr>
          <p:nvPr>
            <p:ph idx="4294967295"/>
          </p:nvPr>
        </p:nvSpPr>
        <p:spPr>
          <a:xfrm>
            <a:off x="609600" y="1653209"/>
            <a:ext cx="10972800" cy="4525963"/>
          </a:xfrm>
        </p:spPr>
        <p:txBody>
          <a:bodyPr>
            <a:normAutofit/>
          </a:bodyPr>
          <a:lstStyle/>
          <a:p>
            <a:r>
              <a:rPr lang="en-US" sz="2800" i="1" dirty="0"/>
              <a:t>Very</a:t>
            </a:r>
            <a:r>
              <a:rPr lang="en-US" sz="2800" dirty="0"/>
              <a:t> large number of computers</a:t>
            </a:r>
          </a:p>
          <a:p>
            <a:r>
              <a:rPr lang="en-US" sz="2800" dirty="0"/>
              <a:t>Diverse of technologies and constraints</a:t>
            </a:r>
          </a:p>
          <a:p>
            <a:endParaRPr lang="en-US" sz="2800" dirty="0"/>
          </a:p>
          <a:p>
            <a:pPr marL="0" indent="0">
              <a:buNone/>
            </a:pPr>
            <a:endParaRPr lang="en-US" sz="2800" dirty="0"/>
          </a:p>
        </p:txBody>
      </p:sp>
    </p:spTree>
    <p:extLst>
      <p:ext uri="{BB962C8B-B14F-4D97-AF65-F5344CB8AC3E}">
        <p14:creationId xmlns:p14="http://schemas.microsoft.com/office/powerpoint/2010/main" val="221721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870D-313B-2049-BC46-1C5B301E3F99}"/>
              </a:ext>
            </a:extLst>
          </p:cNvPr>
          <p:cNvSpPr>
            <a:spLocks noGrp="1"/>
          </p:cNvSpPr>
          <p:nvPr>
            <p:ph type="title"/>
          </p:nvPr>
        </p:nvSpPr>
        <p:spPr/>
        <p:txBody>
          <a:bodyPr/>
          <a:lstStyle/>
          <a:p>
            <a:r>
              <a:rPr lang="en-US" dirty="0"/>
              <a:t>One more thing…</a:t>
            </a:r>
          </a:p>
        </p:txBody>
      </p:sp>
      <p:sp>
        <p:nvSpPr>
          <p:cNvPr id="3" name="Content Placeholder 2">
            <a:extLst>
              <a:ext uri="{FF2B5EF4-FFF2-40B4-BE49-F238E27FC236}">
                <a16:creationId xmlns:a16="http://schemas.microsoft.com/office/drawing/2014/main" id="{78CC7825-EB2A-2846-9ADA-C4D55A807DF4}"/>
              </a:ext>
            </a:extLst>
          </p:cNvPr>
          <p:cNvSpPr>
            <a:spLocks noGrp="1"/>
          </p:cNvSpPr>
          <p:nvPr>
            <p:ph idx="1"/>
          </p:nvPr>
        </p:nvSpPr>
        <p:spPr/>
        <p:txBody>
          <a:bodyPr>
            <a:normAutofit/>
          </a:bodyPr>
          <a:lstStyle/>
          <a:p>
            <a:r>
              <a:rPr lang="en-US" dirty="0"/>
              <a:t>Layering defines interfaces well</a:t>
            </a:r>
          </a:p>
          <a:p>
            <a:pPr lvl="1"/>
            <a:r>
              <a:rPr lang="en-US" dirty="0"/>
              <a:t>What if I get an Ethernet frame, and send it as the payload of an IP packet across the world?</a:t>
            </a:r>
          </a:p>
          <a:p>
            <a:r>
              <a:rPr lang="en-US" dirty="0"/>
              <a:t>Layering can be recursive</a:t>
            </a:r>
          </a:p>
          <a:p>
            <a:pPr lvl="1"/>
            <a:r>
              <a:rPr lang="en-US" dirty="0"/>
              <a:t>Each layer agnostic to payload!</a:t>
            </a:r>
          </a:p>
          <a:p>
            <a:r>
              <a:rPr lang="en-US" dirty="0"/>
              <a:t>Many examples</a:t>
            </a:r>
          </a:p>
          <a:p>
            <a:pPr lvl="1"/>
            <a:r>
              <a:rPr lang="en-US" dirty="0">
                <a:solidFill>
                  <a:srgbClr val="FFCC33"/>
                </a:solidFill>
              </a:rPr>
              <a:t>Tunnels</a:t>
            </a:r>
            <a:r>
              <a:rPr lang="en-US" dirty="0"/>
              <a:t>: e.g.,                                                                                                                                                     VXLAN is ETH over UDP (over IP over ETH again…)</a:t>
            </a:r>
          </a:p>
          <a:p>
            <a:pPr lvl="1"/>
            <a:r>
              <a:rPr lang="en-US" dirty="0"/>
              <a:t>Our IP assignment: IP on top of UDP “links”</a:t>
            </a:r>
          </a:p>
        </p:txBody>
      </p:sp>
    </p:spTree>
    <p:extLst>
      <p:ext uri="{BB962C8B-B14F-4D97-AF65-F5344CB8AC3E}">
        <p14:creationId xmlns:p14="http://schemas.microsoft.com/office/powerpoint/2010/main" val="90640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9C0-7173-8C40-8D25-E92105563DC4}"/>
              </a:ext>
            </a:extLst>
          </p:cNvPr>
          <p:cNvSpPr>
            <a:spLocks noGrp="1"/>
          </p:cNvSpPr>
          <p:nvPr>
            <p:ph type="title"/>
          </p:nvPr>
        </p:nvSpPr>
        <p:spPr>
          <a:xfrm>
            <a:off x="2311400" y="1"/>
            <a:ext cx="7569200" cy="788215"/>
          </a:xfrm>
        </p:spPr>
        <p:txBody>
          <a:bodyPr>
            <a:normAutofit fontScale="90000"/>
          </a:bodyPr>
          <a:lstStyle/>
          <a:p>
            <a:r>
              <a:rPr lang="en-US" dirty="0"/>
              <a:t>Example</a:t>
            </a:r>
          </a:p>
        </p:txBody>
      </p:sp>
      <p:pic>
        <p:nvPicPr>
          <p:cNvPr id="4" name="Picture 3">
            <a:extLst>
              <a:ext uri="{FF2B5EF4-FFF2-40B4-BE49-F238E27FC236}">
                <a16:creationId xmlns:a16="http://schemas.microsoft.com/office/drawing/2014/main" id="{7AB788BD-A273-2A4C-988F-966B22E4C1AF}"/>
              </a:ext>
            </a:extLst>
          </p:cNvPr>
          <p:cNvPicPr>
            <a:picLocks noChangeAspect="1"/>
          </p:cNvPicPr>
          <p:nvPr/>
        </p:nvPicPr>
        <p:blipFill>
          <a:blip r:embed="rId2"/>
          <a:stretch>
            <a:fillRect/>
          </a:stretch>
        </p:blipFill>
        <p:spPr>
          <a:xfrm>
            <a:off x="1606324" y="881743"/>
            <a:ext cx="8979352" cy="2144323"/>
          </a:xfrm>
          <a:prstGeom prst="rect">
            <a:avLst/>
          </a:prstGeom>
        </p:spPr>
      </p:pic>
      <p:pic>
        <p:nvPicPr>
          <p:cNvPr id="5" name="Picture 4">
            <a:extLst>
              <a:ext uri="{FF2B5EF4-FFF2-40B4-BE49-F238E27FC236}">
                <a16:creationId xmlns:a16="http://schemas.microsoft.com/office/drawing/2014/main" id="{D45788FB-5431-2E45-902B-FC1C29E15CE2}"/>
              </a:ext>
            </a:extLst>
          </p:cNvPr>
          <p:cNvPicPr>
            <a:picLocks noChangeAspect="1"/>
          </p:cNvPicPr>
          <p:nvPr/>
        </p:nvPicPr>
        <p:blipFill>
          <a:blip r:embed="rId3"/>
          <a:stretch>
            <a:fillRect/>
          </a:stretch>
        </p:blipFill>
        <p:spPr>
          <a:xfrm>
            <a:off x="1606325" y="3238337"/>
            <a:ext cx="8928189" cy="2313377"/>
          </a:xfrm>
          <a:prstGeom prst="rect">
            <a:avLst/>
          </a:prstGeom>
          <a:solidFill>
            <a:schemeClr val="tx1"/>
          </a:solidFill>
        </p:spPr>
      </p:pic>
      <p:sp>
        <p:nvSpPr>
          <p:cNvPr id="6" name="TextBox 5">
            <a:extLst>
              <a:ext uri="{FF2B5EF4-FFF2-40B4-BE49-F238E27FC236}">
                <a16:creationId xmlns:a16="http://schemas.microsoft.com/office/drawing/2014/main" id="{A5BEE867-EE15-114E-B153-BDD72536F0D5}"/>
              </a:ext>
            </a:extLst>
          </p:cNvPr>
          <p:cNvSpPr txBox="1"/>
          <p:nvPr/>
        </p:nvSpPr>
        <p:spPr>
          <a:xfrm>
            <a:off x="2311401" y="5719228"/>
            <a:ext cx="8221951" cy="1138773"/>
          </a:xfrm>
          <a:prstGeom prst="rect">
            <a:avLst/>
          </a:prstGeom>
          <a:noFill/>
        </p:spPr>
        <p:txBody>
          <a:bodyPr wrap="square" rtlCol="0">
            <a:spAutoFit/>
          </a:bodyPr>
          <a:lstStyle/>
          <a:p>
            <a:r>
              <a:rPr lang="en-US" dirty="0">
                <a:solidFill>
                  <a:srgbClr val="FFC000"/>
                </a:solidFill>
                <a:latin typeface="Avenir Book" panose="02000503020000020003" pitchFamily="2" charset="0"/>
              </a:rPr>
              <a:t>* This is just an example, do not worry about the details, or the specific protocols!</a:t>
            </a:r>
          </a:p>
          <a:p>
            <a:r>
              <a:rPr lang="en-US" sz="1600" dirty="0">
                <a:latin typeface="Avenir Book" panose="02000503020000020003" pitchFamily="2" charset="0"/>
              </a:rPr>
              <a:t>From: Yu et al., A General, Easy to Program and Scalable Framework for Analyzing In-network Packet Traces, NSDI 2019</a:t>
            </a:r>
          </a:p>
        </p:txBody>
      </p:sp>
    </p:spTree>
    <p:extLst>
      <p:ext uri="{BB962C8B-B14F-4D97-AF65-F5344CB8AC3E}">
        <p14:creationId xmlns:p14="http://schemas.microsoft.com/office/powerpoint/2010/main" val="965338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4D60E-581C-3D49-BB9B-72D876DF8D2F}"/>
              </a:ext>
            </a:extLst>
          </p:cNvPr>
          <p:cNvSpPr>
            <a:spLocks noGrp="1"/>
          </p:cNvSpPr>
          <p:nvPr>
            <p:ph type="title"/>
          </p:nvPr>
        </p:nvSpPr>
        <p:spPr/>
        <p:txBody>
          <a:bodyPr/>
          <a:lstStyle/>
          <a:p>
            <a:r>
              <a:rPr lang="en-US" dirty="0"/>
              <a:t>How do we use these protocols?  </a:t>
            </a:r>
          </a:p>
        </p:txBody>
      </p:sp>
    </p:spTree>
    <p:extLst>
      <p:ext uri="{BB962C8B-B14F-4D97-AF65-F5344CB8AC3E}">
        <p14:creationId xmlns:p14="http://schemas.microsoft.com/office/powerpoint/2010/main" val="3915487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TCP/IP</a:t>
            </a:r>
          </a:p>
        </p:txBody>
      </p:sp>
      <p:sp>
        <p:nvSpPr>
          <p:cNvPr id="3" name="Content Placeholder 2"/>
          <p:cNvSpPr>
            <a:spLocks noGrp="1"/>
          </p:cNvSpPr>
          <p:nvPr>
            <p:ph idx="1"/>
          </p:nvPr>
        </p:nvSpPr>
        <p:spPr/>
        <p:txBody>
          <a:bodyPr/>
          <a:lstStyle/>
          <a:p>
            <a:pPr marL="0" indent="0">
              <a:buNone/>
            </a:pPr>
            <a:r>
              <a:rPr lang="en-US" dirty="0"/>
              <a:t>How can applications use the network?</a:t>
            </a:r>
          </a:p>
          <a:p>
            <a:r>
              <a:rPr lang="en-US" i="1" dirty="0"/>
              <a:t>Sockets</a:t>
            </a:r>
            <a:r>
              <a:rPr lang="en-US" dirty="0"/>
              <a:t> API. </a:t>
            </a:r>
          </a:p>
          <a:p>
            <a:pPr lvl="1"/>
            <a:r>
              <a:rPr lang="en-US" dirty="0"/>
              <a:t>Originally from BSD, widely implemented (*BSD, Linux, Mac OS, Windows, …)</a:t>
            </a:r>
          </a:p>
          <a:p>
            <a:pPr lvl="1"/>
            <a:r>
              <a:rPr lang="en-US" dirty="0"/>
              <a:t>Important to know and do once</a:t>
            </a:r>
          </a:p>
          <a:p>
            <a:pPr lvl="1"/>
            <a:r>
              <a:rPr lang="en-US" dirty="0"/>
              <a:t>Higher-level APIs build on them</a:t>
            </a:r>
          </a:p>
          <a:p>
            <a:pPr marL="609585" lvl="1" indent="0">
              <a:buNone/>
            </a:pPr>
            <a:endParaRPr lang="en-US" dirty="0"/>
          </a:p>
          <a:p>
            <a:r>
              <a:rPr lang="en-US" dirty="0"/>
              <a:t>After basic setup, it’s a lot like working with files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Sockets: Communication Between Machines</a:t>
            </a:r>
          </a:p>
        </p:txBody>
      </p:sp>
      <p:sp>
        <p:nvSpPr>
          <p:cNvPr id="3" name="Content Placeholder 2"/>
          <p:cNvSpPr>
            <a:spLocks noGrp="1"/>
          </p:cNvSpPr>
          <p:nvPr>
            <p:ph idx="1"/>
          </p:nvPr>
        </p:nvSpPr>
        <p:spPr/>
        <p:txBody>
          <a:bodyPr>
            <a:normAutofit/>
          </a:bodyPr>
          <a:lstStyle/>
          <a:p>
            <a:r>
              <a:rPr lang="en-US" dirty="0"/>
              <a:t>Network sockets are file descriptors too</a:t>
            </a:r>
          </a:p>
          <a:p>
            <a:r>
              <a:rPr lang="en-US" dirty="0"/>
              <a:t>Datagram sockets (</a:t>
            </a:r>
            <a:r>
              <a:rPr lang="en-US" dirty="0" err="1"/>
              <a:t>eg.</a:t>
            </a:r>
            <a:r>
              <a:rPr lang="en-US" dirty="0"/>
              <a:t> UDP): unreliable message delivery</a:t>
            </a:r>
          </a:p>
          <a:p>
            <a:pPr lvl="1"/>
            <a:r>
              <a:rPr lang="en-US" dirty="0"/>
              <a:t>Send atomic messages, which may be reordered or lost</a:t>
            </a:r>
          </a:p>
          <a:p>
            <a:endParaRPr lang="en-US" dirty="0"/>
          </a:p>
          <a:p>
            <a:r>
              <a:rPr lang="en-US" dirty="0"/>
              <a:t>Stream sockets (TCP): bi-directional pipes</a:t>
            </a:r>
          </a:p>
          <a:p>
            <a:pPr lvl="1"/>
            <a:r>
              <a:rPr lang="en-US" i="1" dirty="0"/>
              <a:t>Stream</a:t>
            </a:r>
            <a:r>
              <a:rPr lang="en-US" dirty="0"/>
              <a:t> of bytes written on one end, read on another</a:t>
            </a:r>
          </a:p>
          <a:p>
            <a:pPr lvl="1"/>
            <a:r>
              <a:rPr lang="en-US" dirty="0">
                <a:solidFill>
                  <a:srgbClr val="FFC000"/>
                </a:solidFill>
              </a:rPr>
              <a:t>Reads may not return full amount requested, must re-read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calls for</a:t>
            </a:r>
            <a:r>
              <a:rPr lang="en-US" baseline="0" dirty="0"/>
              <a:t> using TCP</a:t>
            </a:r>
            <a:endParaRPr lang="en-US" dirty="0"/>
          </a:p>
        </p:txBody>
      </p:sp>
      <p:sp>
        <p:nvSpPr>
          <p:cNvPr id="3" name="Content Placeholder 2"/>
          <p:cNvSpPr>
            <a:spLocks noGrp="1"/>
          </p:cNvSpPr>
          <p:nvPr>
            <p:ph idx="1"/>
          </p:nvPr>
        </p:nvSpPr>
        <p:spPr>
          <a:xfrm>
            <a:off x="2025439" y="1509686"/>
            <a:ext cx="8141122" cy="4794563"/>
          </a:xfrm>
        </p:spPr>
        <p:txBody>
          <a:bodyPr>
            <a:normAutofit fontScale="85000" lnSpcReduction="10000"/>
          </a:bodyPr>
          <a:lstStyle/>
          <a:p>
            <a:pPr>
              <a:buNone/>
              <a:tabLst>
                <a:tab pos="3654425" algn="l"/>
              </a:tabLst>
            </a:pPr>
            <a:r>
              <a:rPr lang="en-US" u="sng" dirty="0"/>
              <a:t>Client</a:t>
            </a:r>
            <a:r>
              <a:rPr lang="en-US" dirty="0"/>
              <a:t>	</a:t>
            </a:r>
            <a:r>
              <a:rPr lang="en-US" u="sng" dirty="0"/>
              <a:t>Server   </a:t>
            </a:r>
          </a:p>
          <a:p>
            <a:pPr>
              <a:buNone/>
              <a:tabLst>
                <a:tab pos="3654425" algn="l"/>
              </a:tabLst>
            </a:pPr>
            <a:r>
              <a:rPr lang="en-US" dirty="0"/>
              <a:t>			</a:t>
            </a:r>
            <a:r>
              <a:rPr lang="en-US" sz="2400" b="0" dirty="0">
                <a:latin typeface="Courier"/>
                <a:cs typeface="Courier"/>
              </a:rPr>
              <a:t>socket</a:t>
            </a:r>
            <a:r>
              <a:rPr lang="en-US" dirty="0"/>
              <a:t> – make socket</a:t>
            </a:r>
          </a:p>
          <a:p>
            <a:pPr>
              <a:buNone/>
              <a:tabLst>
                <a:tab pos="3654425" algn="l"/>
              </a:tabLst>
            </a:pPr>
            <a:r>
              <a:rPr lang="en-US" dirty="0"/>
              <a:t>			</a:t>
            </a:r>
            <a:r>
              <a:rPr lang="en-US" sz="2400" b="0" dirty="0">
                <a:latin typeface="Courier"/>
                <a:cs typeface="Courier"/>
              </a:rPr>
              <a:t>bind</a:t>
            </a:r>
            <a:r>
              <a:rPr lang="en-US" dirty="0"/>
              <a:t> – assign address, port</a:t>
            </a:r>
          </a:p>
          <a:p>
            <a:pPr>
              <a:buNone/>
              <a:tabLst>
                <a:tab pos="3654425" algn="l"/>
              </a:tabLst>
            </a:pPr>
            <a:r>
              <a:rPr lang="en-US" dirty="0"/>
              <a:t>			</a:t>
            </a:r>
            <a:r>
              <a:rPr lang="en-US" sz="2400" b="0" dirty="0">
                <a:latin typeface="Courier"/>
                <a:cs typeface="Courier"/>
              </a:rPr>
              <a:t>listen</a:t>
            </a:r>
            <a:r>
              <a:rPr lang="en-US" dirty="0"/>
              <a:t> – listen for clients</a:t>
            </a:r>
          </a:p>
          <a:p>
            <a:pPr>
              <a:buNone/>
              <a:tabLst>
                <a:tab pos="3654425" algn="l"/>
              </a:tabLst>
            </a:pPr>
            <a:r>
              <a:rPr lang="en-US" sz="2400" b="0" dirty="0">
                <a:latin typeface="Courier"/>
                <a:cs typeface="Courier"/>
              </a:rPr>
              <a:t>socket</a:t>
            </a:r>
            <a:r>
              <a:rPr lang="en-US" dirty="0"/>
              <a:t> – make socket</a:t>
            </a:r>
          </a:p>
          <a:p>
            <a:pPr>
              <a:buNone/>
              <a:tabLst>
                <a:tab pos="3654425" algn="l"/>
              </a:tabLst>
            </a:pPr>
            <a:r>
              <a:rPr lang="en-US" sz="2400" b="0" dirty="0">
                <a:latin typeface="Courier"/>
                <a:cs typeface="Courier"/>
              </a:rPr>
              <a:t>bind*</a:t>
            </a:r>
            <a:r>
              <a:rPr lang="en-US" dirty="0"/>
              <a:t> – assign address</a:t>
            </a:r>
          </a:p>
          <a:p>
            <a:pPr>
              <a:buNone/>
              <a:tabLst>
                <a:tab pos="3654425" algn="l"/>
              </a:tabLst>
            </a:pPr>
            <a:r>
              <a:rPr lang="en-US" sz="2400" b="0" dirty="0">
                <a:latin typeface="Courier"/>
                <a:cs typeface="Courier"/>
              </a:rPr>
              <a:t>connect</a:t>
            </a:r>
            <a:r>
              <a:rPr lang="en-US" dirty="0"/>
              <a:t> – connect to listening socket</a:t>
            </a:r>
          </a:p>
          <a:p>
            <a:pPr>
              <a:buNone/>
              <a:tabLst>
                <a:tab pos="3654425" algn="l"/>
              </a:tabLst>
            </a:pPr>
            <a:r>
              <a:rPr lang="en-US" dirty="0"/>
              <a:t>			</a:t>
            </a:r>
            <a:r>
              <a:rPr lang="en-US" sz="2400" b="0" dirty="0">
                <a:latin typeface="Courier"/>
                <a:cs typeface="Courier"/>
              </a:rPr>
              <a:t>accept</a:t>
            </a:r>
            <a:r>
              <a:rPr lang="en-US" dirty="0"/>
              <a:t> – accept connection</a:t>
            </a:r>
          </a:p>
          <a:p>
            <a:pPr>
              <a:buNone/>
              <a:tabLst>
                <a:tab pos="3654425" algn="l"/>
              </a:tabLst>
            </a:pPr>
            <a:endParaRPr lang="en-US" dirty="0"/>
          </a:p>
          <a:p>
            <a:pPr algn="r">
              <a:buFontTx/>
              <a:buChar char="•"/>
              <a:tabLst>
                <a:tab pos="3654425" algn="l"/>
              </a:tabLst>
            </a:pPr>
            <a:r>
              <a:rPr lang="en-US" sz="2400" dirty="0"/>
              <a:t>This call to bind is optional, connect can choose address &amp; port.</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Socket Naming</a:t>
            </a:r>
          </a:p>
        </p:txBody>
      </p:sp>
      <p:sp>
        <p:nvSpPr>
          <p:cNvPr id="3" name="Content Placeholder 2"/>
          <p:cNvSpPr>
            <a:spLocks noGrp="1"/>
          </p:cNvSpPr>
          <p:nvPr>
            <p:ph idx="1"/>
          </p:nvPr>
        </p:nvSpPr>
        <p:spPr/>
        <p:txBody>
          <a:bodyPr>
            <a:noAutofit/>
          </a:bodyPr>
          <a:lstStyle/>
          <a:p>
            <a:r>
              <a:rPr lang="en-US" dirty="0"/>
              <a:t>TCP &amp; UDP name </a:t>
            </a:r>
            <a:r>
              <a:rPr lang="en-US" i="1" dirty="0"/>
              <a:t>communication endpoints</a:t>
            </a:r>
          </a:p>
          <a:p>
            <a:pPr lvl="1"/>
            <a:r>
              <a:rPr lang="en-US" dirty="0"/>
              <a:t>IP address specifies host (128.148.32.110)</a:t>
            </a:r>
          </a:p>
          <a:p>
            <a:pPr lvl="1"/>
            <a:r>
              <a:rPr lang="en-US" dirty="0"/>
              <a:t>16-bit port number </a:t>
            </a:r>
            <a:r>
              <a:rPr lang="en-US" dirty="0" err="1"/>
              <a:t>demultiplexes</a:t>
            </a:r>
            <a:r>
              <a:rPr lang="en-US" dirty="0"/>
              <a:t> within host</a:t>
            </a:r>
          </a:p>
          <a:p>
            <a:pPr lvl="1"/>
            <a:r>
              <a:rPr lang="en-US" dirty="0"/>
              <a:t>Well-known services listen on standard ports (</a:t>
            </a:r>
            <a:r>
              <a:rPr lang="en-US" i="1" dirty="0"/>
              <a:t>e.g.</a:t>
            </a:r>
            <a:r>
              <a:rPr lang="en-US" dirty="0"/>
              <a:t> </a:t>
            </a:r>
            <a:r>
              <a:rPr lang="en-US" dirty="0" err="1"/>
              <a:t>ssh</a:t>
            </a:r>
            <a:r>
              <a:rPr lang="en-US" dirty="0"/>
              <a:t> – 22, http – 80, mail – 25)</a:t>
            </a:r>
          </a:p>
          <a:p>
            <a:pPr lvl="1"/>
            <a:r>
              <a:rPr lang="en-US" dirty="0"/>
              <a:t>Clients connect from arbitrary ports to well known ports</a:t>
            </a:r>
          </a:p>
          <a:p>
            <a:pPr marL="609585" lvl="1" indent="0">
              <a:buNone/>
            </a:pPr>
            <a:endParaRPr lang="en-US" dirty="0"/>
          </a:p>
          <a:p>
            <a:r>
              <a:rPr lang="en-US" dirty="0"/>
              <a:t>A connection is named by 5 components</a:t>
            </a:r>
          </a:p>
          <a:p>
            <a:pPr lvl="1"/>
            <a:r>
              <a:rPr lang="en-US" dirty="0"/>
              <a:t>Protocol, local IP, local port, remote IP, remote port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Dealing with Data</a:t>
            </a:r>
          </a:p>
        </p:txBody>
      </p:sp>
      <p:sp>
        <p:nvSpPr>
          <p:cNvPr id="3" name="Content Placeholder 2"/>
          <p:cNvSpPr>
            <a:spLocks noGrp="1"/>
          </p:cNvSpPr>
          <p:nvPr>
            <p:ph idx="1"/>
          </p:nvPr>
        </p:nvSpPr>
        <p:spPr/>
        <p:txBody>
          <a:bodyPr>
            <a:normAutofit/>
          </a:bodyPr>
          <a:lstStyle/>
          <a:p>
            <a:r>
              <a:rPr lang="en-US" dirty="0"/>
              <a:t>Many messages are binary data sent with precise formats</a:t>
            </a:r>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Data usually sent in Network byte order (Big Endian)</a:t>
            </a:r>
          </a:p>
          <a:p>
            <a:pPr lvl="1"/>
            <a:r>
              <a:rPr lang="en-US" dirty="0">
                <a:solidFill>
                  <a:srgbClr val="FFC000"/>
                </a:solidFill>
              </a:rPr>
              <a:t>Remember to always convert!</a:t>
            </a:r>
          </a:p>
          <a:p>
            <a:pPr lvl="1"/>
            <a:r>
              <a:rPr lang="en-US" dirty="0"/>
              <a:t>In C, this is </a:t>
            </a:r>
            <a:r>
              <a:rPr lang="en-US" dirty="0" err="1"/>
              <a:t>htons</a:t>
            </a:r>
            <a:r>
              <a:rPr lang="en-US" dirty="0"/>
              <a:t>(), </a:t>
            </a:r>
            <a:r>
              <a:rPr lang="en-US" dirty="0" err="1"/>
              <a:t>htonl</a:t>
            </a:r>
            <a:r>
              <a:rPr lang="en-US" dirty="0"/>
              <a:t>(), </a:t>
            </a:r>
            <a:r>
              <a:rPr lang="en-US" dirty="0" err="1"/>
              <a:t>ntohs</a:t>
            </a:r>
            <a:r>
              <a:rPr lang="en-US" dirty="0"/>
              <a:t>(), </a:t>
            </a:r>
            <a:r>
              <a:rPr lang="en-US" dirty="0" err="1"/>
              <a:t>ntohl</a:t>
            </a:r>
            <a:r>
              <a:rPr lang="en-US"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07328"/>
            <a:ext cx="10972800" cy="1143000"/>
          </a:xfrm>
        </p:spPr>
        <p:txBody>
          <a:bodyPr/>
          <a:lstStyle/>
          <a:p>
            <a:r>
              <a:rPr lang="en-US" dirty="0"/>
              <a:t>How do we make sense of all this?</a:t>
            </a:r>
          </a:p>
        </p:txBody>
      </p:sp>
      <p:sp>
        <p:nvSpPr>
          <p:cNvPr id="3" name="Content Placeholder 2"/>
          <p:cNvSpPr>
            <a:spLocks noGrp="1"/>
          </p:cNvSpPr>
          <p:nvPr>
            <p:ph idx="4294967295"/>
          </p:nvPr>
        </p:nvSpPr>
        <p:spPr>
          <a:xfrm>
            <a:off x="609600" y="1653209"/>
            <a:ext cx="10972800" cy="4525963"/>
          </a:xfrm>
        </p:spPr>
        <p:txBody>
          <a:bodyPr>
            <a:normAutofit/>
          </a:bodyPr>
          <a:lstStyle/>
          <a:p>
            <a:r>
              <a:rPr lang="en-US" sz="2800" i="1" dirty="0"/>
              <a:t>Very</a:t>
            </a:r>
            <a:r>
              <a:rPr lang="en-US" sz="2800" dirty="0"/>
              <a:t> large number of computers</a:t>
            </a:r>
          </a:p>
          <a:p>
            <a:r>
              <a:rPr lang="en-US" sz="2800" dirty="0"/>
              <a:t>Diverse of technologies and constraints</a:t>
            </a:r>
          </a:p>
          <a:p>
            <a:r>
              <a:rPr lang="en-US" sz="2800" dirty="0"/>
              <a:t>Lots of </a:t>
            </a:r>
            <a:r>
              <a:rPr lang="en-US" sz="2800" i="1" dirty="0"/>
              <a:t>multiplexing</a:t>
            </a:r>
          </a:p>
          <a:p>
            <a:r>
              <a:rPr lang="en-US" sz="2800" dirty="0"/>
              <a:t>No single administrative entity</a:t>
            </a:r>
          </a:p>
          <a:p>
            <a:endParaRPr lang="en-US" sz="2800" dirty="0"/>
          </a:p>
          <a:p>
            <a:pPr marL="0" indent="0">
              <a:buNone/>
            </a:pPr>
            <a:endParaRPr lang="en-US" sz="2800" dirty="0"/>
          </a:p>
        </p:txBody>
      </p:sp>
    </p:spTree>
    <p:extLst>
      <p:ext uri="{BB962C8B-B14F-4D97-AF65-F5344CB8AC3E}">
        <p14:creationId xmlns:p14="http://schemas.microsoft.com/office/powerpoint/2010/main" val="90838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07328"/>
            <a:ext cx="10972800" cy="1143000"/>
          </a:xfrm>
        </p:spPr>
        <p:txBody>
          <a:bodyPr/>
          <a:lstStyle/>
          <a:p>
            <a:r>
              <a:rPr lang="en-US" dirty="0"/>
              <a:t>How do we make sense of all this?</a:t>
            </a:r>
          </a:p>
        </p:txBody>
      </p:sp>
      <p:sp>
        <p:nvSpPr>
          <p:cNvPr id="3" name="Content Placeholder 2"/>
          <p:cNvSpPr>
            <a:spLocks noGrp="1"/>
          </p:cNvSpPr>
          <p:nvPr>
            <p:ph idx="4294967295"/>
          </p:nvPr>
        </p:nvSpPr>
        <p:spPr>
          <a:xfrm>
            <a:off x="609600" y="1653209"/>
            <a:ext cx="10972800" cy="4525963"/>
          </a:xfrm>
        </p:spPr>
        <p:txBody>
          <a:bodyPr>
            <a:normAutofit/>
          </a:bodyPr>
          <a:lstStyle/>
          <a:p>
            <a:r>
              <a:rPr lang="en-US" sz="2800" i="1" dirty="0"/>
              <a:t>Very</a:t>
            </a:r>
            <a:r>
              <a:rPr lang="en-US" sz="2800" dirty="0"/>
              <a:t> large number of computers</a:t>
            </a:r>
          </a:p>
          <a:p>
            <a:r>
              <a:rPr lang="en-US" sz="2800" dirty="0"/>
              <a:t>Diverse of technologies and constraints</a:t>
            </a:r>
          </a:p>
          <a:p>
            <a:r>
              <a:rPr lang="en-US" sz="2800" dirty="0"/>
              <a:t>Lots of </a:t>
            </a:r>
            <a:r>
              <a:rPr lang="en-US" sz="2800" i="1" dirty="0"/>
              <a:t>multiplexing</a:t>
            </a:r>
          </a:p>
          <a:p>
            <a:r>
              <a:rPr lang="en-US" sz="2800" dirty="0"/>
              <a:t>No single administrative entity</a:t>
            </a:r>
          </a:p>
          <a:p>
            <a:endParaRPr lang="en-US" sz="2800" dirty="0"/>
          </a:p>
          <a:p>
            <a:pPr marL="0" indent="0">
              <a:buNone/>
            </a:pPr>
            <a:endParaRPr lang="en-US" sz="2800" dirty="0"/>
          </a:p>
          <a:p>
            <a:pPr marL="0" indent="0">
              <a:buNone/>
            </a:pPr>
            <a:endParaRPr lang="en-US" sz="2800" dirty="0"/>
          </a:p>
          <a:p>
            <a:pPr marL="0" indent="0">
              <a:buNone/>
            </a:pPr>
            <a:r>
              <a:rPr lang="en-US" sz="2800" dirty="0"/>
              <a:t>Evolving demands, protocols, apps =&gt; different requirements!</a:t>
            </a:r>
          </a:p>
          <a:p>
            <a:pPr marL="0" indent="0">
              <a:buNone/>
            </a:pPr>
            <a:endParaRPr lang="en-US" sz="2800" dirty="0"/>
          </a:p>
        </p:txBody>
      </p:sp>
    </p:spTree>
    <p:extLst>
      <p:ext uri="{BB962C8B-B14F-4D97-AF65-F5344CB8AC3E}">
        <p14:creationId xmlns:p14="http://schemas.microsoft.com/office/powerpoint/2010/main" val="362563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980661"/>
            <a:ext cx="10972800" cy="5405713"/>
          </a:xfrm>
        </p:spPr>
        <p:txBody>
          <a:bodyPr>
            <a:normAutofit/>
          </a:bodyPr>
          <a:lstStyle/>
          <a:p>
            <a:pPr marL="0" indent="0" algn="ctr">
              <a:buNone/>
            </a:pPr>
            <a:r>
              <a:rPr lang="en-US" sz="3600" dirty="0"/>
              <a:t>How do we solve this?</a:t>
            </a:r>
          </a:p>
        </p:txBody>
      </p:sp>
    </p:spTree>
    <p:extLst>
      <p:ext uri="{BB962C8B-B14F-4D97-AF65-F5344CB8AC3E}">
        <p14:creationId xmlns:p14="http://schemas.microsoft.com/office/powerpoint/2010/main" val="3107749824"/>
      </p:ext>
    </p:extLst>
  </p:cSld>
  <p:clrMapOvr>
    <a:masterClrMapping/>
  </p:clrMapOvr>
</p:sld>
</file>

<file path=ppt/theme/theme1.xml><?xml version="1.0" encoding="utf-8"?>
<a:theme xmlns:a="http://schemas.openxmlformats.org/drawingml/2006/main" name="Blue_Line">
  <a:themeElements>
    <a:clrScheme name="Custom 13">
      <a:dk1>
        <a:srgbClr val="000000"/>
      </a:dk1>
      <a:lt1>
        <a:srgbClr val="FFFFFF"/>
      </a:lt1>
      <a:dk2>
        <a:srgbClr val="283138"/>
      </a:dk2>
      <a:lt2>
        <a:srgbClr val="AC2B37"/>
      </a:lt2>
      <a:accent1>
        <a:srgbClr val="838D9B"/>
      </a:accent1>
      <a:accent2>
        <a:srgbClr val="AC2B37"/>
      </a:accent2>
      <a:accent3>
        <a:srgbClr val="80716A"/>
      </a:accent3>
      <a:accent4>
        <a:srgbClr val="94147C"/>
      </a:accent4>
      <a:accent5>
        <a:srgbClr val="5D5AD2"/>
      </a:accent5>
      <a:accent6>
        <a:srgbClr val="6F6C7D"/>
      </a:accent6>
      <a:hlink>
        <a:srgbClr val="6187E3"/>
      </a:hlink>
      <a:folHlink>
        <a:srgbClr val="7B8E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mtClean="0">
            <a:latin typeface="Avenir Book" charset="0"/>
            <a:ea typeface="Avenir Book" charset="0"/>
            <a:cs typeface="Avenir Book"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demarinis-defense-init-latest</Template>
  <TotalTime>63071</TotalTime>
  <Words>2959</Words>
  <Application>Microsoft Macintosh PowerPoint</Application>
  <PresentationFormat>Widescreen</PresentationFormat>
  <Paragraphs>499</Paragraphs>
  <Slides>67</Slides>
  <Notes>28</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Avenir Book</vt:lpstr>
      <vt:lpstr>Calibri</vt:lpstr>
      <vt:lpstr>Consolas</vt:lpstr>
      <vt:lpstr>Courier</vt:lpstr>
      <vt:lpstr>Symbol</vt:lpstr>
      <vt:lpstr>Verdana</vt:lpstr>
      <vt:lpstr>Blue_Line</vt:lpstr>
      <vt:lpstr>CSCI-1680 Layering and Encapsulation</vt:lpstr>
      <vt:lpstr>Administrivia</vt:lpstr>
      <vt:lpstr>Topics for Today</vt:lpstr>
      <vt:lpstr>PowerPoint Presentation</vt:lpstr>
      <vt:lpstr>PowerPoint Presentation</vt:lpstr>
      <vt:lpstr>How do we make sense of all this?</vt:lpstr>
      <vt:lpstr>How do we make sense of all this?</vt:lpstr>
      <vt:lpstr>How do we make sense of all this?</vt:lpstr>
      <vt:lpstr>PowerPoint Presentation</vt:lpstr>
      <vt:lpstr>PowerPoint Presentation</vt:lpstr>
      <vt:lpstr>PowerPoint Presentation</vt:lpstr>
      <vt:lpstr>PowerPoint Presentation</vt:lpstr>
      <vt:lpstr>Layering</vt:lpstr>
      <vt:lpstr>Layering</vt:lpstr>
      <vt:lpstr>The big complex picture</vt:lpstr>
      <vt:lpstr>PowerPoint Presentation</vt:lpstr>
      <vt:lpstr>PowerPoint Presentation</vt:lpstr>
      <vt:lpstr>PowerPoint Presentation</vt:lpstr>
      <vt:lpstr>Applications (Layer 7)</vt:lpstr>
      <vt:lpstr>Applications (Layer 7)</vt:lpstr>
      <vt:lpstr>PowerPoint Presentation</vt:lpstr>
      <vt:lpstr>How to make apps use the network?</vt:lpstr>
      <vt:lpstr>How to make apps use the network?</vt:lpstr>
      <vt:lpstr>Apps rely on:  transport layer (layer 4)</vt:lpstr>
      <vt:lpstr>Apps rely on:  transport layer (layer 4)</vt:lpstr>
      <vt:lpstr>Apps rely on:  transport layer (layer 4)</vt:lpstr>
      <vt:lpstr>Transport layer:  multiplexing applications</vt:lpstr>
      <vt:lpstr>Transport layer:  multiplexing applications</vt:lpstr>
      <vt:lpstr>Anatomy of a packet</vt:lpstr>
      <vt:lpstr>Layer 3:  Network layer</vt:lpstr>
      <vt:lpstr>Layer 3:  Network layer</vt:lpstr>
      <vt:lpstr>Layer 3:  Network layer</vt:lpstr>
      <vt:lpstr>PowerPoint Presentation</vt:lpstr>
      <vt:lpstr>PowerPoint Presentation</vt:lpstr>
      <vt:lpstr>Lower layers</vt:lpstr>
      <vt:lpstr>Lower layers</vt:lpstr>
      <vt:lpstr>IP as the “narrowing point”</vt:lpstr>
      <vt:lpstr>IP as the “narrowing point”</vt:lpstr>
      <vt:lpstr>What you should take away from this</vt:lpstr>
      <vt:lpstr>What you should take away from this</vt:lpstr>
      <vt:lpstr>What you should take away from this</vt:lpstr>
      <vt:lpstr>Why do we do this?</vt:lpstr>
      <vt:lpstr>To recap</vt:lpstr>
      <vt:lpstr>To recap</vt:lpstr>
      <vt:lpstr>To recap</vt:lpstr>
      <vt:lpstr>To recap</vt:lpstr>
      <vt:lpstr>How/where to handle challenges?</vt:lpstr>
      <vt:lpstr>How/where to handle challenges?</vt:lpstr>
      <vt:lpstr>Anatomy of a packet</vt:lpstr>
      <vt:lpstr>PowerPoint Presentation</vt:lpstr>
      <vt:lpstr>Link layer (L2)</vt:lpstr>
      <vt:lpstr>Link layer (L2)</vt:lpstr>
      <vt:lpstr>Physical layer (Layer 1)</vt:lpstr>
      <vt:lpstr>Example:  communicating via UDP</vt:lpstr>
      <vt:lpstr>PowerPoint Presentation</vt:lpstr>
      <vt:lpstr>Transport: UDP and TCP</vt:lpstr>
      <vt:lpstr>Uses of TCP</vt:lpstr>
      <vt:lpstr>Uses of UDP</vt:lpstr>
      <vt:lpstr>A note on layering</vt:lpstr>
      <vt:lpstr>One more thing…</vt:lpstr>
      <vt:lpstr>Example</vt:lpstr>
      <vt:lpstr>How do we use these protocols?  </vt:lpstr>
      <vt:lpstr>Using TCP/IP</vt:lpstr>
      <vt:lpstr>Sockets: Communication Between Machines</vt:lpstr>
      <vt:lpstr>System calls for using TCP</vt:lpstr>
      <vt:lpstr>Socket Naming</vt:lpstr>
      <vt:lpstr>Dealing with Data</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CSCI-1680 :: Computer Networks</dc:title>
  <dc:creator>Rodrigo Fonseca</dc:creator>
  <cp:lastModifiedBy>DeMarinis, Nicholas</cp:lastModifiedBy>
  <cp:revision>99</cp:revision>
  <cp:lastPrinted>2018-09-18T18:17:19Z</cp:lastPrinted>
  <dcterms:created xsi:type="dcterms:W3CDTF">2011-02-01T07:09:22Z</dcterms:created>
  <dcterms:modified xsi:type="dcterms:W3CDTF">2026-01-27T11:45:29Z</dcterms:modified>
</cp:coreProperties>
</file>