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5" r:id="rId1"/>
  </p:sldMasterIdLst>
  <p:notesMasterIdLst>
    <p:notesMasterId r:id="rId11"/>
  </p:notesMasterIdLst>
  <p:sldIdLst>
    <p:sldId id="256" r:id="rId2"/>
    <p:sldId id="343" r:id="rId3"/>
    <p:sldId id="260" r:id="rId4"/>
    <p:sldId id="345" r:id="rId5"/>
    <p:sldId id="344" r:id="rId6"/>
    <p:sldId id="275" r:id="rId7"/>
    <p:sldId id="277" r:id="rId8"/>
    <p:sldId id="276" r:id="rId9"/>
    <p:sldId id="28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clrMru>
    <a:srgbClr val="FFCC33"/>
    <a:srgbClr val="FFFFFF"/>
    <a:srgbClr val="20A6F5"/>
    <a:srgbClr val="283137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339" autoAdjust="0"/>
    <p:restoredTop sz="81011" autoAdjust="0"/>
  </p:normalViewPr>
  <p:slideViewPr>
    <p:cSldViewPr snapToGrid="0" snapToObjects="1">
      <p:cViewPr varScale="1">
        <p:scale>
          <a:sx n="69" d="100"/>
          <a:sy n="69" d="100"/>
        </p:scale>
        <p:origin x="200" y="800"/>
      </p:cViewPr>
      <p:guideLst>
        <p:guide orient="horz" pos="2184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22ED56-563E-7042-B9B2-8D0209C290CF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4D5AE-91A4-BE4E-B7FC-F1521B8872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109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you got an email yesterday, I’ll approve your override code request when I get back to my desk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4D5AE-91A4-BE4E-B7FC-F1521B88728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11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219202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6DCC-BD4F-3048-AF99-C7B05410EF43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6068-C2F6-DF41-A09C-9633FD5A0CD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0" y="2485893"/>
            <a:ext cx="12192000" cy="0"/>
          </a:xfrm>
          <a:prstGeom prst="line">
            <a:avLst/>
          </a:prstGeom>
          <a:ln w="50800" cmpd="sng">
            <a:solidFill>
              <a:srgbClr val="0093D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8132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6DCC-BD4F-3048-AF99-C7B05410EF43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6068-C2F6-DF41-A09C-9633FD5A0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138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6DCC-BD4F-3048-AF99-C7B05410EF43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6068-C2F6-DF41-A09C-9633FD5A0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921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6DCC-BD4F-3048-AF99-C7B05410EF43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6068-C2F6-DF41-A09C-9633FD5A0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6721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6068-C2F6-DF41-A09C-9633FD5A0C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09600" y="1600202"/>
            <a:ext cx="10972800" cy="4271169"/>
          </a:xfrm>
        </p:spPr>
        <p:txBody>
          <a:bodyPr/>
          <a:lstStyle>
            <a:lvl1pPr>
              <a:defRPr>
                <a:latin typeface="Avenir Book" charset="0"/>
                <a:ea typeface="Avenir Book" charset="0"/>
                <a:cs typeface="Avenir Book" charset="0"/>
              </a:defRPr>
            </a:lvl1pPr>
            <a:lvl2pPr>
              <a:defRPr>
                <a:latin typeface="Avenir Book" charset="0"/>
                <a:ea typeface="Avenir Book" charset="0"/>
                <a:cs typeface="Avenir Book" charset="0"/>
              </a:defRPr>
            </a:lvl2pPr>
            <a:lvl3pPr>
              <a:defRPr>
                <a:latin typeface="Avenir Book" charset="0"/>
                <a:ea typeface="Avenir Book" charset="0"/>
                <a:cs typeface="Avenir Book" charset="0"/>
              </a:defRPr>
            </a:lvl3pPr>
            <a:lvl4pPr>
              <a:defRPr>
                <a:latin typeface="Avenir Book" charset="0"/>
                <a:ea typeface="Avenir Book" charset="0"/>
                <a:cs typeface="Avenir Book" charset="0"/>
              </a:defRPr>
            </a:lvl4pPr>
            <a:lvl5pPr>
              <a:defRPr>
                <a:latin typeface="Avenir Book" charset="0"/>
                <a:ea typeface="Avenir Book" charset="0"/>
                <a:cs typeface="Avenir Book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5969000"/>
            <a:ext cx="12192000" cy="0"/>
          </a:xfrm>
          <a:prstGeom prst="line">
            <a:avLst/>
          </a:prstGeom>
          <a:ln w="76200">
            <a:gradFill flip="none" rotWithShape="1">
              <a:gsLst>
                <a:gs pos="23000">
                  <a:srgbClr val="999999"/>
                </a:gs>
                <a:gs pos="51000">
                  <a:srgbClr val="22A6F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-24920" y="5969009"/>
            <a:ext cx="716863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67" dirty="0">
                <a:latin typeface="Avenir Book" charset="0"/>
                <a:ea typeface="Avenir Book" charset="0"/>
                <a:cs typeface="Avenir Book" charset="0"/>
              </a:rPr>
              <a:t>1996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41957" y="5979328"/>
            <a:ext cx="716863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67" dirty="0">
                <a:latin typeface="Avenir Book" charset="0"/>
                <a:ea typeface="Avenir Book" charset="0"/>
                <a:cs typeface="Avenir Book" charset="0"/>
              </a:rPr>
              <a:t>2008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24389" y="5969003"/>
            <a:ext cx="423514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67" dirty="0">
                <a:latin typeface="Avenir Book" charset="0"/>
                <a:ea typeface="Avenir Book" charset="0"/>
                <a:cs typeface="Avenir Book" charset="0"/>
              </a:rPr>
              <a:t>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15720" y="5969008"/>
            <a:ext cx="716863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67" dirty="0">
                <a:latin typeface="Avenir Book" charset="0"/>
                <a:ea typeface="Avenir Book" charset="0"/>
                <a:cs typeface="Avenir Book" charset="0"/>
              </a:rPr>
              <a:t>2020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55094" y="5979328"/>
            <a:ext cx="716863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67" dirty="0">
                <a:latin typeface="Avenir Book" charset="0"/>
                <a:ea typeface="Avenir Book" charset="0"/>
                <a:cs typeface="Avenir Book" charset="0"/>
              </a:rPr>
              <a:t>2004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90950" y="5969001"/>
            <a:ext cx="716863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67" dirty="0">
                <a:latin typeface="Avenir Book" charset="0"/>
                <a:ea typeface="Avenir Book" charset="0"/>
                <a:cs typeface="Avenir Book" charset="0"/>
              </a:rPr>
              <a:t>2016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658481" y="5969000"/>
            <a:ext cx="716863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67" dirty="0">
                <a:latin typeface="Avenir Book" charset="0"/>
                <a:ea typeface="Avenir Book" charset="0"/>
                <a:cs typeface="Avenir Book" charset="0"/>
              </a:rPr>
              <a:t>2018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11389" y="5969004"/>
            <a:ext cx="716863" cy="379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67" dirty="0">
                <a:latin typeface="Avenir Book" charset="0"/>
                <a:ea typeface="Avenir Book" charset="0"/>
                <a:cs typeface="Avenir Book" charset="0"/>
              </a:rPr>
              <a:t>2000</a:t>
            </a:r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0" y="1143000"/>
            <a:ext cx="12192000" cy="0"/>
          </a:xfrm>
          <a:prstGeom prst="line">
            <a:avLst/>
          </a:prstGeom>
          <a:ln w="38100" cmpd="sng">
            <a:solidFill>
              <a:srgbClr val="0093D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7782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venir Book" charset="0"/>
                <a:ea typeface="Avenir Book" charset="0"/>
                <a:cs typeface="Avenir Book" charset="0"/>
              </a:defRPr>
            </a:lvl1pPr>
            <a:lvl2pPr>
              <a:defRPr>
                <a:latin typeface="Avenir Book" charset="0"/>
                <a:ea typeface="Avenir Book" charset="0"/>
                <a:cs typeface="Avenir Book" charset="0"/>
              </a:defRPr>
            </a:lvl2pPr>
            <a:lvl3pPr>
              <a:defRPr>
                <a:latin typeface="Avenir Book" charset="0"/>
                <a:ea typeface="Avenir Book" charset="0"/>
                <a:cs typeface="Avenir Book" charset="0"/>
              </a:defRPr>
            </a:lvl3pPr>
            <a:lvl4pPr>
              <a:defRPr>
                <a:latin typeface="Avenir Book" charset="0"/>
                <a:ea typeface="Avenir Book" charset="0"/>
                <a:cs typeface="Avenir Book" charset="0"/>
              </a:defRPr>
            </a:lvl4pPr>
            <a:lvl5pPr>
              <a:defRPr>
                <a:latin typeface="Avenir Book" charset="0"/>
                <a:ea typeface="Avenir Book" charset="0"/>
                <a:cs typeface="Avenir Book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6DCC-BD4F-3048-AF99-C7B05410EF43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6068-C2F6-DF41-A09C-9633FD5A0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58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venir Book" charset="0"/>
                <a:ea typeface="Avenir Book" charset="0"/>
                <a:cs typeface="Avenir Book" charset="0"/>
              </a:defRPr>
            </a:lvl1pPr>
            <a:lvl2pPr>
              <a:defRPr>
                <a:latin typeface="Avenir Book" charset="0"/>
                <a:ea typeface="Avenir Book" charset="0"/>
                <a:cs typeface="Avenir Book" charset="0"/>
              </a:defRPr>
            </a:lvl2pPr>
            <a:lvl3pPr>
              <a:defRPr>
                <a:latin typeface="Avenir Book" charset="0"/>
                <a:ea typeface="Avenir Book" charset="0"/>
                <a:cs typeface="Avenir Book" charset="0"/>
              </a:defRPr>
            </a:lvl3pPr>
            <a:lvl4pPr>
              <a:defRPr>
                <a:latin typeface="Avenir Book" charset="0"/>
                <a:ea typeface="Avenir Book" charset="0"/>
                <a:cs typeface="Avenir Book" charset="0"/>
              </a:defRPr>
            </a:lvl4pPr>
            <a:lvl5pPr>
              <a:defRPr>
                <a:latin typeface="Avenir Book" charset="0"/>
                <a:ea typeface="Avenir Book" charset="0"/>
                <a:cs typeface="Avenir Book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6DCC-BD4F-3048-AF99-C7B05410EF43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6068-C2F6-DF41-A09C-9633FD5A0CD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0" y="1143000"/>
            <a:ext cx="12192000" cy="0"/>
          </a:xfrm>
          <a:prstGeom prst="line">
            <a:avLst/>
          </a:prstGeom>
          <a:ln w="38100" cmpd="sng">
            <a:solidFill>
              <a:srgbClr val="0093D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3592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6068-C2F6-DF41-A09C-9633FD5A0CD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0" y="3810000"/>
            <a:ext cx="12192000" cy="0"/>
          </a:xfrm>
          <a:prstGeom prst="line">
            <a:avLst/>
          </a:prstGeom>
          <a:ln w="63500" cmpd="sng">
            <a:solidFill>
              <a:srgbClr val="0093D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88759" y="2667000"/>
            <a:ext cx="109728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093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6DCC-BD4F-3048-AF99-C7B05410EF43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6068-C2F6-DF41-A09C-9633FD5A0CD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0" y="1143000"/>
            <a:ext cx="12192000" cy="0"/>
          </a:xfrm>
          <a:prstGeom prst="line">
            <a:avLst/>
          </a:prstGeom>
          <a:ln w="38100" cmpd="sng">
            <a:solidFill>
              <a:srgbClr val="0093D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1787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6DCC-BD4F-3048-AF99-C7B05410EF43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6068-C2F6-DF41-A09C-9633FD5A0CD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0" y="1143000"/>
            <a:ext cx="12192000" cy="0"/>
          </a:xfrm>
          <a:prstGeom prst="line">
            <a:avLst/>
          </a:prstGeom>
          <a:ln w="38100" cmpd="sng">
            <a:solidFill>
              <a:srgbClr val="0093D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4937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6DCC-BD4F-3048-AF99-C7B05410EF43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6068-C2F6-DF41-A09C-9633FD5A0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957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6DCC-BD4F-3048-AF99-C7B05410EF43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6068-C2F6-DF41-A09C-9633FD5A0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59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3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6DCC-BD4F-3048-AF99-C7B05410EF43}" type="datetimeFigureOut">
              <a:rPr lang="en-US" smtClean="0"/>
              <a:pPr/>
              <a:t>1/28/26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16068-C2F6-DF41-A09C-9633FD5A0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359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67">
                <a:solidFill>
                  <a:schemeClr val="tx1">
                    <a:tint val="75000"/>
                  </a:schemeClr>
                </a:solidFill>
                <a:latin typeface="Verdana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67">
                <a:solidFill>
                  <a:schemeClr val="tx1">
                    <a:tint val="75000"/>
                  </a:schemeClr>
                </a:solidFill>
                <a:latin typeface="Verdana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67">
                <a:solidFill>
                  <a:schemeClr val="tx1">
                    <a:tint val="75000"/>
                  </a:schemeClr>
                </a:solidFill>
                <a:latin typeface="Verdana"/>
              </a:defRPr>
            </a:lvl1pPr>
          </a:lstStyle>
          <a:p>
            <a:fld id="{1F716068-C2F6-DF41-A09C-9633FD5A0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958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98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txStyles>
    <p:titleStyle>
      <a:lvl1pPr algn="ctr" defTabSz="121917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Avenir Book"/>
          <a:ea typeface="+mj-ea"/>
          <a:cs typeface="Avenir Book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venir Book" charset="0"/>
          <a:ea typeface="Avenir Book" charset="0"/>
          <a:cs typeface="Avenir Book" charset="0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Avenir Book" charset="0"/>
          <a:ea typeface="Avenir Book" charset="0"/>
          <a:cs typeface="Avenir Book" charset="0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venir Book" charset="0"/>
          <a:ea typeface="Avenir Book" charset="0"/>
          <a:cs typeface="Avenir Book" charset="0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133" kern="1200">
          <a:solidFill>
            <a:schemeClr val="tx1"/>
          </a:solidFill>
          <a:latin typeface="Avenir Book" charset="0"/>
          <a:ea typeface="Avenir Book" charset="0"/>
          <a:cs typeface="Avenir Book" charset="0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133" kern="1200">
          <a:solidFill>
            <a:schemeClr val="tx1"/>
          </a:solidFill>
          <a:latin typeface="Avenir Book" charset="0"/>
          <a:ea typeface="Avenir Book" charset="0"/>
          <a:cs typeface="Avenir Book" charset="0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5265" y="829897"/>
            <a:ext cx="10101470" cy="1470025"/>
          </a:xfrm>
        </p:spPr>
        <p:txBody>
          <a:bodyPr/>
          <a:lstStyle/>
          <a:p>
            <a:r>
              <a:rPr lang="en-US" dirty="0"/>
              <a:t>CSCI-1680</a:t>
            </a:r>
            <a:br>
              <a:rPr lang="en-US" dirty="0"/>
            </a:br>
            <a:r>
              <a:rPr lang="en-US" dirty="0"/>
              <a:t>Sockets and network programming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Nick </a:t>
            </a:r>
            <a:r>
              <a:rPr lang="en-US" dirty="0" err="1"/>
              <a:t>DeMarinis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140902" y="6550224"/>
            <a:ext cx="67823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Based partly on lecture notes by Rodrigo Fonseca, David </a:t>
            </a:r>
            <a:r>
              <a:rPr lang="en-US" sz="1400" dirty="0" err="1"/>
              <a:t>Mazières</a:t>
            </a:r>
            <a:r>
              <a:rPr lang="en-US" sz="1400" dirty="0"/>
              <a:t>, Phil Levis, John </a:t>
            </a:r>
            <a:r>
              <a:rPr lang="en-US" sz="1400" dirty="0" err="1"/>
              <a:t>Jannotti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AD7F0-5A5A-CB4F-9746-E198A50BD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762C4-13DA-C74A-8DE6-E0FA4B20E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/>
              <a:t>Container setup</a:t>
            </a:r>
            <a:r>
              <a:rPr lang="en-US" dirty="0"/>
              <a:t>:  fill out form by TONIGHT (1/29)</a:t>
            </a:r>
          </a:p>
          <a:p>
            <a:pPr lvl="1"/>
            <a:r>
              <a:rPr lang="en-US" dirty="0"/>
              <a:t>Whether or not you have it working</a:t>
            </a:r>
          </a:p>
          <a:p>
            <a:pPr marL="609585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 err="1"/>
              <a:t>Snowcast</a:t>
            </a:r>
            <a:r>
              <a:rPr lang="en-US" u="sng" dirty="0"/>
              <a:t> is out!</a:t>
            </a:r>
          </a:p>
          <a:p>
            <a:r>
              <a:rPr lang="en-US" dirty="0" err="1">
                <a:solidFill>
                  <a:srgbClr val="FFCC33"/>
                </a:solidFill>
              </a:rPr>
              <a:t>Gearup</a:t>
            </a:r>
            <a:r>
              <a:rPr lang="en-US" dirty="0">
                <a:solidFill>
                  <a:srgbClr val="FFCC33"/>
                </a:solidFill>
              </a:rPr>
              <a:t> Today 1/29 5-7pm CIT165 </a:t>
            </a:r>
            <a:r>
              <a:rPr lang="en-US" dirty="0"/>
              <a:t>(+Zoom, recorded)</a:t>
            </a:r>
          </a:p>
          <a:p>
            <a:pPr lvl="1"/>
            <a:r>
              <a:rPr lang="en-US" dirty="0"/>
              <a:t>Look at the notes!</a:t>
            </a:r>
          </a:p>
          <a:p>
            <a:r>
              <a:rPr lang="en-US" dirty="0">
                <a:solidFill>
                  <a:srgbClr val="FFCC33"/>
                </a:solidFill>
              </a:rPr>
              <a:t>Milestone due by Monday, 2/2 by 11:59pm EST</a:t>
            </a:r>
          </a:p>
          <a:p>
            <a:pPr lvl="1"/>
            <a:r>
              <a:rPr lang="en-US" dirty="0"/>
              <a:t>Warmup + design doc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008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for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Working with sockets</a:t>
            </a:r>
          </a:p>
          <a:p>
            <a:r>
              <a:rPr lang="en-US" dirty="0"/>
              <a:t>TCP &amp; UDP</a:t>
            </a:r>
          </a:p>
          <a:p>
            <a:r>
              <a:rPr lang="en-US" dirty="0"/>
              <a:t>Building a protocol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Sockets: Communication Between Machines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Network sockets are file descriptors!</a:t>
            </a:r>
          </a:p>
          <a:p>
            <a:r>
              <a:rPr lang="en-US" dirty="0"/>
              <a:t>UDP (“datagram sockets”)</a:t>
            </a:r>
          </a:p>
          <a:p>
            <a:pPr marL="0" indent="0">
              <a:buNone/>
            </a:pPr>
            <a:r>
              <a:rPr lang="en-US" dirty="0"/>
              <a:t>	=&gt; Connectionless:  </a:t>
            </a:r>
            <a:r>
              <a:rPr lang="en-US" i="1" dirty="0"/>
              <a:t>unreliable</a:t>
            </a:r>
            <a:r>
              <a:rPr lang="en-US" dirty="0"/>
              <a:t> message delivery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TCP (“stream sockets”)</a:t>
            </a:r>
          </a:p>
          <a:p>
            <a:pPr lvl="1"/>
            <a:r>
              <a:rPr lang="en-US" i="1" dirty="0"/>
              <a:t>Reliable, connection-oriented...</a:t>
            </a:r>
          </a:p>
        </p:txBody>
      </p:sp>
    </p:spTree>
    <p:extLst>
      <p:ext uri="{BB962C8B-B14F-4D97-AF65-F5344CB8AC3E}">
        <p14:creationId xmlns:p14="http://schemas.microsoft.com/office/powerpoint/2010/main" val="1115041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82929-B0D7-563B-9DF5-F0B63C6F2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Demo:  guessing game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B90D5-B435-131F-DD11-D7E5663F4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052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Sockets: Communication Between Machines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Network sockets file descriptors!</a:t>
            </a:r>
          </a:p>
          <a:p>
            <a:r>
              <a:rPr lang="en-US" dirty="0"/>
              <a:t>Datagram sockets (</a:t>
            </a:r>
            <a:r>
              <a:rPr lang="en-US" dirty="0" err="1"/>
              <a:t>eg.</a:t>
            </a:r>
            <a:r>
              <a:rPr lang="en-US" dirty="0"/>
              <a:t> UDP): unreliable message delivery</a:t>
            </a:r>
          </a:p>
          <a:p>
            <a:pPr lvl="1"/>
            <a:r>
              <a:rPr lang="en-US" dirty="0"/>
              <a:t>Send atomic messages, which may be reordered or lost</a:t>
            </a:r>
          </a:p>
          <a:p>
            <a:endParaRPr lang="en-US" dirty="0"/>
          </a:p>
          <a:p>
            <a:r>
              <a:rPr lang="en-US" dirty="0"/>
              <a:t>Stream sockets (TCP): bi-directional pipes</a:t>
            </a:r>
          </a:p>
          <a:p>
            <a:pPr lvl="1"/>
            <a:r>
              <a:rPr lang="en-US" i="1" dirty="0"/>
              <a:t>Stream</a:t>
            </a:r>
            <a:r>
              <a:rPr lang="en-US" dirty="0"/>
              <a:t> of bytes written on one end, read on another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Reads may not return full amount requested, must re-read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calls for</a:t>
            </a:r>
            <a:r>
              <a:rPr lang="en-US" baseline="0" dirty="0"/>
              <a:t> using TCP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5439" y="1509686"/>
            <a:ext cx="8141122" cy="4794563"/>
          </a:xfrm>
        </p:spPr>
        <p:txBody>
          <a:bodyPr>
            <a:normAutofit fontScale="85000" lnSpcReduction="10000"/>
          </a:bodyPr>
          <a:lstStyle/>
          <a:p>
            <a:pPr>
              <a:buNone/>
              <a:tabLst>
                <a:tab pos="3654425" algn="l"/>
              </a:tabLst>
            </a:pPr>
            <a:r>
              <a:rPr lang="en-US" u="sng" dirty="0"/>
              <a:t>Client</a:t>
            </a:r>
            <a:r>
              <a:rPr lang="en-US" dirty="0"/>
              <a:t>	</a:t>
            </a:r>
            <a:r>
              <a:rPr lang="en-US" u="sng" dirty="0"/>
              <a:t>Server   </a:t>
            </a:r>
          </a:p>
          <a:p>
            <a:pPr>
              <a:buNone/>
              <a:tabLst>
                <a:tab pos="3654425" algn="l"/>
              </a:tabLst>
            </a:pPr>
            <a:r>
              <a:rPr lang="en-US" dirty="0"/>
              <a:t>			</a:t>
            </a:r>
            <a:r>
              <a:rPr lang="en-US" sz="2400" b="0" dirty="0">
                <a:latin typeface="Courier"/>
                <a:cs typeface="Courier"/>
              </a:rPr>
              <a:t>socket</a:t>
            </a:r>
            <a:r>
              <a:rPr lang="en-US" dirty="0"/>
              <a:t> – make socket</a:t>
            </a:r>
          </a:p>
          <a:p>
            <a:pPr>
              <a:buNone/>
              <a:tabLst>
                <a:tab pos="3654425" algn="l"/>
              </a:tabLst>
            </a:pPr>
            <a:r>
              <a:rPr lang="en-US" dirty="0"/>
              <a:t>			</a:t>
            </a:r>
            <a:r>
              <a:rPr lang="en-US" sz="2400" b="0" dirty="0">
                <a:latin typeface="Courier"/>
                <a:cs typeface="Courier"/>
              </a:rPr>
              <a:t>bind</a:t>
            </a:r>
            <a:r>
              <a:rPr lang="en-US" dirty="0"/>
              <a:t> – assign address, port</a:t>
            </a:r>
          </a:p>
          <a:p>
            <a:pPr>
              <a:buNone/>
              <a:tabLst>
                <a:tab pos="3654425" algn="l"/>
              </a:tabLst>
            </a:pPr>
            <a:r>
              <a:rPr lang="en-US" dirty="0"/>
              <a:t>			</a:t>
            </a:r>
            <a:r>
              <a:rPr lang="en-US" sz="2400" b="0" dirty="0">
                <a:latin typeface="Courier"/>
                <a:cs typeface="Courier"/>
              </a:rPr>
              <a:t>listen</a:t>
            </a:r>
            <a:r>
              <a:rPr lang="en-US" dirty="0"/>
              <a:t> – listen for clients</a:t>
            </a:r>
          </a:p>
          <a:p>
            <a:pPr>
              <a:buNone/>
              <a:tabLst>
                <a:tab pos="3654425" algn="l"/>
              </a:tabLst>
            </a:pPr>
            <a:r>
              <a:rPr lang="en-US" sz="2400" b="0" dirty="0">
                <a:latin typeface="Courier"/>
                <a:cs typeface="Courier"/>
              </a:rPr>
              <a:t>socket</a:t>
            </a:r>
            <a:r>
              <a:rPr lang="en-US" dirty="0"/>
              <a:t> – make socket</a:t>
            </a:r>
          </a:p>
          <a:p>
            <a:pPr>
              <a:buNone/>
              <a:tabLst>
                <a:tab pos="3654425" algn="l"/>
              </a:tabLst>
            </a:pPr>
            <a:r>
              <a:rPr lang="en-US" sz="2400" b="0" dirty="0">
                <a:latin typeface="Courier"/>
                <a:cs typeface="Courier"/>
              </a:rPr>
              <a:t>bind*</a:t>
            </a:r>
            <a:r>
              <a:rPr lang="en-US" dirty="0"/>
              <a:t> – assign address</a:t>
            </a:r>
          </a:p>
          <a:p>
            <a:pPr>
              <a:buNone/>
              <a:tabLst>
                <a:tab pos="3654425" algn="l"/>
              </a:tabLst>
            </a:pPr>
            <a:r>
              <a:rPr lang="en-US" sz="2400" b="0" dirty="0">
                <a:latin typeface="Courier"/>
                <a:cs typeface="Courier"/>
              </a:rPr>
              <a:t>connect</a:t>
            </a:r>
            <a:r>
              <a:rPr lang="en-US" dirty="0"/>
              <a:t> – connect to listening socket</a:t>
            </a:r>
          </a:p>
          <a:p>
            <a:pPr>
              <a:buNone/>
              <a:tabLst>
                <a:tab pos="3654425" algn="l"/>
              </a:tabLst>
            </a:pPr>
            <a:r>
              <a:rPr lang="en-US" dirty="0"/>
              <a:t>			</a:t>
            </a:r>
            <a:r>
              <a:rPr lang="en-US" sz="2400" b="0" dirty="0">
                <a:latin typeface="Courier"/>
                <a:cs typeface="Courier"/>
              </a:rPr>
              <a:t>accept</a:t>
            </a:r>
            <a:r>
              <a:rPr lang="en-US" dirty="0"/>
              <a:t> – accept connection</a:t>
            </a:r>
          </a:p>
          <a:p>
            <a:pPr>
              <a:buNone/>
              <a:tabLst>
                <a:tab pos="3654425" algn="l"/>
              </a:tabLst>
            </a:pPr>
            <a:endParaRPr lang="en-US" dirty="0"/>
          </a:p>
          <a:p>
            <a:pPr algn="r">
              <a:buFontTx/>
              <a:buChar char="•"/>
              <a:tabLst>
                <a:tab pos="3654425" algn="l"/>
              </a:tabLst>
            </a:pPr>
            <a:r>
              <a:rPr lang="en-US" sz="2400" dirty="0"/>
              <a:t>This call to bind is optional, connect can choose address &amp; port.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 Naming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TCP &amp; UDP name </a:t>
            </a:r>
            <a:r>
              <a:rPr lang="en-US" i="1" dirty="0"/>
              <a:t>communication endpoints</a:t>
            </a:r>
          </a:p>
          <a:p>
            <a:pPr lvl="1"/>
            <a:r>
              <a:rPr lang="en-US" dirty="0"/>
              <a:t>IP address specifies host (128.148.32.110)</a:t>
            </a:r>
          </a:p>
          <a:p>
            <a:pPr lvl="1"/>
            <a:r>
              <a:rPr lang="en-US" dirty="0"/>
              <a:t>16-bit port number </a:t>
            </a:r>
            <a:r>
              <a:rPr lang="en-US" dirty="0" err="1"/>
              <a:t>demultiplexes</a:t>
            </a:r>
            <a:r>
              <a:rPr lang="en-US" dirty="0"/>
              <a:t> within host</a:t>
            </a:r>
          </a:p>
          <a:p>
            <a:pPr lvl="1"/>
            <a:r>
              <a:rPr lang="en-US" dirty="0"/>
              <a:t>Well-known services listen on standard ports (</a:t>
            </a:r>
            <a:r>
              <a:rPr lang="en-US" i="1" dirty="0"/>
              <a:t>e.g.</a:t>
            </a:r>
            <a:r>
              <a:rPr lang="en-US" dirty="0"/>
              <a:t> </a:t>
            </a:r>
            <a:r>
              <a:rPr lang="en-US" dirty="0" err="1"/>
              <a:t>ssh</a:t>
            </a:r>
            <a:r>
              <a:rPr lang="en-US" dirty="0"/>
              <a:t> – 22, http – 80, mail – 25)</a:t>
            </a:r>
          </a:p>
          <a:p>
            <a:pPr lvl="1"/>
            <a:r>
              <a:rPr lang="en-US" dirty="0"/>
              <a:t>Clients connect from arbitrary ports to well known ports</a:t>
            </a:r>
          </a:p>
          <a:p>
            <a:pPr marL="609585" lvl="1" indent="0">
              <a:buNone/>
            </a:pPr>
            <a:endParaRPr lang="en-US" dirty="0"/>
          </a:p>
          <a:p>
            <a:r>
              <a:rPr lang="en-US" dirty="0"/>
              <a:t>A connection is named by 5 components</a:t>
            </a:r>
          </a:p>
          <a:p>
            <a:pPr lvl="1"/>
            <a:r>
              <a:rPr lang="en-US" dirty="0"/>
              <a:t>Protocol, local IP, local port, remote IP, remote port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Many messages are binary data sent with precise formats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Data usually sent in Network byte order (Big Endian)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Remember to always convert!</a:t>
            </a:r>
          </a:p>
          <a:p>
            <a:pPr lvl="1"/>
            <a:r>
              <a:rPr lang="en-US" dirty="0"/>
              <a:t>In C, this is </a:t>
            </a:r>
            <a:r>
              <a:rPr lang="en-US" dirty="0" err="1"/>
              <a:t>htons</a:t>
            </a:r>
            <a:r>
              <a:rPr lang="en-US" dirty="0"/>
              <a:t>(), </a:t>
            </a:r>
            <a:r>
              <a:rPr lang="en-US" dirty="0" err="1"/>
              <a:t>htonl</a:t>
            </a:r>
            <a:r>
              <a:rPr lang="en-US" dirty="0"/>
              <a:t>(), </a:t>
            </a:r>
            <a:r>
              <a:rPr lang="en-US" dirty="0" err="1"/>
              <a:t>ntohs</a:t>
            </a:r>
            <a:r>
              <a:rPr lang="en-US" dirty="0"/>
              <a:t>(), </a:t>
            </a:r>
            <a:r>
              <a:rPr lang="en-US" dirty="0" err="1"/>
              <a:t>ntohl</a:t>
            </a:r>
            <a:r>
              <a:rPr lang="en-US" dirty="0"/>
              <a:t>()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_Line">
  <a:themeElements>
    <a:clrScheme name="Custom 13">
      <a:dk1>
        <a:srgbClr val="000000"/>
      </a:dk1>
      <a:lt1>
        <a:srgbClr val="FFFFFF"/>
      </a:lt1>
      <a:dk2>
        <a:srgbClr val="283138"/>
      </a:dk2>
      <a:lt2>
        <a:srgbClr val="AC2B37"/>
      </a:lt2>
      <a:accent1>
        <a:srgbClr val="838D9B"/>
      </a:accent1>
      <a:accent2>
        <a:srgbClr val="AC2B37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mtClean="0">
            <a:latin typeface="Avenir Book" charset="0"/>
            <a:ea typeface="Avenir Book" charset="0"/>
            <a:cs typeface="Avenir Book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demarinis-defense-init-latest</Template>
  <TotalTime>75060</TotalTime>
  <Words>385</Words>
  <Application>Microsoft Macintosh PowerPoint</Application>
  <PresentationFormat>Widescreen</PresentationFormat>
  <Paragraphs>63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Avenir Book</vt:lpstr>
      <vt:lpstr>Calibri</vt:lpstr>
      <vt:lpstr>Courier</vt:lpstr>
      <vt:lpstr>Verdana</vt:lpstr>
      <vt:lpstr>Blue_Line</vt:lpstr>
      <vt:lpstr>CSCI-1680 Sockets and network programming</vt:lpstr>
      <vt:lpstr>Administrivia</vt:lpstr>
      <vt:lpstr>Topics for Today</vt:lpstr>
      <vt:lpstr>Sockets: Communication Between Machines</vt:lpstr>
      <vt:lpstr>Demo:  guessing game</vt:lpstr>
      <vt:lpstr>Sockets: Communication Between Machines</vt:lpstr>
      <vt:lpstr>System calls for using TCP</vt:lpstr>
      <vt:lpstr>Socket Naming</vt:lpstr>
      <vt:lpstr>Dealing with Data</vt:lpstr>
    </vt:vector>
  </TitlesOfParts>
  <Company>Brown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CSCI-1680 :: Computer Networks</dc:title>
  <dc:creator>Rodrigo Fonseca</dc:creator>
  <cp:lastModifiedBy>DeMarinis, Nicholas</cp:lastModifiedBy>
  <cp:revision>99</cp:revision>
  <cp:lastPrinted>2018-09-18T18:17:19Z</cp:lastPrinted>
  <dcterms:created xsi:type="dcterms:W3CDTF">2011-02-01T07:09:22Z</dcterms:created>
  <dcterms:modified xsi:type="dcterms:W3CDTF">2026-01-29T13:19:54Z</dcterms:modified>
</cp:coreProperties>
</file>