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93"/>
  </p:notesMasterIdLst>
  <p:sldIdLst>
    <p:sldId id="256" r:id="rId2"/>
    <p:sldId id="348" r:id="rId3"/>
    <p:sldId id="513" r:id="rId4"/>
    <p:sldId id="305" r:id="rId5"/>
    <p:sldId id="336" r:id="rId6"/>
    <p:sldId id="370" r:id="rId7"/>
    <p:sldId id="306" r:id="rId8"/>
    <p:sldId id="514" r:id="rId9"/>
    <p:sldId id="530" r:id="rId10"/>
    <p:sldId id="351" r:id="rId11"/>
    <p:sldId id="515" r:id="rId12"/>
    <p:sldId id="364" r:id="rId13"/>
    <p:sldId id="531" r:id="rId14"/>
    <p:sldId id="516" r:id="rId15"/>
    <p:sldId id="517" r:id="rId16"/>
    <p:sldId id="518" r:id="rId17"/>
    <p:sldId id="505" r:id="rId18"/>
    <p:sldId id="501" r:id="rId19"/>
    <p:sldId id="520" r:id="rId20"/>
    <p:sldId id="519" r:id="rId21"/>
    <p:sldId id="353" r:id="rId22"/>
    <p:sldId id="343" r:id="rId23"/>
    <p:sldId id="354" r:id="rId24"/>
    <p:sldId id="503" r:id="rId25"/>
    <p:sldId id="521" r:id="rId26"/>
    <p:sldId id="366" r:id="rId27"/>
    <p:sldId id="532" r:id="rId28"/>
    <p:sldId id="308" r:id="rId29"/>
    <p:sldId id="533" r:id="rId30"/>
    <p:sldId id="535" r:id="rId31"/>
    <p:sldId id="536" r:id="rId32"/>
    <p:sldId id="537" r:id="rId33"/>
    <p:sldId id="538" r:id="rId34"/>
    <p:sldId id="365" r:id="rId35"/>
    <p:sldId id="333" r:id="rId36"/>
    <p:sldId id="369" r:id="rId37"/>
    <p:sldId id="312" r:id="rId38"/>
    <p:sldId id="522" r:id="rId39"/>
    <p:sldId id="523" r:id="rId40"/>
    <p:sldId id="502" r:id="rId41"/>
    <p:sldId id="539" r:id="rId42"/>
    <p:sldId id="504" r:id="rId43"/>
    <p:sldId id="506" r:id="rId44"/>
    <p:sldId id="524" r:id="rId45"/>
    <p:sldId id="318" r:id="rId46"/>
    <p:sldId id="525" r:id="rId47"/>
    <p:sldId id="507" r:id="rId48"/>
    <p:sldId id="512" r:id="rId49"/>
    <p:sldId id="509" r:id="rId50"/>
    <p:sldId id="508" r:id="rId51"/>
    <p:sldId id="540" r:id="rId52"/>
    <p:sldId id="510" r:id="rId53"/>
    <p:sldId id="319" r:id="rId54"/>
    <p:sldId id="316" r:id="rId55"/>
    <p:sldId id="527" r:id="rId56"/>
    <p:sldId id="314" r:id="rId57"/>
    <p:sldId id="529" r:id="rId58"/>
    <p:sldId id="526" r:id="rId59"/>
    <p:sldId id="528" r:id="rId60"/>
    <p:sldId id="313" r:id="rId61"/>
    <p:sldId id="355" r:id="rId62"/>
    <p:sldId id="356" r:id="rId63"/>
    <p:sldId id="358" r:id="rId64"/>
    <p:sldId id="340" r:id="rId65"/>
    <p:sldId id="359" r:id="rId66"/>
    <p:sldId id="360" r:id="rId67"/>
    <p:sldId id="338" r:id="rId68"/>
    <p:sldId id="329" r:id="rId69"/>
    <p:sldId id="344" r:id="rId70"/>
    <p:sldId id="279" r:id="rId71"/>
    <p:sldId id="281" r:id="rId72"/>
    <p:sldId id="293" r:id="rId73"/>
    <p:sldId id="294" r:id="rId74"/>
    <p:sldId id="368" r:id="rId75"/>
    <p:sldId id="315" r:id="rId76"/>
    <p:sldId id="307" r:id="rId77"/>
    <p:sldId id="349" r:id="rId78"/>
    <p:sldId id="317" r:id="rId79"/>
    <p:sldId id="327" r:id="rId80"/>
    <p:sldId id="363" r:id="rId81"/>
    <p:sldId id="280" r:id="rId82"/>
    <p:sldId id="352" r:id="rId83"/>
    <p:sldId id="339" r:id="rId84"/>
    <p:sldId id="311" r:id="rId85"/>
    <p:sldId id="328" r:id="rId86"/>
    <p:sldId id="332" r:id="rId87"/>
    <p:sldId id="331" r:id="rId88"/>
    <p:sldId id="357" r:id="rId89"/>
    <p:sldId id="372" r:id="rId90"/>
    <p:sldId id="499" r:id="rId91"/>
    <p:sldId id="498" r:id="rId9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FFCC33"/>
    <a:srgbClr val="661266"/>
    <a:srgbClr val="20A6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39" autoAdjust="0"/>
    <p:restoredTop sz="89549" autoAdjust="0"/>
  </p:normalViewPr>
  <p:slideViewPr>
    <p:cSldViewPr snapToGrid="0" snapToObjects="1">
      <p:cViewPr varScale="1">
        <p:scale>
          <a:sx n="55" d="100"/>
          <a:sy n="55" d="100"/>
        </p:scale>
        <p:origin x="200" y="1352"/>
      </p:cViewPr>
      <p:guideLst>
        <p:guide orient="horz" pos="2184"/>
        <p:guide pos="3864"/>
      </p:guideLst>
    </p:cSldViewPr>
  </p:slideViewPr>
  <p:outlineViewPr>
    <p:cViewPr>
      <p:scale>
        <a:sx n="33" d="100"/>
        <a:sy n="33" d="100"/>
      </p:scale>
      <p:origin x="4456" y="133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145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2ED56-563E-7042-B9B2-8D0209C290CF}" type="datetimeFigureOut">
              <a:rPr lang="en-US" smtClean="0"/>
              <a:pPr/>
              <a:t>2/2/26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4D5AE-91A4-BE4E-B7FC-F1521B887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34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15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the protocols we build to deal with these media are improving all </a:t>
            </a:r>
            <a:r>
              <a:rPr lang="en-US"/>
              <a:t>the time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08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/wiki/File:United_States_Frequency_Allocations_Chart_2016_-_The_Radio_Spectrum.pdf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15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how the channels overlap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38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how the channels overlap.  Why?  Because only so much frequency space is unlicensed, it all fits into this “amateur” band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930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95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Quadrature encoding:  two carries waves out of phase—modulate the amplitude and phase (hence two dimensions of the constellation)</a:t>
            </a:r>
          </a:p>
          <a:p>
            <a:r>
              <a:rPr lang="en-US" dirty="0"/>
              <a:t>Used for some forms of digital TV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86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long does it take to send a frame across?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721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long does it take to send a frame across?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414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fast can we receive bytes?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373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Which one do we care about?  It depends on what we’re doing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17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428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Which one do we care about?  It depends on what we’re doing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134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Examples:  CRC, Internet,</a:t>
            </a:r>
          </a:p>
          <a:p>
            <a:r>
              <a:rPr lang="en-US" dirty="0"/>
              <a:t>This is different vs. cryptographic security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420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Examples:  CRC, Internet,</a:t>
            </a:r>
          </a:p>
          <a:p>
            <a:r>
              <a:rPr lang="en-US" dirty="0"/>
              <a:t>This is different vs. cryptographic security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760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Low is not necessarily 0V,</a:t>
            </a:r>
            <a:r>
              <a:rPr lang="en-US" baseline="0" dirty="0"/>
              <a:t> (or rest), could be -1, for example; hence the name.</a:t>
            </a:r>
          </a:p>
          <a:p>
            <a:r>
              <a:rPr lang="en-US" baseline="0" dirty="0"/>
              <a:t>Assume we can change the value once per clock cycle.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594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622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Examples:  CRC, Internet,</a:t>
            </a:r>
          </a:p>
          <a:p>
            <a:r>
              <a:rPr lang="en-US" dirty="0"/>
              <a:t>This is different vs. cryptographic security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581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Cannot correct because each invalid code is the same distance</a:t>
            </a:r>
            <a:r>
              <a:rPr lang="en-US" baseline="0" dirty="0"/>
              <a:t> from 3 valid codes!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795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Parity: d=2</a:t>
            </a:r>
          </a:p>
          <a:p>
            <a:r>
              <a:rPr lang="en-US" dirty="0"/>
              <a:t>3-Voting: d=3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867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Concepts are most important here—this is a theme we will see later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791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be sending data while you’re waiting for the other to respond—keep the pipe full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84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Signaling/modulation:  how we send a 1 or 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38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 corners</a:t>
            </a:r>
            <a:r>
              <a:rPr lang="en-US" baseline="0" dirty="0"/>
              <a:t> of a square can’t be corrected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652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45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50% efficiency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389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Abstractions</a:t>
            </a:r>
          </a:p>
          <a:p>
            <a:r>
              <a:rPr lang="en-US" dirty="0"/>
              <a:t>Example: deliver a letter</a:t>
            </a:r>
          </a:p>
          <a:p>
            <a:r>
              <a:rPr lang="en-US" dirty="0"/>
              <a:t>Interfaces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66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Open Systems Interconnect,</a:t>
            </a:r>
            <a:r>
              <a:rPr lang="en-US" baseline="0" dirty="0"/>
              <a:t> ISO</a:t>
            </a:r>
          </a:p>
          <a:p>
            <a:endParaRPr lang="en-US" baseline="0" dirty="0"/>
          </a:p>
          <a:p>
            <a:r>
              <a:rPr lang="en-US" baseline="0" dirty="0"/>
              <a:t>And there are different protocols at each stage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50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Signaling/modulation:  how we send a 1 or 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59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a really blurry line…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7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a really blurry line…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90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-Transmitter, receiver</a:t>
            </a:r>
          </a:p>
          <a:p>
            <a:pPr marL="171450" indent="-171450">
              <a:buFontTx/>
              <a:buChar char="-"/>
            </a:pPr>
            <a:r>
              <a:rPr lang="en-US" dirty="0"/>
              <a:t>Medium</a:t>
            </a:r>
          </a:p>
          <a:p>
            <a:pPr marL="171450" indent="-171450">
              <a:buFontTx/>
              <a:buChar char="-"/>
            </a:pPr>
            <a:r>
              <a:rPr lang="en-US" dirty="0"/>
              <a:t>Varies something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673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-Transmitter, receiver</a:t>
            </a:r>
          </a:p>
          <a:p>
            <a:pPr marL="171450" indent="-171450">
              <a:buFontTx/>
              <a:buChar char="-"/>
            </a:pPr>
            <a:r>
              <a:rPr lang="en-US" dirty="0"/>
              <a:t>Medium</a:t>
            </a:r>
          </a:p>
          <a:p>
            <a:pPr marL="171450" indent="-171450">
              <a:buFontTx/>
              <a:buChar char="-"/>
            </a:pPr>
            <a:r>
              <a:rPr lang="en-US" dirty="0"/>
              <a:t>Varies something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53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the protocols we build to deal with these media are improving all </a:t>
            </a:r>
            <a:r>
              <a:rPr lang="en-US"/>
              <a:t>the time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59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1920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2/2/26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0" y="2485893"/>
            <a:ext cx="12192000" cy="0"/>
          </a:xfrm>
          <a:prstGeom prst="line">
            <a:avLst/>
          </a:prstGeom>
          <a:ln w="50800" cmpd="sng">
            <a:solidFill>
              <a:srgbClr val="0093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102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2/2/26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54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2/2/26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3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2/2/26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50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271169"/>
          </a:xfrm>
        </p:spPr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>
                <a:latin typeface="Avenir Book" charset="0"/>
                <a:ea typeface="Avenir Book" charset="0"/>
                <a:cs typeface="Avenir Book" charset="0"/>
              </a:defRPr>
            </a:lvl2pPr>
            <a:lvl3pPr>
              <a:defRPr>
                <a:latin typeface="Avenir Book" charset="0"/>
                <a:ea typeface="Avenir Book" charset="0"/>
                <a:cs typeface="Avenir Book" charset="0"/>
              </a:defRPr>
            </a:lvl3pPr>
            <a:lvl4pPr>
              <a:defRPr>
                <a:latin typeface="Avenir Book" charset="0"/>
                <a:ea typeface="Avenir Book" charset="0"/>
                <a:cs typeface="Avenir Book" charset="0"/>
              </a:defRPr>
            </a:lvl4pPr>
            <a:lvl5pPr>
              <a:defRPr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969000"/>
            <a:ext cx="12192000" cy="0"/>
          </a:xfrm>
          <a:prstGeom prst="line">
            <a:avLst/>
          </a:prstGeom>
          <a:ln w="76200">
            <a:gradFill flip="none" rotWithShape="1">
              <a:gsLst>
                <a:gs pos="23000">
                  <a:srgbClr val="999999"/>
                </a:gs>
                <a:gs pos="51000">
                  <a:srgbClr val="22A6F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-24921" y="5969011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1996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41958" y="597933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2008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24389" y="596900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15721" y="596901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2020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55096" y="597933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2004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90950" y="5969003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2016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658482" y="5969002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2018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11390" y="596900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2000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0" y="1143000"/>
            <a:ext cx="12192000" cy="0"/>
          </a:xfrm>
          <a:prstGeom prst="line">
            <a:avLst/>
          </a:prstGeom>
          <a:ln w="38100" cmpd="sng">
            <a:solidFill>
              <a:srgbClr val="0093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495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>
                <a:latin typeface="Avenir Book" charset="0"/>
                <a:ea typeface="Avenir Book" charset="0"/>
                <a:cs typeface="Avenir Book" charset="0"/>
              </a:defRPr>
            </a:lvl2pPr>
            <a:lvl3pPr>
              <a:defRPr>
                <a:latin typeface="Avenir Book" charset="0"/>
                <a:ea typeface="Avenir Book" charset="0"/>
                <a:cs typeface="Avenir Book" charset="0"/>
              </a:defRPr>
            </a:lvl3pPr>
            <a:lvl4pPr>
              <a:defRPr>
                <a:latin typeface="Avenir Book" charset="0"/>
                <a:ea typeface="Avenir Book" charset="0"/>
                <a:cs typeface="Avenir Book" charset="0"/>
              </a:defRPr>
            </a:lvl4pPr>
            <a:lvl5pPr>
              <a:defRPr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2/2/26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850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>
                <a:latin typeface="Avenir Book" charset="0"/>
                <a:ea typeface="Avenir Book" charset="0"/>
                <a:cs typeface="Avenir Book" charset="0"/>
              </a:defRPr>
            </a:lvl2pPr>
            <a:lvl3pPr>
              <a:defRPr>
                <a:latin typeface="Avenir Book" charset="0"/>
                <a:ea typeface="Avenir Book" charset="0"/>
                <a:cs typeface="Avenir Book" charset="0"/>
              </a:defRPr>
            </a:lvl3pPr>
            <a:lvl4pPr>
              <a:defRPr>
                <a:latin typeface="Avenir Book" charset="0"/>
                <a:ea typeface="Avenir Book" charset="0"/>
                <a:cs typeface="Avenir Book" charset="0"/>
              </a:defRPr>
            </a:lvl4pPr>
            <a:lvl5pPr>
              <a:defRPr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2/2/26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0" y="1143000"/>
            <a:ext cx="12192000" cy="0"/>
          </a:xfrm>
          <a:prstGeom prst="line">
            <a:avLst/>
          </a:prstGeom>
          <a:ln w="38100" cmpd="sng">
            <a:solidFill>
              <a:srgbClr val="0093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705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0" y="3810000"/>
            <a:ext cx="12192000" cy="0"/>
          </a:xfrm>
          <a:prstGeom prst="line">
            <a:avLst/>
          </a:prstGeom>
          <a:ln w="63500" cmpd="sng">
            <a:solidFill>
              <a:srgbClr val="0093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88759" y="2667000"/>
            <a:ext cx="109728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778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2/2/26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0" y="1143000"/>
            <a:ext cx="12192000" cy="0"/>
          </a:xfrm>
          <a:prstGeom prst="line">
            <a:avLst/>
          </a:prstGeom>
          <a:ln w="38100" cmpd="sng">
            <a:solidFill>
              <a:srgbClr val="0093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708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2/2/26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0" y="1143000"/>
            <a:ext cx="12192000" cy="0"/>
          </a:xfrm>
          <a:prstGeom prst="line">
            <a:avLst/>
          </a:prstGeom>
          <a:ln w="38100" cmpd="sng">
            <a:solidFill>
              <a:srgbClr val="0093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413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2/2/26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16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2/2/26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51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2/2/26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32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221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5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venir Book"/>
          <a:ea typeface="+mj-ea"/>
          <a:cs typeface="Avenir Book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9/90/QAM16_Demonstration.gif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vr9AMWEU-c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7900" y="484187"/>
            <a:ext cx="7772400" cy="1470025"/>
          </a:xfrm>
        </p:spPr>
        <p:txBody>
          <a:bodyPr>
            <a:noAutofit/>
          </a:bodyPr>
          <a:lstStyle/>
          <a:p>
            <a:r>
              <a:rPr lang="en-US" dirty="0"/>
              <a:t>CS1680</a:t>
            </a:r>
            <a:br>
              <a:rPr lang="en-US" dirty="0"/>
            </a:br>
            <a:r>
              <a:rPr lang="en-US" dirty="0"/>
              <a:t>Physical Layer, Link Layer I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94435" y="6538713"/>
            <a:ext cx="74975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Book" panose="02000503020000020003" pitchFamily="2" charset="0"/>
              </a:rPr>
              <a:t>Based partly on lecture notes by Rodrigo Fonseca, David </a:t>
            </a:r>
            <a:r>
              <a:rPr lang="en-US" sz="1400" dirty="0" err="1">
                <a:latin typeface="Avenir Book" panose="02000503020000020003" pitchFamily="2" charset="0"/>
              </a:rPr>
              <a:t>Mazières</a:t>
            </a:r>
            <a:r>
              <a:rPr lang="en-US" sz="1400" dirty="0">
                <a:latin typeface="Avenir Book" panose="02000503020000020003" pitchFamily="2" charset="0"/>
              </a:rPr>
              <a:t>, Phil Levis, John </a:t>
            </a:r>
            <a:r>
              <a:rPr lang="en-US" sz="1400" dirty="0" err="1">
                <a:latin typeface="Avenir Book" panose="02000503020000020003" pitchFamily="2" charset="0"/>
              </a:rPr>
              <a:t>Jannotti</a:t>
            </a:r>
            <a:endParaRPr lang="en-US" sz="1400" dirty="0">
              <a:latin typeface="Avenir Book" panose="02000503020000020003" pitchFamily="2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4A509B4-8BA3-3E80-2FD5-1683FA93DF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97F2F-0506-7408-423F-23CD09C15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The main idea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B56E873-922C-8C96-7F2A-B031C31BE2CE}"/>
              </a:ext>
            </a:extLst>
          </p:cNvPr>
          <p:cNvCxnSpPr>
            <a:cxnSpLocks/>
          </p:cNvCxnSpPr>
          <p:nvPr/>
        </p:nvCxnSpPr>
        <p:spPr>
          <a:xfrm>
            <a:off x="2724744" y="2862724"/>
            <a:ext cx="635288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2D3D42B-D986-9FFC-6107-8766BA008486}"/>
              </a:ext>
            </a:extLst>
          </p:cNvPr>
          <p:cNvSpPr/>
          <p:nvPr/>
        </p:nvSpPr>
        <p:spPr>
          <a:xfrm>
            <a:off x="2396498" y="2698601"/>
            <a:ext cx="328246" cy="328246"/>
          </a:xfrm>
          <a:prstGeom prst="rect">
            <a:avLst/>
          </a:prstGeom>
          <a:solidFill>
            <a:srgbClr val="FFCC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C7F3A6-8B79-5C0A-F70D-FD1A7EF1960B}"/>
              </a:ext>
            </a:extLst>
          </p:cNvPr>
          <p:cNvSpPr/>
          <p:nvPr/>
        </p:nvSpPr>
        <p:spPr>
          <a:xfrm>
            <a:off x="1336431" y="2362200"/>
            <a:ext cx="1060067" cy="1066792"/>
          </a:xfrm>
          <a:prstGeom prst="ellipse">
            <a:avLst/>
          </a:prstGeom>
          <a:solidFill>
            <a:srgbClr val="20A6F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venir Book" panose="02000503020000020003" pitchFamily="2" charset="0"/>
              </a:rPr>
              <a:t>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508D492-CD92-2208-1B61-9DE29559BADD}"/>
              </a:ext>
            </a:extLst>
          </p:cNvPr>
          <p:cNvSpPr/>
          <p:nvPr/>
        </p:nvSpPr>
        <p:spPr>
          <a:xfrm>
            <a:off x="8937222" y="2362200"/>
            <a:ext cx="1060067" cy="1066792"/>
          </a:xfrm>
          <a:prstGeom prst="ellipse">
            <a:avLst/>
          </a:prstGeom>
          <a:solidFill>
            <a:srgbClr val="20A6F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venir Book" panose="02000503020000020003" pitchFamily="2" charset="0"/>
              </a:rPr>
              <a:t>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58361B-1D38-19DB-E984-C66EB49B064A}"/>
              </a:ext>
            </a:extLst>
          </p:cNvPr>
          <p:cNvSpPr/>
          <p:nvPr/>
        </p:nvSpPr>
        <p:spPr>
          <a:xfrm>
            <a:off x="8608976" y="2698601"/>
            <a:ext cx="328246" cy="328246"/>
          </a:xfrm>
          <a:prstGeom prst="rect">
            <a:avLst/>
          </a:prstGeom>
          <a:solidFill>
            <a:srgbClr val="FFCC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97F2F-0506-7408-423F-23CD09C15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The main idea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860F21F-A28E-3FB8-236C-60BA6F2E9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449944"/>
            <a:ext cx="10972800" cy="2130889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Send/receive data over a </a:t>
            </a:r>
            <a:r>
              <a:rPr lang="en-US" sz="2800" i="1" dirty="0"/>
              <a:t>medium</a:t>
            </a:r>
            <a:r>
              <a:rPr lang="en-US" sz="2800" dirty="0"/>
              <a:t> (copper wire, fiber, radio frequency)</a:t>
            </a:r>
          </a:p>
          <a:p>
            <a:r>
              <a:rPr lang="en-US" sz="2800" dirty="0"/>
              <a:t>Sender </a:t>
            </a:r>
            <a:r>
              <a:rPr lang="en-US" sz="2800" i="1" dirty="0"/>
              <a:t>encodes</a:t>
            </a:r>
            <a:r>
              <a:rPr lang="en-US" sz="2800" dirty="0"/>
              <a:t> message using some format, sends “over the wire”</a:t>
            </a:r>
          </a:p>
          <a:p>
            <a:r>
              <a:rPr lang="en-US" sz="2800" dirty="0"/>
              <a:t>Receiver </a:t>
            </a:r>
            <a:r>
              <a:rPr lang="en-US" sz="2800" i="1" dirty="0"/>
              <a:t>decodes (or recovers) message at the other end</a:t>
            </a:r>
            <a:endParaRPr lang="en-US" sz="28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B56E873-922C-8C96-7F2A-B031C31BE2CE}"/>
              </a:ext>
            </a:extLst>
          </p:cNvPr>
          <p:cNvCxnSpPr>
            <a:cxnSpLocks/>
          </p:cNvCxnSpPr>
          <p:nvPr/>
        </p:nvCxnSpPr>
        <p:spPr>
          <a:xfrm>
            <a:off x="2724744" y="2862724"/>
            <a:ext cx="635288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2D3D42B-D986-9FFC-6107-8766BA008486}"/>
              </a:ext>
            </a:extLst>
          </p:cNvPr>
          <p:cNvSpPr/>
          <p:nvPr/>
        </p:nvSpPr>
        <p:spPr>
          <a:xfrm>
            <a:off x="2396498" y="2698601"/>
            <a:ext cx="328246" cy="328246"/>
          </a:xfrm>
          <a:prstGeom prst="rect">
            <a:avLst/>
          </a:prstGeom>
          <a:solidFill>
            <a:srgbClr val="FFCC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C7F3A6-8B79-5C0A-F70D-FD1A7EF1960B}"/>
              </a:ext>
            </a:extLst>
          </p:cNvPr>
          <p:cNvSpPr/>
          <p:nvPr/>
        </p:nvSpPr>
        <p:spPr>
          <a:xfrm>
            <a:off x="1336431" y="2362200"/>
            <a:ext cx="1060067" cy="1066792"/>
          </a:xfrm>
          <a:prstGeom prst="ellipse">
            <a:avLst/>
          </a:prstGeom>
          <a:solidFill>
            <a:srgbClr val="20A6F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venir Book" panose="02000503020000020003" pitchFamily="2" charset="0"/>
              </a:rPr>
              <a:t>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508D492-CD92-2208-1B61-9DE29559BADD}"/>
              </a:ext>
            </a:extLst>
          </p:cNvPr>
          <p:cNvSpPr/>
          <p:nvPr/>
        </p:nvSpPr>
        <p:spPr>
          <a:xfrm>
            <a:off x="8937222" y="2362200"/>
            <a:ext cx="1060067" cy="1066792"/>
          </a:xfrm>
          <a:prstGeom prst="ellipse">
            <a:avLst/>
          </a:prstGeom>
          <a:solidFill>
            <a:srgbClr val="20A6F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venir Book" panose="02000503020000020003" pitchFamily="2" charset="0"/>
              </a:rPr>
              <a:t>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58361B-1D38-19DB-E984-C66EB49B064A}"/>
              </a:ext>
            </a:extLst>
          </p:cNvPr>
          <p:cNvSpPr/>
          <p:nvPr/>
        </p:nvSpPr>
        <p:spPr>
          <a:xfrm>
            <a:off x="8608976" y="2698601"/>
            <a:ext cx="328246" cy="328246"/>
          </a:xfrm>
          <a:prstGeom prst="rect">
            <a:avLst/>
          </a:prstGeom>
          <a:solidFill>
            <a:srgbClr val="FFCC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537433C-22B7-5F9C-4B58-92FC571451B2}"/>
              </a:ext>
            </a:extLst>
          </p:cNvPr>
          <p:cNvSpPr/>
          <p:nvPr/>
        </p:nvSpPr>
        <p:spPr>
          <a:xfrm>
            <a:off x="1866464" y="6031000"/>
            <a:ext cx="8518582" cy="652933"/>
          </a:xfrm>
          <a:prstGeom prst="roundRect">
            <a:avLst/>
          </a:prstGeom>
          <a:solidFill>
            <a:srgbClr val="6612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spcBef>
                <a:spcPct val="20000"/>
              </a:spcBef>
              <a:defRPr/>
            </a:pPr>
            <a:r>
              <a:rPr lang="en-US" sz="2800" b="1" dirty="0">
                <a:latin typeface="Avenir Book" panose="02000503020000020003" pitchFamily="2" charset="0"/>
                <a:cs typeface="Minion Pro"/>
              </a:rPr>
              <a:t>How does this work?</a:t>
            </a:r>
          </a:p>
        </p:txBody>
      </p:sp>
    </p:spTree>
    <p:extLst>
      <p:ext uri="{BB962C8B-B14F-4D97-AF65-F5344CB8AC3E}">
        <p14:creationId xmlns:p14="http://schemas.microsoft.com/office/powerpoint/2010/main" val="325799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D9927-DAB3-8463-08BB-2B42E89D4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this hard?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A3A02-CC73-DD81-5C4C-38A7FA77C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Sharing channel:  interference from other devices</a:t>
            </a:r>
          </a:p>
          <a:p>
            <a:r>
              <a:rPr lang="en-US" sz="2800" dirty="0"/>
              <a:t>Noise</a:t>
            </a:r>
          </a:p>
          <a:p>
            <a:r>
              <a:rPr lang="en-US" sz="2800" dirty="0"/>
              <a:t>Physical distance (attenuation)</a:t>
            </a:r>
          </a:p>
          <a:p>
            <a:r>
              <a:rPr lang="en-US" sz="2800" dirty="0"/>
              <a:t>Energy usage</a:t>
            </a:r>
          </a:p>
          <a:p>
            <a:r>
              <a:rPr lang="en-US" sz="2800" dirty="0"/>
              <a:t>Security</a:t>
            </a:r>
          </a:p>
          <a:p>
            <a:r>
              <a:rPr lang="en-US" sz="2800" dirty="0"/>
              <a:t>…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9882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D9927-DAB3-8463-08BB-2B42E89D4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this hard?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A3A02-CC73-DD81-5C4C-38A7FA77C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Sharing channel:  interference from other devices</a:t>
            </a:r>
          </a:p>
          <a:p>
            <a:r>
              <a:rPr lang="en-US" sz="2800" dirty="0"/>
              <a:t>Noise</a:t>
            </a:r>
          </a:p>
          <a:p>
            <a:r>
              <a:rPr lang="en-US" sz="2800" dirty="0"/>
              <a:t>Physical distance (attenuation)</a:t>
            </a:r>
          </a:p>
          <a:p>
            <a:r>
              <a:rPr lang="en-US" sz="2800" dirty="0"/>
              <a:t>Energy usage</a:t>
            </a:r>
          </a:p>
          <a:p>
            <a:r>
              <a:rPr lang="en-US" sz="2800" dirty="0"/>
              <a:t>Security</a:t>
            </a:r>
          </a:p>
          <a:p>
            <a:r>
              <a:rPr lang="en-US" sz="2800" dirty="0"/>
              <a:t>…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28D34B1-18E5-9C9A-92F0-82A06325DD37}"/>
              </a:ext>
            </a:extLst>
          </p:cNvPr>
          <p:cNvSpPr/>
          <p:nvPr/>
        </p:nvSpPr>
        <p:spPr>
          <a:xfrm>
            <a:off x="1070354" y="5473232"/>
            <a:ext cx="10051291" cy="652933"/>
          </a:xfrm>
          <a:prstGeom prst="roundRect">
            <a:avLst/>
          </a:prstGeom>
          <a:solidFill>
            <a:srgbClr val="6612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spcBef>
                <a:spcPct val="20000"/>
              </a:spcBef>
              <a:defRPr/>
            </a:pPr>
            <a:r>
              <a:rPr lang="en-US" sz="2800" b="1" dirty="0">
                <a:latin typeface="Avenir Book" panose="02000503020000020003" pitchFamily="2" charset="0"/>
                <a:cs typeface="Minion Pro"/>
              </a:rPr>
              <a:t>=&gt; Every medium has its own characteristics, and problems</a:t>
            </a:r>
          </a:p>
        </p:txBody>
      </p:sp>
    </p:spTree>
    <p:extLst>
      <p:ext uri="{BB962C8B-B14F-4D97-AF65-F5344CB8AC3E}">
        <p14:creationId xmlns:p14="http://schemas.microsoft.com/office/powerpoint/2010/main" val="405512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056AA-3C92-F386-3D29-2358E07CF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i="1" dirty="0"/>
          </a:p>
          <a:p>
            <a:pPr marL="0" indent="0" algn="ctr">
              <a:buNone/>
            </a:pPr>
            <a:r>
              <a:rPr lang="en-US" sz="3600" i="1" dirty="0"/>
              <a:t>We don’t need to know the details.</a:t>
            </a:r>
          </a:p>
          <a:p>
            <a:pPr marL="0" indent="0" algn="ctr">
              <a:buNone/>
            </a:pPr>
            <a:endParaRPr lang="en-US" sz="3600" i="1" dirty="0"/>
          </a:p>
          <a:p>
            <a:pPr marL="0" indent="0" algn="ctr">
              <a:buNone/>
            </a:pPr>
            <a:r>
              <a:rPr lang="en-US" sz="3600" i="1" dirty="0"/>
              <a:t>However, there are some key </a:t>
            </a:r>
            <a:r>
              <a:rPr lang="en-US" sz="3600" i="1" dirty="0" err="1"/>
              <a:t>takeways</a:t>
            </a:r>
            <a:r>
              <a:rPr lang="en-US" sz="3600" i="1" dirty="0"/>
              <a:t> to help understand the challenges and implications</a:t>
            </a:r>
          </a:p>
        </p:txBody>
      </p:sp>
    </p:spTree>
    <p:extLst>
      <p:ext uri="{BB962C8B-B14F-4D97-AF65-F5344CB8AC3E}">
        <p14:creationId xmlns:p14="http://schemas.microsoft.com/office/powerpoint/2010/main" val="3412311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7F5C-BA73-5FF6-D0AD-27AEDB19C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E1B0C-CAF6-ED02-6296-31EBBB4FF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5612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7F5C-BA73-5FF6-D0AD-27AEDB19C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E1B0C-CAF6-ED02-6296-31EBBB4FF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All media have fixed </a:t>
            </a:r>
            <a:r>
              <a:rPr lang="en-US" sz="3200" u="sng" dirty="0"/>
              <a:t>bandwidth</a:t>
            </a:r>
            <a:r>
              <a:rPr lang="en-US" sz="3200" dirty="0"/>
              <a:t> =&gt; fixed “space” to transmit information</a:t>
            </a:r>
          </a:p>
          <a:p>
            <a:pPr marL="514350" indent="-514350">
              <a:buFont typeface="+mj-lt"/>
              <a:buAutoNum type="arabicPeriod"/>
            </a:pPr>
            <a:endParaRPr lang="en-US" sz="3200" u="sng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Sending data takes time! =&gt; </a:t>
            </a:r>
            <a:r>
              <a:rPr lang="en-US" sz="3200" u="sng" dirty="0"/>
              <a:t>latency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All media have (some) </a:t>
            </a:r>
            <a:r>
              <a:rPr lang="en-US" sz="3200" u="sng" dirty="0"/>
              <a:t>errors</a:t>
            </a:r>
            <a:r>
              <a:rPr lang="en-US" sz="3200" dirty="0"/>
              <a:t> =&gt; how to deal with them?</a:t>
            </a:r>
          </a:p>
        </p:txBody>
      </p:sp>
    </p:spTree>
    <p:extLst>
      <p:ext uri="{BB962C8B-B14F-4D97-AF65-F5344CB8AC3E}">
        <p14:creationId xmlns:p14="http://schemas.microsoft.com/office/powerpoint/2010/main" val="321255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077A1B-1041-E189-15B6-2AFAB52EA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Bandwidth</a:t>
            </a:r>
          </a:p>
        </p:txBody>
      </p:sp>
    </p:spTree>
    <p:extLst>
      <p:ext uri="{BB962C8B-B14F-4D97-AF65-F5344CB8AC3E}">
        <p14:creationId xmlns:p14="http://schemas.microsoft.com/office/powerpoint/2010/main" val="2810661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84916-3667-0F92-4D5F-DD9387923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28726"/>
            <a:ext cx="10972800" cy="489744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Bandwidth: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2800" dirty="0"/>
          </a:p>
          <a:p>
            <a:pPr lvl="1"/>
            <a:endParaRPr lang="en-US" sz="2800" dirty="0"/>
          </a:p>
          <a:p>
            <a:pPr marL="0" indent="0">
              <a:buNone/>
            </a:pPr>
            <a:r>
              <a:rPr lang="en-US" sz="3200" dirty="0"/>
              <a:t> Creates a fixed “space” in which data can be transmitted</a:t>
            </a:r>
          </a:p>
          <a:p>
            <a:pPr marL="457200" lvl="1" indent="0">
              <a:buNone/>
            </a:pPr>
            <a:r>
              <a:rPr lang="en-US" sz="2800" dirty="0"/>
              <a:t>=&gt;Wires:  defined by physical properties</a:t>
            </a:r>
          </a:p>
          <a:p>
            <a:pPr lvl="1">
              <a:buFont typeface="Symbol" pitchFamily="2" charset="2"/>
              <a:buChar char="Þ"/>
            </a:pPr>
            <a:r>
              <a:rPr lang="en-US" sz="2800" dirty="0"/>
              <a:t> Wireless:  frequency ranges are regulated</a:t>
            </a:r>
          </a:p>
          <a:p>
            <a:pPr marL="457200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90607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84916-3667-0F92-4D5F-DD9387923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28726"/>
            <a:ext cx="10972800" cy="489744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Bandwidth:  </a:t>
            </a:r>
            <a:r>
              <a:rPr lang="en-US" sz="3200" dirty="0"/>
              <a:t>frequencies that a channel propagates well</a:t>
            </a:r>
            <a:br>
              <a:rPr lang="en-US" sz="3200" dirty="0"/>
            </a:br>
            <a:r>
              <a:rPr lang="en-US" sz="3200" dirty="0"/>
              <a:t>(Most signals made up of different frequencies)</a:t>
            </a:r>
          </a:p>
          <a:p>
            <a:pPr marL="0" indent="0">
              <a:buNone/>
            </a:pPr>
            <a:endParaRPr lang="en-US" sz="2800" dirty="0"/>
          </a:p>
          <a:p>
            <a:pPr lvl="1"/>
            <a:endParaRPr lang="en-US" sz="2800" dirty="0"/>
          </a:p>
          <a:p>
            <a:pPr marL="0" indent="0">
              <a:buNone/>
            </a:pPr>
            <a:r>
              <a:rPr lang="en-US" sz="3200" dirty="0"/>
              <a:t>Creates a fixed “space” in which data can be transmitted</a:t>
            </a:r>
          </a:p>
          <a:p>
            <a:pPr marL="457200" lvl="1" indent="0">
              <a:buNone/>
            </a:pPr>
            <a:r>
              <a:rPr lang="en-US" sz="2800" dirty="0"/>
              <a:t>=&gt;Wires:  defined by physical properties</a:t>
            </a:r>
          </a:p>
          <a:p>
            <a:pPr lvl="1">
              <a:buFont typeface="Symbol" pitchFamily="2" charset="2"/>
              <a:buChar char="Þ"/>
            </a:pPr>
            <a:r>
              <a:rPr lang="en-US" sz="2800" dirty="0"/>
              <a:t> Wireless:  frequency ranges are regulated</a:t>
            </a:r>
          </a:p>
          <a:p>
            <a:pPr marL="457200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3172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81224-1B7E-D346-BEBB-DC7B17172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79060-7587-804E-AA45-B9B906D98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Snowcast</a:t>
            </a:r>
            <a:r>
              <a:rPr lang="en-US" sz="3200" dirty="0"/>
              <a:t>:  milestone due last night</a:t>
            </a:r>
          </a:p>
          <a:p>
            <a:pPr lvl="1"/>
            <a:r>
              <a:rPr lang="en-US" sz="2400" dirty="0"/>
              <a:t>I will be reviewing today; look for an announcement for feedback, reference doc</a:t>
            </a:r>
            <a:endParaRPr lang="en-US" sz="2800" dirty="0"/>
          </a:p>
          <a:p>
            <a:r>
              <a:rPr lang="en-US" sz="3200" dirty="0" err="1">
                <a:latin typeface="Avenir Book" panose="02000503020000020003" pitchFamily="2" charset="0"/>
                <a:cs typeface="Consolas" panose="020B0609020204030204" pitchFamily="49" charset="0"/>
              </a:rPr>
              <a:t>Snowcast</a:t>
            </a:r>
            <a:r>
              <a:rPr lang="en-US" sz="3200" dirty="0">
                <a:latin typeface="Avenir Book" panose="02000503020000020003" pitchFamily="2" charset="0"/>
                <a:cs typeface="Consolas" panose="020B0609020204030204" pitchFamily="49" charset="0"/>
              </a:rPr>
              <a:t> full submission:  due Tuesday, Jan 10</a:t>
            </a:r>
          </a:p>
        </p:txBody>
      </p:sp>
    </p:spTree>
    <p:extLst>
      <p:ext uri="{BB962C8B-B14F-4D97-AF65-F5344CB8AC3E}">
        <p14:creationId xmlns:p14="http://schemas.microsoft.com/office/powerpoint/2010/main" val="1879379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84916-3667-0F92-4D5F-DD9387923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28726"/>
            <a:ext cx="10972800" cy="489744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Bandwidth:  </a:t>
            </a:r>
            <a:r>
              <a:rPr lang="en-US" sz="3200" dirty="0"/>
              <a:t>frequencies that a channel propagates well</a:t>
            </a:r>
            <a:br>
              <a:rPr lang="en-US" sz="3200" dirty="0"/>
            </a:br>
            <a:r>
              <a:rPr lang="en-US" sz="3200" dirty="0"/>
              <a:t>(Most signals made up of different frequencies)</a:t>
            </a:r>
          </a:p>
          <a:p>
            <a:pPr marL="0" indent="0">
              <a:buNone/>
            </a:pPr>
            <a:endParaRPr lang="en-US" sz="2800" dirty="0"/>
          </a:p>
          <a:p>
            <a:pPr lvl="1"/>
            <a:endParaRPr lang="en-US" sz="2800" dirty="0"/>
          </a:p>
          <a:p>
            <a:pPr marL="0" indent="0">
              <a:buNone/>
            </a:pPr>
            <a:r>
              <a:rPr lang="en-US" sz="3200" dirty="0"/>
              <a:t>Creates a fixed “space” in which data can be transmitted</a:t>
            </a:r>
          </a:p>
          <a:p>
            <a:pPr marL="457200" lvl="1" indent="0">
              <a:buNone/>
            </a:pPr>
            <a:r>
              <a:rPr lang="en-US" sz="2800" dirty="0"/>
              <a:t>=&gt;Wires:  defined by physical properties</a:t>
            </a:r>
          </a:p>
          <a:p>
            <a:pPr lvl="1">
              <a:buFont typeface="Symbol" pitchFamily="2" charset="2"/>
              <a:buChar char="Þ"/>
            </a:pPr>
            <a:r>
              <a:rPr lang="en-US" sz="2800" dirty="0"/>
              <a:t> Wireless:  frequency ranges are regulated</a:t>
            </a:r>
          </a:p>
          <a:p>
            <a:pPr marL="457200" lvl="1" indent="0">
              <a:buNone/>
            </a:pPr>
            <a:endParaRPr lang="en-US" sz="28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C13EA13-072D-2961-90A3-6166BFB611BB}"/>
              </a:ext>
            </a:extLst>
          </p:cNvPr>
          <p:cNvSpPr/>
          <p:nvPr/>
        </p:nvSpPr>
        <p:spPr>
          <a:xfrm>
            <a:off x="1836709" y="5330357"/>
            <a:ext cx="8518582" cy="1033935"/>
          </a:xfrm>
          <a:prstGeom prst="roundRect">
            <a:avLst/>
          </a:prstGeom>
          <a:solidFill>
            <a:srgbClr val="6612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spcBef>
                <a:spcPct val="20000"/>
              </a:spcBef>
              <a:defRPr/>
            </a:pPr>
            <a:r>
              <a:rPr lang="en-US" sz="2800" b="1" dirty="0">
                <a:latin typeface="Avenir Book" panose="02000503020000020003" pitchFamily="2" charset="0"/>
                <a:cs typeface="Minion Pro"/>
              </a:rPr>
              <a:t>Upper bound on </a:t>
            </a:r>
            <a:r>
              <a:rPr lang="en-US" sz="2800" b="1" i="1" u="sng" dirty="0">
                <a:latin typeface="Avenir Book" panose="02000503020000020003" pitchFamily="2" charset="0"/>
                <a:cs typeface="Minion Pro"/>
              </a:rPr>
              <a:t>throughput</a:t>
            </a:r>
            <a:r>
              <a:rPr lang="en-US" sz="2800" b="1" dirty="0">
                <a:latin typeface="Avenir Book" panose="02000503020000020003" pitchFamily="2" charset="0"/>
                <a:cs typeface="Minion Pro"/>
              </a:rPr>
              <a:t>:  amount of data we can send per time (bits per second)</a:t>
            </a:r>
          </a:p>
        </p:txBody>
      </p:sp>
    </p:spTree>
    <p:extLst>
      <p:ext uri="{BB962C8B-B14F-4D97-AF65-F5344CB8AC3E}">
        <p14:creationId xmlns:p14="http://schemas.microsoft.com/office/powerpoint/2010/main" val="9912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8E7B85A0-BB60-A04B-92F7-7D5A9DE82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0"/>
            <a:ext cx="10718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811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E6AA2-05B2-0348-8607-305283B970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9400"/>
            <a:ext cx="10972800" cy="1143000"/>
          </a:xfrm>
        </p:spPr>
        <p:txBody>
          <a:bodyPr/>
          <a:lstStyle/>
          <a:p>
            <a:r>
              <a:rPr lang="en-US" sz="3200" dirty="0"/>
              <a:t>Early IEEE 802.11 (</a:t>
            </a:r>
            <a:r>
              <a:rPr lang="en-US" sz="3200" dirty="0" err="1"/>
              <a:t>Wifi</a:t>
            </a:r>
            <a:r>
              <a:rPr lang="en-US" sz="3200" dirty="0"/>
              <a:t>) channel bandwidth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A6257E3-A56A-6547-AD92-085951D93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0360"/>
            <a:ext cx="12192000" cy="28448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672377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E6AA2-05B2-0348-8607-305283B970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9400"/>
            <a:ext cx="10972800" cy="1143000"/>
          </a:xfrm>
        </p:spPr>
        <p:txBody>
          <a:bodyPr/>
          <a:lstStyle/>
          <a:p>
            <a:r>
              <a:rPr lang="en-US" sz="3200" dirty="0"/>
              <a:t>Early IEEE 802.11 (</a:t>
            </a:r>
            <a:r>
              <a:rPr lang="en-US" sz="3200" dirty="0" err="1"/>
              <a:t>Wifi</a:t>
            </a:r>
            <a:r>
              <a:rPr lang="en-US" sz="3200" dirty="0"/>
              <a:t>) channel bandwidth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A6257E3-A56A-6547-AD92-085951D93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0360"/>
            <a:ext cx="12192000" cy="28448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230B2C-22D2-4F46-BCA6-A8CAC7C8E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5283" y="2463800"/>
            <a:ext cx="3721100" cy="4114800"/>
          </a:xfrm>
          <a:prstGeom prst="rect">
            <a:avLst/>
          </a:prstGeom>
          <a:solidFill>
            <a:srgbClr val="22A6F4"/>
          </a:solidFill>
          <a:ln w="38100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05294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916986-A464-D367-4080-E84BCA7B1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931" y="899746"/>
            <a:ext cx="5836138" cy="548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068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3B8E9F-B70A-5817-D6EA-A691D6B6BD99}"/>
              </a:ext>
            </a:extLst>
          </p:cNvPr>
          <p:cNvSpPr txBox="1"/>
          <p:nvPr/>
        </p:nvSpPr>
        <p:spPr>
          <a:xfrm>
            <a:off x="2628800" y="2459504"/>
            <a:ext cx="664906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i="1" dirty="0">
                <a:latin typeface="Avenir Book" charset="0"/>
                <a:ea typeface="Avenir Book" charset="0"/>
                <a:cs typeface="Avenir Book" charset="0"/>
              </a:rPr>
              <a:t>How to actually send data?</a:t>
            </a:r>
          </a:p>
          <a:p>
            <a:pPr algn="ctr"/>
            <a:endParaRPr lang="en-US" sz="4000" i="1" dirty="0"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endParaRPr lang="en-US" sz="4000" i="1" dirty="0"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r>
              <a:rPr lang="en-US" sz="4000" i="1" dirty="0">
                <a:latin typeface="Avenir Book" charset="0"/>
                <a:ea typeface="Avenir Book" charset="0"/>
                <a:cs typeface="Avenir Book" charset="0"/>
              </a:rPr>
              <a:t>(Within a limited bandwidth)</a:t>
            </a:r>
          </a:p>
        </p:txBody>
      </p:sp>
    </p:spTree>
    <p:extLst>
      <p:ext uri="{BB962C8B-B14F-4D97-AF65-F5344CB8AC3E}">
        <p14:creationId xmlns:p14="http://schemas.microsoft.com/office/powerpoint/2010/main" val="2357803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BE1CC-536E-7DF0-C328-798218C4E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actually send stuff?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15D87-40DC-3322-105C-CE4285A8E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009682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BE1CC-536E-7DF0-C328-798218C4E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actually send stuff?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15D87-40DC-3322-105C-CE4285A8E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/>
              <a:t>Modulation</a:t>
            </a:r>
            <a:r>
              <a:rPr lang="en-US" sz="3200" dirty="0"/>
              <a:t>:  how to vary a signal in order to transmit information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47278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476" y="222163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Example:  Start with a </a:t>
            </a:r>
            <a:r>
              <a:rPr lang="en-US" sz="3200" i="1" dirty="0"/>
              <a:t>carrier frequency</a:t>
            </a:r>
            <a:r>
              <a:rPr lang="en-US" sz="3200" dirty="0"/>
              <a:t>, </a:t>
            </a:r>
            <a:r>
              <a:rPr lang="en-US" sz="3200" i="1" dirty="0"/>
              <a:t>modulate</a:t>
            </a:r>
            <a:r>
              <a:rPr lang="en-US" sz="3200" dirty="0"/>
              <a:t> it to encode data</a:t>
            </a:r>
            <a:endParaRPr lang="en-US" sz="3200" i="1" dirty="0"/>
          </a:p>
        </p:txBody>
      </p:sp>
      <p:pic>
        <p:nvPicPr>
          <p:cNvPr id="4" name="Picture 3" descr="oof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006" y="2279650"/>
            <a:ext cx="3695700" cy="23749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</p:pic>
      <p:pic>
        <p:nvPicPr>
          <p:cNvPr id="5" name="Picture 4" descr="ask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8259" y="2279650"/>
            <a:ext cx="3695700" cy="23749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399406" y="1586275"/>
            <a:ext cx="3102688" cy="693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b="1" i="1" dirty="0">
                <a:latin typeface="Avenir Book" panose="02000503020000020003" pitchFamily="2" charset="0"/>
                <a:cs typeface="Minion Pro"/>
              </a:rPr>
              <a:t>OOK: On-Off Keying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10475" y="1586275"/>
            <a:ext cx="4345323" cy="693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b="1" i="1" dirty="0">
                <a:latin typeface="Avenir Book" panose="02000503020000020003" pitchFamily="2" charset="0"/>
                <a:cs typeface="Minion Pro"/>
              </a:rPr>
              <a:t>ASK: Amplitude Shift Keying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EECBB-0122-5BF8-E473-D2479C1BB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(early) medium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5C802-1FA4-A558-CA9A-70FF686A3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37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81224-1B7E-D346-BEBB-DC7B17172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79060-7587-804E-AA45-B9B906D98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Snowcast</a:t>
            </a:r>
            <a:r>
              <a:rPr lang="en-US" sz="3200" dirty="0"/>
              <a:t>:  milestone due last night</a:t>
            </a:r>
          </a:p>
          <a:p>
            <a:pPr lvl="1"/>
            <a:r>
              <a:rPr lang="en-US" sz="2400" dirty="0"/>
              <a:t>I will be reviewing today; look for an announcement for feedback, reference doc, </a:t>
            </a:r>
            <a:r>
              <a:rPr lang="en-US" sz="2400" dirty="0" err="1"/>
              <a:t>Gradescope</a:t>
            </a:r>
            <a:endParaRPr lang="en-US" sz="2400" dirty="0"/>
          </a:p>
          <a:p>
            <a:pPr marL="457200" lvl="1" indent="0">
              <a:buNone/>
            </a:pPr>
            <a:endParaRPr lang="en-US" sz="2800" dirty="0"/>
          </a:p>
          <a:p>
            <a:r>
              <a:rPr lang="en-US" sz="3200" dirty="0" err="1">
                <a:latin typeface="Avenir Book" panose="02000503020000020003" pitchFamily="2" charset="0"/>
                <a:cs typeface="Consolas" panose="020B0609020204030204" pitchFamily="49" charset="0"/>
              </a:rPr>
              <a:t>Snowcast</a:t>
            </a:r>
            <a:r>
              <a:rPr lang="en-US" sz="3200" dirty="0">
                <a:latin typeface="Avenir Book" panose="02000503020000020003" pitchFamily="2" charset="0"/>
                <a:cs typeface="Consolas" panose="020B0609020204030204" pitchFamily="49" charset="0"/>
              </a:rPr>
              <a:t> full submission:  due Tuesday, Jan 10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A88753C-A5BB-D418-D5CA-D77DAB14C522}"/>
              </a:ext>
            </a:extLst>
          </p:cNvPr>
          <p:cNvSpPr/>
          <p:nvPr/>
        </p:nvSpPr>
        <p:spPr>
          <a:xfrm>
            <a:off x="1295400" y="4664766"/>
            <a:ext cx="9601199" cy="1461400"/>
          </a:xfrm>
          <a:prstGeom prst="roundRect">
            <a:avLst/>
          </a:prstGeom>
          <a:solidFill>
            <a:srgbClr val="6613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u="sng" dirty="0">
                <a:latin typeface="Avenir Book" charset="0"/>
                <a:ea typeface="Avenir Book" charset="0"/>
                <a:cs typeface="Avenir Book" charset="0"/>
              </a:rPr>
              <a:t>Last call for registration stuff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If you received an override, make sure you accept it.  </a:t>
            </a:r>
            <a:r>
              <a:rPr lang="en-US" sz="2400" b="1" u="sng" dirty="0">
                <a:latin typeface="Avenir Book" charset="0"/>
                <a:ea typeface="Avenir Book" charset="0"/>
                <a:cs typeface="Avenir Book" charset="0"/>
              </a:rPr>
              <a:t>Check now!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If you want to be enrolled but are not, </a:t>
            </a:r>
            <a:r>
              <a:rPr lang="en-US" sz="2400" u="sng" dirty="0">
                <a:latin typeface="Avenir Book" charset="0"/>
                <a:ea typeface="Avenir Book" charset="0"/>
                <a:cs typeface="Avenir Book" charset="0"/>
              </a:rPr>
              <a:t>email me ASAP</a:t>
            </a:r>
          </a:p>
        </p:txBody>
      </p:sp>
    </p:spTree>
    <p:extLst>
      <p:ext uri="{BB962C8B-B14F-4D97-AF65-F5344CB8AC3E}">
        <p14:creationId xmlns:p14="http://schemas.microsoft.com/office/powerpoint/2010/main" val="301235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EECBB-0122-5BF8-E473-D2479C1BB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(early) medium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5C802-1FA4-A558-CA9A-70FF686A3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3BC216F-84DE-C279-F2AD-C8D683A07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610" y="1019002"/>
            <a:ext cx="5312534" cy="442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6831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5C802-1FA4-A558-CA9A-70FF686A3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28410"/>
            <a:ext cx="10972800" cy="6002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/>
              <a:t>Example:  Bell 103 modem (c. 1960s)</a:t>
            </a:r>
          </a:p>
          <a:p>
            <a:pPr marL="0" indent="0">
              <a:buNone/>
            </a:pPr>
            <a:r>
              <a:rPr lang="en-US" dirty="0"/>
              <a:t>Uses frequency-</a:t>
            </a:r>
            <a:r>
              <a:rPr lang="en-US" dirty="0" err="1"/>
              <a:t>shfit</a:t>
            </a:r>
            <a:r>
              <a:rPr lang="en-US" dirty="0"/>
              <a:t> keying to encode data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Transmitting ("originating") side</a:t>
            </a:r>
          </a:p>
          <a:p>
            <a:pPr marL="0" indent="0">
              <a:buNone/>
            </a:pPr>
            <a:r>
              <a:rPr lang="en-US" dirty="0"/>
              <a:t> -1 ("Mark"):  1270 Hz</a:t>
            </a:r>
          </a:p>
          <a:p>
            <a:pPr marL="0" indent="0">
              <a:buNone/>
            </a:pPr>
            <a:r>
              <a:rPr lang="en-US" dirty="0"/>
              <a:t> -0 ("Space"): 1070 Hz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Receiving ("answering") side</a:t>
            </a:r>
          </a:p>
          <a:p>
            <a:pPr marL="0" indent="0">
              <a:buNone/>
            </a:pPr>
            <a:r>
              <a:rPr lang="en-US" dirty="0"/>
              <a:t> - 1 ("Mark"):  2225 Hz</a:t>
            </a:r>
          </a:p>
          <a:p>
            <a:pPr marL="0" indent="0">
              <a:buNone/>
            </a:pPr>
            <a:r>
              <a:rPr lang="en-US" dirty="0"/>
              <a:t> - 0 ("Space"): 2025 Hz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B561ED9-DD5A-E018-7F8B-0B559E521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138" y="527538"/>
            <a:ext cx="3282462" cy="347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3262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5C802-1FA4-A558-CA9A-70FF686A3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28410"/>
            <a:ext cx="10972800" cy="6002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/>
              <a:t>Example:  Bell 103 modem (c. 1960s)</a:t>
            </a:r>
          </a:p>
          <a:p>
            <a:pPr marL="0" indent="0">
              <a:buNone/>
            </a:pPr>
            <a:r>
              <a:rPr lang="en-US" dirty="0"/>
              <a:t>Uses frequency-</a:t>
            </a:r>
            <a:r>
              <a:rPr lang="en-US" dirty="0" err="1"/>
              <a:t>shfit</a:t>
            </a:r>
            <a:r>
              <a:rPr lang="en-US" dirty="0"/>
              <a:t> keying to encode data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Transmitting ("originating") side</a:t>
            </a:r>
          </a:p>
          <a:p>
            <a:pPr marL="0" indent="0">
              <a:buNone/>
            </a:pPr>
            <a:r>
              <a:rPr lang="en-US" dirty="0"/>
              <a:t> -1 ("Mark"):  1270 Hz</a:t>
            </a:r>
          </a:p>
          <a:p>
            <a:pPr marL="0" indent="0">
              <a:buNone/>
            </a:pPr>
            <a:r>
              <a:rPr lang="en-US" dirty="0"/>
              <a:t> -0 ("Space"): 1070 Hz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Receiving ("answering") side</a:t>
            </a:r>
          </a:p>
          <a:p>
            <a:pPr marL="0" indent="0">
              <a:buNone/>
            </a:pPr>
            <a:r>
              <a:rPr lang="en-US" dirty="0"/>
              <a:t> - 1 ("Mark"):  2225 Hz</a:t>
            </a:r>
          </a:p>
          <a:p>
            <a:pPr marL="0" indent="0">
              <a:buNone/>
            </a:pPr>
            <a:r>
              <a:rPr lang="en-US" dirty="0"/>
              <a:t> - 0 ("Space"): 2025 Hz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CC33"/>
                </a:solidFill>
              </a:rPr>
              <a:t>Throughput:  300 bits/second ("baud")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B561ED9-DD5A-E018-7F8B-0B559E521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138" y="527538"/>
            <a:ext cx="3282462" cy="347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3E7A74-C71E-0C5B-96F9-3C094D79DD9E}"/>
              </a:ext>
            </a:extLst>
          </p:cNvPr>
          <p:cNvSpPr txBox="1"/>
          <p:nvPr/>
        </p:nvSpPr>
        <p:spPr>
          <a:xfrm>
            <a:off x="7571284" y="4197960"/>
            <a:ext cx="4130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Transceiver: acoustic coupler</a:t>
            </a:r>
          </a:p>
        </p:txBody>
      </p:sp>
    </p:spTree>
    <p:extLst>
      <p:ext uri="{BB962C8B-B14F-4D97-AF65-F5344CB8AC3E}">
        <p14:creationId xmlns:p14="http://schemas.microsoft.com/office/powerpoint/2010/main" val="42249469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C15BB-2AA1-D1C3-665C-C1538B807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2022230"/>
            <a:ext cx="10972800" cy="2502877"/>
          </a:xfrm>
        </p:spPr>
        <p:txBody>
          <a:bodyPr/>
          <a:lstStyle/>
          <a:p>
            <a:pPr algn="ctr"/>
            <a:r>
              <a:rPr lang="en-US" i="1" dirty="0"/>
              <a:t>Lots of innovation since then!  </a:t>
            </a:r>
            <a:br>
              <a:rPr lang="en-US" i="1" dirty="0"/>
            </a:br>
            <a:br>
              <a:rPr lang="en-US" i="1" dirty="0"/>
            </a:br>
            <a:r>
              <a:rPr lang="en-US" i="1" dirty="0"/>
              <a:t>But still some fundamental limitations </a:t>
            </a:r>
            <a:br>
              <a:rPr lang="en-US" i="1" dirty="0"/>
            </a:br>
            <a:r>
              <a:rPr lang="en-US" i="1" dirty="0"/>
              <a:t>of the medium…</a:t>
            </a:r>
          </a:p>
        </p:txBody>
      </p:sp>
    </p:spTree>
    <p:extLst>
      <p:ext uri="{BB962C8B-B14F-4D97-AF65-F5344CB8AC3E}">
        <p14:creationId xmlns:p14="http://schemas.microsoft.com/office/powerpoint/2010/main" val="18851064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1BC89-7A7A-D838-6F23-D8262C917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can get more complex…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A09DC-9F0E-52FC-63B5-8C0F234AC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Lots of engineering you can do</a:t>
            </a:r>
          </a:p>
          <a:p>
            <a:r>
              <a:rPr lang="en-US" sz="3200" dirty="0"/>
              <a:t>Multiple carriers/frequencies</a:t>
            </a:r>
          </a:p>
          <a:p>
            <a:r>
              <a:rPr lang="en-US" sz="3200" dirty="0"/>
              <a:t>Adjust amplitude, phase</a:t>
            </a:r>
          </a:p>
          <a:p>
            <a:r>
              <a:rPr lang="en-US" sz="3200" dirty="0"/>
              <a:t>Clever ways to avoid errors</a:t>
            </a:r>
          </a:p>
          <a:p>
            <a:r>
              <a:rPr lang="en-US" sz="3200" dirty="0"/>
              <a:t>…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34757E1-1A65-E173-5893-221556BFD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615" y="2159000"/>
            <a:ext cx="3683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DED49D-71E6-E03D-FBF2-0B08165394BF}"/>
              </a:ext>
            </a:extLst>
          </p:cNvPr>
          <p:cNvSpPr txBox="1"/>
          <p:nvPr/>
        </p:nvSpPr>
        <p:spPr>
          <a:xfrm>
            <a:off x="7364599" y="4842299"/>
            <a:ext cx="45650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u="sng" dirty="0">
              <a:latin typeface="Avenir Book" charset="0"/>
              <a:ea typeface="Avenir Book" charset="0"/>
              <a:cs typeface="Avenir Book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good animation on Wikipedia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9099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Quadrature Amplitude Modulation (QAM)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00" y="1042405"/>
            <a:ext cx="5435600" cy="55499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6055236" y="1681787"/>
            <a:ext cx="0" cy="46163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738128" y="3981373"/>
            <a:ext cx="45655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055236" y="2814419"/>
            <a:ext cx="1218628" cy="11669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6604478" y="3449379"/>
            <a:ext cx="223679" cy="531994"/>
          </a:xfrm>
          <a:custGeom>
            <a:avLst/>
            <a:gdLst>
              <a:gd name="connsiteX0" fmla="*/ 223129 w 223679"/>
              <a:gd name="connsiteY0" fmla="*/ 531994 h 531994"/>
              <a:gd name="connsiteX1" fmla="*/ 188801 w 223679"/>
              <a:gd name="connsiteY1" fmla="*/ 154450 h 531994"/>
              <a:gd name="connsiteX2" fmla="*/ 0 w 223679"/>
              <a:gd name="connsiteY2" fmla="*/ 0 h 53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679" h="531994">
                <a:moveTo>
                  <a:pt x="223129" y="531994"/>
                </a:moveTo>
                <a:cubicBezTo>
                  <a:pt x="224559" y="387555"/>
                  <a:pt x="225989" y="243116"/>
                  <a:pt x="188801" y="154450"/>
                </a:cubicBezTo>
                <a:cubicBezTo>
                  <a:pt x="151613" y="65784"/>
                  <a:pt x="0" y="0"/>
                  <a:pt x="0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86253" y="3535184"/>
            <a:ext cx="74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Phase</a:t>
            </a:r>
          </a:p>
        </p:txBody>
      </p:sp>
      <p:sp>
        <p:nvSpPr>
          <p:cNvPr id="15" name="TextBox 14"/>
          <p:cNvSpPr txBox="1"/>
          <p:nvPr/>
        </p:nvSpPr>
        <p:spPr>
          <a:xfrm rot="18900000">
            <a:off x="5980939" y="3093781"/>
            <a:ext cx="1164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Amplitude</a:t>
            </a:r>
          </a:p>
        </p:txBody>
      </p:sp>
    </p:spTree>
    <p:extLst>
      <p:ext uri="{BB962C8B-B14F-4D97-AF65-F5344CB8AC3E}">
        <p14:creationId xmlns:p14="http://schemas.microsoft.com/office/powerpoint/2010/main" val="8751919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1B8A8-06DA-F465-5C5B-52830EB26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Modulation schemes in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87AED-392E-3683-FA80-A8FC2FB4E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https://www.youtube.com/watch?v=vvr9AMWEU-c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3827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Sounds great, right?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 problem:  noise limits the number of modulation levels (M)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Sounds great, right?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Problem:  noise limits the number of modulation levels (M)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Shannon’s Law: </a:t>
            </a:r>
            <a:r>
              <a:rPr lang="en-US" sz="2800" b="0" i="1" dirty="0"/>
              <a:t>C = B </a:t>
            </a:r>
            <a:r>
              <a:rPr lang="en-US" sz="2800" b="0" dirty="0"/>
              <a:t>log</a:t>
            </a:r>
            <a:r>
              <a:rPr lang="en-US" sz="2800" b="0" baseline="-25000" dirty="0"/>
              <a:t>2</a:t>
            </a:r>
            <a:r>
              <a:rPr lang="en-US" sz="2800" b="0" dirty="0"/>
              <a:t>(1 + </a:t>
            </a:r>
            <a:r>
              <a:rPr lang="en-US" sz="2800" i="1" dirty="0"/>
              <a:t>S/N</a:t>
            </a:r>
            <a:r>
              <a:rPr lang="en-US" sz="2800" b="0" dirty="0"/>
              <a:t>)</a:t>
            </a:r>
          </a:p>
          <a:p>
            <a:pPr lvl="1"/>
            <a:r>
              <a:rPr lang="en-US" sz="2400" dirty="0"/>
              <a:t>C: channel capacity (throughput) in bits/second</a:t>
            </a:r>
          </a:p>
          <a:p>
            <a:pPr lvl="1"/>
            <a:r>
              <a:rPr lang="en-US" sz="2400" b="0" dirty="0"/>
              <a:t>B : bandwidth in Hz</a:t>
            </a:r>
          </a:p>
          <a:p>
            <a:pPr lvl="1"/>
            <a:r>
              <a:rPr lang="en-US" sz="2400" dirty="0"/>
              <a:t>S, N:  average signal, noise power</a:t>
            </a:r>
          </a:p>
        </p:txBody>
      </p:sp>
    </p:spTree>
    <p:extLst>
      <p:ext uri="{BB962C8B-B14F-4D97-AF65-F5344CB8AC3E}">
        <p14:creationId xmlns:p14="http://schemas.microsoft.com/office/powerpoint/2010/main" val="342752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Sounds great, right?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Problem:  noise limits the number of modulation levels (M)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Shannon’s Law: </a:t>
            </a:r>
            <a:r>
              <a:rPr lang="en-US" sz="2800" b="0" i="1" dirty="0"/>
              <a:t>C = B </a:t>
            </a:r>
            <a:r>
              <a:rPr lang="en-US" sz="2800" b="0" dirty="0"/>
              <a:t>log</a:t>
            </a:r>
            <a:r>
              <a:rPr lang="en-US" sz="2800" b="0" baseline="-25000" dirty="0"/>
              <a:t>2</a:t>
            </a:r>
            <a:r>
              <a:rPr lang="en-US" sz="2800" b="0" dirty="0"/>
              <a:t>(1 + </a:t>
            </a:r>
            <a:r>
              <a:rPr lang="en-US" sz="2800" i="1" dirty="0"/>
              <a:t>S/N</a:t>
            </a:r>
            <a:r>
              <a:rPr lang="en-US" sz="2800" b="0" dirty="0"/>
              <a:t>)</a:t>
            </a:r>
          </a:p>
          <a:p>
            <a:pPr lvl="1"/>
            <a:r>
              <a:rPr lang="en-US" sz="2400" dirty="0"/>
              <a:t>C: channel capacity (throughput) in bits/second</a:t>
            </a:r>
          </a:p>
          <a:p>
            <a:pPr lvl="1"/>
            <a:r>
              <a:rPr lang="en-US" sz="2400" b="0" dirty="0"/>
              <a:t>B : bandwidth in Hz</a:t>
            </a:r>
          </a:p>
          <a:p>
            <a:pPr lvl="1"/>
            <a:r>
              <a:rPr lang="en-US" sz="2400" dirty="0"/>
              <a:t>S, N:  average signal, noise power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D5DF772-D554-07CB-DFAA-49A5E253EEF8}"/>
              </a:ext>
            </a:extLst>
          </p:cNvPr>
          <p:cNvSpPr/>
          <p:nvPr/>
        </p:nvSpPr>
        <p:spPr>
          <a:xfrm>
            <a:off x="609600" y="4713003"/>
            <a:ext cx="10529455" cy="1794164"/>
          </a:xfrm>
          <a:prstGeom prst="roundRect">
            <a:avLst/>
          </a:prstGeom>
          <a:solidFill>
            <a:srgbClr val="6612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2800" b="1" dirty="0">
                <a:latin typeface="Avenir Book" panose="02000503020000020003" pitchFamily="2" charset="0"/>
                <a:cs typeface="Minion Pro"/>
              </a:rPr>
              <a:t>Takeaway:  fundamental limit on how much data we can fit into a fixed channel, based on noise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2800" b="1" dirty="0">
                <a:latin typeface="Avenir Book" panose="02000503020000020003" pitchFamily="2" charset="0"/>
                <a:cs typeface="Minion Pro"/>
              </a:rPr>
              <a:t>=&gt; For any medium, designers create encodings to try and maximize throughput</a:t>
            </a:r>
          </a:p>
        </p:txBody>
      </p:sp>
    </p:spTree>
    <p:extLst>
      <p:ext uri="{BB962C8B-B14F-4D97-AF65-F5344CB8AC3E}">
        <p14:creationId xmlns:p14="http://schemas.microsoft.com/office/powerpoint/2010/main" val="417889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4" grpId="1" animBg="1"/>
      <p:bldP spid="4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Two more things on sockets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Physical/Link layer:  how to connect two things</a:t>
            </a:r>
          </a:p>
          <a:p>
            <a:pPr marL="0" indent="0">
              <a:buNone/>
            </a:pPr>
            <a:r>
              <a:rPr lang="en-US" sz="3200" dirty="0"/>
              <a:t>	=&gt; Inherent properties of </a:t>
            </a:r>
            <a:r>
              <a:rPr lang="en-US" sz="3200" i="1" dirty="0"/>
              <a:t>real</a:t>
            </a:r>
            <a:r>
              <a:rPr lang="en-US" sz="3200" dirty="0"/>
              <a:t> networks</a:t>
            </a:r>
          </a:p>
        </p:txBody>
      </p:sp>
    </p:spTree>
    <p:extLst>
      <p:ext uri="{BB962C8B-B14F-4D97-AF65-F5344CB8AC3E}">
        <p14:creationId xmlns:p14="http://schemas.microsoft.com/office/powerpoint/2010/main" val="25256608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8405C41D-0112-484B-2739-B5ABB0DA60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7169381"/>
              </p:ext>
            </p:extLst>
          </p:nvPr>
        </p:nvGraphicFramePr>
        <p:xfrm>
          <a:off x="1430214" y="301225"/>
          <a:ext cx="8865118" cy="6195703"/>
        </p:xfrm>
        <a:graphic>
          <a:graphicData uri="http://schemas.openxmlformats.org/drawingml/2006/table">
            <a:tbl>
              <a:tblPr firstRow="1" bandRow="1"/>
              <a:tblGrid>
                <a:gridCol w="2315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4764">
                  <a:extLst>
                    <a:ext uri="{9D8B030D-6E8A-4147-A177-3AD203B41FA5}">
                      <a16:colId xmlns:a16="http://schemas.microsoft.com/office/drawing/2014/main" val="4104644143"/>
                    </a:ext>
                  </a:extLst>
                </a:gridCol>
              </a:tblGrid>
              <a:tr h="668200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dirty="0">
                          <a:latin typeface="Avenir Book" panose="02000503020000020003" pitchFamily="2" charset="0"/>
                          <a:cs typeface="Minion Pro"/>
                        </a:rPr>
                        <a:t>Medium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6F4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dirty="0">
                          <a:latin typeface="Avenir Book" panose="02000503020000020003" pitchFamily="2" charset="0"/>
                          <a:cs typeface="Minion Pro"/>
                        </a:rPr>
                        <a:t>Bandwidth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6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venir Book" panose="02000503020000020003" pitchFamily="2" charset="0"/>
                          <a:cs typeface="Minion Pro"/>
                        </a:rPr>
                        <a:t>Throughput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09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Dialup</a:t>
                      </a:r>
                      <a:br>
                        <a:rPr lang="en-US" sz="240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  <a:cs typeface="Minion Pro"/>
                        </a:rPr>
                      </a:br>
                      <a:r>
                        <a:rPr lang="en-US" sz="240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(1960s)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6F4">
                        <a:tint val="4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venir Book" panose="02000503020000020003" pitchFamily="2" charset="0"/>
                        <a:cs typeface="Minion Pro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4 kHz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6F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300 bits/s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6F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894858"/>
                  </a:ext>
                </a:extLst>
              </a:tr>
              <a:tr h="710941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Dialup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6F4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4 kHz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6F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56 Kbit/s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6F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1117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6F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6F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6F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1117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6F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6F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6F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9486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6F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6F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6F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587043"/>
                  </a:ext>
                </a:extLst>
              </a:tr>
              <a:tr h="710941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6F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6F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6F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640783"/>
                  </a:ext>
                </a:extLst>
              </a:tr>
              <a:tr h="710941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6F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6F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6F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087703"/>
                  </a:ext>
                </a:extLst>
              </a:tr>
            </a:tbl>
          </a:graphicData>
        </a:graphic>
      </p:graphicFrame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03C4BA9-9AA5-CCFD-58AD-1A99FC061988}"/>
              </a:ext>
            </a:extLst>
          </p:cNvPr>
          <p:cNvSpPr/>
          <p:nvPr/>
        </p:nvSpPr>
        <p:spPr>
          <a:xfrm>
            <a:off x="1776750" y="6276319"/>
            <a:ext cx="8518582" cy="560912"/>
          </a:xfrm>
          <a:prstGeom prst="roundRect">
            <a:avLst/>
          </a:prstGeom>
          <a:solidFill>
            <a:srgbClr val="6612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spcBef>
                <a:spcPct val="20000"/>
              </a:spcBef>
              <a:defRPr/>
            </a:pPr>
            <a:r>
              <a:rPr lang="en-US" sz="2800" b="1" dirty="0">
                <a:latin typeface="Avenir Book" panose="02000503020000020003" pitchFamily="2" charset="0"/>
                <a:cs typeface="Minion Pro"/>
              </a:rPr>
              <a:t>=&gt; Does this mean </a:t>
            </a:r>
            <a:r>
              <a:rPr lang="en-US" sz="2800" b="1" dirty="0" err="1">
                <a:latin typeface="Avenir Book" panose="02000503020000020003" pitchFamily="2" charset="0"/>
                <a:cs typeface="Minion Pro"/>
              </a:rPr>
              <a:t>wifi</a:t>
            </a:r>
            <a:r>
              <a:rPr lang="en-US" sz="2800" b="1" dirty="0">
                <a:latin typeface="Avenir Book" panose="02000503020000020003" pitchFamily="2" charset="0"/>
                <a:cs typeface="Minion Pro"/>
              </a:rPr>
              <a:t> is the best?</a:t>
            </a:r>
          </a:p>
        </p:txBody>
      </p:sp>
    </p:spTree>
    <p:extLst>
      <p:ext uri="{BB962C8B-B14F-4D97-AF65-F5344CB8AC3E}">
        <p14:creationId xmlns:p14="http://schemas.microsoft.com/office/powerpoint/2010/main" val="234390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8405C41D-0112-484B-2739-B5ABB0DA60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7154035"/>
              </p:ext>
            </p:extLst>
          </p:nvPr>
        </p:nvGraphicFramePr>
        <p:xfrm>
          <a:off x="1430214" y="301225"/>
          <a:ext cx="8865118" cy="6195703"/>
        </p:xfrm>
        <a:graphic>
          <a:graphicData uri="http://schemas.openxmlformats.org/drawingml/2006/table">
            <a:tbl>
              <a:tblPr firstRow="1" bandRow="1"/>
              <a:tblGrid>
                <a:gridCol w="2315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4764">
                  <a:extLst>
                    <a:ext uri="{9D8B030D-6E8A-4147-A177-3AD203B41FA5}">
                      <a16:colId xmlns:a16="http://schemas.microsoft.com/office/drawing/2014/main" val="4104644143"/>
                    </a:ext>
                  </a:extLst>
                </a:gridCol>
              </a:tblGrid>
              <a:tr h="668200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dirty="0">
                          <a:latin typeface="Avenir Book" panose="02000503020000020003" pitchFamily="2" charset="0"/>
                          <a:cs typeface="Minion Pro"/>
                        </a:rPr>
                        <a:t>Medium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6F4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dirty="0">
                          <a:latin typeface="Avenir Book" panose="02000503020000020003" pitchFamily="2" charset="0"/>
                          <a:cs typeface="Minion Pro"/>
                        </a:rPr>
                        <a:t>Bandwidth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6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venir Book" panose="02000503020000020003" pitchFamily="2" charset="0"/>
                          <a:cs typeface="Minion Pro"/>
                        </a:rPr>
                        <a:t>Throughput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09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Dialup</a:t>
                      </a:r>
                      <a:br>
                        <a:rPr lang="en-US" sz="240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  <a:cs typeface="Minion Pro"/>
                        </a:rPr>
                      </a:br>
                      <a:r>
                        <a:rPr lang="en-US" sz="240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(1960s)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6F4">
                        <a:tint val="4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venir Book" panose="02000503020000020003" pitchFamily="2" charset="0"/>
                        <a:cs typeface="Minion Pro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4 kHz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6F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300 bits/s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6F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894858"/>
                  </a:ext>
                </a:extLst>
              </a:tr>
              <a:tr h="710941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Dialup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6F4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4 kHz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6F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56 Kbit/s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6F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1117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Early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Wifi</a:t>
                      </a:r>
                      <a:br>
                        <a:rPr lang="en-US" sz="240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  <a:cs typeface="Minion Pro"/>
                        </a:rPr>
                      </a:br>
                      <a:r>
                        <a:rPr lang="en-US" sz="240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(802.11g)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6F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20 MHz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6F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54 Mbit/s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6F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1117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Modern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Wifi</a:t>
                      </a:r>
                      <a:endParaRPr lang="en-US" sz="2400" dirty="0">
                        <a:solidFill>
                          <a:schemeClr val="bg1"/>
                        </a:solidFill>
                        <a:latin typeface="Avenir Book" panose="02000503020000020003" pitchFamily="2" charset="0"/>
                        <a:cs typeface="Minion Pro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(802.11ax)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6F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20-40 MHz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6F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Up to 9 Gbps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6F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9486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Ethernet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6F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62.5 MHz </a:t>
                      </a:r>
                      <a:br>
                        <a:rPr lang="en-US" sz="240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  <a:cs typeface="Minion Pro"/>
                        </a:rPr>
                      </a:br>
                      <a:r>
                        <a:rPr lang="en-US" sz="240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(1Gbps version)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6F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1Gbit/s (common)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Up to 100Gbps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6F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587043"/>
                  </a:ext>
                </a:extLst>
              </a:tr>
              <a:tr h="710941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3G cellular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6F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Depends on carrier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6F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2 Mbit/s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6F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640783"/>
                  </a:ext>
                </a:extLst>
              </a:tr>
              <a:tr h="7109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5G cellular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6F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Depends on carrier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6F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&gt; 1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venir Book" panose="02000503020000020003" pitchFamily="2" charset="0"/>
                          <a:cs typeface="Minion Pro"/>
                        </a:rPr>
                        <a:t>GBps</a:t>
                      </a:r>
                      <a:endParaRPr lang="en-US" sz="2400" dirty="0">
                        <a:solidFill>
                          <a:schemeClr val="bg1"/>
                        </a:solidFill>
                        <a:latin typeface="Avenir Book" panose="02000503020000020003" pitchFamily="2" charset="0"/>
                        <a:cs typeface="Minion Pro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A6F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087703"/>
                  </a:ext>
                </a:extLst>
              </a:tr>
            </a:tbl>
          </a:graphicData>
        </a:graphic>
      </p:graphicFrame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03C4BA9-9AA5-CCFD-58AD-1A99FC061988}"/>
              </a:ext>
            </a:extLst>
          </p:cNvPr>
          <p:cNvSpPr/>
          <p:nvPr/>
        </p:nvSpPr>
        <p:spPr>
          <a:xfrm>
            <a:off x="1776750" y="6276319"/>
            <a:ext cx="8518582" cy="560912"/>
          </a:xfrm>
          <a:prstGeom prst="roundRect">
            <a:avLst/>
          </a:prstGeom>
          <a:solidFill>
            <a:srgbClr val="6612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spcBef>
                <a:spcPct val="20000"/>
              </a:spcBef>
              <a:defRPr/>
            </a:pPr>
            <a:r>
              <a:rPr lang="en-US" sz="2800" b="1" dirty="0">
                <a:latin typeface="Avenir Book" panose="02000503020000020003" pitchFamily="2" charset="0"/>
                <a:cs typeface="Minion Pro"/>
              </a:rPr>
              <a:t>=&gt; Does this mean </a:t>
            </a:r>
            <a:r>
              <a:rPr lang="en-US" sz="2800" b="1" dirty="0" err="1">
                <a:latin typeface="Avenir Book" panose="02000503020000020003" pitchFamily="2" charset="0"/>
                <a:cs typeface="Minion Pro"/>
              </a:rPr>
              <a:t>wifi</a:t>
            </a:r>
            <a:r>
              <a:rPr lang="en-US" sz="2800" b="1" dirty="0">
                <a:latin typeface="Avenir Book" panose="02000503020000020003" pitchFamily="2" charset="0"/>
                <a:cs typeface="Minion Pro"/>
              </a:rPr>
              <a:t> is the best?</a:t>
            </a:r>
          </a:p>
        </p:txBody>
      </p:sp>
    </p:spTree>
    <p:extLst>
      <p:ext uri="{BB962C8B-B14F-4D97-AF65-F5344CB8AC3E}">
        <p14:creationId xmlns:p14="http://schemas.microsoft.com/office/powerpoint/2010/main" val="75631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9DA7A-01F5-47B1-8A22-1BB239B7F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Latency</a:t>
            </a:r>
          </a:p>
        </p:txBody>
      </p:sp>
    </p:spTree>
    <p:extLst>
      <p:ext uri="{BB962C8B-B14F-4D97-AF65-F5344CB8AC3E}">
        <p14:creationId xmlns:p14="http://schemas.microsoft.com/office/powerpoint/2010/main" val="5282010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A0DE8C-62C7-BA05-0699-E41E521CF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Sending data takes time!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33D3D-EFF0-2C39-6C87-DC37076DE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Latency:</a:t>
            </a:r>
          </a:p>
        </p:txBody>
      </p:sp>
    </p:spTree>
    <p:extLst>
      <p:ext uri="{BB962C8B-B14F-4D97-AF65-F5344CB8AC3E}">
        <p14:creationId xmlns:p14="http://schemas.microsoft.com/office/powerpoint/2010/main" val="21972996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A0DE8C-62C7-BA05-0699-E41E521CF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Sending data takes time!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33D3D-EFF0-2C39-6C87-DC37076DE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Latency:  time between sending data and when data arrives (somewhere)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Multiple components =&gt; many definitions, depending on what we’re measuring</a:t>
            </a:r>
          </a:p>
        </p:txBody>
      </p:sp>
    </p:spTree>
    <p:extLst>
      <p:ext uri="{BB962C8B-B14F-4D97-AF65-F5344CB8AC3E}">
        <p14:creationId xmlns:p14="http://schemas.microsoft.com/office/powerpoint/2010/main" val="41601174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think about latency</a:t>
            </a:r>
          </a:p>
        </p:txBody>
      </p:sp>
    </p:spTree>
    <p:extLst>
      <p:ext uri="{BB962C8B-B14F-4D97-AF65-F5344CB8AC3E}">
        <p14:creationId xmlns:p14="http://schemas.microsoft.com/office/powerpoint/2010/main" val="40078817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think about latency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800879" y="1673413"/>
            <a:ext cx="0" cy="4407647"/>
          </a:xfrm>
          <a:prstGeom prst="line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338502" y="1673413"/>
            <a:ext cx="0" cy="4407647"/>
          </a:xfrm>
          <a:prstGeom prst="line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Parallelogram 12"/>
          <p:cNvSpPr/>
          <p:nvPr/>
        </p:nvSpPr>
        <p:spPr>
          <a:xfrm rot="1606482" flipH="1">
            <a:off x="4536044" y="2669271"/>
            <a:ext cx="3072183" cy="542134"/>
          </a:xfrm>
          <a:prstGeom prst="parallelogram">
            <a:avLst>
              <a:gd name="adj" fmla="val 50713"/>
            </a:avLst>
          </a:prstGeom>
          <a:solidFill>
            <a:srgbClr val="20A6F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4383598" y="2617735"/>
            <a:ext cx="334422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383598" y="3871832"/>
            <a:ext cx="334422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83598" y="2006349"/>
            <a:ext cx="334422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90746" y="2092298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inion Pro"/>
                <a:cs typeface="Minion Pro"/>
              </a:rPr>
              <a:t>Transmission Delay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90745" y="3003686"/>
            <a:ext cx="1905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inion Pro"/>
                <a:cs typeface="Minion Pro"/>
              </a:rPr>
              <a:t>Propagation Delay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7417997" y="3871832"/>
            <a:ext cx="334422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417997" y="2006349"/>
            <a:ext cx="334422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536727" y="2711881"/>
            <a:ext cx="907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inion Pro"/>
                <a:cs typeface="Minion Pro"/>
              </a:rPr>
              <a:t>Latency</a:t>
            </a:r>
          </a:p>
        </p:txBody>
      </p:sp>
    </p:spTree>
    <p:extLst>
      <p:ext uri="{BB962C8B-B14F-4D97-AF65-F5344CB8AC3E}">
        <p14:creationId xmlns:p14="http://schemas.microsoft.com/office/powerpoint/2010/main" val="32734978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AA42D-9B4E-3A9C-F36A-5DCA2CF53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think about latency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8D95B-8512-E893-FB36-A3C8AF902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118338"/>
            <a:ext cx="10972800" cy="300782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135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think about latency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Processing delay </a:t>
            </a:r>
            <a:r>
              <a:rPr lang="en-US" dirty="0"/>
              <a:t>at the node:  per message computation</a:t>
            </a:r>
          </a:p>
          <a:p>
            <a:endParaRPr lang="en-US" dirty="0"/>
          </a:p>
          <a:p>
            <a:r>
              <a:rPr lang="en-US" u="sng" dirty="0"/>
              <a:t>Queuing delay</a:t>
            </a:r>
            <a:r>
              <a:rPr lang="en-US" dirty="0"/>
              <a:t>:  time spent waiting in buffers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Transmission delay:  sending out the actual data</a:t>
            </a:r>
          </a:p>
          <a:p>
            <a:pPr lvl="1"/>
            <a:r>
              <a:rPr lang="en-US" dirty="0"/>
              <a:t>Size/Bandwidth</a:t>
            </a:r>
          </a:p>
          <a:p>
            <a:endParaRPr lang="en-US" dirty="0"/>
          </a:p>
          <a:p>
            <a:r>
              <a:rPr lang="en-US" u="sng" dirty="0"/>
              <a:t>Propagation delay</a:t>
            </a:r>
            <a:r>
              <a:rPr lang="en-US" dirty="0"/>
              <a:t>:  time for bits to actually go out on the wire</a:t>
            </a:r>
          </a:p>
          <a:p>
            <a:pPr lvl="1"/>
            <a:r>
              <a:rPr lang="en-US" dirty="0"/>
              <a:t>Upper bound? </a:t>
            </a:r>
          </a:p>
          <a:p>
            <a:pPr lvl="1"/>
            <a:r>
              <a:rPr lang="en-US" dirty="0"/>
              <a:t>Depends on media, ultimate upper bound is speed of light</a:t>
            </a:r>
          </a:p>
        </p:txBody>
      </p:sp>
    </p:spTree>
    <p:extLst>
      <p:ext uri="{BB962C8B-B14F-4D97-AF65-F5344CB8AC3E}">
        <p14:creationId xmlns:p14="http://schemas.microsoft.com/office/powerpoint/2010/main" val="423277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37810-E4D8-D35C-DC50-8A150ED6B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3E8CC-E336-0FFA-BF33-0B775ACA8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46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Layers, Services, Protocols</a:t>
            </a:r>
          </a:p>
        </p:txBody>
      </p:sp>
      <p:sp>
        <p:nvSpPr>
          <p:cNvPr id="4" name="Rectangle 3"/>
          <p:cNvSpPr/>
          <p:nvPr/>
        </p:nvSpPr>
        <p:spPr>
          <a:xfrm>
            <a:off x="2526343" y="3385021"/>
            <a:ext cx="1704318" cy="50134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7F7F7F"/>
                </a:solidFill>
                <a:latin typeface="Avenir Book" panose="02000503020000020003" pitchFamily="2" charset="0"/>
              </a:rPr>
              <a:t>Network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526343" y="4243390"/>
            <a:ext cx="1704318" cy="50134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</a:rPr>
              <a:t>Link</a:t>
            </a:r>
          </a:p>
        </p:txBody>
      </p:sp>
      <p:sp>
        <p:nvSpPr>
          <p:cNvPr id="6" name="Rectangle 5"/>
          <p:cNvSpPr/>
          <p:nvPr/>
        </p:nvSpPr>
        <p:spPr>
          <a:xfrm>
            <a:off x="2526343" y="5064252"/>
            <a:ext cx="1704318" cy="5013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venir Book" panose="02000503020000020003" pitchFamily="2" charset="0"/>
              </a:rPr>
              <a:t>Physical</a:t>
            </a:r>
          </a:p>
        </p:txBody>
      </p:sp>
      <p:sp>
        <p:nvSpPr>
          <p:cNvPr id="7" name="Rectangle 6"/>
          <p:cNvSpPr/>
          <p:nvPr/>
        </p:nvSpPr>
        <p:spPr>
          <a:xfrm>
            <a:off x="2526343" y="2551439"/>
            <a:ext cx="1704318" cy="50134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7F7F7F"/>
                </a:solidFill>
                <a:latin typeface="Avenir Book" panose="02000503020000020003" pitchFamily="2" charset="0"/>
              </a:rPr>
              <a:t>Transport</a:t>
            </a:r>
          </a:p>
        </p:txBody>
      </p:sp>
      <p:sp>
        <p:nvSpPr>
          <p:cNvPr id="8" name="Rectangle 7"/>
          <p:cNvSpPr/>
          <p:nvPr/>
        </p:nvSpPr>
        <p:spPr>
          <a:xfrm>
            <a:off x="2526343" y="1717858"/>
            <a:ext cx="1704318" cy="50134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7F7F7F"/>
                </a:solidFill>
                <a:latin typeface="Avenir Book" panose="02000503020000020003" pitchFamily="2" charset="0"/>
              </a:rPr>
              <a:t>Application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47879" y="5064252"/>
            <a:ext cx="4234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Move </a:t>
            </a:r>
            <a:r>
              <a:rPr lang="en-US" i="1" dirty="0">
                <a:latin typeface="Avenir Book" panose="02000503020000020003" pitchFamily="2" charset="0"/>
              </a:rPr>
              <a:t>bits</a:t>
            </a:r>
            <a:r>
              <a:rPr lang="en-US" dirty="0">
                <a:latin typeface="Avenir Book" panose="02000503020000020003" pitchFamily="2" charset="0"/>
              </a:rPr>
              <a:t> to another node across a link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47878" y="4285147"/>
            <a:ext cx="4401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Move </a:t>
            </a:r>
            <a:r>
              <a:rPr lang="en-US" i="1" dirty="0">
                <a:latin typeface="Avenir Book" panose="02000503020000020003" pitchFamily="2" charset="0"/>
              </a:rPr>
              <a:t>frames</a:t>
            </a:r>
            <a:r>
              <a:rPr lang="en-US" dirty="0">
                <a:latin typeface="Avenir Book" panose="02000503020000020003" pitchFamily="2" charset="0"/>
              </a:rPr>
              <a:t> to other nodes across a link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47878" y="3296186"/>
            <a:ext cx="4447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F7F7F"/>
                </a:solidFill>
                <a:latin typeface="Avenir Book" panose="02000503020000020003" pitchFamily="2" charset="0"/>
              </a:rPr>
              <a:t>Move packets to any node in the network</a:t>
            </a:r>
          </a:p>
          <a:p>
            <a:r>
              <a:rPr lang="en-US" dirty="0">
                <a:solidFill>
                  <a:srgbClr val="7F7F7F"/>
                </a:solidFill>
                <a:latin typeface="Avenir Book" panose="02000503020000020003" pitchFamily="2" charset="0"/>
              </a:rPr>
              <a:t>Protocol:  IP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23907" y="2478946"/>
            <a:ext cx="3344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F7F7F"/>
                </a:solidFill>
                <a:latin typeface="Avenir Book" panose="02000503020000020003" pitchFamily="2" charset="0"/>
              </a:rPr>
              <a:t>Deliver packets to applications</a:t>
            </a:r>
          </a:p>
          <a:p>
            <a:r>
              <a:rPr lang="en-US" dirty="0">
                <a:solidFill>
                  <a:srgbClr val="7F7F7F"/>
                </a:solidFill>
                <a:latin typeface="Avenir Book" panose="02000503020000020003" pitchFamily="2" charset="0"/>
              </a:rPr>
              <a:t>(e.g., TCP, UDP)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47878" y="1764178"/>
            <a:ext cx="2529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F7F7F"/>
                </a:solidFill>
                <a:latin typeface="Avenir Book" panose="02000503020000020003" pitchFamily="2" charset="0"/>
              </a:rPr>
              <a:t>Defined by application</a:t>
            </a:r>
          </a:p>
        </p:txBody>
      </p:sp>
    </p:spTree>
    <p:extLst>
      <p:ext uri="{BB962C8B-B14F-4D97-AF65-F5344CB8AC3E}">
        <p14:creationId xmlns:p14="http://schemas.microsoft.com/office/powerpoint/2010/main" val="19522547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F4F5E-31A5-2295-115C-B3BFE376F36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600" y="798966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u="sng" dirty="0"/>
              <a:t>Round trip time (RTT)</a:t>
            </a:r>
            <a:r>
              <a:rPr lang="en-US" sz="3200" dirty="0"/>
              <a:t>:  time between request and response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10047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83666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F4F5E-31A5-2295-115C-B3BFE376F36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600" y="798966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u="sng" dirty="0"/>
              <a:t>Round trip time (RTT)</a:t>
            </a:r>
            <a:r>
              <a:rPr lang="en-US" sz="3200" dirty="0"/>
              <a:t>:  time between request and response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When we design protocols, </a:t>
            </a:r>
            <a:br>
              <a:rPr lang="en-US" sz="3200" dirty="0"/>
            </a:br>
            <a:r>
              <a:rPr lang="en-US" sz="3200" dirty="0"/>
              <a:t>can think about performance</a:t>
            </a:r>
            <a:br>
              <a:rPr lang="en-US" sz="3200" dirty="0"/>
            </a:br>
            <a:r>
              <a:rPr lang="en-US" sz="3200" dirty="0"/>
              <a:t> based on number of RTTs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B1279F5-C0EB-9E9B-5758-B3E6C9878EBF}"/>
              </a:ext>
            </a:extLst>
          </p:cNvPr>
          <p:cNvGrpSpPr/>
          <p:nvPr/>
        </p:nvGrpSpPr>
        <p:grpSpPr>
          <a:xfrm>
            <a:off x="8135815" y="2531476"/>
            <a:ext cx="2653716" cy="3527558"/>
            <a:chOff x="1964750" y="2805196"/>
            <a:chExt cx="1908164" cy="2663414"/>
          </a:xfrm>
        </p:grpSpPr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54015735-4223-A533-E919-D38FC779EFC2}"/>
                </a:ext>
              </a:extLst>
            </p:cNvPr>
            <p:cNvSpPr/>
            <p:nvPr/>
          </p:nvSpPr>
          <p:spPr>
            <a:xfrm rot="20700000">
              <a:off x="1964750" y="3776493"/>
              <a:ext cx="1535526" cy="227684"/>
            </a:xfrm>
            <a:prstGeom prst="parallelogram">
              <a:avLst/>
            </a:prstGeom>
            <a:solidFill>
              <a:srgbClr val="20A6F5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E9A15E6C-BE17-006A-E545-44A9D5EC43B2}"/>
                </a:ext>
              </a:extLst>
            </p:cNvPr>
            <p:cNvCxnSpPr/>
            <p:nvPr/>
          </p:nvCxnSpPr>
          <p:spPr>
            <a:xfrm rot="5400000">
              <a:off x="698076" y="4136109"/>
              <a:ext cx="2663414" cy="158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5AD67510-08BB-4E6D-6867-AD8F1E4C9EFE}"/>
                </a:ext>
              </a:extLst>
            </p:cNvPr>
            <p:cNvCxnSpPr/>
            <p:nvPr/>
          </p:nvCxnSpPr>
          <p:spPr>
            <a:xfrm rot="5400000">
              <a:off x="2106731" y="4136109"/>
              <a:ext cx="2663414" cy="158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3636E63-DF05-F038-BB9E-CA77827FABA9}"/>
                </a:ext>
              </a:extLst>
            </p:cNvPr>
            <p:cNvCxnSpPr/>
            <p:nvPr/>
          </p:nvCxnSpPr>
          <p:spPr>
            <a:xfrm>
              <a:off x="2028194" y="3190848"/>
              <a:ext cx="1409450" cy="387239"/>
            </a:xfrm>
            <a:prstGeom prst="straightConnector1">
              <a:avLst/>
            </a:prstGeom>
            <a:ln>
              <a:solidFill>
                <a:srgbClr val="20A6F5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A2D4CEA-ECF0-822D-192B-5834E5082129}"/>
                </a:ext>
              </a:extLst>
            </p:cNvPr>
            <p:cNvCxnSpPr/>
            <p:nvPr/>
          </p:nvCxnSpPr>
          <p:spPr>
            <a:xfrm rot="10800000" flipV="1">
              <a:off x="2029784" y="3578086"/>
              <a:ext cx="1407861" cy="387239"/>
            </a:xfrm>
            <a:prstGeom prst="straightConnector1">
              <a:avLst/>
            </a:prstGeom>
            <a:ln>
              <a:solidFill>
                <a:srgbClr val="20A6F5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30E2A55-AACE-3630-AC48-1ABA4BF01C52}"/>
                </a:ext>
              </a:extLst>
            </p:cNvPr>
            <p:cNvSpPr txBox="1"/>
            <p:nvPr/>
          </p:nvSpPr>
          <p:spPr>
            <a:xfrm rot="16200000">
              <a:off x="3352502" y="3979456"/>
              <a:ext cx="671491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Minion Pro"/>
                  <a:cs typeface="Minion Pro"/>
                </a:rPr>
                <a:t>Time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BABCE4D-9CC3-6022-716C-9FD6A9F192F9}"/>
                </a:ext>
              </a:extLst>
            </p:cNvPr>
            <p:cNvSpPr txBox="1"/>
            <p:nvPr/>
          </p:nvSpPr>
          <p:spPr>
            <a:xfrm rot="883171">
              <a:off x="2251917" y="3022127"/>
              <a:ext cx="943212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Minion Pro"/>
                  <a:cs typeface="Minion Pro"/>
                </a:rPr>
                <a:t>Request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10623B2-E7E0-2CD5-BE98-FEC9D218549C}"/>
                </a:ext>
              </a:extLst>
            </p:cNvPr>
            <p:cNvSpPr txBox="1"/>
            <p:nvPr/>
          </p:nvSpPr>
          <p:spPr>
            <a:xfrm rot="20700560">
              <a:off x="2027638" y="3469125"/>
              <a:ext cx="108049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Minion Pro"/>
                  <a:cs typeface="Minion Pro"/>
                </a:rPr>
                <a:t>Response</a:t>
              </a:r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4C563012-FF54-53CC-1EDE-655D39C5144C}"/>
              </a:ext>
            </a:extLst>
          </p:cNvPr>
          <p:cNvSpPr/>
          <p:nvPr/>
        </p:nvSpPr>
        <p:spPr>
          <a:xfrm>
            <a:off x="1776750" y="5995863"/>
            <a:ext cx="8518582" cy="560912"/>
          </a:xfrm>
          <a:prstGeom prst="roundRect">
            <a:avLst/>
          </a:prstGeom>
          <a:solidFill>
            <a:srgbClr val="6612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spcBef>
                <a:spcPct val="20000"/>
              </a:spcBef>
              <a:defRPr/>
            </a:pPr>
            <a:r>
              <a:rPr lang="en-US" sz="2800" b="1" dirty="0">
                <a:latin typeface="Avenir Book" panose="02000503020000020003" pitchFamily="2" charset="0"/>
                <a:cs typeface="Minion Pro"/>
              </a:rPr>
              <a:t>=&gt; Not just about the physical layer!</a:t>
            </a:r>
          </a:p>
        </p:txBody>
      </p:sp>
    </p:spTree>
    <p:extLst>
      <p:ext uri="{BB962C8B-B14F-4D97-AF65-F5344CB8AC3E}">
        <p14:creationId xmlns:p14="http://schemas.microsoft.com/office/powerpoint/2010/main" val="133065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Sending Frames Across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800879" y="1673413"/>
            <a:ext cx="0" cy="4407647"/>
          </a:xfrm>
          <a:prstGeom prst="line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338502" y="1673413"/>
            <a:ext cx="0" cy="4407647"/>
          </a:xfrm>
          <a:prstGeom prst="line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Parallelogram 12"/>
          <p:cNvSpPr/>
          <p:nvPr/>
        </p:nvSpPr>
        <p:spPr>
          <a:xfrm rot="1606482" flipH="1">
            <a:off x="4536044" y="2669271"/>
            <a:ext cx="3072183" cy="542134"/>
          </a:xfrm>
          <a:prstGeom prst="parallelogram">
            <a:avLst>
              <a:gd name="adj" fmla="val 50713"/>
            </a:avLst>
          </a:prstGeom>
          <a:solidFill>
            <a:srgbClr val="20A6F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536727" y="4301047"/>
            <a:ext cx="202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inion Pro"/>
                <a:cs typeface="Minion Pro"/>
              </a:rPr>
              <a:t>Throughput: bits / s</a:t>
            </a:r>
          </a:p>
        </p:txBody>
      </p:sp>
      <p:sp>
        <p:nvSpPr>
          <p:cNvPr id="14" name="Parallelogram 13"/>
          <p:cNvSpPr/>
          <p:nvPr/>
        </p:nvSpPr>
        <p:spPr>
          <a:xfrm rot="1606482" flipH="1">
            <a:off x="4536044" y="3280657"/>
            <a:ext cx="3072183" cy="542134"/>
          </a:xfrm>
          <a:prstGeom prst="parallelogram">
            <a:avLst>
              <a:gd name="adj" fmla="val 50713"/>
            </a:avLst>
          </a:prstGeom>
          <a:solidFill>
            <a:srgbClr val="20A6F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Parallelogram 15"/>
          <p:cNvSpPr/>
          <p:nvPr/>
        </p:nvSpPr>
        <p:spPr>
          <a:xfrm rot="1606482" flipH="1">
            <a:off x="4536044" y="3892043"/>
            <a:ext cx="3072183" cy="542134"/>
          </a:xfrm>
          <a:prstGeom prst="parallelogram">
            <a:avLst>
              <a:gd name="adj" fmla="val 50713"/>
            </a:avLst>
          </a:prstGeom>
          <a:solidFill>
            <a:srgbClr val="20A6F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Parallelogram 23"/>
          <p:cNvSpPr/>
          <p:nvPr/>
        </p:nvSpPr>
        <p:spPr>
          <a:xfrm rot="1606482" flipH="1">
            <a:off x="4536044" y="4503429"/>
            <a:ext cx="3072183" cy="542134"/>
          </a:xfrm>
          <a:prstGeom prst="parallelogram">
            <a:avLst>
              <a:gd name="adj" fmla="val 50713"/>
            </a:avLst>
          </a:prstGeom>
          <a:solidFill>
            <a:srgbClr val="20A6F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5562002" y="1792941"/>
            <a:ext cx="6822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Minion Pro"/>
                <a:cs typeface="Minion Pro"/>
              </a:rPr>
              <a:t>…</a:t>
            </a:r>
          </a:p>
        </p:txBody>
      </p:sp>
      <p:sp>
        <p:nvSpPr>
          <p:cNvPr id="25" name="TextBox 24"/>
          <p:cNvSpPr txBox="1"/>
          <p:nvPr/>
        </p:nvSpPr>
        <p:spPr>
          <a:xfrm rot="16200000">
            <a:off x="5562002" y="5279837"/>
            <a:ext cx="6822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Minion Pro"/>
                <a:cs typeface="Minion Pro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1682294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Which matters most, bandwidth or delay?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4525963"/>
          </a:xfrm>
        </p:spPr>
        <p:txBody>
          <a:bodyPr/>
          <a:lstStyle/>
          <a:p>
            <a:r>
              <a:rPr lang="en-US" dirty="0"/>
              <a:t>How much data can we send during one RTT?</a:t>
            </a:r>
          </a:p>
          <a:p>
            <a:r>
              <a:rPr lang="en-US" i="1" dirty="0"/>
              <a:t>E.g.</a:t>
            </a:r>
            <a:r>
              <a:rPr lang="en-US" dirty="0"/>
              <a:t>, send request, receive file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614081" y="2805196"/>
            <a:ext cx="1773815" cy="2663417"/>
            <a:chOff x="5090080" y="2805195"/>
            <a:chExt cx="1773815" cy="2663417"/>
          </a:xfrm>
        </p:grpSpPr>
        <p:sp>
          <p:nvSpPr>
            <p:cNvPr id="17" name="Parallelogram 16"/>
            <p:cNvSpPr/>
            <p:nvPr/>
          </p:nvSpPr>
          <p:spPr>
            <a:xfrm rot="20745360">
              <a:off x="5090080" y="3792103"/>
              <a:ext cx="1773815" cy="1167924"/>
            </a:xfrm>
            <a:prstGeom prst="parallelogram">
              <a:avLst/>
            </a:prstGeom>
            <a:solidFill>
              <a:srgbClr val="20A6F5"/>
            </a:solidFill>
            <a:ln>
              <a:solidFill>
                <a:srgbClr val="20A6F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5400000">
              <a:off x="3935164" y="4136109"/>
              <a:ext cx="2663417" cy="1589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>
              <a:off x="5345010" y="4136506"/>
              <a:ext cx="2662623" cy="158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5266077" y="3191641"/>
              <a:ext cx="1409450" cy="387239"/>
            </a:xfrm>
            <a:prstGeom prst="straightConnector1">
              <a:avLst/>
            </a:prstGeom>
            <a:ln>
              <a:solidFill>
                <a:srgbClr val="20A6F5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0800000" flipV="1">
              <a:off x="5267667" y="3578879"/>
              <a:ext cx="1407861" cy="387239"/>
            </a:xfrm>
            <a:prstGeom prst="straightConnector1">
              <a:avLst/>
            </a:prstGeom>
            <a:ln>
              <a:solidFill>
                <a:srgbClr val="20A6F5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3488751" y="2805197"/>
            <a:ext cx="1908164" cy="2663414"/>
            <a:chOff x="1964750" y="2805196"/>
            <a:chExt cx="1908164" cy="2663414"/>
          </a:xfrm>
        </p:grpSpPr>
        <p:sp>
          <p:nvSpPr>
            <p:cNvPr id="16" name="Parallelogram 15"/>
            <p:cNvSpPr/>
            <p:nvPr/>
          </p:nvSpPr>
          <p:spPr>
            <a:xfrm rot="20700000">
              <a:off x="1964750" y="3776493"/>
              <a:ext cx="1535526" cy="227684"/>
            </a:xfrm>
            <a:prstGeom prst="parallelogram">
              <a:avLst/>
            </a:prstGeom>
            <a:solidFill>
              <a:srgbClr val="20A6F5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 rot="5400000">
              <a:off x="698076" y="4136109"/>
              <a:ext cx="2663414" cy="158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rot="5400000">
              <a:off x="2106731" y="4136109"/>
              <a:ext cx="2663414" cy="158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028194" y="3190848"/>
              <a:ext cx="1409450" cy="387239"/>
            </a:xfrm>
            <a:prstGeom prst="straightConnector1">
              <a:avLst/>
            </a:prstGeom>
            <a:ln>
              <a:solidFill>
                <a:srgbClr val="20A6F5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10800000" flipV="1">
              <a:off x="2029784" y="3578086"/>
              <a:ext cx="1407861" cy="387239"/>
            </a:xfrm>
            <a:prstGeom prst="straightConnector1">
              <a:avLst/>
            </a:prstGeom>
            <a:ln>
              <a:solidFill>
                <a:srgbClr val="20A6F5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 rot="16200000">
              <a:off x="3352502" y="3979456"/>
              <a:ext cx="671491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Minion Pro"/>
                  <a:cs typeface="Minion Pro"/>
                </a:rPr>
                <a:t>Time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 rot="883171">
              <a:off x="2251917" y="3022127"/>
              <a:ext cx="943212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Minion Pro"/>
                  <a:cs typeface="Minion Pro"/>
                </a:rPr>
                <a:t>Request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 rot="20700560">
              <a:off x="2027638" y="3469125"/>
              <a:ext cx="108049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Minion Pro"/>
                  <a:cs typeface="Minion Pro"/>
                </a:rPr>
                <a:t>Response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807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Which matters most, bandwidth or delay?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4525963"/>
          </a:xfrm>
        </p:spPr>
        <p:txBody>
          <a:bodyPr/>
          <a:lstStyle/>
          <a:p>
            <a:r>
              <a:rPr lang="en-US" dirty="0"/>
              <a:t>How much data can we send during one RTT?</a:t>
            </a:r>
          </a:p>
          <a:p>
            <a:r>
              <a:rPr lang="en-US" i="1" dirty="0"/>
              <a:t>E.g.</a:t>
            </a:r>
            <a:r>
              <a:rPr lang="en-US" dirty="0"/>
              <a:t>, send request, receive file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614081" y="2805196"/>
            <a:ext cx="1773815" cy="2663417"/>
            <a:chOff x="5090080" y="2805195"/>
            <a:chExt cx="1773815" cy="2663417"/>
          </a:xfrm>
        </p:grpSpPr>
        <p:sp>
          <p:nvSpPr>
            <p:cNvPr id="17" name="Parallelogram 16"/>
            <p:cNvSpPr/>
            <p:nvPr/>
          </p:nvSpPr>
          <p:spPr>
            <a:xfrm rot="20745360">
              <a:off x="5090080" y="3792103"/>
              <a:ext cx="1773815" cy="1167924"/>
            </a:xfrm>
            <a:prstGeom prst="parallelogram">
              <a:avLst/>
            </a:prstGeom>
            <a:solidFill>
              <a:srgbClr val="20A6F5"/>
            </a:solidFill>
            <a:ln>
              <a:solidFill>
                <a:srgbClr val="20A6F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5400000">
              <a:off x="3935164" y="4136109"/>
              <a:ext cx="2663417" cy="1589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>
              <a:off x="5345010" y="4136506"/>
              <a:ext cx="2662623" cy="158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5266077" y="3191641"/>
              <a:ext cx="1409450" cy="387239"/>
            </a:xfrm>
            <a:prstGeom prst="straightConnector1">
              <a:avLst/>
            </a:prstGeom>
            <a:ln>
              <a:solidFill>
                <a:srgbClr val="20A6F5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0800000" flipV="1">
              <a:off x="5267667" y="3578879"/>
              <a:ext cx="1407861" cy="387239"/>
            </a:xfrm>
            <a:prstGeom prst="straightConnector1">
              <a:avLst/>
            </a:prstGeom>
            <a:ln>
              <a:solidFill>
                <a:srgbClr val="20A6F5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3488751" y="2805197"/>
            <a:ext cx="1908164" cy="2663414"/>
            <a:chOff x="1964750" y="2805196"/>
            <a:chExt cx="1908164" cy="2663414"/>
          </a:xfrm>
        </p:grpSpPr>
        <p:sp>
          <p:nvSpPr>
            <p:cNvPr id="16" name="Parallelogram 15"/>
            <p:cNvSpPr/>
            <p:nvPr/>
          </p:nvSpPr>
          <p:spPr>
            <a:xfrm rot="20700000">
              <a:off x="1964750" y="3776493"/>
              <a:ext cx="1535526" cy="227684"/>
            </a:xfrm>
            <a:prstGeom prst="parallelogram">
              <a:avLst/>
            </a:prstGeom>
            <a:solidFill>
              <a:srgbClr val="20A6F5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 rot="5400000">
              <a:off x="698076" y="4136109"/>
              <a:ext cx="2663414" cy="158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rot="5400000">
              <a:off x="2106731" y="4136109"/>
              <a:ext cx="2663414" cy="158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028194" y="3190848"/>
              <a:ext cx="1409450" cy="387239"/>
            </a:xfrm>
            <a:prstGeom prst="straightConnector1">
              <a:avLst/>
            </a:prstGeom>
            <a:ln>
              <a:solidFill>
                <a:srgbClr val="20A6F5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10800000" flipV="1">
              <a:off x="2029784" y="3578086"/>
              <a:ext cx="1407861" cy="387239"/>
            </a:xfrm>
            <a:prstGeom prst="straightConnector1">
              <a:avLst/>
            </a:prstGeom>
            <a:ln>
              <a:solidFill>
                <a:srgbClr val="20A6F5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 rot="16200000">
              <a:off x="3352502" y="3979456"/>
              <a:ext cx="671491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Minion Pro"/>
                  <a:cs typeface="Minion Pro"/>
                </a:rPr>
                <a:t>Time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 rot="883171">
              <a:off x="2251917" y="3022127"/>
              <a:ext cx="943212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Minion Pro"/>
                  <a:cs typeface="Minion Pro"/>
                </a:rPr>
                <a:t>Request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 rot="20700560">
              <a:off x="2027638" y="3469125"/>
              <a:ext cx="108049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Minion Pro"/>
                  <a:cs typeface="Minion Pro"/>
                </a:rPr>
                <a:t>Response</a:t>
              </a:r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78C9EBC-E247-8448-87E1-4085FBCCA0CD}"/>
              </a:ext>
            </a:extLst>
          </p:cNvPr>
          <p:cNvSpPr/>
          <p:nvPr/>
        </p:nvSpPr>
        <p:spPr>
          <a:xfrm>
            <a:off x="1836709" y="5659757"/>
            <a:ext cx="8518582" cy="983607"/>
          </a:xfrm>
          <a:prstGeom prst="roundRect">
            <a:avLst/>
          </a:prstGeom>
          <a:solidFill>
            <a:srgbClr val="6612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spcBef>
                <a:spcPct val="20000"/>
              </a:spcBef>
              <a:defRPr/>
            </a:pPr>
            <a:r>
              <a:rPr lang="en-US" sz="2800" b="1" dirty="0">
                <a:latin typeface="Avenir Book" panose="02000503020000020003" pitchFamily="2" charset="0"/>
                <a:cs typeface="Minion Pro"/>
              </a:rPr>
              <a:t>Often:  For small transfers, latency more important, </a:t>
            </a:r>
          </a:p>
          <a:p>
            <a:pPr algn="ctr" defTabSz="457200">
              <a:spcBef>
                <a:spcPct val="20000"/>
              </a:spcBef>
              <a:defRPr/>
            </a:pPr>
            <a:r>
              <a:rPr lang="en-US" sz="2800" b="1" dirty="0">
                <a:latin typeface="Avenir Book" panose="02000503020000020003" pitchFamily="2" charset="0"/>
                <a:cs typeface="Minion Pro"/>
              </a:rPr>
              <a:t>for bulk, throughput more important</a:t>
            </a:r>
          </a:p>
        </p:txBody>
      </p:sp>
    </p:spTree>
    <p:extLst>
      <p:ext uri="{BB962C8B-B14F-4D97-AF65-F5344CB8AC3E}">
        <p14:creationId xmlns:p14="http://schemas.microsoft.com/office/powerpoint/2010/main" val="76199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2" grpId="0" animBg="1"/>
      <p:bldP spid="22" grpId="1" animBg="1"/>
      <p:bldP spid="22" grpId="2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u="sng" dirty="0"/>
              <a:t>Throughput</a:t>
            </a:r>
            <a:r>
              <a:rPr lang="en-US" sz="2800" b="1" dirty="0"/>
              <a:t>:</a:t>
            </a:r>
            <a:r>
              <a:rPr lang="en-US" sz="2800" dirty="0"/>
              <a:t> Number of bits received/unit of time</a:t>
            </a:r>
          </a:p>
          <a:p>
            <a:pPr lvl="1"/>
            <a:r>
              <a:rPr lang="en-US" sz="2400" i="1" dirty="0"/>
              <a:t>e.g.</a:t>
            </a:r>
            <a:r>
              <a:rPr lang="en-US" sz="2400" dirty="0"/>
              <a:t> 100 Mbps</a:t>
            </a:r>
          </a:p>
          <a:p>
            <a:endParaRPr lang="en-US" sz="2800" b="1" u="sng" dirty="0"/>
          </a:p>
          <a:p>
            <a:r>
              <a:rPr lang="en-US" sz="2800" b="1" u="sng" dirty="0"/>
              <a:t>Goodput</a:t>
            </a:r>
            <a:r>
              <a:rPr lang="en-US" sz="2800" dirty="0"/>
              <a:t>: </a:t>
            </a:r>
            <a:r>
              <a:rPr lang="en-US" sz="2800" i="1" dirty="0"/>
              <a:t>Useful</a:t>
            </a:r>
            <a:r>
              <a:rPr lang="en-US" sz="2800" dirty="0"/>
              <a:t> bits received per unit of time</a:t>
            </a:r>
          </a:p>
          <a:p>
            <a:endParaRPr lang="en-US" sz="2800" b="1" u="sng" dirty="0"/>
          </a:p>
          <a:p>
            <a:r>
              <a:rPr lang="en-US" sz="2800" b="1" u="sng" dirty="0"/>
              <a:t>Latency</a:t>
            </a:r>
            <a:r>
              <a:rPr lang="en-US" sz="2800" dirty="0"/>
              <a:t>:  How long for message to cross network</a:t>
            </a:r>
          </a:p>
          <a:p>
            <a:endParaRPr lang="en-US" sz="2800" b="1" u="sng" dirty="0"/>
          </a:p>
          <a:p>
            <a:r>
              <a:rPr lang="en-US" sz="2800" b="1" u="sng" dirty="0"/>
              <a:t>Jitter</a:t>
            </a:r>
            <a:r>
              <a:rPr lang="en-US" sz="2800" dirty="0"/>
              <a:t>:  Variation in latency</a:t>
            </a:r>
          </a:p>
        </p:txBody>
      </p:sp>
    </p:spTree>
    <p:extLst>
      <p:ext uri="{BB962C8B-B14F-4D97-AF65-F5344CB8AC3E}">
        <p14:creationId xmlns:p14="http://schemas.microsoft.com/office/powerpoint/2010/main" val="246333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A3EF5-1B6C-9745-7EEF-0B4851276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57500"/>
            <a:ext cx="10972800" cy="1143000"/>
          </a:xfrm>
        </p:spPr>
        <p:txBody>
          <a:bodyPr/>
          <a:lstStyle/>
          <a:p>
            <a:pPr algn="ctr"/>
            <a:r>
              <a:rPr lang="en-US" i="1" dirty="0"/>
              <a:t>Dealing with errors</a:t>
            </a:r>
          </a:p>
        </p:txBody>
      </p:sp>
    </p:spTree>
    <p:extLst>
      <p:ext uri="{BB962C8B-B14F-4D97-AF65-F5344CB8AC3E}">
        <p14:creationId xmlns:p14="http://schemas.microsoft.com/office/powerpoint/2010/main" val="1528079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Error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Basic idea: use a checksum</a:t>
            </a:r>
          </a:p>
          <a:p>
            <a:pPr lvl="1"/>
            <a:r>
              <a:rPr lang="en-US" sz="2800" dirty="0"/>
              <a:t>Compute small check value, like a hash of packet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15569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Error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Basic idea: use a checksum</a:t>
            </a:r>
          </a:p>
          <a:p>
            <a:pPr lvl="1"/>
            <a:r>
              <a:rPr lang="en-US" sz="2800" dirty="0"/>
              <a:t>Compute small check value, like a hash of packet</a:t>
            </a:r>
          </a:p>
          <a:p>
            <a:endParaRPr lang="en-US" sz="3200" dirty="0"/>
          </a:p>
          <a:p>
            <a:r>
              <a:rPr lang="en-US" sz="3200" dirty="0"/>
              <a:t>Good checksum algorithms</a:t>
            </a:r>
          </a:p>
          <a:p>
            <a:pPr lvl="1"/>
            <a:r>
              <a:rPr lang="en-US" sz="2800" dirty="0"/>
              <a:t>Want several properties, </a:t>
            </a:r>
            <a:r>
              <a:rPr lang="en-US" sz="2800" i="1" dirty="0"/>
              <a:t>e.g.</a:t>
            </a:r>
            <a:r>
              <a:rPr lang="en-US" sz="2800" dirty="0"/>
              <a:t>, detect any single-bit error</a:t>
            </a:r>
          </a:p>
          <a:p>
            <a:pPr lvl="1"/>
            <a:r>
              <a:rPr lang="en-US" sz="2800" dirty="0"/>
              <a:t>Details later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CF8B78-7FA2-8038-7043-64358799FE2D}"/>
              </a:ext>
            </a:extLst>
          </p:cNvPr>
          <p:cNvSpPr/>
          <p:nvPr/>
        </p:nvSpPr>
        <p:spPr>
          <a:xfrm>
            <a:off x="1836709" y="5867565"/>
            <a:ext cx="8518582" cy="517199"/>
          </a:xfrm>
          <a:prstGeom prst="roundRect">
            <a:avLst/>
          </a:prstGeom>
          <a:solidFill>
            <a:srgbClr val="6612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spcBef>
                <a:spcPct val="20000"/>
              </a:spcBef>
              <a:defRPr/>
            </a:pPr>
            <a:r>
              <a:rPr lang="en-US" sz="2800" b="1" dirty="0">
                <a:latin typeface="Avenir Book" panose="02000503020000020003" pitchFamily="2" charset="0"/>
                <a:cs typeface="Minion Pro"/>
              </a:rPr>
              <a:t>=&gt; Not all protocols do this.  Why?</a:t>
            </a:r>
          </a:p>
        </p:txBody>
      </p:sp>
    </p:spTree>
    <p:extLst>
      <p:ext uri="{BB962C8B-B14F-4D97-AF65-F5344CB8AC3E}">
        <p14:creationId xmlns:p14="http://schemas.microsoft.com/office/powerpoint/2010/main" val="244543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Layer (Layer 1)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538" y="1368382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Specifies three things:</a:t>
            </a:r>
          </a:p>
          <a:p>
            <a:r>
              <a:rPr lang="en-US" sz="2800" dirty="0"/>
              <a:t>Physical medium</a:t>
            </a:r>
          </a:p>
          <a:p>
            <a:r>
              <a:rPr lang="en-US" sz="2800" dirty="0"/>
              <a:t>Signaling/modulation</a:t>
            </a:r>
          </a:p>
          <a:p>
            <a:r>
              <a:rPr lang="en-US" sz="2800" dirty="0"/>
              <a:t>Encoding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13CE79F-5320-B13A-72CC-E3821F2B6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72" y="4242545"/>
            <a:ext cx="2707341" cy="2030506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</p:pic>
      <p:pic>
        <p:nvPicPr>
          <p:cNvPr id="4098" name="Picture 2" descr="Cutaway of a submarine cable that shows the layers of protection. Photo by Tim Hornyak. Source: [25].">
            <a:extLst>
              <a:ext uri="{FF2B5EF4-FFF2-40B4-BE49-F238E27FC236}">
                <a16:creationId xmlns:a16="http://schemas.microsoft.com/office/drawing/2014/main" id="{E3E695C3-3890-5F1C-248A-79060365D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366" y="4524078"/>
            <a:ext cx="3165953" cy="2030506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</p:pic>
      <p:pic>
        <p:nvPicPr>
          <p:cNvPr id="4100" name="Picture 4" descr="The 4 Best Wi-Fi Routers for 2022 | Reviews by Wirecutter">
            <a:extLst>
              <a:ext uri="{FF2B5EF4-FFF2-40B4-BE49-F238E27FC236}">
                <a16:creationId xmlns:a16="http://schemas.microsoft.com/office/drawing/2014/main" id="{E6CD1E24-1594-8536-2B04-233440D9B7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7" t="11482" r="16048" b="6635"/>
          <a:stretch/>
        </p:blipFill>
        <p:spPr bwMode="auto">
          <a:xfrm>
            <a:off x="6774812" y="4306419"/>
            <a:ext cx="2707341" cy="215825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</p:pic>
      <p:pic>
        <p:nvPicPr>
          <p:cNvPr id="4102" name="Picture 6" descr="Cell site - Wikipedia">
            <a:extLst>
              <a:ext uri="{FF2B5EF4-FFF2-40B4-BE49-F238E27FC236}">
                <a16:creationId xmlns:a16="http://schemas.microsoft.com/office/drawing/2014/main" id="{F65F2039-3A22-A709-5D6E-FC71D7069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006" y="2767851"/>
            <a:ext cx="2324100" cy="3505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78663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example:  NRZ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encode binary data onto signals?</a:t>
            </a:r>
          </a:p>
          <a:p>
            <a:r>
              <a:rPr lang="en-US" dirty="0"/>
              <a:t>One approach: 1 as high, 0 as low!</a:t>
            </a:r>
          </a:p>
          <a:p>
            <a:pPr lvl="1"/>
            <a:r>
              <a:rPr lang="en-US" dirty="0"/>
              <a:t>Called Non-return to Zero (NRZ)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2302668" y="3140077"/>
            <a:ext cx="7586663" cy="2376487"/>
            <a:chOff x="185738" y="3567113"/>
            <a:chExt cx="7586663" cy="2376487"/>
          </a:xfrm>
        </p:grpSpPr>
        <p:sp>
          <p:nvSpPr>
            <p:cNvPr id="38" name="Text Box 4"/>
            <p:cNvSpPr txBox="1">
              <a:spLocks noChangeArrowheads="1"/>
            </p:cNvSpPr>
            <p:nvPr/>
          </p:nvSpPr>
          <p:spPr bwMode="auto">
            <a:xfrm>
              <a:off x="2365513" y="3567113"/>
              <a:ext cx="299763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ea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9" name="Text Box 5"/>
            <p:cNvSpPr txBox="1">
              <a:spLocks noChangeArrowheads="1"/>
            </p:cNvSpPr>
            <p:nvPr/>
          </p:nvSpPr>
          <p:spPr bwMode="auto">
            <a:xfrm>
              <a:off x="3044963" y="3581400"/>
              <a:ext cx="299763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ea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40" name="Text Box 6"/>
            <p:cNvSpPr txBox="1">
              <a:spLocks noChangeArrowheads="1"/>
            </p:cNvSpPr>
            <p:nvPr/>
          </p:nvSpPr>
          <p:spPr bwMode="auto">
            <a:xfrm>
              <a:off x="3665675" y="3581400"/>
              <a:ext cx="299763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41" name="Text Box 7"/>
            <p:cNvSpPr txBox="1">
              <a:spLocks noChangeArrowheads="1"/>
            </p:cNvSpPr>
            <p:nvPr/>
          </p:nvSpPr>
          <p:spPr bwMode="auto">
            <a:xfrm>
              <a:off x="4199075" y="3581400"/>
              <a:ext cx="299763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ea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42" name="Text Box 8"/>
            <p:cNvSpPr txBox="1">
              <a:spLocks noChangeArrowheads="1"/>
            </p:cNvSpPr>
            <p:nvPr/>
          </p:nvSpPr>
          <p:spPr bwMode="auto">
            <a:xfrm>
              <a:off x="4808675" y="3581400"/>
              <a:ext cx="299763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43" name="Text Box 9"/>
            <p:cNvSpPr txBox="1">
              <a:spLocks noChangeArrowheads="1"/>
            </p:cNvSpPr>
            <p:nvPr/>
          </p:nvSpPr>
          <p:spPr bwMode="auto">
            <a:xfrm>
              <a:off x="5418275" y="3581400"/>
              <a:ext cx="299763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ea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44" name="Text Box 10"/>
            <p:cNvSpPr txBox="1">
              <a:spLocks noChangeArrowheads="1"/>
            </p:cNvSpPr>
            <p:nvPr/>
          </p:nvSpPr>
          <p:spPr bwMode="auto">
            <a:xfrm>
              <a:off x="6104075" y="3581400"/>
              <a:ext cx="299763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45" name="Text Box 11"/>
            <p:cNvSpPr txBox="1">
              <a:spLocks noChangeArrowheads="1"/>
            </p:cNvSpPr>
            <p:nvPr/>
          </p:nvSpPr>
          <p:spPr bwMode="auto">
            <a:xfrm>
              <a:off x="6713675" y="3581400"/>
              <a:ext cx="299763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ea typeface="Arial" charset="0"/>
                  <a:cs typeface="Arial" charset="0"/>
                </a:rPr>
                <a:t>1</a:t>
              </a:r>
            </a:p>
          </p:txBody>
        </p:sp>
        <p:grpSp>
          <p:nvGrpSpPr>
            <p:cNvPr id="46" name="Group 12"/>
            <p:cNvGrpSpPr>
              <a:grpSpLocks/>
            </p:cNvGrpSpPr>
            <p:nvPr/>
          </p:nvGrpSpPr>
          <p:grpSpPr bwMode="auto">
            <a:xfrm>
              <a:off x="2286000" y="3886200"/>
              <a:ext cx="5486400" cy="2057400"/>
              <a:chOff x="1392" y="1824"/>
              <a:chExt cx="3456" cy="1968"/>
            </a:xfrm>
          </p:grpSpPr>
          <p:sp>
            <p:nvSpPr>
              <p:cNvPr id="47" name="Line 13"/>
              <p:cNvSpPr>
                <a:spLocks noChangeShapeType="1"/>
              </p:cNvSpPr>
              <p:nvPr/>
            </p:nvSpPr>
            <p:spPr bwMode="auto">
              <a:xfrm>
                <a:off x="1392" y="1824"/>
                <a:ext cx="0" cy="19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90488" tIns="44450" rIns="90488" bIns="4445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Line 14"/>
              <p:cNvSpPr>
                <a:spLocks noChangeShapeType="1"/>
              </p:cNvSpPr>
              <p:nvPr/>
            </p:nvSpPr>
            <p:spPr bwMode="auto">
              <a:xfrm>
                <a:off x="1776" y="1824"/>
                <a:ext cx="0" cy="19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90488" tIns="44450" rIns="90488" bIns="4445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Line 15"/>
              <p:cNvSpPr>
                <a:spLocks noChangeShapeType="1"/>
              </p:cNvSpPr>
              <p:nvPr/>
            </p:nvSpPr>
            <p:spPr bwMode="auto">
              <a:xfrm>
                <a:off x="2160" y="1824"/>
                <a:ext cx="0" cy="19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90488" tIns="44450" rIns="90488" bIns="4445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Line 16"/>
              <p:cNvSpPr>
                <a:spLocks noChangeShapeType="1"/>
              </p:cNvSpPr>
              <p:nvPr/>
            </p:nvSpPr>
            <p:spPr bwMode="auto">
              <a:xfrm>
                <a:off x="2544" y="1824"/>
                <a:ext cx="0" cy="19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90488" tIns="44450" rIns="90488" bIns="4445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17"/>
              <p:cNvSpPr>
                <a:spLocks noChangeShapeType="1"/>
              </p:cNvSpPr>
              <p:nvPr/>
            </p:nvSpPr>
            <p:spPr bwMode="auto">
              <a:xfrm>
                <a:off x="2928" y="1824"/>
                <a:ext cx="0" cy="19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90488" tIns="44450" rIns="90488" bIns="4445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Line 18"/>
              <p:cNvSpPr>
                <a:spLocks noChangeShapeType="1"/>
              </p:cNvSpPr>
              <p:nvPr/>
            </p:nvSpPr>
            <p:spPr bwMode="auto">
              <a:xfrm>
                <a:off x="3312" y="1824"/>
                <a:ext cx="0" cy="19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90488" tIns="44450" rIns="90488" bIns="4445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Line 19"/>
              <p:cNvSpPr>
                <a:spLocks noChangeShapeType="1"/>
              </p:cNvSpPr>
              <p:nvPr/>
            </p:nvSpPr>
            <p:spPr bwMode="auto">
              <a:xfrm>
                <a:off x="3696" y="1824"/>
                <a:ext cx="0" cy="19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90488" tIns="44450" rIns="90488" bIns="4445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Line 20"/>
              <p:cNvSpPr>
                <a:spLocks noChangeShapeType="1"/>
              </p:cNvSpPr>
              <p:nvPr/>
            </p:nvSpPr>
            <p:spPr bwMode="auto">
              <a:xfrm>
                <a:off x="4080" y="1824"/>
                <a:ext cx="0" cy="19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90488" tIns="44450" rIns="90488" bIns="4445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Line 21"/>
              <p:cNvSpPr>
                <a:spLocks noChangeShapeType="1"/>
              </p:cNvSpPr>
              <p:nvPr/>
            </p:nvSpPr>
            <p:spPr bwMode="auto">
              <a:xfrm>
                <a:off x="4464" y="1824"/>
                <a:ext cx="0" cy="19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90488" tIns="44450" rIns="90488" bIns="4445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Line 22"/>
              <p:cNvSpPr>
                <a:spLocks noChangeShapeType="1"/>
              </p:cNvSpPr>
              <p:nvPr/>
            </p:nvSpPr>
            <p:spPr bwMode="auto">
              <a:xfrm>
                <a:off x="4848" y="1824"/>
                <a:ext cx="0" cy="19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90488" tIns="44450" rIns="90488" bIns="4445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7" name="Text Box 23"/>
            <p:cNvSpPr txBox="1">
              <a:spLocks noChangeArrowheads="1"/>
            </p:cNvSpPr>
            <p:nvPr/>
          </p:nvSpPr>
          <p:spPr bwMode="auto">
            <a:xfrm>
              <a:off x="7323275" y="3581400"/>
              <a:ext cx="299763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ea typeface="Arial" charset="0"/>
                  <a:cs typeface="Arial" charset="0"/>
                </a:rPr>
                <a:t>0</a:t>
              </a:r>
            </a:p>
          </p:txBody>
        </p:sp>
        <p:grpSp>
          <p:nvGrpSpPr>
            <p:cNvPr id="58" name="Group 24"/>
            <p:cNvGrpSpPr>
              <a:grpSpLocks/>
            </p:cNvGrpSpPr>
            <p:nvPr/>
          </p:nvGrpSpPr>
          <p:grpSpPr bwMode="auto">
            <a:xfrm>
              <a:off x="185738" y="4038600"/>
              <a:ext cx="7586663" cy="949325"/>
              <a:chOff x="69" y="1257"/>
              <a:chExt cx="4779" cy="598"/>
            </a:xfrm>
          </p:grpSpPr>
          <p:sp>
            <p:nvSpPr>
              <p:cNvPr id="59" name="Freeform 25"/>
              <p:cNvSpPr>
                <a:spLocks/>
              </p:cNvSpPr>
              <p:nvPr/>
            </p:nvSpPr>
            <p:spPr bwMode="auto">
              <a:xfrm>
                <a:off x="1392" y="1257"/>
                <a:ext cx="3456" cy="384"/>
              </a:xfrm>
              <a:custGeom>
                <a:avLst/>
                <a:gdLst/>
                <a:ahLst/>
                <a:cxnLst>
                  <a:cxn ang="0">
                    <a:pos x="0" y="384"/>
                  </a:cxn>
                  <a:cxn ang="0">
                    <a:pos x="768" y="384"/>
                  </a:cxn>
                  <a:cxn ang="0">
                    <a:pos x="768" y="0"/>
                  </a:cxn>
                  <a:cxn ang="0">
                    <a:pos x="1152" y="0"/>
                  </a:cxn>
                  <a:cxn ang="0">
                    <a:pos x="1152" y="384"/>
                  </a:cxn>
                  <a:cxn ang="0">
                    <a:pos x="1536" y="384"/>
                  </a:cxn>
                  <a:cxn ang="0">
                    <a:pos x="1536" y="0"/>
                  </a:cxn>
                  <a:cxn ang="0">
                    <a:pos x="1920" y="0"/>
                  </a:cxn>
                  <a:cxn ang="0">
                    <a:pos x="1920" y="384"/>
                  </a:cxn>
                  <a:cxn ang="0">
                    <a:pos x="2304" y="384"/>
                  </a:cxn>
                  <a:cxn ang="0">
                    <a:pos x="2304" y="0"/>
                  </a:cxn>
                  <a:cxn ang="0">
                    <a:pos x="3072" y="0"/>
                  </a:cxn>
                  <a:cxn ang="0">
                    <a:pos x="3072" y="384"/>
                  </a:cxn>
                  <a:cxn ang="0">
                    <a:pos x="3456" y="384"/>
                  </a:cxn>
                </a:cxnLst>
                <a:rect l="0" t="0" r="r" b="b"/>
                <a:pathLst>
                  <a:path w="3456" h="384">
                    <a:moveTo>
                      <a:pt x="0" y="384"/>
                    </a:moveTo>
                    <a:lnTo>
                      <a:pt x="768" y="384"/>
                    </a:lnTo>
                    <a:lnTo>
                      <a:pt x="768" y="0"/>
                    </a:lnTo>
                    <a:lnTo>
                      <a:pt x="1152" y="0"/>
                    </a:lnTo>
                    <a:lnTo>
                      <a:pt x="1152" y="384"/>
                    </a:lnTo>
                    <a:lnTo>
                      <a:pt x="1536" y="384"/>
                    </a:lnTo>
                    <a:lnTo>
                      <a:pt x="1536" y="0"/>
                    </a:lnTo>
                    <a:lnTo>
                      <a:pt x="1920" y="0"/>
                    </a:lnTo>
                    <a:lnTo>
                      <a:pt x="1920" y="384"/>
                    </a:lnTo>
                    <a:lnTo>
                      <a:pt x="2304" y="384"/>
                    </a:lnTo>
                    <a:lnTo>
                      <a:pt x="2304" y="0"/>
                    </a:lnTo>
                    <a:lnTo>
                      <a:pt x="3072" y="0"/>
                    </a:lnTo>
                    <a:lnTo>
                      <a:pt x="3072" y="384"/>
                    </a:lnTo>
                    <a:lnTo>
                      <a:pt x="3456" y="384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488" tIns="44450" rIns="90488" bIns="4445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Text Box 26"/>
              <p:cNvSpPr txBox="1">
                <a:spLocks noChangeArrowheads="1"/>
              </p:cNvSpPr>
              <p:nvPr/>
            </p:nvSpPr>
            <p:spPr bwMode="auto">
              <a:xfrm>
                <a:off x="69" y="1449"/>
                <a:ext cx="1294" cy="4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dirty="0">
                    <a:ea typeface="Arial" charset="0"/>
                    <a:cs typeface="Arial" charset="0"/>
                  </a:rPr>
                  <a:t>NRZ</a:t>
                </a:r>
              </a:p>
              <a:p>
                <a:pPr algn="r"/>
                <a:r>
                  <a:rPr lang="en-US" dirty="0">
                    <a:ea typeface="Arial" charset="0"/>
                    <a:cs typeface="Arial" charset="0"/>
                  </a:rPr>
                  <a:t>(non-return to zero)</a:t>
                </a:r>
              </a:p>
            </p:txBody>
          </p:sp>
        </p:grpSp>
        <p:sp>
          <p:nvSpPr>
            <p:cNvPr id="61" name="Freeform 27"/>
            <p:cNvSpPr>
              <a:spLocks/>
            </p:cNvSpPr>
            <p:nvPr/>
          </p:nvSpPr>
          <p:spPr bwMode="auto">
            <a:xfrm>
              <a:off x="2286000" y="5105400"/>
              <a:ext cx="609600" cy="609600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192" y="576"/>
                </a:cxn>
                <a:cxn ang="0">
                  <a:pos x="192" y="0"/>
                </a:cxn>
                <a:cxn ang="0">
                  <a:pos x="384" y="0"/>
                </a:cxn>
                <a:cxn ang="0">
                  <a:pos x="384" y="576"/>
                </a:cxn>
              </a:cxnLst>
              <a:rect l="0" t="0" r="r" b="b"/>
              <a:pathLst>
                <a:path w="384" h="576">
                  <a:moveTo>
                    <a:pt x="0" y="576"/>
                  </a:moveTo>
                  <a:lnTo>
                    <a:pt x="192" y="576"/>
                  </a:lnTo>
                  <a:lnTo>
                    <a:pt x="192" y="0"/>
                  </a:lnTo>
                  <a:lnTo>
                    <a:pt x="384" y="0"/>
                  </a:lnTo>
                  <a:lnTo>
                    <a:pt x="384" y="576"/>
                  </a:lnTo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8"/>
            <p:cNvSpPr>
              <a:spLocks/>
            </p:cNvSpPr>
            <p:nvPr/>
          </p:nvSpPr>
          <p:spPr bwMode="auto">
            <a:xfrm>
              <a:off x="2895600" y="5105400"/>
              <a:ext cx="609600" cy="609600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192" y="576"/>
                </a:cxn>
                <a:cxn ang="0">
                  <a:pos x="192" y="0"/>
                </a:cxn>
                <a:cxn ang="0">
                  <a:pos x="384" y="0"/>
                </a:cxn>
                <a:cxn ang="0">
                  <a:pos x="384" y="576"/>
                </a:cxn>
              </a:cxnLst>
              <a:rect l="0" t="0" r="r" b="b"/>
              <a:pathLst>
                <a:path w="384" h="576">
                  <a:moveTo>
                    <a:pt x="0" y="576"/>
                  </a:moveTo>
                  <a:lnTo>
                    <a:pt x="192" y="576"/>
                  </a:lnTo>
                  <a:lnTo>
                    <a:pt x="192" y="0"/>
                  </a:lnTo>
                  <a:lnTo>
                    <a:pt x="384" y="0"/>
                  </a:lnTo>
                  <a:lnTo>
                    <a:pt x="384" y="576"/>
                  </a:lnTo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9"/>
            <p:cNvSpPr>
              <a:spLocks/>
            </p:cNvSpPr>
            <p:nvPr/>
          </p:nvSpPr>
          <p:spPr bwMode="auto">
            <a:xfrm>
              <a:off x="3505200" y="5105400"/>
              <a:ext cx="609600" cy="609600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192" y="576"/>
                </a:cxn>
                <a:cxn ang="0">
                  <a:pos x="192" y="0"/>
                </a:cxn>
                <a:cxn ang="0">
                  <a:pos x="384" y="0"/>
                </a:cxn>
                <a:cxn ang="0">
                  <a:pos x="384" y="576"/>
                </a:cxn>
              </a:cxnLst>
              <a:rect l="0" t="0" r="r" b="b"/>
              <a:pathLst>
                <a:path w="384" h="576">
                  <a:moveTo>
                    <a:pt x="0" y="576"/>
                  </a:moveTo>
                  <a:lnTo>
                    <a:pt x="192" y="576"/>
                  </a:lnTo>
                  <a:lnTo>
                    <a:pt x="192" y="0"/>
                  </a:lnTo>
                  <a:lnTo>
                    <a:pt x="384" y="0"/>
                  </a:lnTo>
                  <a:lnTo>
                    <a:pt x="384" y="576"/>
                  </a:lnTo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30"/>
            <p:cNvSpPr>
              <a:spLocks/>
            </p:cNvSpPr>
            <p:nvPr/>
          </p:nvSpPr>
          <p:spPr bwMode="auto">
            <a:xfrm>
              <a:off x="4114800" y="5105400"/>
              <a:ext cx="609600" cy="609600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192" y="576"/>
                </a:cxn>
                <a:cxn ang="0">
                  <a:pos x="192" y="0"/>
                </a:cxn>
                <a:cxn ang="0">
                  <a:pos x="384" y="0"/>
                </a:cxn>
                <a:cxn ang="0">
                  <a:pos x="384" y="576"/>
                </a:cxn>
              </a:cxnLst>
              <a:rect l="0" t="0" r="r" b="b"/>
              <a:pathLst>
                <a:path w="384" h="576">
                  <a:moveTo>
                    <a:pt x="0" y="576"/>
                  </a:moveTo>
                  <a:lnTo>
                    <a:pt x="192" y="576"/>
                  </a:lnTo>
                  <a:lnTo>
                    <a:pt x="192" y="0"/>
                  </a:lnTo>
                  <a:lnTo>
                    <a:pt x="384" y="0"/>
                  </a:lnTo>
                  <a:lnTo>
                    <a:pt x="384" y="576"/>
                  </a:lnTo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31"/>
            <p:cNvSpPr>
              <a:spLocks/>
            </p:cNvSpPr>
            <p:nvPr/>
          </p:nvSpPr>
          <p:spPr bwMode="auto">
            <a:xfrm>
              <a:off x="4724400" y="5105400"/>
              <a:ext cx="609600" cy="609600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192" y="576"/>
                </a:cxn>
                <a:cxn ang="0">
                  <a:pos x="192" y="0"/>
                </a:cxn>
                <a:cxn ang="0">
                  <a:pos x="384" y="0"/>
                </a:cxn>
                <a:cxn ang="0">
                  <a:pos x="384" y="576"/>
                </a:cxn>
              </a:cxnLst>
              <a:rect l="0" t="0" r="r" b="b"/>
              <a:pathLst>
                <a:path w="384" h="576">
                  <a:moveTo>
                    <a:pt x="0" y="576"/>
                  </a:moveTo>
                  <a:lnTo>
                    <a:pt x="192" y="576"/>
                  </a:lnTo>
                  <a:lnTo>
                    <a:pt x="192" y="0"/>
                  </a:lnTo>
                  <a:lnTo>
                    <a:pt x="384" y="0"/>
                  </a:lnTo>
                  <a:lnTo>
                    <a:pt x="384" y="576"/>
                  </a:lnTo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32"/>
            <p:cNvSpPr>
              <a:spLocks/>
            </p:cNvSpPr>
            <p:nvPr/>
          </p:nvSpPr>
          <p:spPr bwMode="auto">
            <a:xfrm>
              <a:off x="5334000" y="5105400"/>
              <a:ext cx="609600" cy="609600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192" y="576"/>
                </a:cxn>
                <a:cxn ang="0">
                  <a:pos x="192" y="0"/>
                </a:cxn>
                <a:cxn ang="0">
                  <a:pos x="384" y="0"/>
                </a:cxn>
                <a:cxn ang="0">
                  <a:pos x="384" y="576"/>
                </a:cxn>
              </a:cxnLst>
              <a:rect l="0" t="0" r="r" b="b"/>
              <a:pathLst>
                <a:path w="384" h="576">
                  <a:moveTo>
                    <a:pt x="0" y="576"/>
                  </a:moveTo>
                  <a:lnTo>
                    <a:pt x="192" y="576"/>
                  </a:lnTo>
                  <a:lnTo>
                    <a:pt x="192" y="0"/>
                  </a:lnTo>
                  <a:lnTo>
                    <a:pt x="384" y="0"/>
                  </a:lnTo>
                  <a:lnTo>
                    <a:pt x="384" y="576"/>
                  </a:lnTo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33"/>
            <p:cNvSpPr>
              <a:spLocks/>
            </p:cNvSpPr>
            <p:nvPr/>
          </p:nvSpPr>
          <p:spPr bwMode="auto">
            <a:xfrm>
              <a:off x="5943600" y="5105400"/>
              <a:ext cx="609600" cy="609600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192" y="576"/>
                </a:cxn>
                <a:cxn ang="0">
                  <a:pos x="192" y="0"/>
                </a:cxn>
                <a:cxn ang="0">
                  <a:pos x="384" y="0"/>
                </a:cxn>
                <a:cxn ang="0">
                  <a:pos x="384" y="576"/>
                </a:cxn>
              </a:cxnLst>
              <a:rect l="0" t="0" r="r" b="b"/>
              <a:pathLst>
                <a:path w="384" h="576">
                  <a:moveTo>
                    <a:pt x="0" y="576"/>
                  </a:moveTo>
                  <a:lnTo>
                    <a:pt x="192" y="576"/>
                  </a:lnTo>
                  <a:lnTo>
                    <a:pt x="192" y="0"/>
                  </a:lnTo>
                  <a:lnTo>
                    <a:pt x="384" y="0"/>
                  </a:lnTo>
                  <a:lnTo>
                    <a:pt x="384" y="576"/>
                  </a:lnTo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34"/>
            <p:cNvSpPr>
              <a:spLocks/>
            </p:cNvSpPr>
            <p:nvPr/>
          </p:nvSpPr>
          <p:spPr bwMode="auto">
            <a:xfrm>
              <a:off x="6553200" y="5105400"/>
              <a:ext cx="609600" cy="609600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192" y="576"/>
                </a:cxn>
                <a:cxn ang="0">
                  <a:pos x="192" y="0"/>
                </a:cxn>
                <a:cxn ang="0">
                  <a:pos x="384" y="0"/>
                </a:cxn>
                <a:cxn ang="0">
                  <a:pos x="384" y="576"/>
                </a:cxn>
              </a:cxnLst>
              <a:rect l="0" t="0" r="r" b="b"/>
              <a:pathLst>
                <a:path w="384" h="576">
                  <a:moveTo>
                    <a:pt x="0" y="576"/>
                  </a:moveTo>
                  <a:lnTo>
                    <a:pt x="192" y="576"/>
                  </a:lnTo>
                  <a:lnTo>
                    <a:pt x="192" y="0"/>
                  </a:lnTo>
                  <a:lnTo>
                    <a:pt x="384" y="0"/>
                  </a:lnTo>
                  <a:lnTo>
                    <a:pt x="384" y="576"/>
                  </a:lnTo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35"/>
            <p:cNvSpPr>
              <a:spLocks/>
            </p:cNvSpPr>
            <p:nvPr/>
          </p:nvSpPr>
          <p:spPr bwMode="auto">
            <a:xfrm>
              <a:off x="7162800" y="5105400"/>
              <a:ext cx="609600" cy="609600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192" y="576"/>
                </a:cxn>
                <a:cxn ang="0">
                  <a:pos x="192" y="0"/>
                </a:cxn>
                <a:cxn ang="0">
                  <a:pos x="384" y="0"/>
                </a:cxn>
                <a:cxn ang="0">
                  <a:pos x="384" y="576"/>
                </a:cxn>
              </a:cxnLst>
              <a:rect l="0" t="0" r="r" b="b"/>
              <a:pathLst>
                <a:path w="384" h="576">
                  <a:moveTo>
                    <a:pt x="0" y="576"/>
                  </a:moveTo>
                  <a:lnTo>
                    <a:pt x="192" y="576"/>
                  </a:lnTo>
                  <a:lnTo>
                    <a:pt x="192" y="0"/>
                  </a:lnTo>
                  <a:lnTo>
                    <a:pt x="384" y="0"/>
                  </a:lnTo>
                  <a:lnTo>
                    <a:pt x="384" y="576"/>
                  </a:lnTo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Text Box 36"/>
            <p:cNvSpPr txBox="1">
              <a:spLocks noChangeArrowheads="1"/>
            </p:cNvSpPr>
            <p:nvPr/>
          </p:nvSpPr>
          <p:spPr bwMode="auto">
            <a:xfrm>
              <a:off x="1448466" y="5472113"/>
              <a:ext cx="682880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ea typeface="Arial" charset="0"/>
                  <a:cs typeface="Arial" charset="0"/>
                </a:rPr>
                <a:t>Clock</a:t>
              </a:r>
            </a:p>
          </p:txBody>
        </p:sp>
      </p:grp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811F83E1-20AF-40BC-6738-FC15EE6B2439}"/>
              </a:ext>
            </a:extLst>
          </p:cNvPr>
          <p:cNvSpPr/>
          <p:nvPr/>
        </p:nvSpPr>
        <p:spPr>
          <a:xfrm>
            <a:off x="4648197" y="5859463"/>
            <a:ext cx="2849597" cy="609601"/>
          </a:xfrm>
          <a:prstGeom prst="roundRect">
            <a:avLst/>
          </a:prstGeom>
          <a:solidFill>
            <a:srgbClr val="6612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latin typeface="Avenir Book" panose="02000503020000020003" pitchFamily="2" charset="0"/>
              </a:rPr>
              <a:t>Problem?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Drawbacks</a:t>
            </a:r>
            <a:r>
              <a:rPr lang="en-US" baseline="0" dirty="0"/>
              <a:t> of NRZ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No signal could be interpreted as 0 (or vice-versa)</a:t>
            </a:r>
          </a:p>
          <a:p>
            <a:r>
              <a:rPr lang="en-US" sz="2800" dirty="0"/>
              <a:t>Consecutive 1s or 0s are problematic</a:t>
            </a:r>
          </a:p>
          <a:p>
            <a:r>
              <a:rPr lang="en-US" sz="2800" dirty="0"/>
              <a:t>“Baseline wander problem”</a:t>
            </a:r>
          </a:p>
          <a:p>
            <a:pPr lvl="1"/>
            <a:r>
              <a:rPr lang="en-US" dirty="0"/>
              <a:t>How do you set the threshold?</a:t>
            </a:r>
          </a:p>
          <a:p>
            <a:pPr lvl="1"/>
            <a:r>
              <a:rPr lang="en-US" sz="2400" dirty="0"/>
              <a:t>Could compare to average, but average may drift</a:t>
            </a:r>
          </a:p>
          <a:p>
            <a:r>
              <a:rPr lang="en-US" sz="2800" dirty="0"/>
              <a:t>“Clock recovery problem”</a:t>
            </a:r>
          </a:p>
          <a:p>
            <a:pPr lvl="1"/>
            <a:r>
              <a:rPr lang="en-US" sz="2400" dirty="0"/>
              <a:t>For long runs of no change, could miscount periods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C27E8E6-44AD-96BE-1D5B-F79F6EFB7569}"/>
              </a:ext>
            </a:extLst>
          </p:cNvPr>
          <p:cNvSpPr/>
          <p:nvPr/>
        </p:nvSpPr>
        <p:spPr>
          <a:xfrm>
            <a:off x="1964499" y="5628342"/>
            <a:ext cx="8263001" cy="878825"/>
          </a:xfrm>
          <a:prstGeom prst="roundRect">
            <a:avLst/>
          </a:prstGeom>
          <a:solidFill>
            <a:srgbClr val="22A6F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Different encodings try to correct for or work around these issues!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Encodings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Non-return to Zero Inverted (NRZI)</a:t>
            </a:r>
          </a:p>
          <a:p>
            <a:pPr lvl="1"/>
            <a:r>
              <a:rPr lang="en-US" sz="2400" dirty="0"/>
              <a:t>Encode 1 with transition from current signal</a:t>
            </a:r>
          </a:p>
          <a:p>
            <a:pPr lvl="1"/>
            <a:r>
              <a:rPr lang="en-US" sz="2400" dirty="0"/>
              <a:t>Encode 0 by staying at the same level</a:t>
            </a:r>
          </a:p>
          <a:p>
            <a:pPr lvl="1"/>
            <a:r>
              <a:rPr lang="en-US" sz="2400" dirty="0"/>
              <a:t>At least solve problem of consecutive 1s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2097086" y="3579019"/>
            <a:ext cx="7537450" cy="2376488"/>
            <a:chOff x="234950" y="3429000"/>
            <a:chExt cx="7537450" cy="2376488"/>
          </a:xfrm>
        </p:grpSpPr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2365513" y="3429000"/>
              <a:ext cx="299763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ea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8" name="Text Box 5"/>
            <p:cNvSpPr txBox="1">
              <a:spLocks noChangeArrowheads="1"/>
            </p:cNvSpPr>
            <p:nvPr/>
          </p:nvSpPr>
          <p:spPr bwMode="auto">
            <a:xfrm>
              <a:off x="3044963" y="3443288"/>
              <a:ext cx="299763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ea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9" name="Text Box 6"/>
            <p:cNvSpPr txBox="1">
              <a:spLocks noChangeArrowheads="1"/>
            </p:cNvSpPr>
            <p:nvPr/>
          </p:nvSpPr>
          <p:spPr bwMode="auto">
            <a:xfrm>
              <a:off x="3665675" y="3443288"/>
              <a:ext cx="299763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40" name="Text Box 7"/>
            <p:cNvSpPr txBox="1">
              <a:spLocks noChangeArrowheads="1"/>
            </p:cNvSpPr>
            <p:nvPr/>
          </p:nvSpPr>
          <p:spPr bwMode="auto">
            <a:xfrm>
              <a:off x="4199075" y="3443288"/>
              <a:ext cx="299763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ea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41" name="Text Box 8"/>
            <p:cNvSpPr txBox="1">
              <a:spLocks noChangeArrowheads="1"/>
            </p:cNvSpPr>
            <p:nvPr/>
          </p:nvSpPr>
          <p:spPr bwMode="auto">
            <a:xfrm>
              <a:off x="4808675" y="3443288"/>
              <a:ext cx="299763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42" name="Text Box 9"/>
            <p:cNvSpPr txBox="1">
              <a:spLocks noChangeArrowheads="1"/>
            </p:cNvSpPr>
            <p:nvPr/>
          </p:nvSpPr>
          <p:spPr bwMode="auto">
            <a:xfrm>
              <a:off x="5418275" y="3443288"/>
              <a:ext cx="299763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ea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43" name="Text Box 10"/>
            <p:cNvSpPr txBox="1">
              <a:spLocks noChangeArrowheads="1"/>
            </p:cNvSpPr>
            <p:nvPr/>
          </p:nvSpPr>
          <p:spPr bwMode="auto">
            <a:xfrm>
              <a:off x="6104075" y="3443288"/>
              <a:ext cx="299763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44" name="Text Box 11"/>
            <p:cNvSpPr txBox="1">
              <a:spLocks noChangeArrowheads="1"/>
            </p:cNvSpPr>
            <p:nvPr/>
          </p:nvSpPr>
          <p:spPr bwMode="auto">
            <a:xfrm>
              <a:off x="6713675" y="3443288"/>
              <a:ext cx="299763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ea typeface="Arial" charset="0"/>
                  <a:cs typeface="Arial" charset="0"/>
                </a:rPr>
                <a:t>1</a:t>
              </a:r>
            </a:p>
          </p:txBody>
        </p:sp>
        <p:grpSp>
          <p:nvGrpSpPr>
            <p:cNvPr id="45" name="Group 12"/>
            <p:cNvGrpSpPr>
              <a:grpSpLocks/>
            </p:cNvGrpSpPr>
            <p:nvPr/>
          </p:nvGrpSpPr>
          <p:grpSpPr bwMode="auto">
            <a:xfrm>
              <a:off x="2286000" y="3748088"/>
              <a:ext cx="5486400" cy="2057400"/>
              <a:chOff x="1392" y="1824"/>
              <a:chExt cx="3456" cy="1968"/>
            </a:xfrm>
          </p:grpSpPr>
          <p:sp>
            <p:nvSpPr>
              <p:cNvPr id="46" name="Line 13"/>
              <p:cNvSpPr>
                <a:spLocks noChangeShapeType="1"/>
              </p:cNvSpPr>
              <p:nvPr/>
            </p:nvSpPr>
            <p:spPr bwMode="auto">
              <a:xfrm>
                <a:off x="1392" y="1824"/>
                <a:ext cx="0" cy="19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90488" tIns="44450" rIns="90488" bIns="4445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Line 14"/>
              <p:cNvSpPr>
                <a:spLocks noChangeShapeType="1"/>
              </p:cNvSpPr>
              <p:nvPr/>
            </p:nvSpPr>
            <p:spPr bwMode="auto">
              <a:xfrm>
                <a:off x="1776" y="1824"/>
                <a:ext cx="0" cy="19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90488" tIns="44450" rIns="90488" bIns="4445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Line 15"/>
              <p:cNvSpPr>
                <a:spLocks noChangeShapeType="1"/>
              </p:cNvSpPr>
              <p:nvPr/>
            </p:nvSpPr>
            <p:spPr bwMode="auto">
              <a:xfrm>
                <a:off x="2160" y="1824"/>
                <a:ext cx="0" cy="19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90488" tIns="44450" rIns="90488" bIns="4445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Line 16"/>
              <p:cNvSpPr>
                <a:spLocks noChangeShapeType="1"/>
              </p:cNvSpPr>
              <p:nvPr/>
            </p:nvSpPr>
            <p:spPr bwMode="auto">
              <a:xfrm>
                <a:off x="2544" y="1824"/>
                <a:ext cx="0" cy="19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90488" tIns="44450" rIns="90488" bIns="4445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Line 17"/>
              <p:cNvSpPr>
                <a:spLocks noChangeShapeType="1"/>
              </p:cNvSpPr>
              <p:nvPr/>
            </p:nvSpPr>
            <p:spPr bwMode="auto">
              <a:xfrm>
                <a:off x="2928" y="1824"/>
                <a:ext cx="0" cy="19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90488" tIns="44450" rIns="90488" bIns="4445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18"/>
              <p:cNvSpPr>
                <a:spLocks noChangeShapeType="1"/>
              </p:cNvSpPr>
              <p:nvPr/>
            </p:nvSpPr>
            <p:spPr bwMode="auto">
              <a:xfrm>
                <a:off x="3312" y="1824"/>
                <a:ext cx="0" cy="19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90488" tIns="44450" rIns="90488" bIns="4445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Line 19"/>
              <p:cNvSpPr>
                <a:spLocks noChangeShapeType="1"/>
              </p:cNvSpPr>
              <p:nvPr/>
            </p:nvSpPr>
            <p:spPr bwMode="auto">
              <a:xfrm>
                <a:off x="3696" y="1824"/>
                <a:ext cx="0" cy="19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90488" tIns="44450" rIns="90488" bIns="4445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Line 20"/>
              <p:cNvSpPr>
                <a:spLocks noChangeShapeType="1"/>
              </p:cNvSpPr>
              <p:nvPr/>
            </p:nvSpPr>
            <p:spPr bwMode="auto">
              <a:xfrm>
                <a:off x="4080" y="1824"/>
                <a:ext cx="0" cy="19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90488" tIns="44450" rIns="90488" bIns="4445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Line 21"/>
              <p:cNvSpPr>
                <a:spLocks noChangeShapeType="1"/>
              </p:cNvSpPr>
              <p:nvPr/>
            </p:nvSpPr>
            <p:spPr bwMode="auto">
              <a:xfrm>
                <a:off x="4464" y="1824"/>
                <a:ext cx="0" cy="19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90488" tIns="44450" rIns="90488" bIns="4445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Line 22"/>
              <p:cNvSpPr>
                <a:spLocks noChangeShapeType="1"/>
              </p:cNvSpPr>
              <p:nvPr/>
            </p:nvSpPr>
            <p:spPr bwMode="auto">
              <a:xfrm>
                <a:off x="4848" y="1824"/>
                <a:ext cx="0" cy="19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90488" tIns="44450" rIns="90488" bIns="4445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6" name="Text Box 23"/>
            <p:cNvSpPr txBox="1">
              <a:spLocks noChangeArrowheads="1"/>
            </p:cNvSpPr>
            <p:nvPr/>
          </p:nvSpPr>
          <p:spPr bwMode="auto">
            <a:xfrm>
              <a:off x="7323275" y="3443288"/>
              <a:ext cx="299763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ea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57" name="Freeform 24"/>
            <p:cNvSpPr>
              <a:spLocks/>
            </p:cNvSpPr>
            <p:nvPr/>
          </p:nvSpPr>
          <p:spPr bwMode="auto">
            <a:xfrm>
              <a:off x="2286000" y="4967288"/>
              <a:ext cx="609600" cy="609600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192" y="576"/>
                </a:cxn>
                <a:cxn ang="0">
                  <a:pos x="192" y="0"/>
                </a:cxn>
                <a:cxn ang="0">
                  <a:pos x="384" y="0"/>
                </a:cxn>
                <a:cxn ang="0">
                  <a:pos x="384" y="576"/>
                </a:cxn>
              </a:cxnLst>
              <a:rect l="0" t="0" r="r" b="b"/>
              <a:pathLst>
                <a:path w="384" h="576">
                  <a:moveTo>
                    <a:pt x="0" y="576"/>
                  </a:moveTo>
                  <a:lnTo>
                    <a:pt x="192" y="576"/>
                  </a:lnTo>
                  <a:lnTo>
                    <a:pt x="192" y="0"/>
                  </a:lnTo>
                  <a:lnTo>
                    <a:pt x="384" y="0"/>
                  </a:lnTo>
                  <a:lnTo>
                    <a:pt x="384" y="576"/>
                  </a:lnTo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5"/>
            <p:cNvSpPr>
              <a:spLocks/>
            </p:cNvSpPr>
            <p:nvPr/>
          </p:nvSpPr>
          <p:spPr bwMode="auto">
            <a:xfrm>
              <a:off x="2895600" y="4967288"/>
              <a:ext cx="609600" cy="609600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192" y="576"/>
                </a:cxn>
                <a:cxn ang="0">
                  <a:pos x="192" y="0"/>
                </a:cxn>
                <a:cxn ang="0">
                  <a:pos x="384" y="0"/>
                </a:cxn>
                <a:cxn ang="0">
                  <a:pos x="384" y="576"/>
                </a:cxn>
              </a:cxnLst>
              <a:rect l="0" t="0" r="r" b="b"/>
              <a:pathLst>
                <a:path w="384" h="576">
                  <a:moveTo>
                    <a:pt x="0" y="576"/>
                  </a:moveTo>
                  <a:lnTo>
                    <a:pt x="192" y="576"/>
                  </a:lnTo>
                  <a:lnTo>
                    <a:pt x="192" y="0"/>
                  </a:lnTo>
                  <a:lnTo>
                    <a:pt x="384" y="0"/>
                  </a:lnTo>
                  <a:lnTo>
                    <a:pt x="384" y="576"/>
                  </a:lnTo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6"/>
            <p:cNvSpPr>
              <a:spLocks/>
            </p:cNvSpPr>
            <p:nvPr/>
          </p:nvSpPr>
          <p:spPr bwMode="auto">
            <a:xfrm>
              <a:off x="3505200" y="4967288"/>
              <a:ext cx="609600" cy="609600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192" y="576"/>
                </a:cxn>
                <a:cxn ang="0">
                  <a:pos x="192" y="0"/>
                </a:cxn>
                <a:cxn ang="0">
                  <a:pos x="384" y="0"/>
                </a:cxn>
                <a:cxn ang="0">
                  <a:pos x="384" y="576"/>
                </a:cxn>
              </a:cxnLst>
              <a:rect l="0" t="0" r="r" b="b"/>
              <a:pathLst>
                <a:path w="384" h="576">
                  <a:moveTo>
                    <a:pt x="0" y="576"/>
                  </a:moveTo>
                  <a:lnTo>
                    <a:pt x="192" y="576"/>
                  </a:lnTo>
                  <a:lnTo>
                    <a:pt x="192" y="0"/>
                  </a:lnTo>
                  <a:lnTo>
                    <a:pt x="384" y="0"/>
                  </a:lnTo>
                  <a:lnTo>
                    <a:pt x="384" y="576"/>
                  </a:lnTo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7"/>
            <p:cNvSpPr>
              <a:spLocks/>
            </p:cNvSpPr>
            <p:nvPr/>
          </p:nvSpPr>
          <p:spPr bwMode="auto">
            <a:xfrm>
              <a:off x="4114800" y="4967288"/>
              <a:ext cx="609600" cy="609600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192" y="576"/>
                </a:cxn>
                <a:cxn ang="0">
                  <a:pos x="192" y="0"/>
                </a:cxn>
                <a:cxn ang="0">
                  <a:pos x="384" y="0"/>
                </a:cxn>
                <a:cxn ang="0">
                  <a:pos x="384" y="576"/>
                </a:cxn>
              </a:cxnLst>
              <a:rect l="0" t="0" r="r" b="b"/>
              <a:pathLst>
                <a:path w="384" h="576">
                  <a:moveTo>
                    <a:pt x="0" y="576"/>
                  </a:moveTo>
                  <a:lnTo>
                    <a:pt x="192" y="576"/>
                  </a:lnTo>
                  <a:lnTo>
                    <a:pt x="192" y="0"/>
                  </a:lnTo>
                  <a:lnTo>
                    <a:pt x="384" y="0"/>
                  </a:lnTo>
                  <a:lnTo>
                    <a:pt x="384" y="576"/>
                  </a:lnTo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8"/>
            <p:cNvSpPr>
              <a:spLocks/>
            </p:cNvSpPr>
            <p:nvPr/>
          </p:nvSpPr>
          <p:spPr bwMode="auto">
            <a:xfrm>
              <a:off x="4724400" y="4967288"/>
              <a:ext cx="609600" cy="609600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192" y="576"/>
                </a:cxn>
                <a:cxn ang="0">
                  <a:pos x="192" y="0"/>
                </a:cxn>
                <a:cxn ang="0">
                  <a:pos x="384" y="0"/>
                </a:cxn>
                <a:cxn ang="0">
                  <a:pos x="384" y="576"/>
                </a:cxn>
              </a:cxnLst>
              <a:rect l="0" t="0" r="r" b="b"/>
              <a:pathLst>
                <a:path w="384" h="576">
                  <a:moveTo>
                    <a:pt x="0" y="576"/>
                  </a:moveTo>
                  <a:lnTo>
                    <a:pt x="192" y="576"/>
                  </a:lnTo>
                  <a:lnTo>
                    <a:pt x="192" y="0"/>
                  </a:lnTo>
                  <a:lnTo>
                    <a:pt x="384" y="0"/>
                  </a:lnTo>
                  <a:lnTo>
                    <a:pt x="384" y="576"/>
                  </a:lnTo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9"/>
            <p:cNvSpPr>
              <a:spLocks/>
            </p:cNvSpPr>
            <p:nvPr/>
          </p:nvSpPr>
          <p:spPr bwMode="auto">
            <a:xfrm>
              <a:off x="5334000" y="4967288"/>
              <a:ext cx="609600" cy="609600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192" y="576"/>
                </a:cxn>
                <a:cxn ang="0">
                  <a:pos x="192" y="0"/>
                </a:cxn>
                <a:cxn ang="0">
                  <a:pos x="384" y="0"/>
                </a:cxn>
                <a:cxn ang="0">
                  <a:pos x="384" y="576"/>
                </a:cxn>
              </a:cxnLst>
              <a:rect l="0" t="0" r="r" b="b"/>
              <a:pathLst>
                <a:path w="384" h="576">
                  <a:moveTo>
                    <a:pt x="0" y="576"/>
                  </a:moveTo>
                  <a:lnTo>
                    <a:pt x="192" y="576"/>
                  </a:lnTo>
                  <a:lnTo>
                    <a:pt x="192" y="0"/>
                  </a:lnTo>
                  <a:lnTo>
                    <a:pt x="384" y="0"/>
                  </a:lnTo>
                  <a:lnTo>
                    <a:pt x="384" y="576"/>
                  </a:lnTo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30"/>
            <p:cNvSpPr>
              <a:spLocks/>
            </p:cNvSpPr>
            <p:nvPr/>
          </p:nvSpPr>
          <p:spPr bwMode="auto">
            <a:xfrm>
              <a:off x="5943600" y="4967288"/>
              <a:ext cx="609600" cy="609600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192" y="576"/>
                </a:cxn>
                <a:cxn ang="0">
                  <a:pos x="192" y="0"/>
                </a:cxn>
                <a:cxn ang="0">
                  <a:pos x="384" y="0"/>
                </a:cxn>
                <a:cxn ang="0">
                  <a:pos x="384" y="576"/>
                </a:cxn>
              </a:cxnLst>
              <a:rect l="0" t="0" r="r" b="b"/>
              <a:pathLst>
                <a:path w="384" h="576">
                  <a:moveTo>
                    <a:pt x="0" y="576"/>
                  </a:moveTo>
                  <a:lnTo>
                    <a:pt x="192" y="576"/>
                  </a:lnTo>
                  <a:lnTo>
                    <a:pt x="192" y="0"/>
                  </a:lnTo>
                  <a:lnTo>
                    <a:pt x="384" y="0"/>
                  </a:lnTo>
                  <a:lnTo>
                    <a:pt x="384" y="576"/>
                  </a:lnTo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31"/>
            <p:cNvSpPr>
              <a:spLocks/>
            </p:cNvSpPr>
            <p:nvPr/>
          </p:nvSpPr>
          <p:spPr bwMode="auto">
            <a:xfrm>
              <a:off x="6553200" y="4967288"/>
              <a:ext cx="609600" cy="609600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192" y="576"/>
                </a:cxn>
                <a:cxn ang="0">
                  <a:pos x="192" y="0"/>
                </a:cxn>
                <a:cxn ang="0">
                  <a:pos x="384" y="0"/>
                </a:cxn>
                <a:cxn ang="0">
                  <a:pos x="384" y="576"/>
                </a:cxn>
              </a:cxnLst>
              <a:rect l="0" t="0" r="r" b="b"/>
              <a:pathLst>
                <a:path w="384" h="576">
                  <a:moveTo>
                    <a:pt x="0" y="576"/>
                  </a:moveTo>
                  <a:lnTo>
                    <a:pt x="192" y="576"/>
                  </a:lnTo>
                  <a:lnTo>
                    <a:pt x="192" y="0"/>
                  </a:lnTo>
                  <a:lnTo>
                    <a:pt x="384" y="0"/>
                  </a:lnTo>
                  <a:lnTo>
                    <a:pt x="384" y="576"/>
                  </a:lnTo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32"/>
            <p:cNvSpPr>
              <a:spLocks/>
            </p:cNvSpPr>
            <p:nvPr/>
          </p:nvSpPr>
          <p:spPr bwMode="auto">
            <a:xfrm>
              <a:off x="7162800" y="4967288"/>
              <a:ext cx="609600" cy="609600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192" y="576"/>
                </a:cxn>
                <a:cxn ang="0">
                  <a:pos x="192" y="0"/>
                </a:cxn>
                <a:cxn ang="0">
                  <a:pos x="384" y="0"/>
                </a:cxn>
                <a:cxn ang="0">
                  <a:pos x="384" y="576"/>
                </a:cxn>
              </a:cxnLst>
              <a:rect l="0" t="0" r="r" b="b"/>
              <a:pathLst>
                <a:path w="384" h="576">
                  <a:moveTo>
                    <a:pt x="0" y="576"/>
                  </a:moveTo>
                  <a:lnTo>
                    <a:pt x="192" y="576"/>
                  </a:lnTo>
                  <a:lnTo>
                    <a:pt x="192" y="0"/>
                  </a:lnTo>
                  <a:lnTo>
                    <a:pt x="384" y="0"/>
                  </a:lnTo>
                  <a:lnTo>
                    <a:pt x="384" y="576"/>
                  </a:lnTo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Text Box 33"/>
            <p:cNvSpPr txBox="1">
              <a:spLocks noChangeArrowheads="1"/>
            </p:cNvSpPr>
            <p:nvPr/>
          </p:nvSpPr>
          <p:spPr bwMode="auto">
            <a:xfrm>
              <a:off x="1448466" y="5334000"/>
              <a:ext cx="682880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ea typeface="Arial" charset="0"/>
                  <a:cs typeface="Arial" charset="0"/>
                </a:rPr>
                <a:t>Clock</a:t>
              </a:r>
            </a:p>
          </p:txBody>
        </p:sp>
        <p:grpSp>
          <p:nvGrpSpPr>
            <p:cNvPr id="67" name="Group 34"/>
            <p:cNvGrpSpPr>
              <a:grpSpLocks/>
            </p:cNvGrpSpPr>
            <p:nvPr/>
          </p:nvGrpSpPr>
          <p:grpSpPr bwMode="auto">
            <a:xfrm>
              <a:off x="234950" y="3976688"/>
              <a:ext cx="7537449" cy="1301750"/>
              <a:chOff x="100" y="1929"/>
              <a:chExt cx="4748" cy="820"/>
            </a:xfrm>
          </p:grpSpPr>
          <p:sp>
            <p:nvSpPr>
              <p:cNvPr id="68" name="Freeform 35"/>
              <p:cNvSpPr>
                <a:spLocks/>
              </p:cNvSpPr>
              <p:nvPr/>
            </p:nvSpPr>
            <p:spPr bwMode="auto">
              <a:xfrm>
                <a:off x="1392" y="1929"/>
                <a:ext cx="3456" cy="384"/>
              </a:xfrm>
              <a:custGeom>
                <a:avLst/>
                <a:gdLst/>
                <a:ahLst/>
                <a:cxnLst>
                  <a:cxn ang="0">
                    <a:pos x="0" y="384"/>
                  </a:cxn>
                  <a:cxn ang="0">
                    <a:pos x="960" y="384"/>
                  </a:cxn>
                  <a:cxn ang="0">
                    <a:pos x="960" y="0"/>
                  </a:cxn>
                  <a:cxn ang="0">
                    <a:pos x="1728" y="0"/>
                  </a:cxn>
                  <a:cxn ang="0">
                    <a:pos x="1728" y="384"/>
                  </a:cxn>
                  <a:cxn ang="0">
                    <a:pos x="2496" y="384"/>
                  </a:cxn>
                  <a:cxn ang="0">
                    <a:pos x="2496" y="0"/>
                  </a:cxn>
                  <a:cxn ang="0">
                    <a:pos x="2880" y="0"/>
                  </a:cxn>
                  <a:cxn ang="0">
                    <a:pos x="2880" y="384"/>
                  </a:cxn>
                  <a:cxn ang="0">
                    <a:pos x="3456" y="384"/>
                  </a:cxn>
                </a:cxnLst>
                <a:rect l="0" t="0" r="r" b="b"/>
                <a:pathLst>
                  <a:path w="3456" h="384">
                    <a:moveTo>
                      <a:pt x="0" y="384"/>
                    </a:moveTo>
                    <a:lnTo>
                      <a:pt x="960" y="384"/>
                    </a:lnTo>
                    <a:lnTo>
                      <a:pt x="960" y="0"/>
                    </a:lnTo>
                    <a:lnTo>
                      <a:pt x="1728" y="0"/>
                    </a:lnTo>
                    <a:lnTo>
                      <a:pt x="1728" y="384"/>
                    </a:lnTo>
                    <a:lnTo>
                      <a:pt x="2496" y="384"/>
                    </a:lnTo>
                    <a:lnTo>
                      <a:pt x="2496" y="0"/>
                    </a:lnTo>
                    <a:lnTo>
                      <a:pt x="2880" y="0"/>
                    </a:lnTo>
                    <a:lnTo>
                      <a:pt x="2880" y="384"/>
                    </a:lnTo>
                    <a:lnTo>
                      <a:pt x="3456" y="384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488" tIns="44450" rIns="90488" bIns="4445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Text Box 36"/>
              <p:cNvSpPr txBox="1">
                <a:spLocks noChangeArrowheads="1"/>
              </p:cNvSpPr>
              <p:nvPr/>
            </p:nvSpPr>
            <p:spPr bwMode="auto">
              <a:xfrm>
                <a:off x="100" y="2169"/>
                <a:ext cx="1283" cy="58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>
                    <a:ea typeface="Arial" charset="0"/>
                    <a:cs typeface="Arial" charset="0"/>
                  </a:rPr>
                  <a:t>NRZI</a:t>
                </a:r>
              </a:p>
              <a:p>
                <a:pPr algn="r"/>
                <a:r>
                  <a:rPr lang="en-US">
                    <a:ea typeface="Arial" charset="0"/>
                    <a:cs typeface="Arial" charset="0"/>
                  </a:rPr>
                  <a:t>(non-return to zero </a:t>
                </a:r>
              </a:p>
              <a:p>
                <a:pPr algn="r"/>
                <a:r>
                  <a:rPr lang="en-US">
                    <a:ea typeface="Arial" charset="0"/>
                    <a:cs typeface="Arial" charset="0"/>
                  </a:rPr>
                  <a:t>intverted)</a:t>
                </a:r>
              </a:p>
            </p:txBody>
          </p:sp>
        </p:grpSp>
      </p:grp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encoding scheme:  4B/5B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Can we have a more efficient encoding?</a:t>
            </a:r>
          </a:p>
          <a:p>
            <a:r>
              <a:rPr lang="en-US" sz="2800" dirty="0"/>
              <a:t>Every 4 bits encoded as 5 </a:t>
            </a:r>
            <a:r>
              <a:rPr lang="en-US" sz="2800" i="1" dirty="0"/>
              <a:t>chips</a:t>
            </a:r>
          </a:p>
          <a:p>
            <a:r>
              <a:rPr lang="en-US" sz="2800" dirty="0"/>
              <a:t>Carefully select 16 5-bit chips we can transmit using NRZI</a:t>
            </a:r>
          </a:p>
          <a:p>
            <a:pPr lvl="1"/>
            <a:r>
              <a:rPr lang="en-US" sz="2400" dirty="0"/>
              <a:t>No more than one leading 0 and no more than two trailing 0s</a:t>
            </a:r>
          </a:p>
          <a:p>
            <a:pPr lvl="1"/>
            <a:r>
              <a:rPr lang="en-US" sz="2400" b="1" i="1" dirty="0"/>
              <a:t>Never get more than 3 consecutive 0s</a:t>
            </a:r>
            <a:endParaRPr lang="en-US" sz="2400" dirty="0"/>
          </a:p>
          <a:p>
            <a:r>
              <a:rPr lang="en-US" sz="2800" dirty="0"/>
              <a:t>Other codes used for other purposes</a:t>
            </a:r>
          </a:p>
          <a:p>
            <a:pPr lvl="1"/>
            <a:r>
              <a:rPr lang="en-US" sz="2400" dirty="0"/>
              <a:t>E.g., 11111: line idle; 00100: halt</a:t>
            </a:r>
          </a:p>
          <a:p>
            <a:r>
              <a:rPr lang="en-US" sz="2800" dirty="0"/>
              <a:t>Achieves 80% efficiency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4B/5B Table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361637"/>
              </p:ext>
            </p:extLst>
          </p:nvPr>
        </p:nvGraphicFramePr>
        <p:xfrm>
          <a:off x="2155739" y="1440450"/>
          <a:ext cx="7880521" cy="4685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38800" imgH="3352800" progId="Word.Document.12">
                  <p:embed/>
                </p:oleObj>
              </mc:Choice>
              <mc:Fallback>
                <p:oleObj name="Document" r:id="rId2" imgW="5638800" imgH="3352800" progId="Word.Document.12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55739" y="1440450"/>
                        <a:ext cx="7880521" cy="46857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070186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DC Balancing (same number of 0 and 1 chips)</a:t>
            </a:r>
          </a:p>
          <a:p>
            <a:r>
              <a:rPr lang="en-US" dirty="0"/>
              <a:t>Clock synchronization</a:t>
            </a:r>
          </a:p>
          <a:p>
            <a:r>
              <a:rPr lang="en-US" dirty="0"/>
              <a:t>Can recover some chip errors</a:t>
            </a:r>
          </a:p>
          <a:p>
            <a:r>
              <a:rPr lang="en-US" dirty="0"/>
              <a:t>Constrain analog signal patterns to make signal more robust</a:t>
            </a:r>
          </a:p>
          <a:p>
            <a:r>
              <a:rPr lang="en-US" dirty="0"/>
              <a:t>Ideally: operate near channel capacity with negligible errors</a:t>
            </a:r>
          </a:p>
          <a:p>
            <a:pPr lvl="1"/>
            <a:r>
              <a:rPr lang="en-US" dirty="0"/>
              <a:t>Shannon says it’s possible, doesn’t tell us how</a:t>
            </a:r>
          </a:p>
          <a:p>
            <a:pPr lvl="1"/>
            <a:r>
              <a:rPr lang="en-US" dirty="0"/>
              <a:t>Codes can get computationally expensive</a:t>
            </a:r>
          </a:p>
          <a:p>
            <a:r>
              <a:rPr lang="en-US" dirty="0"/>
              <a:t>In practice</a:t>
            </a:r>
          </a:p>
          <a:p>
            <a:pPr lvl="1"/>
            <a:r>
              <a:rPr lang="en-US" dirty="0"/>
              <a:t>More complex encoding: fewer bps, more robust</a:t>
            </a:r>
          </a:p>
          <a:p>
            <a:pPr lvl="1"/>
            <a:r>
              <a:rPr lang="en-US" dirty="0"/>
              <a:t>Less complex encoding: more bps, less robust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Example: 802.15.4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Standard for low-power, low-rate wireless </a:t>
            </a:r>
            <a:r>
              <a:rPr lang="en-US" dirty="0" err="1"/>
              <a:t>PANs</a:t>
            </a:r>
            <a:endParaRPr lang="en-US" dirty="0"/>
          </a:p>
          <a:p>
            <a:pPr lvl="1"/>
            <a:r>
              <a:rPr lang="en-US" dirty="0"/>
              <a:t>Must tolerate high chip error rates</a:t>
            </a:r>
          </a:p>
          <a:p>
            <a:r>
              <a:rPr lang="en-US" dirty="0"/>
              <a:t>Uses a 4B/32B bit-to-chip encoding</a:t>
            </a:r>
          </a:p>
        </p:txBody>
      </p:sp>
      <p:pic>
        <p:nvPicPr>
          <p:cNvPr id="4" name="Picture 3" descr="802.15.4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0" y="3452220"/>
            <a:ext cx="7810500" cy="24765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Given a stream of bits, how can we represent boundaries?</a:t>
            </a:r>
          </a:p>
          <a:p>
            <a:r>
              <a:rPr lang="en-US" sz="2800" dirty="0"/>
              <a:t>Break sequence of bits into a </a:t>
            </a:r>
            <a:r>
              <a:rPr lang="en-US" sz="2800" i="1" dirty="0"/>
              <a:t>frame</a:t>
            </a:r>
          </a:p>
          <a:p>
            <a:r>
              <a:rPr lang="en-US" sz="2800" dirty="0"/>
              <a:t>Typically done by network adaptor, or </a:t>
            </a:r>
            <a:r>
              <a:rPr lang="en-US" sz="2800" i="1" dirty="0"/>
              <a:t>interface</a:t>
            </a:r>
          </a:p>
        </p:txBody>
      </p:sp>
      <p:pic>
        <p:nvPicPr>
          <p:cNvPr id="7" name="Picture 6" descr="02x08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829147"/>
            <a:ext cx="6297005" cy="217222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57589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Detection and Correction</a:t>
            </a:r>
          </a:p>
        </p:txBody>
      </p:sp>
    </p:spTree>
    <p:extLst>
      <p:ext uri="{BB962C8B-B14F-4D97-AF65-F5344CB8AC3E}">
        <p14:creationId xmlns:p14="http://schemas.microsoft.com/office/powerpoint/2010/main" val="109015000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Error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Basic idea: use a checksum</a:t>
            </a:r>
          </a:p>
          <a:p>
            <a:pPr lvl="1"/>
            <a:r>
              <a:rPr lang="en-US" sz="2800" dirty="0"/>
              <a:t>Compute small check value, like a hash of packet</a:t>
            </a:r>
          </a:p>
          <a:p>
            <a:endParaRPr lang="en-US" sz="3200" dirty="0"/>
          </a:p>
          <a:p>
            <a:r>
              <a:rPr lang="en-US" sz="3200" dirty="0"/>
              <a:t>Good checksum algorithms</a:t>
            </a:r>
          </a:p>
          <a:p>
            <a:pPr lvl="1"/>
            <a:r>
              <a:rPr lang="en-US" sz="2800" dirty="0"/>
              <a:t>Want several properties, </a:t>
            </a:r>
            <a:r>
              <a:rPr lang="en-US" sz="2800" i="1" dirty="0"/>
              <a:t>e.g.</a:t>
            </a:r>
            <a:r>
              <a:rPr lang="en-US" sz="2800" dirty="0"/>
              <a:t>, detect any single-bit error</a:t>
            </a:r>
          </a:p>
          <a:p>
            <a:pPr lvl="1"/>
            <a:r>
              <a:rPr lang="en-US" sz="2800" dirty="0"/>
              <a:t>Details later</a:t>
            </a:r>
          </a:p>
        </p:txBody>
      </p:sp>
    </p:spTree>
    <p:extLst>
      <p:ext uri="{BB962C8B-B14F-4D97-AF65-F5344CB8AC3E}">
        <p14:creationId xmlns:p14="http://schemas.microsoft.com/office/powerpoint/2010/main" val="1721103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Layer (Layer 1)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Specifies three things:</a:t>
            </a:r>
          </a:p>
          <a:p>
            <a:r>
              <a:rPr lang="en-US" sz="3200" dirty="0"/>
              <a:t>Physical medium:  cable, fiber, wireless frequency</a:t>
            </a:r>
          </a:p>
          <a:p>
            <a:r>
              <a:rPr lang="en-US" sz="3200" dirty="0"/>
              <a:t>Signaling/modulation:  how to transmit/receive</a:t>
            </a:r>
          </a:p>
          <a:p>
            <a:r>
              <a:rPr lang="en-US" sz="3200" i="1" dirty="0"/>
              <a:t>Encoding:  </a:t>
            </a:r>
            <a:r>
              <a:rPr lang="en-US" sz="3200" dirty="0"/>
              <a:t>how to get meaningful data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13CE79F-5320-B13A-72CC-E3821F2B6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72" y="4242545"/>
            <a:ext cx="2707341" cy="2030506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</p:pic>
      <p:pic>
        <p:nvPicPr>
          <p:cNvPr id="4098" name="Picture 2" descr="Cutaway of a submarine cable that shows the layers of protection. Photo by Tim Hornyak. Source: [25].">
            <a:extLst>
              <a:ext uri="{FF2B5EF4-FFF2-40B4-BE49-F238E27FC236}">
                <a16:creationId xmlns:a16="http://schemas.microsoft.com/office/drawing/2014/main" id="{E3E695C3-3890-5F1C-248A-79060365D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366" y="4524078"/>
            <a:ext cx="3165953" cy="2030506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</p:pic>
      <p:pic>
        <p:nvPicPr>
          <p:cNvPr id="4100" name="Picture 4" descr="The 4 Best Wi-Fi Routers for 2022 | Reviews by Wirecutter">
            <a:extLst>
              <a:ext uri="{FF2B5EF4-FFF2-40B4-BE49-F238E27FC236}">
                <a16:creationId xmlns:a16="http://schemas.microsoft.com/office/drawing/2014/main" id="{E6CD1E24-1594-8536-2B04-233440D9B7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7" t="11482" r="16048" b="6635"/>
          <a:stretch/>
        </p:blipFill>
        <p:spPr bwMode="auto">
          <a:xfrm>
            <a:off x="6774812" y="4306419"/>
            <a:ext cx="2707341" cy="215825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</p:pic>
      <p:pic>
        <p:nvPicPr>
          <p:cNvPr id="4102" name="Picture 6" descr="Cell site - Wikipedia">
            <a:extLst>
              <a:ext uri="{FF2B5EF4-FFF2-40B4-BE49-F238E27FC236}">
                <a16:creationId xmlns:a16="http://schemas.microsoft.com/office/drawing/2014/main" id="{F65F2039-3A22-A709-5D6E-FC71D7069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006" y="2767851"/>
            <a:ext cx="2324100" cy="3505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Idea: have some codes be </a:t>
            </a:r>
            <a:r>
              <a:rPr lang="en-US" sz="3200" i="1" dirty="0"/>
              <a:t>invalid</a:t>
            </a:r>
            <a:r>
              <a:rPr lang="en-US" sz="3200" dirty="0"/>
              <a:t> </a:t>
            </a:r>
            <a:endParaRPr lang="en-US" sz="3200" i="1" dirty="0"/>
          </a:p>
          <a:p>
            <a:pPr lvl="1"/>
            <a:r>
              <a:rPr lang="en-US" sz="2800" dirty="0"/>
              <a:t>Must add bits to catch errors in packet</a:t>
            </a:r>
          </a:p>
          <a:p>
            <a:r>
              <a:rPr lang="en-US" sz="3200" dirty="0"/>
              <a:t>Sometimes can also </a:t>
            </a:r>
            <a:r>
              <a:rPr lang="en-US" sz="3200" i="1" dirty="0"/>
              <a:t>correct</a:t>
            </a:r>
            <a:r>
              <a:rPr lang="en-US" sz="3200" dirty="0"/>
              <a:t> errors</a:t>
            </a:r>
          </a:p>
          <a:p>
            <a:pPr lvl="1"/>
            <a:r>
              <a:rPr lang="en-US" sz="2800" dirty="0"/>
              <a:t>If enough redundancy</a:t>
            </a:r>
          </a:p>
          <a:p>
            <a:pPr lvl="1"/>
            <a:r>
              <a:rPr lang="en-US" sz="2800" dirty="0"/>
              <a:t>Might have to retransmit</a:t>
            </a:r>
          </a:p>
          <a:p>
            <a:r>
              <a:rPr lang="en-US" sz="3200" dirty="0"/>
              <a:t>Used in multiple layers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Simplest Schemes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Example: send each bit 3 times</a:t>
            </a:r>
          </a:p>
          <a:p>
            <a:pPr lvl="1"/>
            <a:r>
              <a:rPr lang="en-US" sz="2400" dirty="0"/>
              <a:t>Valid codes: 000 111</a:t>
            </a:r>
          </a:p>
          <a:p>
            <a:pPr lvl="1"/>
            <a:r>
              <a:rPr lang="en-US" sz="2400" dirty="0"/>
              <a:t>Invalid codes : 001 010 011 100 101 110</a:t>
            </a:r>
          </a:p>
          <a:p>
            <a:pPr lvl="1"/>
            <a:r>
              <a:rPr lang="en-US" sz="2400" dirty="0"/>
              <a:t>Corrections   :    0     0     1      0     1    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Parity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 dirty="0"/>
              <a:t>Add a </a:t>
            </a:r>
            <a:r>
              <a:rPr lang="en-US" sz="2800" i="1" dirty="0"/>
              <a:t>parity bit </a:t>
            </a:r>
            <a:r>
              <a:rPr lang="en-US" sz="2800" dirty="0"/>
              <a:t>to the end of a word</a:t>
            </a:r>
          </a:p>
          <a:p>
            <a:pPr lvl="0"/>
            <a:r>
              <a:rPr lang="en-US" sz="2800" dirty="0"/>
              <a:t>Example with 2 bits:</a:t>
            </a:r>
          </a:p>
          <a:p>
            <a:pPr lvl="1"/>
            <a:r>
              <a:rPr lang="en-US" sz="2400" dirty="0"/>
              <a:t>Valid:   000 011 101 110</a:t>
            </a:r>
          </a:p>
          <a:p>
            <a:pPr marL="457200" lvl="1" indent="0">
              <a:buNone/>
            </a:pPr>
            <a:endParaRPr lang="en-US" sz="2400" dirty="0"/>
          </a:p>
          <a:p>
            <a:pPr lvl="1"/>
            <a:r>
              <a:rPr lang="en-US" sz="2400" dirty="0"/>
              <a:t>Invalid: 001 010 010 111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Can we correct?</a:t>
            </a:r>
          </a:p>
          <a:p>
            <a:pPr lvl="0"/>
            <a:r>
              <a:rPr lang="en-US" sz="2800" dirty="0"/>
              <a:t>Can detect odd number of bit errors</a:t>
            </a:r>
          </a:p>
          <a:p>
            <a:pPr lvl="1"/>
            <a:r>
              <a:rPr lang="en-US" sz="2400" dirty="0"/>
              <a:t>No correction</a:t>
            </a:r>
          </a:p>
        </p:txBody>
      </p:sp>
    </p:spTree>
    <p:extLst>
      <p:ext uri="{BB962C8B-B14F-4D97-AF65-F5344CB8AC3E}">
        <p14:creationId xmlns:p14="http://schemas.microsoft.com/office/powerpoint/2010/main" val="130971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Hamming distance: number of bits that are different between two codes</a:t>
            </a:r>
          </a:p>
          <a:p>
            <a:pPr lvl="1"/>
            <a:r>
              <a:rPr lang="en-US" sz="2400" dirty="0"/>
              <a:t>E.g.: HD (0</a:t>
            </a:r>
            <a:r>
              <a:rPr lang="en-US" sz="2400" dirty="0">
                <a:solidFill>
                  <a:srgbClr val="FFCC33"/>
                </a:solidFill>
              </a:rPr>
              <a:t>0</a:t>
            </a:r>
            <a:r>
              <a:rPr lang="en-US" sz="2400" dirty="0"/>
              <a:t>00</a:t>
            </a:r>
            <a:r>
              <a:rPr lang="en-US" sz="2400" dirty="0">
                <a:solidFill>
                  <a:srgbClr val="FFCC33"/>
                </a:solidFill>
              </a:rPr>
              <a:t>10</a:t>
            </a:r>
            <a:r>
              <a:rPr lang="en-US" sz="2400" dirty="0"/>
              <a:t>10, 0</a:t>
            </a:r>
            <a:r>
              <a:rPr lang="en-US" sz="2400" dirty="0">
                <a:solidFill>
                  <a:srgbClr val="FFCC33"/>
                </a:solidFill>
              </a:rPr>
              <a:t>1</a:t>
            </a:r>
            <a:r>
              <a:rPr lang="en-US" sz="2400" dirty="0"/>
              <a:t>00</a:t>
            </a:r>
            <a:r>
              <a:rPr lang="en-US" sz="2400" dirty="0">
                <a:solidFill>
                  <a:srgbClr val="FFCC33"/>
                </a:solidFill>
              </a:rPr>
              <a:t>01</a:t>
            </a:r>
            <a:r>
              <a:rPr lang="en-US" sz="2400" dirty="0"/>
              <a:t>10) = 3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sz="2800" dirty="0"/>
              <a:t>If min HD between valid </a:t>
            </a:r>
            <a:r>
              <a:rPr lang="en-US" sz="2800" dirty="0" err="1"/>
              <a:t>codewords</a:t>
            </a:r>
            <a:r>
              <a:rPr lang="en-US" sz="2800" dirty="0"/>
              <a:t> is </a:t>
            </a:r>
            <a:r>
              <a:rPr lang="en-US" sz="2800" i="1" dirty="0"/>
              <a:t>d</a:t>
            </a:r>
            <a:r>
              <a:rPr lang="en-US" sz="2800" dirty="0"/>
              <a:t>:</a:t>
            </a:r>
          </a:p>
          <a:p>
            <a:pPr lvl="1"/>
            <a:r>
              <a:rPr lang="en-US" sz="2400" dirty="0"/>
              <a:t>Can detect </a:t>
            </a:r>
            <a:r>
              <a:rPr lang="en-US" sz="2400" i="1" dirty="0"/>
              <a:t>d-</a:t>
            </a:r>
            <a:r>
              <a:rPr lang="en-US" sz="2400" dirty="0"/>
              <a:t>1 bit error</a:t>
            </a:r>
          </a:p>
          <a:p>
            <a:pPr lvl="1"/>
            <a:r>
              <a:rPr lang="en-US" sz="2400" dirty="0"/>
              <a:t>Can correct  </a:t>
            </a:r>
            <a:r>
              <a:rPr lang="en-US" sz="2400" dirty="0">
                <a:latin typeface="STIXGeneral"/>
                <a:cs typeface="STIXGeneral"/>
              </a:rPr>
              <a:t>⌊</a:t>
            </a:r>
            <a:r>
              <a:rPr lang="en-US" sz="2400" dirty="0"/>
              <a:t>(</a:t>
            </a:r>
            <a:r>
              <a:rPr lang="en-US" sz="2400" i="1" dirty="0"/>
              <a:t>d-</a:t>
            </a:r>
            <a:r>
              <a:rPr lang="en-US" sz="2400" dirty="0"/>
              <a:t>1)/2</a:t>
            </a:r>
            <a:r>
              <a:rPr lang="en-US" sz="2400" dirty="0">
                <a:latin typeface="STIXGeneral"/>
                <a:cs typeface="STIXGeneral"/>
              </a:rPr>
              <a:t>⌋</a:t>
            </a:r>
            <a:r>
              <a:rPr lang="en-US" sz="2400" dirty="0"/>
              <a:t> bit errors</a:t>
            </a:r>
          </a:p>
          <a:p>
            <a:pPr lvl="1"/>
            <a:endParaRPr lang="en-US" sz="2400" dirty="0"/>
          </a:p>
          <a:p>
            <a:pPr lvl="0"/>
            <a:r>
              <a:rPr lang="en-US" sz="2800" dirty="0"/>
              <a:t>What</a:t>
            </a:r>
            <a:r>
              <a:rPr lang="en-US" sz="2800" baseline="0" dirty="0"/>
              <a:t> is </a:t>
            </a:r>
            <a:r>
              <a:rPr lang="en-US" sz="2800" i="1" baseline="0" dirty="0"/>
              <a:t>d</a:t>
            </a:r>
            <a:r>
              <a:rPr lang="en-US" sz="2800" i="0" baseline="0" dirty="0"/>
              <a:t> for parity and 3-voting?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095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D6807-2A7F-2846-478F-46662FAAC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Checksums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0D3D4-598C-1DBD-A325-3E1FA2BCF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Compute a “hash” over the message, send with message</a:t>
            </a:r>
          </a:p>
        </p:txBody>
      </p:sp>
    </p:spTree>
    <p:extLst>
      <p:ext uri="{BB962C8B-B14F-4D97-AF65-F5344CB8AC3E}">
        <p14:creationId xmlns:p14="http://schemas.microsoft.com/office/powerpoint/2010/main" val="402170516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Latency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Processing</a:t>
            </a:r>
          </a:p>
          <a:p>
            <a:pPr lvl="1"/>
            <a:r>
              <a:rPr lang="en-US" dirty="0"/>
              <a:t>Per message, small,</a:t>
            </a:r>
            <a:r>
              <a:rPr lang="en-US" baseline="0" dirty="0"/>
              <a:t> limits throughput</a:t>
            </a:r>
          </a:p>
          <a:p>
            <a:pPr lvl="1"/>
            <a:r>
              <a:rPr lang="en-US" i="1" baseline="0" dirty="0"/>
              <a:t>e.g.</a:t>
            </a:r>
            <a:r>
              <a:rPr lang="en-US" dirty="0"/>
              <a:t>                                                     or 120μs/pkt</a:t>
            </a:r>
            <a:endParaRPr lang="en-US" i="1" dirty="0"/>
          </a:p>
          <a:p>
            <a:endParaRPr lang="en-US" dirty="0"/>
          </a:p>
          <a:p>
            <a:r>
              <a:rPr lang="en-US" dirty="0"/>
              <a:t>Queue</a:t>
            </a:r>
          </a:p>
          <a:p>
            <a:pPr lvl="1"/>
            <a:r>
              <a:rPr lang="en-US" dirty="0"/>
              <a:t>Highly variable, offered load </a:t>
            </a:r>
            <a:r>
              <a:rPr lang="en-US" dirty="0" err="1"/>
              <a:t>vs</a:t>
            </a:r>
            <a:r>
              <a:rPr lang="en-US" dirty="0"/>
              <a:t> outgoing b/w</a:t>
            </a:r>
          </a:p>
          <a:p>
            <a:endParaRPr lang="en-US" dirty="0"/>
          </a:p>
          <a:p>
            <a:r>
              <a:rPr lang="en-US" dirty="0"/>
              <a:t>Transmission</a:t>
            </a:r>
          </a:p>
          <a:p>
            <a:pPr lvl="1"/>
            <a:r>
              <a:rPr lang="en-US" dirty="0"/>
              <a:t>Size/Bandwidth</a:t>
            </a:r>
          </a:p>
          <a:p>
            <a:endParaRPr lang="en-US" dirty="0"/>
          </a:p>
          <a:p>
            <a:r>
              <a:rPr lang="en-US" dirty="0"/>
              <a:t>Propagation</a:t>
            </a:r>
          </a:p>
          <a:p>
            <a:pPr lvl="1"/>
            <a:r>
              <a:rPr lang="en-US" dirty="0"/>
              <a:t>Distance/Speed of Light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5598559"/>
              </p:ext>
            </p:extLst>
          </p:nvPr>
        </p:nvGraphicFramePr>
        <p:xfrm>
          <a:off x="2043403" y="2394966"/>
          <a:ext cx="3425041" cy="551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09800" imgH="355600" progId="Equation.3">
                  <p:embed/>
                </p:oleObj>
              </mc:Choice>
              <mc:Fallback>
                <p:oleObj name="Equation" r:id="rId2" imgW="22098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3403" y="2394966"/>
                        <a:ext cx="3425041" cy="55115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20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Reliable Delivery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Several sources of errors in transmission</a:t>
            </a:r>
          </a:p>
          <a:p>
            <a:r>
              <a:rPr lang="en-US" sz="3200" dirty="0"/>
              <a:t>Error detection can discard bad frames</a:t>
            </a:r>
          </a:p>
          <a:p>
            <a:r>
              <a:rPr lang="en-US" sz="3200" dirty="0"/>
              <a:t>Problem: if bad packets are lost, how can we ensure reliable delivery?</a:t>
            </a:r>
          </a:p>
          <a:p>
            <a:pPr lvl="1"/>
            <a:r>
              <a:rPr lang="en-US" sz="2800" dirty="0"/>
              <a:t>Exactly-once semantics = at least once + at most once</a:t>
            </a:r>
          </a:p>
        </p:txBody>
      </p:sp>
    </p:spTree>
    <p:extLst>
      <p:ext uri="{BB962C8B-B14F-4D97-AF65-F5344CB8AC3E}">
        <p14:creationId xmlns:p14="http://schemas.microsoft.com/office/powerpoint/2010/main" val="274520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190B8-0C71-5E40-8F15-66751AEC1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reliable delivery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0F82B-F007-E843-99DB-2C23E1456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Many link layer protocols don’t account for reliable delivery!</a:t>
            </a:r>
          </a:p>
          <a:p>
            <a:pPr lvl="1"/>
            <a:r>
              <a:rPr lang="en-US" sz="2400" dirty="0" err="1"/>
              <a:t>Eg.</a:t>
            </a:r>
            <a:r>
              <a:rPr lang="en-US" sz="2400" dirty="0"/>
              <a:t> </a:t>
            </a:r>
            <a:r>
              <a:rPr lang="en-US" sz="2400" dirty="0" err="1"/>
              <a:t>Wifi</a:t>
            </a:r>
            <a:r>
              <a:rPr lang="en-US" sz="2400" dirty="0"/>
              <a:t> does, Ethernet does not</a:t>
            </a:r>
          </a:p>
          <a:p>
            <a:pPr lvl="1"/>
            <a:endParaRPr lang="en-US" sz="2400" dirty="0"/>
          </a:p>
          <a:p>
            <a:r>
              <a:rPr lang="en-US" sz="2800" dirty="0"/>
              <a:t>Usually, reliable delivery guaranteed by other protocol layers if needed, such as TCP</a:t>
            </a:r>
          </a:p>
          <a:p>
            <a:endParaRPr lang="en-US" sz="2800" dirty="0"/>
          </a:p>
          <a:p>
            <a:r>
              <a:rPr lang="en-US" sz="2800" dirty="0"/>
              <a:t>Why might we NOT want reliable delivery at the link layer?  </a:t>
            </a:r>
          </a:p>
          <a:p>
            <a:pPr marL="0" indent="0">
              <a:buNone/>
            </a:pPr>
            <a:r>
              <a:rPr lang="en-US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7216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Maximizing Throughput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Can view network as a pipe</a:t>
            </a:r>
          </a:p>
          <a:p>
            <a:pPr lvl="1"/>
            <a:r>
              <a:rPr lang="en-US" sz="2400" dirty="0"/>
              <a:t>For full utilization want bytes in flight ≥ bandwidth × delay</a:t>
            </a:r>
          </a:p>
          <a:p>
            <a:pPr lvl="1"/>
            <a:r>
              <a:rPr lang="en-US" sz="2400" dirty="0"/>
              <a:t>But don’t want to overload the network (future lectures)</a:t>
            </a:r>
          </a:p>
          <a:p>
            <a:r>
              <a:rPr lang="en-US" sz="2800" dirty="0"/>
              <a:t>What if protocol doesn’t involve bulk transfer?</a:t>
            </a:r>
          </a:p>
          <a:p>
            <a:pPr lvl="1"/>
            <a:r>
              <a:rPr lang="en-US" sz="2400" dirty="0"/>
              <a:t>Get throughput through concurrency – service multiple clients simultaneously</a:t>
            </a:r>
          </a:p>
        </p:txBody>
      </p:sp>
      <p:pic>
        <p:nvPicPr>
          <p:cNvPr id="4" name="Picture 3" descr="bw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0" y="1072854"/>
            <a:ext cx="7823200" cy="17399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46946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 Reliable delivery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Want exactly once</a:t>
            </a:r>
          </a:p>
          <a:p>
            <a:pPr lvl="1"/>
            <a:r>
              <a:rPr lang="en-US" sz="2800" dirty="0"/>
              <a:t>At least once: </a:t>
            </a:r>
            <a:r>
              <a:rPr lang="en-US" sz="2800" dirty="0" err="1"/>
              <a:t>acks</a:t>
            </a:r>
            <a:r>
              <a:rPr lang="en-US" sz="2800" dirty="0"/>
              <a:t> + timeouts + retransmissions</a:t>
            </a:r>
          </a:p>
          <a:p>
            <a:pPr lvl="1"/>
            <a:r>
              <a:rPr lang="en-US" sz="2800" dirty="0"/>
              <a:t>At most once: sequence numbers</a:t>
            </a:r>
          </a:p>
          <a:p>
            <a:r>
              <a:rPr lang="en-US" sz="3200" dirty="0"/>
              <a:t>Want efficiency</a:t>
            </a:r>
          </a:p>
          <a:p>
            <a:pPr lvl="1"/>
            <a:r>
              <a:rPr lang="en-US" sz="2800" dirty="0"/>
              <a:t>Sliding window</a:t>
            </a:r>
          </a:p>
        </p:txBody>
      </p:sp>
    </p:spTree>
    <p:extLst>
      <p:ext uri="{BB962C8B-B14F-4D97-AF65-F5344CB8AC3E}">
        <p14:creationId xmlns:p14="http://schemas.microsoft.com/office/powerpoint/2010/main" val="2127898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B2D2E-9EA9-BA4B-89C1-FE13F5044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we care?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CBD2F-53D0-5445-87DE-2AFF06669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i="1" dirty="0"/>
              <a:t>This is the line between electrical engineering and computer science</a:t>
            </a:r>
          </a:p>
          <a:p>
            <a:pPr algn="ctr"/>
            <a:endParaRPr lang="en-US" sz="3200" dirty="0"/>
          </a:p>
          <a:p>
            <a:pPr marL="0" indent="0" algn="ctr">
              <a:buNone/>
            </a:pPr>
            <a:r>
              <a:rPr lang="en-US" sz="3200" i="1" dirty="0"/>
              <a:t>Helpful to understand challenges involved</a:t>
            </a:r>
            <a:br>
              <a:rPr lang="en-US" sz="3200" i="1" dirty="0"/>
            </a:br>
            <a:r>
              <a:rPr lang="en-US" sz="3200" i="1" dirty="0"/>
              <a:t>=&gt; How design/limitations affect our systems</a:t>
            </a:r>
            <a:endParaRPr lang="en-US" sz="2800" i="1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5460432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BFAC1-5098-450F-2C94-34CE49829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2D6AB-6189-28B2-1923-132F64E9A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5781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2-D Parity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Add 1 parity bit for each 7 bits</a:t>
            </a:r>
          </a:p>
          <a:p>
            <a:r>
              <a:rPr lang="en-US" dirty="0"/>
              <a:t>Add 1 parity bit for each bit position across the frame)</a:t>
            </a:r>
          </a:p>
          <a:p>
            <a:pPr lvl="1"/>
            <a:r>
              <a:rPr lang="en-US" dirty="0"/>
              <a:t>Can correct single-bit errors</a:t>
            </a:r>
          </a:p>
          <a:p>
            <a:pPr lvl="1"/>
            <a:r>
              <a:rPr lang="en-US" dirty="0"/>
              <a:t>Can detect 2- and 3-bit errors, most 4-bit errors</a:t>
            </a:r>
          </a:p>
          <a:p>
            <a:r>
              <a:rPr lang="en-US" dirty="0"/>
              <a:t>Find a 4-bit error that can’t be corrected</a:t>
            </a:r>
          </a:p>
          <a:p>
            <a:endParaRPr lang="en-US" dirty="0"/>
          </a:p>
        </p:txBody>
      </p:sp>
      <p:pic>
        <p:nvPicPr>
          <p:cNvPr id="4" name="Picture 3" descr="parity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3037" y="1600202"/>
            <a:ext cx="2779363" cy="4346451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0" y="56728"/>
            <a:ext cx="9880600" cy="1143000"/>
          </a:xfrm>
        </p:spPr>
        <p:txBody>
          <a:bodyPr/>
          <a:lstStyle/>
          <a:p>
            <a:r>
              <a:rPr lang="en-US" dirty="0"/>
              <a:t>Components of a Square Wave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599" y="1328676"/>
            <a:ext cx="8505811" cy="5195597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815664" y="6524273"/>
            <a:ext cx="3852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Graphs from Dr. David </a:t>
            </a:r>
            <a:r>
              <a:rPr lang="en-US" sz="1200" dirty="0" err="1"/>
              <a:t>Alciatore</a:t>
            </a:r>
            <a:r>
              <a:rPr lang="en-US" sz="1200" dirty="0"/>
              <a:t>, Colorado State University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93B948-1056-624B-BB7F-179395EEFEC8}"/>
              </a:ext>
            </a:extLst>
          </p:cNvPr>
          <p:cNvSpPr/>
          <p:nvPr/>
        </p:nvSpPr>
        <p:spPr>
          <a:xfrm>
            <a:off x="1336963" y="3567500"/>
            <a:ext cx="9518073" cy="2956774"/>
          </a:xfrm>
          <a:prstGeom prst="rect">
            <a:avLst/>
          </a:prstGeom>
          <a:solidFill>
            <a:srgbClr val="283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8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458" y="1446107"/>
            <a:ext cx="8598386" cy="457031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815664" y="6524273"/>
            <a:ext cx="3852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Graphs from Dr. David </a:t>
            </a:r>
            <a:r>
              <a:rPr lang="en-US" sz="1200" dirty="0" err="1"/>
              <a:t>Alciatore</a:t>
            </a:r>
            <a:r>
              <a:rPr lang="en-US" sz="1200" dirty="0"/>
              <a:t>, Colorado State University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11400" y="224156"/>
            <a:ext cx="7569200" cy="1143000"/>
          </a:xfrm>
        </p:spPr>
        <p:txBody>
          <a:bodyPr/>
          <a:lstStyle/>
          <a:p>
            <a:r>
              <a:rPr lang="en-US" dirty="0"/>
              <a:t>Approximation of a Square Wave</a:t>
            </a:r>
          </a:p>
        </p:txBody>
      </p:sp>
    </p:spTree>
    <p:extLst>
      <p:ext uri="{BB962C8B-B14F-4D97-AF65-F5344CB8AC3E}">
        <p14:creationId xmlns:p14="http://schemas.microsoft.com/office/powerpoint/2010/main" val="116803899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do better?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Suppose channel passes 1KHz to 2KHz</a:t>
            </a:r>
          </a:p>
          <a:p>
            <a:pPr lvl="1"/>
            <a:r>
              <a:rPr lang="en-US" sz="2400" dirty="0"/>
              <a:t>1 bit per sample: alternate between 1KHz and 2KHz</a:t>
            </a:r>
          </a:p>
          <a:p>
            <a:pPr lvl="1"/>
            <a:r>
              <a:rPr lang="en-US" sz="2400" dirty="0"/>
              <a:t>2 bits per sample: send one of 1, 1.33, 1.66, or 2KHz</a:t>
            </a:r>
          </a:p>
          <a:p>
            <a:pPr lvl="1"/>
            <a:r>
              <a:rPr lang="en-US" sz="2400" dirty="0"/>
              <a:t>Or send at different amplitudes: A/4, A/2, 3A/4, A</a:t>
            </a:r>
          </a:p>
          <a:p>
            <a:pPr lvl="1"/>
            <a:r>
              <a:rPr lang="en-US" sz="2400" dirty="0"/>
              <a:t>n bits: choose among 2</a:t>
            </a:r>
            <a:r>
              <a:rPr lang="en-US" sz="2400" baseline="30000" dirty="0"/>
              <a:t>n</a:t>
            </a:r>
            <a:r>
              <a:rPr lang="en-US" sz="2400" dirty="0"/>
              <a:t> frequencies!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What is the capacity if you can distinguish M levels?</a:t>
            </a:r>
          </a:p>
        </p:txBody>
      </p:sp>
    </p:spTree>
    <p:extLst>
      <p:ext uri="{BB962C8B-B14F-4D97-AF65-F5344CB8AC3E}">
        <p14:creationId xmlns:p14="http://schemas.microsoft.com/office/powerpoint/2010/main" val="414437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Hartley’s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1400" y="1509685"/>
            <a:ext cx="7569200" cy="50630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C = 2B log</a:t>
            </a:r>
            <a:r>
              <a:rPr lang="en-US" sz="3200" baseline="-25000" dirty="0"/>
              <a:t>2</a:t>
            </a:r>
            <a:r>
              <a:rPr lang="en-US" sz="3200" dirty="0"/>
              <a:t>(M) bits/s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Great. By increasing M, we can have as large a capacity as we want!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Or can we?</a:t>
            </a:r>
          </a:p>
        </p:txBody>
      </p:sp>
    </p:spTree>
    <p:extLst>
      <p:ext uri="{BB962C8B-B14F-4D97-AF65-F5344CB8AC3E}">
        <p14:creationId xmlns:p14="http://schemas.microsoft.com/office/powerpoint/2010/main" val="205159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470" y="-510409"/>
            <a:ext cx="6215263" cy="73684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channel is noisy!</a:t>
            </a:r>
          </a:p>
        </p:txBody>
      </p:sp>
    </p:spTree>
    <p:extLst>
      <p:ext uri="{BB962C8B-B14F-4D97-AF65-F5344CB8AC3E}">
        <p14:creationId xmlns:p14="http://schemas.microsoft.com/office/powerpoint/2010/main" val="123449209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Noise limits M!</a:t>
            </a:r>
          </a:p>
          <a:p>
            <a:pPr marL="0" indent="0" algn="ctr">
              <a:buNone/>
              <a:defRPr/>
            </a:pPr>
            <a:r>
              <a:rPr lang="en-US" b="0" dirty="0"/>
              <a:t>2</a:t>
            </a:r>
            <a:r>
              <a:rPr lang="en-US" b="0" i="1" dirty="0"/>
              <a:t>B </a:t>
            </a:r>
            <a:r>
              <a:rPr lang="en-US" b="0" dirty="0"/>
              <a:t>log</a:t>
            </a:r>
            <a:r>
              <a:rPr lang="en-US" b="0" baseline="-25000" dirty="0"/>
              <a:t>2</a:t>
            </a:r>
            <a:r>
              <a:rPr lang="en-US" b="0" dirty="0"/>
              <a:t>(</a:t>
            </a:r>
            <a:r>
              <a:rPr lang="en-US" b="0" i="1" dirty="0"/>
              <a:t>M</a:t>
            </a:r>
            <a:r>
              <a:rPr lang="en-US" b="0" dirty="0"/>
              <a:t>)</a:t>
            </a:r>
            <a:r>
              <a:rPr lang="en-US" b="0" i="1" dirty="0"/>
              <a:t>  </a:t>
            </a:r>
            <a:r>
              <a:rPr lang="en-US" dirty="0"/>
              <a:t>≤ </a:t>
            </a:r>
            <a:r>
              <a:rPr lang="en-US" b="0" i="1" dirty="0"/>
              <a:t>B </a:t>
            </a:r>
            <a:r>
              <a:rPr lang="en-US" b="0" dirty="0"/>
              <a:t>log</a:t>
            </a:r>
            <a:r>
              <a:rPr lang="en-US" b="0" baseline="-25000" dirty="0"/>
              <a:t>2</a:t>
            </a:r>
            <a:r>
              <a:rPr lang="en-US" b="0" dirty="0"/>
              <a:t>(1 + </a:t>
            </a:r>
            <a:r>
              <a:rPr lang="en-US" b="0" i="1" dirty="0"/>
              <a:t>S/N</a:t>
            </a:r>
            <a:r>
              <a:rPr lang="en-US" b="0" dirty="0"/>
              <a:t>)</a:t>
            </a:r>
          </a:p>
          <a:p>
            <a:pPr marL="0" indent="0" algn="ctr">
              <a:buNone/>
            </a:pPr>
            <a:r>
              <a:rPr lang="en-US" b="0" i="1" dirty="0"/>
              <a:t>M</a:t>
            </a:r>
            <a:r>
              <a:rPr lang="en-US" b="0" dirty="0"/>
              <a:t> </a:t>
            </a:r>
            <a:r>
              <a:rPr lang="en-US" dirty="0"/>
              <a:t>≤ √</a:t>
            </a:r>
            <a:r>
              <a:rPr lang="en-US" b="0" dirty="0"/>
              <a:t>1+</a:t>
            </a:r>
            <a:r>
              <a:rPr lang="en-US" b="0" i="1" dirty="0"/>
              <a:t>S/N</a:t>
            </a:r>
            <a:r>
              <a:rPr lang="en-US" b="0" dirty="0"/>
              <a:t> </a:t>
            </a:r>
          </a:p>
          <a:p>
            <a:pPr marL="0" indent="0" algn="ctr">
              <a:buNone/>
            </a:pPr>
            <a:endParaRPr lang="en-US" b="0" dirty="0"/>
          </a:p>
          <a:p>
            <a:pPr marL="0" lvl="0" indent="0">
              <a:buNone/>
            </a:pPr>
            <a:r>
              <a:rPr lang="en-US" dirty="0"/>
              <a:t>Example: Telephone Line has 3KHz BW, 30dB SNR</a:t>
            </a:r>
          </a:p>
          <a:p>
            <a:pPr lvl="1"/>
            <a:r>
              <a:rPr lang="en-US" dirty="0"/>
              <a:t>S/N = 10ˆ(30 dB/10) = 1000</a:t>
            </a:r>
          </a:p>
          <a:p>
            <a:pPr lvl="1"/>
            <a:r>
              <a:rPr lang="en-US" dirty="0"/>
              <a:t>C = 3KHz log</a:t>
            </a:r>
            <a:r>
              <a:rPr lang="en-US" baseline="-25000" dirty="0"/>
              <a:t>2</a:t>
            </a:r>
            <a:r>
              <a:rPr lang="en-US" dirty="0"/>
              <a:t>(1 + 1000) ≈ 30Kbps</a:t>
            </a:r>
          </a:p>
          <a:p>
            <a:pPr lvl="1"/>
            <a:r>
              <a:rPr lang="en-US" sz="2800" dirty="0"/>
              <a:t>M &lt; sqrt(1001) ≈ 31 levels</a:t>
            </a:r>
          </a:p>
          <a:p>
            <a:endParaRPr lang="en-US" dirty="0"/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6069122" y="2548703"/>
            <a:ext cx="12812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12D863B-A266-E84B-BBC6-1327F2D1C72A}"/>
              </a:ext>
            </a:extLst>
          </p:cNvPr>
          <p:cNvSpPr/>
          <p:nvPr/>
        </p:nvSpPr>
        <p:spPr>
          <a:xfrm>
            <a:off x="7114773" y="5523962"/>
            <a:ext cx="4865192" cy="1204404"/>
          </a:xfrm>
          <a:prstGeom prst="roundRect">
            <a:avLst/>
          </a:prstGeom>
          <a:solidFill>
            <a:srgbClr val="6612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latin typeface="Avenir Book" panose="02000503020000020003" pitchFamily="2" charset="0"/>
              </a:rPr>
              <a:t>Signal-to-noise ratio (SNR)</a:t>
            </a:r>
          </a:p>
          <a:p>
            <a:pPr algn="ctr"/>
            <a:r>
              <a:rPr lang="en-US" sz="2000" dirty="0">
                <a:latin typeface="Avenir Book" panose="02000503020000020003" pitchFamily="2" charset="0"/>
              </a:rPr>
              <a:t>is typically measured in Decibels (dB) </a:t>
            </a:r>
            <a:br>
              <a:rPr lang="en-US" sz="2000" dirty="0">
                <a:latin typeface="Avenir Book" panose="02000503020000020003" pitchFamily="2" charset="0"/>
              </a:rPr>
            </a:br>
            <a:r>
              <a:rPr lang="en-US" sz="2000" dirty="0">
                <a:latin typeface="Avenir Book" panose="02000503020000020003" pitchFamily="2" charset="0"/>
              </a:rPr>
              <a:t>dB = 10log</a:t>
            </a:r>
            <a:r>
              <a:rPr lang="en-US" sz="2000" baseline="-25000" dirty="0">
                <a:latin typeface="Avenir Book" panose="02000503020000020003" pitchFamily="2" charset="0"/>
              </a:rPr>
              <a:t>10</a:t>
            </a:r>
            <a:r>
              <a:rPr lang="en-US" sz="2000" dirty="0">
                <a:latin typeface="Avenir Book" panose="02000503020000020003" pitchFamily="2" charset="0"/>
              </a:rPr>
              <a:t>(S/N)</a:t>
            </a:r>
          </a:p>
        </p:txBody>
      </p:sp>
    </p:spTree>
    <p:extLst>
      <p:ext uri="{BB962C8B-B14F-4D97-AF65-F5344CB8AC3E}">
        <p14:creationId xmlns:p14="http://schemas.microsoft.com/office/powerpoint/2010/main" val="211170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Manchester Encoding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Map 0 </a:t>
            </a:r>
            <a:r>
              <a:rPr lang="en-US" dirty="0">
                <a:sym typeface="Wingdings"/>
              </a:rPr>
              <a:t> 01; 1  10</a:t>
            </a:r>
          </a:p>
          <a:p>
            <a:pPr lvl="1"/>
            <a:r>
              <a:rPr lang="en-US" dirty="0">
                <a:sym typeface="Wingdings"/>
              </a:rPr>
              <a:t>Transmission rate now 1 bit per two clock cycles</a:t>
            </a:r>
          </a:p>
          <a:p>
            <a:r>
              <a:rPr lang="en-US" dirty="0"/>
              <a:t>Solves clock recovery &amp; baseline wander</a:t>
            </a:r>
          </a:p>
          <a:p>
            <a:r>
              <a:rPr lang="en-US" dirty="0"/>
              <a:t>… but halves transmission rate!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2716212" y="4069555"/>
            <a:ext cx="6759575" cy="2376488"/>
            <a:chOff x="1012825" y="3429000"/>
            <a:chExt cx="6759575" cy="2376488"/>
          </a:xfrm>
        </p:grpSpPr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2365513" y="3429000"/>
              <a:ext cx="299763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ea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3044963" y="3443288"/>
              <a:ext cx="299763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ea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3665675" y="3443288"/>
              <a:ext cx="299763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4199075" y="3443288"/>
              <a:ext cx="299763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ea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4808675" y="3443288"/>
              <a:ext cx="299763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5418275" y="3443288"/>
              <a:ext cx="299763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ea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6104075" y="3443288"/>
              <a:ext cx="299763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6713675" y="3443288"/>
              <a:ext cx="299763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ea typeface="Arial" charset="0"/>
                  <a:cs typeface="Arial" charset="0"/>
                </a:rPr>
                <a:t>1</a:t>
              </a:r>
            </a:p>
          </p:txBody>
        </p:sp>
        <p:grpSp>
          <p:nvGrpSpPr>
            <p:cNvPr id="12" name="Group 12"/>
            <p:cNvGrpSpPr>
              <a:grpSpLocks/>
            </p:cNvGrpSpPr>
            <p:nvPr/>
          </p:nvGrpSpPr>
          <p:grpSpPr bwMode="auto">
            <a:xfrm>
              <a:off x="2286000" y="3748088"/>
              <a:ext cx="5486400" cy="2057400"/>
              <a:chOff x="1392" y="1824"/>
              <a:chExt cx="3456" cy="1968"/>
            </a:xfrm>
          </p:grpSpPr>
          <p:sp>
            <p:nvSpPr>
              <p:cNvPr id="13" name="Line 13"/>
              <p:cNvSpPr>
                <a:spLocks noChangeShapeType="1"/>
              </p:cNvSpPr>
              <p:nvPr/>
            </p:nvSpPr>
            <p:spPr bwMode="auto">
              <a:xfrm>
                <a:off x="1392" y="1824"/>
                <a:ext cx="0" cy="19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90488" tIns="44450" rIns="90488" bIns="4445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Line 14"/>
              <p:cNvSpPr>
                <a:spLocks noChangeShapeType="1"/>
              </p:cNvSpPr>
              <p:nvPr/>
            </p:nvSpPr>
            <p:spPr bwMode="auto">
              <a:xfrm>
                <a:off x="1776" y="1824"/>
                <a:ext cx="0" cy="19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90488" tIns="44450" rIns="90488" bIns="4445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Line 15"/>
              <p:cNvSpPr>
                <a:spLocks noChangeShapeType="1"/>
              </p:cNvSpPr>
              <p:nvPr/>
            </p:nvSpPr>
            <p:spPr bwMode="auto">
              <a:xfrm>
                <a:off x="2160" y="1824"/>
                <a:ext cx="0" cy="19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90488" tIns="44450" rIns="90488" bIns="4445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16"/>
              <p:cNvSpPr>
                <a:spLocks noChangeShapeType="1"/>
              </p:cNvSpPr>
              <p:nvPr/>
            </p:nvSpPr>
            <p:spPr bwMode="auto">
              <a:xfrm>
                <a:off x="2544" y="1824"/>
                <a:ext cx="0" cy="19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90488" tIns="44450" rIns="90488" bIns="4445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Line 17"/>
              <p:cNvSpPr>
                <a:spLocks noChangeShapeType="1"/>
              </p:cNvSpPr>
              <p:nvPr/>
            </p:nvSpPr>
            <p:spPr bwMode="auto">
              <a:xfrm>
                <a:off x="2928" y="1824"/>
                <a:ext cx="0" cy="19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90488" tIns="44450" rIns="90488" bIns="4445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Line 18"/>
              <p:cNvSpPr>
                <a:spLocks noChangeShapeType="1"/>
              </p:cNvSpPr>
              <p:nvPr/>
            </p:nvSpPr>
            <p:spPr bwMode="auto">
              <a:xfrm>
                <a:off x="3312" y="1824"/>
                <a:ext cx="0" cy="19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90488" tIns="44450" rIns="90488" bIns="4445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>
                <a:off x="3696" y="1824"/>
                <a:ext cx="0" cy="19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90488" tIns="44450" rIns="90488" bIns="4445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4080" y="1824"/>
                <a:ext cx="0" cy="19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90488" tIns="44450" rIns="90488" bIns="4445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>
                <a:off x="4464" y="1824"/>
                <a:ext cx="0" cy="19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90488" tIns="44450" rIns="90488" bIns="4445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4848" y="1824"/>
                <a:ext cx="0" cy="19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90488" tIns="44450" rIns="90488" bIns="4445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7323275" y="3443288"/>
              <a:ext cx="299763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ea typeface="Arial" charset="0"/>
                  <a:cs typeface="Arial" charset="0"/>
                </a:rPr>
                <a:t>0</a:t>
              </a:r>
            </a:p>
          </p:txBody>
        </p:sp>
        <p:grpSp>
          <p:nvGrpSpPr>
            <p:cNvPr id="24" name="Group 24"/>
            <p:cNvGrpSpPr>
              <a:grpSpLocks/>
            </p:cNvGrpSpPr>
            <p:nvPr/>
          </p:nvGrpSpPr>
          <p:grpSpPr bwMode="auto">
            <a:xfrm>
              <a:off x="2286000" y="4967288"/>
              <a:ext cx="2438400" cy="609600"/>
              <a:chOff x="1440" y="3129"/>
              <a:chExt cx="3072" cy="384"/>
            </a:xfrm>
          </p:grpSpPr>
          <p:sp>
            <p:nvSpPr>
              <p:cNvPr id="25" name="Freeform 25"/>
              <p:cNvSpPr>
                <a:spLocks/>
              </p:cNvSpPr>
              <p:nvPr/>
            </p:nvSpPr>
            <p:spPr bwMode="auto">
              <a:xfrm>
                <a:off x="1440" y="3129"/>
                <a:ext cx="384" cy="384"/>
              </a:xfrm>
              <a:custGeom>
                <a:avLst/>
                <a:gdLst/>
                <a:ahLst/>
                <a:cxnLst>
                  <a:cxn ang="0">
                    <a:pos x="0" y="576"/>
                  </a:cxn>
                  <a:cxn ang="0">
                    <a:pos x="192" y="576"/>
                  </a:cxn>
                  <a:cxn ang="0">
                    <a:pos x="192" y="0"/>
                  </a:cxn>
                  <a:cxn ang="0">
                    <a:pos x="384" y="0"/>
                  </a:cxn>
                  <a:cxn ang="0">
                    <a:pos x="384" y="576"/>
                  </a:cxn>
                </a:cxnLst>
                <a:rect l="0" t="0" r="r" b="b"/>
                <a:pathLst>
                  <a:path w="384" h="576">
                    <a:moveTo>
                      <a:pt x="0" y="576"/>
                    </a:moveTo>
                    <a:lnTo>
                      <a:pt x="192" y="576"/>
                    </a:lnTo>
                    <a:lnTo>
                      <a:pt x="192" y="0"/>
                    </a:lnTo>
                    <a:lnTo>
                      <a:pt x="384" y="0"/>
                    </a:lnTo>
                    <a:lnTo>
                      <a:pt x="384" y="576"/>
                    </a:lnTo>
                  </a:path>
                </a:pathLst>
              </a:custGeom>
              <a:noFill/>
              <a:ln w="381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488" tIns="44450" rIns="90488" bIns="4445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6"/>
              <p:cNvSpPr>
                <a:spLocks/>
              </p:cNvSpPr>
              <p:nvPr/>
            </p:nvSpPr>
            <p:spPr bwMode="auto">
              <a:xfrm>
                <a:off x="1824" y="3129"/>
                <a:ext cx="384" cy="384"/>
              </a:xfrm>
              <a:custGeom>
                <a:avLst/>
                <a:gdLst/>
                <a:ahLst/>
                <a:cxnLst>
                  <a:cxn ang="0">
                    <a:pos x="0" y="576"/>
                  </a:cxn>
                  <a:cxn ang="0">
                    <a:pos x="192" y="576"/>
                  </a:cxn>
                  <a:cxn ang="0">
                    <a:pos x="192" y="0"/>
                  </a:cxn>
                  <a:cxn ang="0">
                    <a:pos x="384" y="0"/>
                  </a:cxn>
                  <a:cxn ang="0">
                    <a:pos x="384" y="576"/>
                  </a:cxn>
                </a:cxnLst>
                <a:rect l="0" t="0" r="r" b="b"/>
                <a:pathLst>
                  <a:path w="384" h="576">
                    <a:moveTo>
                      <a:pt x="0" y="576"/>
                    </a:moveTo>
                    <a:lnTo>
                      <a:pt x="192" y="576"/>
                    </a:lnTo>
                    <a:lnTo>
                      <a:pt x="192" y="0"/>
                    </a:lnTo>
                    <a:lnTo>
                      <a:pt x="384" y="0"/>
                    </a:lnTo>
                    <a:lnTo>
                      <a:pt x="384" y="576"/>
                    </a:lnTo>
                  </a:path>
                </a:pathLst>
              </a:custGeom>
              <a:noFill/>
              <a:ln w="381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488" tIns="44450" rIns="90488" bIns="4445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7"/>
              <p:cNvSpPr>
                <a:spLocks/>
              </p:cNvSpPr>
              <p:nvPr/>
            </p:nvSpPr>
            <p:spPr bwMode="auto">
              <a:xfrm>
                <a:off x="2208" y="3129"/>
                <a:ext cx="384" cy="384"/>
              </a:xfrm>
              <a:custGeom>
                <a:avLst/>
                <a:gdLst/>
                <a:ahLst/>
                <a:cxnLst>
                  <a:cxn ang="0">
                    <a:pos x="0" y="576"/>
                  </a:cxn>
                  <a:cxn ang="0">
                    <a:pos x="192" y="576"/>
                  </a:cxn>
                  <a:cxn ang="0">
                    <a:pos x="192" y="0"/>
                  </a:cxn>
                  <a:cxn ang="0">
                    <a:pos x="384" y="0"/>
                  </a:cxn>
                  <a:cxn ang="0">
                    <a:pos x="384" y="576"/>
                  </a:cxn>
                </a:cxnLst>
                <a:rect l="0" t="0" r="r" b="b"/>
                <a:pathLst>
                  <a:path w="384" h="576">
                    <a:moveTo>
                      <a:pt x="0" y="576"/>
                    </a:moveTo>
                    <a:lnTo>
                      <a:pt x="192" y="576"/>
                    </a:lnTo>
                    <a:lnTo>
                      <a:pt x="192" y="0"/>
                    </a:lnTo>
                    <a:lnTo>
                      <a:pt x="384" y="0"/>
                    </a:lnTo>
                    <a:lnTo>
                      <a:pt x="384" y="576"/>
                    </a:lnTo>
                  </a:path>
                </a:pathLst>
              </a:custGeom>
              <a:noFill/>
              <a:ln w="381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488" tIns="44450" rIns="90488" bIns="4445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8"/>
              <p:cNvSpPr>
                <a:spLocks/>
              </p:cNvSpPr>
              <p:nvPr/>
            </p:nvSpPr>
            <p:spPr bwMode="auto">
              <a:xfrm>
                <a:off x="2592" y="3129"/>
                <a:ext cx="384" cy="384"/>
              </a:xfrm>
              <a:custGeom>
                <a:avLst/>
                <a:gdLst/>
                <a:ahLst/>
                <a:cxnLst>
                  <a:cxn ang="0">
                    <a:pos x="0" y="576"/>
                  </a:cxn>
                  <a:cxn ang="0">
                    <a:pos x="192" y="576"/>
                  </a:cxn>
                  <a:cxn ang="0">
                    <a:pos x="192" y="0"/>
                  </a:cxn>
                  <a:cxn ang="0">
                    <a:pos x="384" y="0"/>
                  </a:cxn>
                  <a:cxn ang="0">
                    <a:pos x="384" y="576"/>
                  </a:cxn>
                </a:cxnLst>
                <a:rect l="0" t="0" r="r" b="b"/>
                <a:pathLst>
                  <a:path w="384" h="576">
                    <a:moveTo>
                      <a:pt x="0" y="576"/>
                    </a:moveTo>
                    <a:lnTo>
                      <a:pt x="192" y="576"/>
                    </a:lnTo>
                    <a:lnTo>
                      <a:pt x="192" y="0"/>
                    </a:lnTo>
                    <a:lnTo>
                      <a:pt x="384" y="0"/>
                    </a:lnTo>
                    <a:lnTo>
                      <a:pt x="384" y="576"/>
                    </a:lnTo>
                  </a:path>
                </a:pathLst>
              </a:custGeom>
              <a:noFill/>
              <a:ln w="381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488" tIns="44450" rIns="90488" bIns="4445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9"/>
              <p:cNvSpPr>
                <a:spLocks/>
              </p:cNvSpPr>
              <p:nvPr/>
            </p:nvSpPr>
            <p:spPr bwMode="auto">
              <a:xfrm>
                <a:off x="2976" y="3129"/>
                <a:ext cx="384" cy="384"/>
              </a:xfrm>
              <a:custGeom>
                <a:avLst/>
                <a:gdLst/>
                <a:ahLst/>
                <a:cxnLst>
                  <a:cxn ang="0">
                    <a:pos x="0" y="576"/>
                  </a:cxn>
                  <a:cxn ang="0">
                    <a:pos x="192" y="576"/>
                  </a:cxn>
                  <a:cxn ang="0">
                    <a:pos x="192" y="0"/>
                  </a:cxn>
                  <a:cxn ang="0">
                    <a:pos x="384" y="0"/>
                  </a:cxn>
                  <a:cxn ang="0">
                    <a:pos x="384" y="576"/>
                  </a:cxn>
                </a:cxnLst>
                <a:rect l="0" t="0" r="r" b="b"/>
                <a:pathLst>
                  <a:path w="384" h="576">
                    <a:moveTo>
                      <a:pt x="0" y="576"/>
                    </a:moveTo>
                    <a:lnTo>
                      <a:pt x="192" y="576"/>
                    </a:lnTo>
                    <a:lnTo>
                      <a:pt x="192" y="0"/>
                    </a:lnTo>
                    <a:lnTo>
                      <a:pt x="384" y="0"/>
                    </a:lnTo>
                    <a:lnTo>
                      <a:pt x="384" y="576"/>
                    </a:lnTo>
                  </a:path>
                </a:pathLst>
              </a:custGeom>
              <a:noFill/>
              <a:ln w="381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488" tIns="44450" rIns="90488" bIns="4445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30"/>
              <p:cNvSpPr>
                <a:spLocks/>
              </p:cNvSpPr>
              <p:nvPr/>
            </p:nvSpPr>
            <p:spPr bwMode="auto">
              <a:xfrm>
                <a:off x="3360" y="3129"/>
                <a:ext cx="384" cy="384"/>
              </a:xfrm>
              <a:custGeom>
                <a:avLst/>
                <a:gdLst/>
                <a:ahLst/>
                <a:cxnLst>
                  <a:cxn ang="0">
                    <a:pos x="0" y="576"/>
                  </a:cxn>
                  <a:cxn ang="0">
                    <a:pos x="192" y="576"/>
                  </a:cxn>
                  <a:cxn ang="0">
                    <a:pos x="192" y="0"/>
                  </a:cxn>
                  <a:cxn ang="0">
                    <a:pos x="384" y="0"/>
                  </a:cxn>
                  <a:cxn ang="0">
                    <a:pos x="384" y="576"/>
                  </a:cxn>
                </a:cxnLst>
                <a:rect l="0" t="0" r="r" b="b"/>
                <a:pathLst>
                  <a:path w="384" h="576">
                    <a:moveTo>
                      <a:pt x="0" y="576"/>
                    </a:moveTo>
                    <a:lnTo>
                      <a:pt x="192" y="576"/>
                    </a:lnTo>
                    <a:lnTo>
                      <a:pt x="192" y="0"/>
                    </a:lnTo>
                    <a:lnTo>
                      <a:pt x="384" y="0"/>
                    </a:lnTo>
                    <a:lnTo>
                      <a:pt x="384" y="576"/>
                    </a:lnTo>
                  </a:path>
                </a:pathLst>
              </a:custGeom>
              <a:noFill/>
              <a:ln w="381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488" tIns="44450" rIns="90488" bIns="4445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31"/>
              <p:cNvSpPr>
                <a:spLocks/>
              </p:cNvSpPr>
              <p:nvPr/>
            </p:nvSpPr>
            <p:spPr bwMode="auto">
              <a:xfrm>
                <a:off x="3744" y="3129"/>
                <a:ext cx="384" cy="384"/>
              </a:xfrm>
              <a:custGeom>
                <a:avLst/>
                <a:gdLst/>
                <a:ahLst/>
                <a:cxnLst>
                  <a:cxn ang="0">
                    <a:pos x="0" y="576"/>
                  </a:cxn>
                  <a:cxn ang="0">
                    <a:pos x="192" y="576"/>
                  </a:cxn>
                  <a:cxn ang="0">
                    <a:pos x="192" y="0"/>
                  </a:cxn>
                  <a:cxn ang="0">
                    <a:pos x="384" y="0"/>
                  </a:cxn>
                  <a:cxn ang="0">
                    <a:pos x="384" y="576"/>
                  </a:cxn>
                </a:cxnLst>
                <a:rect l="0" t="0" r="r" b="b"/>
                <a:pathLst>
                  <a:path w="384" h="576">
                    <a:moveTo>
                      <a:pt x="0" y="576"/>
                    </a:moveTo>
                    <a:lnTo>
                      <a:pt x="192" y="576"/>
                    </a:lnTo>
                    <a:lnTo>
                      <a:pt x="192" y="0"/>
                    </a:lnTo>
                    <a:lnTo>
                      <a:pt x="384" y="0"/>
                    </a:lnTo>
                    <a:lnTo>
                      <a:pt x="384" y="576"/>
                    </a:lnTo>
                  </a:path>
                </a:pathLst>
              </a:custGeom>
              <a:noFill/>
              <a:ln w="381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488" tIns="44450" rIns="90488" bIns="4445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32"/>
              <p:cNvSpPr>
                <a:spLocks/>
              </p:cNvSpPr>
              <p:nvPr/>
            </p:nvSpPr>
            <p:spPr bwMode="auto">
              <a:xfrm>
                <a:off x="4128" y="3129"/>
                <a:ext cx="384" cy="384"/>
              </a:xfrm>
              <a:custGeom>
                <a:avLst/>
                <a:gdLst/>
                <a:ahLst/>
                <a:cxnLst>
                  <a:cxn ang="0">
                    <a:pos x="0" y="576"/>
                  </a:cxn>
                  <a:cxn ang="0">
                    <a:pos x="192" y="576"/>
                  </a:cxn>
                  <a:cxn ang="0">
                    <a:pos x="192" y="0"/>
                  </a:cxn>
                  <a:cxn ang="0">
                    <a:pos x="384" y="0"/>
                  </a:cxn>
                  <a:cxn ang="0">
                    <a:pos x="384" y="576"/>
                  </a:cxn>
                </a:cxnLst>
                <a:rect l="0" t="0" r="r" b="b"/>
                <a:pathLst>
                  <a:path w="384" h="576">
                    <a:moveTo>
                      <a:pt x="0" y="576"/>
                    </a:moveTo>
                    <a:lnTo>
                      <a:pt x="192" y="576"/>
                    </a:lnTo>
                    <a:lnTo>
                      <a:pt x="192" y="0"/>
                    </a:lnTo>
                    <a:lnTo>
                      <a:pt x="384" y="0"/>
                    </a:lnTo>
                    <a:lnTo>
                      <a:pt x="384" y="576"/>
                    </a:lnTo>
                  </a:path>
                </a:pathLst>
              </a:custGeom>
              <a:noFill/>
              <a:ln w="381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488" tIns="44450" rIns="90488" bIns="4445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3" name="Text Box 33"/>
            <p:cNvSpPr txBox="1">
              <a:spLocks noChangeArrowheads="1"/>
            </p:cNvSpPr>
            <p:nvPr/>
          </p:nvSpPr>
          <p:spPr bwMode="auto">
            <a:xfrm>
              <a:off x="1448466" y="5334000"/>
              <a:ext cx="682880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ea typeface="Arial" charset="0"/>
                  <a:cs typeface="Arial" charset="0"/>
                </a:rPr>
                <a:t>Clock</a:t>
              </a:r>
            </a:p>
          </p:txBody>
        </p:sp>
        <p:grpSp>
          <p:nvGrpSpPr>
            <p:cNvPr id="34" name="Group 34"/>
            <p:cNvGrpSpPr>
              <a:grpSpLocks/>
            </p:cNvGrpSpPr>
            <p:nvPr/>
          </p:nvGrpSpPr>
          <p:grpSpPr bwMode="auto">
            <a:xfrm>
              <a:off x="1012825" y="4038603"/>
              <a:ext cx="6759574" cy="823913"/>
              <a:chOff x="590" y="2601"/>
              <a:chExt cx="4258" cy="519"/>
            </a:xfrm>
          </p:grpSpPr>
          <p:sp>
            <p:nvSpPr>
              <p:cNvPr id="35" name="Freeform 35"/>
              <p:cNvSpPr>
                <a:spLocks/>
              </p:cNvSpPr>
              <p:nvPr/>
            </p:nvSpPr>
            <p:spPr bwMode="auto">
              <a:xfrm>
                <a:off x="1392" y="2601"/>
                <a:ext cx="3456" cy="384"/>
              </a:xfrm>
              <a:custGeom>
                <a:avLst/>
                <a:gdLst/>
                <a:ahLst/>
                <a:cxnLst>
                  <a:cxn ang="0">
                    <a:pos x="0" y="384"/>
                  </a:cxn>
                  <a:cxn ang="0">
                    <a:pos x="192" y="384"/>
                  </a:cxn>
                  <a:cxn ang="0">
                    <a:pos x="192" y="0"/>
                  </a:cxn>
                  <a:cxn ang="0">
                    <a:pos x="384" y="0"/>
                  </a:cxn>
                  <a:cxn ang="0">
                    <a:pos x="384" y="384"/>
                  </a:cxn>
                  <a:cxn ang="0">
                    <a:pos x="576" y="384"/>
                  </a:cxn>
                  <a:cxn ang="0">
                    <a:pos x="576" y="0"/>
                  </a:cxn>
                  <a:cxn ang="0">
                    <a:pos x="960" y="0"/>
                  </a:cxn>
                  <a:cxn ang="0">
                    <a:pos x="960" y="384"/>
                  </a:cxn>
                  <a:cxn ang="0">
                    <a:pos x="1344" y="384"/>
                  </a:cxn>
                  <a:cxn ang="0">
                    <a:pos x="1344" y="0"/>
                  </a:cxn>
                  <a:cxn ang="0">
                    <a:pos x="1728" y="0"/>
                  </a:cxn>
                  <a:cxn ang="0">
                    <a:pos x="1728" y="384"/>
                  </a:cxn>
                  <a:cxn ang="0">
                    <a:pos x="2112" y="384"/>
                  </a:cxn>
                  <a:cxn ang="0">
                    <a:pos x="2112" y="0"/>
                  </a:cxn>
                  <a:cxn ang="0">
                    <a:pos x="2496" y="0"/>
                  </a:cxn>
                  <a:cxn ang="0">
                    <a:pos x="2496" y="384"/>
                  </a:cxn>
                  <a:cxn ang="0">
                    <a:pos x="2688" y="384"/>
                  </a:cxn>
                  <a:cxn ang="0">
                    <a:pos x="2688" y="0"/>
                  </a:cxn>
                  <a:cxn ang="0">
                    <a:pos x="2880" y="0"/>
                  </a:cxn>
                  <a:cxn ang="0">
                    <a:pos x="2880" y="384"/>
                  </a:cxn>
                  <a:cxn ang="0">
                    <a:pos x="3264" y="384"/>
                  </a:cxn>
                  <a:cxn ang="0">
                    <a:pos x="3264" y="0"/>
                  </a:cxn>
                  <a:cxn ang="0">
                    <a:pos x="3456" y="0"/>
                  </a:cxn>
                </a:cxnLst>
                <a:rect l="0" t="0" r="r" b="b"/>
                <a:pathLst>
                  <a:path w="3456" h="384">
                    <a:moveTo>
                      <a:pt x="0" y="384"/>
                    </a:moveTo>
                    <a:lnTo>
                      <a:pt x="192" y="384"/>
                    </a:lnTo>
                    <a:lnTo>
                      <a:pt x="192" y="0"/>
                    </a:lnTo>
                    <a:lnTo>
                      <a:pt x="384" y="0"/>
                    </a:lnTo>
                    <a:lnTo>
                      <a:pt x="384" y="384"/>
                    </a:lnTo>
                    <a:lnTo>
                      <a:pt x="576" y="384"/>
                    </a:lnTo>
                    <a:lnTo>
                      <a:pt x="576" y="0"/>
                    </a:lnTo>
                    <a:lnTo>
                      <a:pt x="960" y="0"/>
                    </a:lnTo>
                    <a:lnTo>
                      <a:pt x="960" y="384"/>
                    </a:lnTo>
                    <a:lnTo>
                      <a:pt x="1344" y="384"/>
                    </a:lnTo>
                    <a:lnTo>
                      <a:pt x="1344" y="0"/>
                    </a:lnTo>
                    <a:lnTo>
                      <a:pt x="1728" y="0"/>
                    </a:lnTo>
                    <a:lnTo>
                      <a:pt x="1728" y="384"/>
                    </a:lnTo>
                    <a:lnTo>
                      <a:pt x="2112" y="384"/>
                    </a:lnTo>
                    <a:lnTo>
                      <a:pt x="2112" y="0"/>
                    </a:lnTo>
                    <a:lnTo>
                      <a:pt x="2496" y="0"/>
                    </a:lnTo>
                    <a:lnTo>
                      <a:pt x="2496" y="384"/>
                    </a:lnTo>
                    <a:lnTo>
                      <a:pt x="2688" y="384"/>
                    </a:lnTo>
                    <a:lnTo>
                      <a:pt x="2688" y="0"/>
                    </a:lnTo>
                    <a:lnTo>
                      <a:pt x="2880" y="0"/>
                    </a:lnTo>
                    <a:lnTo>
                      <a:pt x="2880" y="384"/>
                    </a:lnTo>
                    <a:lnTo>
                      <a:pt x="3264" y="384"/>
                    </a:lnTo>
                    <a:lnTo>
                      <a:pt x="3264" y="0"/>
                    </a:lnTo>
                    <a:lnTo>
                      <a:pt x="3456" y="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488" tIns="44450" rIns="90488" bIns="4445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Text Box 36"/>
              <p:cNvSpPr txBox="1">
                <a:spLocks noChangeArrowheads="1"/>
              </p:cNvSpPr>
              <p:nvPr/>
            </p:nvSpPr>
            <p:spPr bwMode="auto">
              <a:xfrm>
                <a:off x="590" y="2889"/>
                <a:ext cx="822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>
                    <a:ea typeface="Arial" charset="0"/>
                    <a:cs typeface="Arial" charset="0"/>
                  </a:rPr>
                  <a:t>Manchester</a:t>
                </a:r>
              </a:p>
            </p:txBody>
          </p:sp>
        </p:grp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4724400" y="4953000"/>
              <a:ext cx="304800" cy="609600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192" y="576"/>
                </a:cxn>
                <a:cxn ang="0">
                  <a:pos x="192" y="0"/>
                </a:cxn>
                <a:cxn ang="0">
                  <a:pos x="384" y="0"/>
                </a:cxn>
                <a:cxn ang="0">
                  <a:pos x="384" y="576"/>
                </a:cxn>
              </a:cxnLst>
              <a:rect l="0" t="0" r="r" b="b"/>
              <a:pathLst>
                <a:path w="384" h="576">
                  <a:moveTo>
                    <a:pt x="0" y="576"/>
                  </a:moveTo>
                  <a:lnTo>
                    <a:pt x="192" y="576"/>
                  </a:lnTo>
                  <a:lnTo>
                    <a:pt x="192" y="0"/>
                  </a:lnTo>
                  <a:lnTo>
                    <a:pt x="384" y="0"/>
                  </a:lnTo>
                  <a:lnTo>
                    <a:pt x="384" y="576"/>
                  </a:lnTo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5029200" y="4953000"/>
              <a:ext cx="304800" cy="609600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192" y="576"/>
                </a:cxn>
                <a:cxn ang="0">
                  <a:pos x="192" y="0"/>
                </a:cxn>
                <a:cxn ang="0">
                  <a:pos x="384" y="0"/>
                </a:cxn>
                <a:cxn ang="0">
                  <a:pos x="384" y="576"/>
                </a:cxn>
              </a:cxnLst>
              <a:rect l="0" t="0" r="r" b="b"/>
              <a:pathLst>
                <a:path w="384" h="576">
                  <a:moveTo>
                    <a:pt x="0" y="576"/>
                  </a:moveTo>
                  <a:lnTo>
                    <a:pt x="192" y="576"/>
                  </a:lnTo>
                  <a:lnTo>
                    <a:pt x="192" y="0"/>
                  </a:lnTo>
                  <a:lnTo>
                    <a:pt x="384" y="0"/>
                  </a:lnTo>
                  <a:lnTo>
                    <a:pt x="384" y="576"/>
                  </a:lnTo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5334000" y="4953000"/>
              <a:ext cx="304800" cy="609600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192" y="576"/>
                </a:cxn>
                <a:cxn ang="0">
                  <a:pos x="192" y="0"/>
                </a:cxn>
                <a:cxn ang="0">
                  <a:pos x="384" y="0"/>
                </a:cxn>
                <a:cxn ang="0">
                  <a:pos x="384" y="576"/>
                </a:cxn>
              </a:cxnLst>
              <a:rect l="0" t="0" r="r" b="b"/>
              <a:pathLst>
                <a:path w="384" h="576">
                  <a:moveTo>
                    <a:pt x="0" y="576"/>
                  </a:moveTo>
                  <a:lnTo>
                    <a:pt x="192" y="576"/>
                  </a:lnTo>
                  <a:lnTo>
                    <a:pt x="192" y="0"/>
                  </a:lnTo>
                  <a:lnTo>
                    <a:pt x="384" y="0"/>
                  </a:lnTo>
                  <a:lnTo>
                    <a:pt x="384" y="576"/>
                  </a:lnTo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5638800" y="4953000"/>
              <a:ext cx="304800" cy="609600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192" y="576"/>
                </a:cxn>
                <a:cxn ang="0">
                  <a:pos x="192" y="0"/>
                </a:cxn>
                <a:cxn ang="0">
                  <a:pos x="384" y="0"/>
                </a:cxn>
                <a:cxn ang="0">
                  <a:pos x="384" y="576"/>
                </a:cxn>
              </a:cxnLst>
              <a:rect l="0" t="0" r="r" b="b"/>
              <a:pathLst>
                <a:path w="384" h="576">
                  <a:moveTo>
                    <a:pt x="0" y="576"/>
                  </a:moveTo>
                  <a:lnTo>
                    <a:pt x="192" y="576"/>
                  </a:lnTo>
                  <a:lnTo>
                    <a:pt x="192" y="0"/>
                  </a:lnTo>
                  <a:lnTo>
                    <a:pt x="384" y="0"/>
                  </a:lnTo>
                  <a:lnTo>
                    <a:pt x="384" y="576"/>
                  </a:lnTo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5943600" y="4953000"/>
              <a:ext cx="304800" cy="609600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192" y="576"/>
                </a:cxn>
                <a:cxn ang="0">
                  <a:pos x="192" y="0"/>
                </a:cxn>
                <a:cxn ang="0">
                  <a:pos x="384" y="0"/>
                </a:cxn>
                <a:cxn ang="0">
                  <a:pos x="384" y="576"/>
                </a:cxn>
              </a:cxnLst>
              <a:rect l="0" t="0" r="r" b="b"/>
              <a:pathLst>
                <a:path w="384" h="576">
                  <a:moveTo>
                    <a:pt x="0" y="576"/>
                  </a:moveTo>
                  <a:lnTo>
                    <a:pt x="192" y="576"/>
                  </a:lnTo>
                  <a:lnTo>
                    <a:pt x="192" y="0"/>
                  </a:lnTo>
                  <a:lnTo>
                    <a:pt x="384" y="0"/>
                  </a:lnTo>
                  <a:lnTo>
                    <a:pt x="384" y="576"/>
                  </a:lnTo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6248400" y="4953000"/>
              <a:ext cx="304800" cy="609600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192" y="576"/>
                </a:cxn>
                <a:cxn ang="0">
                  <a:pos x="192" y="0"/>
                </a:cxn>
                <a:cxn ang="0">
                  <a:pos x="384" y="0"/>
                </a:cxn>
                <a:cxn ang="0">
                  <a:pos x="384" y="576"/>
                </a:cxn>
              </a:cxnLst>
              <a:rect l="0" t="0" r="r" b="b"/>
              <a:pathLst>
                <a:path w="384" h="576">
                  <a:moveTo>
                    <a:pt x="0" y="576"/>
                  </a:moveTo>
                  <a:lnTo>
                    <a:pt x="192" y="576"/>
                  </a:lnTo>
                  <a:lnTo>
                    <a:pt x="192" y="0"/>
                  </a:lnTo>
                  <a:lnTo>
                    <a:pt x="384" y="0"/>
                  </a:lnTo>
                  <a:lnTo>
                    <a:pt x="384" y="576"/>
                  </a:lnTo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6553200" y="4953000"/>
              <a:ext cx="304800" cy="609600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192" y="576"/>
                </a:cxn>
                <a:cxn ang="0">
                  <a:pos x="192" y="0"/>
                </a:cxn>
                <a:cxn ang="0">
                  <a:pos x="384" y="0"/>
                </a:cxn>
                <a:cxn ang="0">
                  <a:pos x="384" y="576"/>
                </a:cxn>
              </a:cxnLst>
              <a:rect l="0" t="0" r="r" b="b"/>
              <a:pathLst>
                <a:path w="384" h="576">
                  <a:moveTo>
                    <a:pt x="0" y="576"/>
                  </a:moveTo>
                  <a:lnTo>
                    <a:pt x="192" y="576"/>
                  </a:lnTo>
                  <a:lnTo>
                    <a:pt x="192" y="0"/>
                  </a:lnTo>
                  <a:lnTo>
                    <a:pt x="384" y="0"/>
                  </a:lnTo>
                  <a:lnTo>
                    <a:pt x="384" y="576"/>
                  </a:lnTo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6858000" y="4953000"/>
              <a:ext cx="304800" cy="609600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192" y="576"/>
                </a:cxn>
                <a:cxn ang="0">
                  <a:pos x="192" y="0"/>
                </a:cxn>
                <a:cxn ang="0">
                  <a:pos x="384" y="0"/>
                </a:cxn>
                <a:cxn ang="0">
                  <a:pos x="384" y="576"/>
                </a:cxn>
              </a:cxnLst>
              <a:rect l="0" t="0" r="r" b="b"/>
              <a:pathLst>
                <a:path w="384" h="576">
                  <a:moveTo>
                    <a:pt x="0" y="576"/>
                  </a:moveTo>
                  <a:lnTo>
                    <a:pt x="192" y="576"/>
                  </a:lnTo>
                  <a:lnTo>
                    <a:pt x="192" y="0"/>
                  </a:lnTo>
                  <a:lnTo>
                    <a:pt x="384" y="0"/>
                  </a:lnTo>
                  <a:lnTo>
                    <a:pt x="384" y="576"/>
                  </a:lnTo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7162800" y="4953000"/>
              <a:ext cx="304800" cy="609600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192" y="576"/>
                </a:cxn>
                <a:cxn ang="0">
                  <a:pos x="192" y="0"/>
                </a:cxn>
                <a:cxn ang="0">
                  <a:pos x="384" y="0"/>
                </a:cxn>
                <a:cxn ang="0">
                  <a:pos x="384" y="576"/>
                </a:cxn>
              </a:cxnLst>
              <a:rect l="0" t="0" r="r" b="b"/>
              <a:pathLst>
                <a:path w="384" h="576">
                  <a:moveTo>
                    <a:pt x="0" y="576"/>
                  </a:moveTo>
                  <a:lnTo>
                    <a:pt x="192" y="576"/>
                  </a:lnTo>
                  <a:lnTo>
                    <a:pt x="192" y="0"/>
                  </a:lnTo>
                  <a:lnTo>
                    <a:pt x="384" y="0"/>
                  </a:lnTo>
                  <a:lnTo>
                    <a:pt x="384" y="576"/>
                  </a:lnTo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7467600" y="4953000"/>
              <a:ext cx="304800" cy="609600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192" y="576"/>
                </a:cxn>
                <a:cxn ang="0">
                  <a:pos x="192" y="0"/>
                </a:cxn>
                <a:cxn ang="0">
                  <a:pos x="384" y="0"/>
                </a:cxn>
                <a:cxn ang="0">
                  <a:pos x="384" y="576"/>
                </a:cxn>
              </a:cxnLst>
              <a:rect l="0" t="0" r="r" b="b"/>
              <a:pathLst>
                <a:path w="384" h="576">
                  <a:moveTo>
                    <a:pt x="0" y="576"/>
                  </a:moveTo>
                  <a:lnTo>
                    <a:pt x="192" y="576"/>
                  </a:lnTo>
                  <a:lnTo>
                    <a:pt x="192" y="0"/>
                  </a:lnTo>
                  <a:lnTo>
                    <a:pt x="384" y="0"/>
                  </a:lnTo>
                  <a:lnTo>
                    <a:pt x="384" y="576"/>
                  </a:lnTo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325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42051"/>
            <a:ext cx="10972800" cy="47707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u="sng" dirty="0"/>
              <a:t>Abstraction to the rescue!</a:t>
            </a:r>
          </a:p>
          <a:p>
            <a:r>
              <a:rPr lang="en-US" sz="2800" dirty="0"/>
              <a:t>Break problem into separate parts, solve part independently</a:t>
            </a:r>
          </a:p>
          <a:p>
            <a:r>
              <a:rPr lang="en-US" sz="2800" dirty="0"/>
              <a:t>Abstract data from the layer above inside data from the layer below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layering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456" y="1219200"/>
            <a:ext cx="2878618" cy="163816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0159F2B-4D46-D51A-B699-A52975BE4D4D}"/>
              </a:ext>
            </a:extLst>
          </p:cNvPr>
          <p:cNvSpPr/>
          <p:nvPr/>
        </p:nvSpPr>
        <p:spPr>
          <a:xfrm>
            <a:off x="1388165" y="5638800"/>
            <a:ext cx="9601199" cy="974034"/>
          </a:xfrm>
          <a:prstGeom prst="roundRect">
            <a:avLst/>
          </a:prstGeom>
          <a:solidFill>
            <a:srgbClr val="6613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u="sng" dirty="0">
                <a:latin typeface="Avenir Book" charset="0"/>
                <a:ea typeface="Avenir Book" charset="0"/>
                <a:cs typeface="Avenir Book" charset="0"/>
              </a:rPr>
              <a:t>Encapsulate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 data from “higher layer” inside “lower layer”</a:t>
            </a:r>
          </a:p>
          <a:p>
            <a:pPr algn="ctr"/>
            <a:r>
              <a:rPr lang="en-US" sz="2400" b="1" dirty="0">
                <a:latin typeface="Avenir Book" charset="0"/>
                <a:ea typeface="Avenir Book" charset="0"/>
                <a:cs typeface="Avenir Book" charset="0"/>
              </a:rPr>
              <a:t>=&gt; Lower layer can handle data without caring what’s above it!</a:t>
            </a:r>
          </a:p>
        </p:txBody>
      </p:sp>
    </p:spTree>
    <p:extLst>
      <p:ext uri="{BB962C8B-B14F-4D97-AF65-F5344CB8AC3E}">
        <p14:creationId xmlns:p14="http://schemas.microsoft.com/office/powerpoint/2010/main" val="310774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B2D2E-9EA9-BA4B-89C1-FE13F5044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we care?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CBD2F-53D0-5445-87DE-2AFF06669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i="1" dirty="0"/>
              <a:t>This is the line between electrical engineering and computer science</a:t>
            </a:r>
          </a:p>
          <a:p>
            <a:pPr algn="ctr"/>
            <a:endParaRPr lang="en-US" sz="3200" dirty="0"/>
          </a:p>
          <a:p>
            <a:pPr marL="0" indent="0" algn="ctr">
              <a:buNone/>
            </a:pPr>
            <a:r>
              <a:rPr lang="en-US" sz="3200" i="1" dirty="0"/>
              <a:t>Helpful to understand challenges involved</a:t>
            </a:r>
            <a:br>
              <a:rPr lang="en-US" sz="3200" i="1" dirty="0"/>
            </a:br>
            <a:r>
              <a:rPr lang="en-US" sz="3200" i="1" dirty="0"/>
              <a:t>=&gt; How design/limitations affect our systems</a:t>
            </a:r>
            <a:endParaRPr lang="en-US" sz="2800" i="1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3FD1675-C8D0-51FC-2052-59D06FF32FD5}"/>
              </a:ext>
            </a:extLst>
          </p:cNvPr>
          <p:cNvSpPr/>
          <p:nvPr/>
        </p:nvSpPr>
        <p:spPr>
          <a:xfrm>
            <a:off x="1193265" y="5830957"/>
            <a:ext cx="9805470" cy="676210"/>
          </a:xfrm>
          <a:prstGeom prst="roundRect">
            <a:avLst/>
          </a:prstGeom>
          <a:solidFill>
            <a:srgbClr val="22A6F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Also: Learn important principles we’ll use elsewhere</a:t>
            </a:r>
          </a:p>
        </p:txBody>
      </p:sp>
    </p:spTree>
    <p:extLst>
      <p:ext uri="{BB962C8B-B14F-4D97-AF65-F5344CB8AC3E}">
        <p14:creationId xmlns:p14="http://schemas.microsoft.com/office/powerpoint/2010/main" val="347801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152" y="160070"/>
            <a:ext cx="9407849" cy="1143000"/>
          </a:xfrm>
        </p:spPr>
        <p:txBody>
          <a:bodyPr/>
          <a:lstStyle/>
          <a:p>
            <a:r>
              <a:rPr lang="en-US" dirty="0"/>
              <a:t>The big complex picture</a:t>
            </a:r>
          </a:p>
        </p:txBody>
      </p:sp>
      <p:pic>
        <p:nvPicPr>
          <p:cNvPr id="4" name="Picture 3" descr="01x13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271" y="1120497"/>
            <a:ext cx="7040824" cy="5338648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77306" y="1695822"/>
            <a:ext cx="8229382" cy="369332"/>
            <a:chOff x="-1446695" y="1695822"/>
            <a:chExt cx="8229382" cy="36933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150256" y="1875939"/>
              <a:ext cx="4632431" cy="0"/>
            </a:xfrm>
            <a:prstGeom prst="line">
              <a:avLst/>
            </a:prstGeom>
            <a:ln w="38100" cmpd="sng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-1446695" y="1695822"/>
              <a:ext cx="24771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Application Protocol (L7)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99027" y="3445436"/>
            <a:ext cx="8007661" cy="369332"/>
            <a:chOff x="-1224974" y="3445436"/>
            <a:chExt cx="8007661" cy="36933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150256" y="3630102"/>
              <a:ext cx="4632431" cy="0"/>
            </a:xfrm>
            <a:prstGeom prst="line">
              <a:avLst/>
            </a:prstGeom>
            <a:ln w="38100" cmpd="sng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-1224974" y="3445436"/>
              <a:ext cx="23201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Transport Protocol (L4)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94055" y="4092952"/>
            <a:ext cx="7942514" cy="369332"/>
            <a:chOff x="-1029946" y="4092951"/>
            <a:chExt cx="7942514" cy="369332"/>
          </a:xfrm>
        </p:grpSpPr>
        <p:grpSp>
          <p:nvGrpSpPr>
            <p:cNvPr id="14" name="Group 13"/>
            <p:cNvGrpSpPr/>
            <p:nvPr/>
          </p:nvGrpSpPr>
          <p:grpSpPr>
            <a:xfrm>
              <a:off x="2150256" y="4229841"/>
              <a:ext cx="4762312" cy="32387"/>
              <a:chOff x="2150256" y="4229841"/>
              <a:chExt cx="4762312" cy="32387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2150256" y="4229841"/>
                <a:ext cx="1342106" cy="0"/>
              </a:xfrm>
              <a:prstGeom prst="line">
                <a:avLst/>
              </a:prstGeom>
              <a:ln w="38100" cmpd="sng"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570462" y="4262228"/>
                <a:ext cx="1342106" cy="0"/>
              </a:xfrm>
              <a:prstGeom prst="line">
                <a:avLst/>
              </a:prstGeom>
              <a:ln w="38100" cmpd="sng"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-1029946" y="4092951"/>
              <a:ext cx="20851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Network</a:t>
              </a:r>
              <a:r>
                <a:rPr lang="en-US" sz="1600" i="1" dirty="0"/>
                <a:t> Protocol (L3)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40034" y="4644914"/>
            <a:ext cx="8196535" cy="369332"/>
            <a:chOff x="-1283967" y="4644914"/>
            <a:chExt cx="8196535" cy="369332"/>
          </a:xfrm>
        </p:grpSpPr>
        <p:grpSp>
          <p:nvGrpSpPr>
            <p:cNvPr id="13" name="Group 12"/>
            <p:cNvGrpSpPr/>
            <p:nvPr/>
          </p:nvGrpSpPr>
          <p:grpSpPr>
            <a:xfrm>
              <a:off x="2150256" y="4829580"/>
              <a:ext cx="4762312" cy="0"/>
              <a:chOff x="2150256" y="4829580"/>
              <a:chExt cx="4762312" cy="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2150256" y="4829580"/>
                <a:ext cx="1342106" cy="0"/>
              </a:xfrm>
              <a:prstGeom prst="line">
                <a:avLst/>
              </a:prstGeom>
              <a:ln w="38100" cmpd="sng"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5570462" y="4829580"/>
                <a:ext cx="1342106" cy="0"/>
              </a:xfrm>
              <a:prstGeom prst="line">
                <a:avLst/>
              </a:prstGeom>
              <a:ln w="38100" cmpd="sng"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/>
            <p:cNvSpPr txBox="1"/>
            <p:nvPr/>
          </p:nvSpPr>
          <p:spPr>
            <a:xfrm>
              <a:off x="-1283967" y="4644914"/>
              <a:ext cx="23642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Link-Layer Protocol (L2)</a:t>
              </a:r>
            </a:p>
          </p:txBody>
        </p:sp>
      </p:grp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5DB81CF-273A-4829-AEC3-F1D0D7C151D5}"/>
              </a:ext>
            </a:extLst>
          </p:cNvPr>
          <p:cNvSpPr/>
          <p:nvPr/>
        </p:nvSpPr>
        <p:spPr>
          <a:xfrm>
            <a:off x="1530428" y="6111682"/>
            <a:ext cx="9381606" cy="504450"/>
          </a:xfrm>
          <a:prstGeom prst="roundRect">
            <a:avLst/>
          </a:prstGeom>
          <a:solidFill>
            <a:srgbClr val="22A6F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“OSI reference model” or “7-layer model”</a:t>
            </a:r>
          </a:p>
        </p:txBody>
      </p:sp>
    </p:spTree>
    <p:extLst>
      <p:ext uri="{BB962C8B-B14F-4D97-AF65-F5344CB8AC3E}">
        <p14:creationId xmlns:p14="http://schemas.microsoft.com/office/powerpoint/2010/main" val="107909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5979C-C471-FFB6-79D4-9B2092848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(Layer 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DC2AD-5B2F-0C95-B1D1-7158BCF94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err="1"/>
              <a:t>applicatons</a:t>
            </a:r>
            <a:r>
              <a:rPr lang="en-US" dirty="0"/>
              <a:t>/programs/</a:t>
            </a:r>
            <a:r>
              <a:rPr lang="en-US" dirty="0" err="1"/>
              <a:t>etc</a:t>
            </a:r>
            <a:r>
              <a:rPr lang="en-US" dirty="0"/>
              <a:t> you use every day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Examples:</a:t>
            </a:r>
          </a:p>
          <a:p>
            <a:r>
              <a:rPr lang="en-US" dirty="0"/>
              <a:t>HTTP/HTTPS:  Web traffic (browser,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SSH:  secure shell</a:t>
            </a:r>
          </a:p>
          <a:p>
            <a:r>
              <a:rPr lang="en-US" dirty="0"/>
              <a:t>FTP:  file transfer</a:t>
            </a:r>
          </a:p>
          <a:p>
            <a:r>
              <a:rPr lang="en-US" dirty="0"/>
              <a:t>DNS (more on this later)</a:t>
            </a:r>
          </a:p>
          <a:p>
            <a:r>
              <a:rPr lang="en-US" dirty="0"/>
              <a:t>…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layering.pdf">
            <a:extLst>
              <a:ext uri="{FF2B5EF4-FFF2-40B4-BE49-F238E27FC236}">
                <a16:creationId xmlns:a16="http://schemas.microsoft.com/office/drawing/2014/main" id="{AB8B05C9-FD31-7EA7-ED9D-B8D753B65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5194" y="76200"/>
            <a:ext cx="2878618" cy="1638162"/>
          </a:xfrm>
          <a:prstGeom prst="rect">
            <a:avLst/>
          </a:prstGeom>
        </p:spPr>
      </p:pic>
      <p:pic>
        <p:nvPicPr>
          <p:cNvPr id="5" name="Picture 2" descr="image8-2">
            <a:extLst>
              <a:ext uri="{FF2B5EF4-FFF2-40B4-BE49-F238E27FC236}">
                <a16:creationId xmlns:a16="http://schemas.microsoft.com/office/drawing/2014/main" id="{6337CC04-AA6E-62AA-8B6E-416A1D7F1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087" y="4908489"/>
            <a:ext cx="2286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28B80391-675B-856A-A5F5-AF1B5E83D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813" y="4256025"/>
            <a:ext cx="2055171" cy="115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A7BD71-762E-14C1-F0BC-C0E4A0038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551" y="5511705"/>
            <a:ext cx="101155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5707C1F9-186A-DA2F-755C-DB434F67F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503" y="423783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6047EF-D414-B2B4-985D-BDC0007B1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0750" y1="16250" x2="40750" y2="16250"/>
                        <a14:foregroundMark x1="59500" y1="10250" x2="59500" y2="10250"/>
                        <a14:foregroundMark x1="83500" y1="39250" x2="83500" y2="39250"/>
                        <a14:foregroundMark x1="73750" y1="62750" x2="73750" y2="62750"/>
                        <a14:foregroundMark x1="60000" y1="84500" x2="60000" y2="84500"/>
                        <a14:foregroundMark x1="36500" y1="68750" x2="36500" y2="68750"/>
                        <a14:foregroundMark x1="12250" y1="61250" x2="12250" y2="61250"/>
                        <a14:foregroundMark x1="26000" y1="40250" x2="26000" y2="40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150" y="5359303"/>
            <a:ext cx="1295401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ED25FD8-0C6B-2699-A2A0-3F460E4BA677}"/>
              </a:ext>
            </a:extLst>
          </p:cNvPr>
          <p:cNvSpPr/>
          <p:nvPr/>
        </p:nvSpPr>
        <p:spPr>
          <a:xfrm>
            <a:off x="3346082" y="5639147"/>
            <a:ext cx="5527367" cy="974034"/>
          </a:xfrm>
          <a:prstGeom prst="roundRect">
            <a:avLst/>
          </a:prstGeom>
          <a:solidFill>
            <a:srgbClr val="6613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latin typeface="Avenir Book" charset="0"/>
                <a:ea typeface="Avenir Book" charset="0"/>
                <a:cs typeface="Avenir Book" charset="0"/>
              </a:rPr>
              <a:t>When you’re building programs, </a:t>
            </a:r>
          </a:p>
          <a:p>
            <a:pPr algn="ctr"/>
            <a:r>
              <a:rPr lang="en-US" sz="2400" b="1" dirty="0">
                <a:latin typeface="Avenir Book" charset="0"/>
                <a:ea typeface="Avenir Book" charset="0"/>
                <a:cs typeface="Avenir Book" charset="0"/>
              </a:rPr>
              <a:t>you usually work here</a:t>
            </a:r>
          </a:p>
        </p:txBody>
      </p:sp>
    </p:spTree>
    <p:extLst>
      <p:ext uri="{BB962C8B-B14F-4D97-AF65-F5344CB8AC3E}">
        <p14:creationId xmlns:p14="http://schemas.microsoft.com/office/powerpoint/2010/main" val="255442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Blue_Line">
  <a:themeElements>
    <a:clrScheme name="Custom 13">
      <a:dk1>
        <a:srgbClr val="000000"/>
      </a:dk1>
      <a:lt1>
        <a:srgbClr val="FFFFFF"/>
      </a:lt1>
      <a:dk2>
        <a:srgbClr val="283138"/>
      </a:dk2>
      <a:lt2>
        <a:srgbClr val="AC2B37"/>
      </a:lt2>
      <a:accent1>
        <a:srgbClr val="838D9B"/>
      </a:accent1>
      <a:accent2>
        <a:srgbClr val="AC2B37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mtClean="0">
            <a:latin typeface="Avenir Book" charset="0"/>
            <a:ea typeface="Avenir Book" charset="0"/>
            <a:cs typeface="Avenir Book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demarinis-defense-init-latest</Template>
  <TotalTime>86348</TotalTime>
  <Words>3208</Words>
  <Application>Microsoft Macintosh PowerPoint</Application>
  <PresentationFormat>Widescreen</PresentationFormat>
  <Paragraphs>607</Paragraphs>
  <Slides>91</Slides>
  <Notes>34</Notes>
  <HiddenSlides>9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91</vt:i4>
      </vt:variant>
    </vt:vector>
  </HeadingPairs>
  <TitlesOfParts>
    <vt:vector size="101" baseType="lpstr">
      <vt:lpstr>Arial</vt:lpstr>
      <vt:lpstr>Avenir Book</vt:lpstr>
      <vt:lpstr>Calibri</vt:lpstr>
      <vt:lpstr>Minion Pro</vt:lpstr>
      <vt:lpstr>STIXGeneral</vt:lpstr>
      <vt:lpstr>Symbol</vt:lpstr>
      <vt:lpstr>Verdana</vt:lpstr>
      <vt:lpstr>Blue_Line</vt:lpstr>
      <vt:lpstr>Document</vt:lpstr>
      <vt:lpstr>Equation</vt:lpstr>
      <vt:lpstr>CS1680 Physical Layer, Link Layer I </vt:lpstr>
      <vt:lpstr>Administrivia</vt:lpstr>
      <vt:lpstr>Administrivia</vt:lpstr>
      <vt:lpstr>Today</vt:lpstr>
      <vt:lpstr>Layers, Services, Protocols</vt:lpstr>
      <vt:lpstr>Physical Layer (Layer 1) </vt:lpstr>
      <vt:lpstr>Physical Layer (Layer 1) </vt:lpstr>
      <vt:lpstr>Why should we care?</vt:lpstr>
      <vt:lpstr>Why should we care?</vt:lpstr>
      <vt:lpstr>The main idea</vt:lpstr>
      <vt:lpstr>The main idea</vt:lpstr>
      <vt:lpstr>Why is this hard?</vt:lpstr>
      <vt:lpstr>Why is this hard?</vt:lpstr>
      <vt:lpstr>PowerPoint Presentation</vt:lpstr>
      <vt:lpstr>Key points</vt:lpstr>
      <vt:lpstr>Key points</vt:lpstr>
      <vt:lpstr>Bandwidth</vt:lpstr>
      <vt:lpstr>PowerPoint Presentation</vt:lpstr>
      <vt:lpstr>PowerPoint Presentation</vt:lpstr>
      <vt:lpstr>PowerPoint Presentation</vt:lpstr>
      <vt:lpstr>PowerPoint Presentation</vt:lpstr>
      <vt:lpstr>Early IEEE 802.11 (Wifi) channel bandwidth</vt:lpstr>
      <vt:lpstr>Early IEEE 802.11 (Wifi) channel bandwidth</vt:lpstr>
      <vt:lpstr>PowerPoint Presentation</vt:lpstr>
      <vt:lpstr>PowerPoint Presentation</vt:lpstr>
      <vt:lpstr>How to actually send stuff? </vt:lpstr>
      <vt:lpstr>How to actually send stuff? </vt:lpstr>
      <vt:lpstr>PowerPoint Presentation</vt:lpstr>
      <vt:lpstr>An (early) medium</vt:lpstr>
      <vt:lpstr>An (early) medium</vt:lpstr>
      <vt:lpstr>PowerPoint Presentation</vt:lpstr>
      <vt:lpstr>PowerPoint Presentation</vt:lpstr>
      <vt:lpstr>Lots of innovation since then!    But still some fundamental limitations  of the medium…</vt:lpstr>
      <vt:lpstr>This can get more complex…</vt:lpstr>
      <vt:lpstr>Example:  Quadrature Amplitude Modulation (QAM)</vt:lpstr>
      <vt:lpstr>Modulation schemes in action</vt:lpstr>
      <vt:lpstr>Sounds great, right?</vt:lpstr>
      <vt:lpstr>Sounds great, right?</vt:lpstr>
      <vt:lpstr>Sounds great, right?</vt:lpstr>
      <vt:lpstr>PowerPoint Presentation</vt:lpstr>
      <vt:lpstr>PowerPoint Presentation</vt:lpstr>
      <vt:lpstr>Latency</vt:lpstr>
      <vt:lpstr>Sending data takes time!</vt:lpstr>
      <vt:lpstr>Sending data takes time!</vt:lpstr>
      <vt:lpstr>How to think about latency</vt:lpstr>
      <vt:lpstr>How to think about latency</vt:lpstr>
      <vt:lpstr>How to think about latency</vt:lpstr>
      <vt:lpstr>How to think about latency</vt:lpstr>
      <vt:lpstr>Ping</vt:lpstr>
      <vt:lpstr>PowerPoint Presentation</vt:lpstr>
      <vt:lpstr>PowerPoint Presentation</vt:lpstr>
      <vt:lpstr>PowerPoint Presentation</vt:lpstr>
      <vt:lpstr>Sending Frames Across</vt:lpstr>
      <vt:lpstr>Which matters most, bandwidth or delay?</vt:lpstr>
      <vt:lpstr>Which matters most, bandwidth or delay?</vt:lpstr>
      <vt:lpstr>Performance Metrics</vt:lpstr>
      <vt:lpstr>Dealing with errors</vt:lpstr>
      <vt:lpstr>Error Detection</vt:lpstr>
      <vt:lpstr>Error Detection</vt:lpstr>
      <vt:lpstr>Encoding example:  NRZ</vt:lpstr>
      <vt:lpstr>Drawbacks of NRZ</vt:lpstr>
      <vt:lpstr>Alternative Encodings</vt:lpstr>
      <vt:lpstr>One encoding scheme:  4B/5B</vt:lpstr>
      <vt:lpstr>4B/5B Table</vt:lpstr>
      <vt:lpstr>Encoding Goals</vt:lpstr>
      <vt:lpstr>Last Example: 802.15.4</vt:lpstr>
      <vt:lpstr>Framing</vt:lpstr>
      <vt:lpstr>Error Detection and Correction</vt:lpstr>
      <vt:lpstr>Error Detection</vt:lpstr>
      <vt:lpstr>Error Detection</vt:lpstr>
      <vt:lpstr>Simplest Schemes</vt:lpstr>
      <vt:lpstr>Parity</vt:lpstr>
      <vt:lpstr>In general</vt:lpstr>
      <vt:lpstr>Checksums</vt:lpstr>
      <vt:lpstr>Components of Latency</vt:lpstr>
      <vt:lpstr>Reliable Delivery</vt:lpstr>
      <vt:lpstr>On reliable delivery</vt:lpstr>
      <vt:lpstr>Maximizing Throughput</vt:lpstr>
      <vt:lpstr>Summary:  Reliable delivery</vt:lpstr>
      <vt:lpstr>Extra content</vt:lpstr>
      <vt:lpstr>2-D Parity</vt:lpstr>
      <vt:lpstr>Components of a Square Wave</vt:lpstr>
      <vt:lpstr>Approximation of a Square Wave</vt:lpstr>
      <vt:lpstr>Can we do better?</vt:lpstr>
      <vt:lpstr>Hartley’s Law</vt:lpstr>
      <vt:lpstr>The channel is noisy!</vt:lpstr>
      <vt:lpstr>Putting it all together</vt:lpstr>
      <vt:lpstr>Manchester Encoding</vt:lpstr>
      <vt:lpstr>Layering</vt:lpstr>
      <vt:lpstr>The big complex picture</vt:lpstr>
      <vt:lpstr>Applications (Layer 7)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CSCI-1680 :: Computer Networks</dc:title>
  <dc:creator>Rodrigo Fonseca</dc:creator>
  <cp:lastModifiedBy>DeMarinis, Nicholas</cp:lastModifiedBy>
  <cp:revision>103</cp:revision>
  <cp:lastPrinted>2026-02-03T06:27:15Z</cp:lastPrinted>
  <dcterms:created xsi:type="dcterms:W3CDTF">2011-02-10T13:32:22Z</dcterms:created>
  <dcterms:modified xsi:type="dcterms:W3CDTF">2026-02-03T13:12:08Z</dcterms:modified>
</cp:coreProperties>
</file>