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1"/>
  </p:notesMasterIdLst>
  <p:sldIdLst>
    <p:sldId id="256" r:id="rId2"/>
    <p:sldId id="351" r:id="rId3"/>
    <p:sldId id="492" r:id="rId4"/>
    <p:sldId id="352" r:id="rId5"/>
    <p:sldId id="355" r:id="rId6"/>
    <p:sldId id="541" r:id="rId7"/>
    <p:sldId id="506" r:id="rId8"/>
    <p:sldId id="524" r:id="rId9"/>
    <p:sldId id="318" r:id="rId10"/>
    <p:sldId id="525" r:id="rId11"/>
    <p:sldId id="507" r:id="rId12"/>
    <p:sldId id="512" r:id="rId13"/>
    <p:sldId id="509" r:id="rId14"/>
    <p:sldId id="508" r:id="rId15"/>
    <p:sldId id="510" r:id="rId16"/>
    <p:sldId id="493" r:id="rId17"/>
    <p:sldId id="542" r:id="rId18"/>
    <p:sldId id="356" r:id="rId19"/>
    <p:sldId id="468" r:id="rId20"/>
    <p:sldId id="486" r:id="rId21"/>
    <p:sldId id="494" r:id="rId22"/>
    <p:sldId id="466" r:id="rId23"/>
    <p:sldId id="469" r:id="rId24"/>
    <p:sldId id="485" r:id="rId25"/>
    <p:sldId id="285" r:id="rId26"/>
    <p:sldId id="487" r:id="rId27"/>
    <p:sldId id="488" r:id="rId28"/>
    <p:sldId id="489" r:id="rId29"/>
    <p:sldId id="361" r:id="rId30"/>
    <p:sldId id="490" r:id="rId31"/>
    <p:sldId id="364" r:id="rId32"/>
    <p:sldId id="491" r:id="rId33"/>
    <p:sldId id="365" r:id="rId34"/>
    <p:sldId id="543" r:id="rId35"/>
    <p:sldId id="362" r:id="rId36"/>
    <p:sldId id="470" r:id="rId37"/>
    <p:sldId id="363" r:id="rId38"/>
    <p:sldId id="482" r:id="rId39"/>
    <p:sldId id="471" r:id="rId40"/>
    <p:sldId id="472" r:id="rId41"/>
    <p:sldId id="495" r:id="rId42"/>
    <p:sldId id="296" r:id="rId43"/>
    <p:sldId id="496" r:id="rId44"/>
    <p:sldId id="497" r:id="rId45"/>
    <p:sldId id="544" r:id="rId46"/>
    <p:sldId id="287" r:id="rId47"/>
    <p:sldId id="498" r:id="rId48"/>
    <p:sldId id="290" r:id="rId49"/>
    <p:sldId id="499" r:id="rId50"/>
    <p:sldId id="474" r:id="rId51"/>
    <p:sldId id="306" r:id="rId52"/>
    <p:sldId id="475" r:id="rId53"/>
    <p:sldId id="476" r:id="rId54"/>
    <p:sldId id="477" r:id="rId55"/>
    <p:sldId id="479" r:id="rId56"/>
    <p:sldId id="478" r:id="rId57"/>
    <p:sldId id="480" r:id="rId58"/>
    <p:sldId id="464" r:id="rId59"/>
    <p:sldId id="481" r:id="rId60"/>
    <p:sldId id="299" r:id="rId61"/>
    <p:sldId id="266" r:id="rId62"/>
    <p:sldId id="269" r:id="rId63"/>
    <p:sldId id="267" r:id="rId64"/>
    <p:sldId id="274" r:id="rId65"/>
    <p:sldId id="275" r:id="rId66"/>
    <p:sldId id="465" r:id="rId67"/>
    <p:sldId id="473" r:id="rId68"/>
    <p:sldId id="308" r:id="rId69"/>
    <p:sldId id="282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arinis, Nicholas" initials="DN" lastIdx="2" clrIdx="0">
    <p:extLst>
      <p:ext uri="{19B8F6BF-5375-455C-9EA6-DF929625EA0E}">
        <p15:presenceInfo xmlns:p15="http://schemas.microsoft.com/office/powerpoint/2012/main" userId="S::ndemarinis@wpi.edu::c72f5b39-b51e-455f-b1c0-e0f13dad7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20A6F5"/>
    <a:srgbClr val="661266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89" autoAdjust="0"/>
    <p:restoredTop sz="88115" autoAdjust="0"/>
  </p:normalViewPr>
  <p:slideViewPr>
    <p:cSldViewPr snapToGrid="0" snapToObjects="1">
      <p:cViewPr varScale="1">
        <p:scale>
          <a:sx n="107" d="100"/>
          <a:sy n="107" d="100"/>
        </p:scale>
        <p:origin x="832" y="16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4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ED56-563E-7042-B9B2-8D0209C290CF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D5AE-91A4-BE4E-B7FC-F1521B887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long does it take to send a frame across?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2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Never forward to INCOMING port…</a:t>
            </a:r>
          </a:p>
          <a:p>
            <a:r>
              <a:rPr lang="en-US" dirty="0"/>
              <a:t>What if hosts move? TIMEOUT</a:t>
            </a:r>
          </a:p>
          <a:p>
            <a:r>
              <a:rPr lang="en-US" dirty="0"/>
              <a:t>What</a:t>
            </a:r>
            <a:r>
              <a:rPr lang="en-US" baseline="0" dirty="0"/>
              <a:t> if no space? Still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long does it take to send a frame across?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4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-Transmitter, receiver</a:t>
            </a:r>
          </a:p>
          <a:p>
            <a:pPr marL="171450" indent="-171450">
              <a:buFontTx/>
              <a:buChar char="-"/>
            </a:pPr>
            <a:r>
              <a:rPr lang="en-US" dirty="0"/>
              <a:t>Medium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Varies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7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3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2^1-1, 2^2-1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2^1-1, 2^2-1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2^1-1, 2^2-1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0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Takes this information and synthesizes it down into its forwarding table </a:t>
            </a:r>
            <a:r>
              <a:rPr lang="en-US" dirty="0" err="1"/>
              <a:t>baed</a:t>
            </a:r>
            <a:r>
              <a:rPr lang="en-US" dirty="0"/>
              <a:t> on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8A2DA-734F-204E-B2A7-A7DCBD52147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2485893"/>
            <a:ext cx="12192000" cy="0"/>
          </a:xfrm>
          <a:prstGeom prst="line">
            <a:avLst/>
          </a:prstGeom>
          <a:ln w="508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48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6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169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69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23000">
                  <a:srgbClr val="999999"/>
                </a:gs>
                <a:gs pos="51000">
                  <a:srgbClr val="22A6F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920" y="5969009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957" y="5979328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4389" y="5969003"/>
            <a:ext cx="42351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5720" y="5969008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94" y="5979328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0950" y="5969001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8481" y="5969000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1389" y="5969004"/>
            <a:ext cx="71686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2000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8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0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57A3BE-78BD-EA37-4D43-C30F0BC98369}"/>
              </a:ext>
            </a:extLst>
          </p:cNvPr>
          <p:cNvCxnSpPr/>
          <p:nvPr userDrawn="1"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0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810000"/>
            <a:ext cx="12192000" cy="0"/>
          </a:xfrm>
          <a:prstGeom prst="line">
            <a:avLst/>
          </a:prstGeom>
          <a:ln w="635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8759" y="26670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84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4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6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2/5/26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79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1"/>
            <a:ext cx="1179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121917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asalgangster.macgui.com/RetroMacComputing/The_Long_View/Entries/2012/3/1_AppleTalk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asalgangster.macgui.com/RetroMacComputing/The_Long_View/Entries/2012/3/1_AppleTalk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andards.ieee.org/develop/regauth/oui/oui.txt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484187"/>
            <a:ext cx="116713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CSCI-1680</a:t>
            </a:r>
            <a:br>
              <a:rPr lang="en-US" dirty="0"/>
            </a:br>
            <a:r>
              <a:rPr lang="en-US" dirty="0"/>
              <a:t>Building Links and (Local) Networks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0902" y="6550224"/>
            <a:ext cx="678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Based partly on lecture notes by Rodrigo Fonseca, David </a:t>
            </a:r>
            <a:r>
              <a:rPr lang="en-US" sz="1400" dirty="0" err="1"/>
              <a:t>Mazières</a:t>
            </a:r>
            <a:r>
              <a:rPr lang="en-US" sz="1400" dirty="0"/>
              <a:t>, Phil Levis, John </a:t>
            </a:r>
            <a:r>
              <a:rPr lang="en-US" sz="1400" dirty="0" err="1"/>
              <a:t>Jannotti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latency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00879" y="1673413"/>
            <a:ext cx="0" cy="4407647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38502" y="1673413"/>
            <a:ext cx="0" cy="4407647"/>
          </a:xfrm>
          <a:prstGeom prst="line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arallelogram 12"/>
          <p:cNvSpPr/>
          <p:nvPr/>
        </p:nvSpPr>
        <p:spPr>
          <a:xfrm rot="1606482" flipH="1">
            <a:off x="4536044" y="2669271"/>
            <a:ext cx="3072183" cy="542134"/>
          </a:xfrm>
          <a:prstGeom prst="parallelogram">
            <a:avLst>
              <a:gd name="adj" fmla="val 50713"/>
            </a:avLst>
          </a:prstGeom>
          <a:solidFill>
            <a:srgbClr val="20A6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83598" y="2617735"/>
            <a:ext cx="334422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83598" y="3871832"/>
            <a:ext cx="334422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3598" y="2006349"/>
            <a:ext cx="334422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90746" y="209229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nion Pro"/>
                <a:cs typeface="Minion Pro"/>
              </a:rPr>
              <a:t>Transmission Delay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0745" y="3003686"/>
            <a:ext cx="190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nion Pro"/>
                <a:cs typeface="Minion Pro"/>
              </a:rPr>
              <a:t>Propagation Delay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17997" y="3871832"/>
            <a:ext cx="334422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17997" y="2006349"/>
            <a:ext cx="334422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36727" y="2711881"/>
            <a:ext cx="9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nion Pro"/>
                <a:cs typeface="Minion Pro"/>
              </a:rPr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327349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A42D-9B4E-3A9C-F36A-5DCA2CF5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Latency: 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D95B-8512-E893-FB36-A3C8AF90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18338"/>
            <a:ext cx="10972800" cy="30078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Processing delay </a:t>
            </a:r>
            <a:r>
              <a:rPr lang="en-US" dirty="0"/>
              <a:t>at the node:  per message computation</a:t>
            </a:r>
          </a:p>
          <a:p>
            <a:endParaRPr lang="en-US" dirty="0"/>
          </a:p>
          <a:p>
            <a:r>
              <a:rPr lang="en-US" u="sng" dirty="0"/>
              <a:t>Queuing delay</a:t>
            </a:r>
            <a:r>
              <a:rPr lang="en-US" dirty="0"/>
              <a:t>:  time spent waiting in buffers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Transmission delay:  sending out the actual data</a:t>
            </a:r>
          </a:p>
          <a:p>
            <a:pPr lvl="1"/>
            <a:r>
              <a:rPr lang="en-US" dirty="0"/>
              <a:t>Size/Bandwidth</a:t>
            </a:r>
          </a:p>
          <a:p>
            <a:endParaRPr lang="en-US" dirty="0"/>
          </a:p>
          <a:p>
            <a:r>
              <a:rPr lang="en-US" u="sng" dirty="0"/>
              <a:t>Propagation delay</a:t>
            </a:r>
            <a:r>
              <a:rPr lang="en-US" dirty="0"/>
              <a:t>:  time for bits to actually go out on the wire</a:t>
            </a:r>
          </a:p>
          <a:p>
            <a:pPr lvl="1"/>
            <a:r>
              <a:rPr lang="en-US" dirty="0"/>
              <a:t>Upper bound? </a:t>
            </a:r>
          </a:p>
          <a:p>
            <a:pPr lvl="1"/>
            <a:r>
              <a:rPr lang="en-US" dirty="0"/>
              <a:t>Depends on media, ultimate upper bound is speed of light</a:t>
            </a:r>
          </a:p>
        </p:txBody>
      </p:sp>
    </p:spTree>
    <p:extLst>
      <p:ext uri="{BB962C8B-B14F-4D97-AF65-F5344CB8AC3E}">
        <p14:creationId xmlns:p14="http://schemas.microsoft.com/office/powerpoint/2010/main" val="42327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7810-E4D8-D35C-DC50-8A150ED6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3E8CC-E336-0FFA-BF33-0B775ACA8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4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4F5E-31A5-2295-115C-B3BFE376F3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798966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Round trip time (RTT)</a:t>
            </a:r>
            <a:r>
              <a:rPr lang="en-US" sz="3200" dirty="0"/>
              <a:t>:  time between request and response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00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4F5E-31A5-2295-115C-B3BFE376F3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798966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Round trip time (RTT)</a:t>
            </a:r>
            <a:r>
              <a:rPr lang="en-US" sz="3200" dirty="0"/>
              <a:t>:  time between request and response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When we design protocols, </a:t>
            </a:r>
            <a:br>
              <a:rPr lang="en-US" sz="3200" dirty="0"/>
            </a:br>
            <a:r>
              <a:rPr lang="en-US" sz="3200" dirty="0"/>
              <a:t>can think about performance</a:t>
            </a:r>
            <a:br>
              <a:rPr lang="en-US" sz="3200" dirty="0"/>
            </a:br>
            <a:r>
              <a:rPr lang="en-US" sz="3200" dirty="0"/>
              <a:t> based on number of RTTs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279F5-C0EB-9E9B-5758-B3E6C9878EBF}"/>
              </a:ext>
            </a:extLst>
          </p:cNvPr>
          <p:cNvGrpSpPr/>
          <p:nvPr/>
        </p:nvGrpSpPr>
        <p:grpSpPr>
          <a:xfrm>
            <a:off x="8135815" y="2531476"/>
            <a:ext cx="2653716" cy="3527558"/>
            <a:chOff x="1964750" y="2805196"/>
            <a:chExt cx="1908164" cy="2663414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54015735-4223-A533-E919-D38FC779EFC2}"/>
                </a:ext>
              </a:extLst>
            </p:cNvPr>
            <p:cNvSpPr/>
            <p:nvPr/>
          </p:nvSpPr>
          <p:spPr>
            <a:xfrm rot="20700000">
              <a:off x="1964750" y="3776493"/>
              <a:ext cx="1535526" cy="227684"/>
            </a:xfrm>
            <a:prstGeom prst="parallelogram">
              <a:avLst/>
            </a:prstGeom>
            <a:solidFill>
              <a:srgbClr val="20A6F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9A15E6C-BE17-006A-E545-44A9D5EC43B2}"/>
                </a:ext>
              </a:extLst>
            </p:cNvPr>
            <p:cNvCxnSpPr/>
            <p:nvPr/>
          </p:nvCxnSpPr>
          <p:spPr>
            <a:xfrm rot="5400000">
              <a:off x="698076" y="4136109"/>
              <a:ext cx="2663414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AD67510-08BB-4E6D-6867-AD8F1E4C9EFE}"/>
                </a:ext>
              </a:extLst>
            </p:cNvPr>
            <p:cNvCxnSpPr/>
            <p:nvPr/>
          </p:nvCxnSpPr>
          <p:spPr>
            <a:xfrm rot="5400000">
              <a:off x="2106731" y="4136109"/>
              <a:ext cx="2663414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3636E63-DF05-F038-BB9E-CA77827FABA9}"/>
                </a:ext>
              </a:extLst>
            </p:cNvPr>
            <p:cNvCxnSpPr/>
            <p:nvPr/>
          </p:nvCxnSpPr>
          <p:spPr>
            <a:xfrm>
              <a:off x="2028194" y="3190848"/>
              <a:ext cx="1409450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A2D4CEA-ECF0-822D-192B-5834E5082129}"/>
                </a:ext>
              </a:extLst>
            </p:cNvPr>
            <p:cNvCxnSpPr/>
            <p:nvPr/>
          </p:nvCxnSpPr>
          <p:spPr>
            <a:xfrm rot="10800000" flipV="1">
              <a:off x="2029784" y="3578086"/>
              <a:ext cx="1407861" cy="387239"/>
            </a:xfrm>
            <a:prstGeom prst="straightConnector1">
              <a:avLst/>
            </a:prstGeom>
            <a:ln>
              <a:solidFill>
                <a:srgbClr val="20A6F5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0E2A55-AACE-3630-AC48-1ABA4BF01C52}"/>
                </a:ext>
              </a:extLst>
            </p:cNvPr>
            <p:cNvSpPr txBox="1"/>
            <p:nvPr/>
          </p:nvSpPr>
          <p:spPr>
            <a:xfrm rot="16200000">
              <a:off x="3352502" y="3979456"/>
              <a:ext cx="671491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Time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ABCE4D-9CC3-6022-716C-9FD6A9F192F9}"/>
                </a:ext>
              </a:extLst>
            </p:cNvPr>
            <p:cNvSpPr txBox="1"/>
            <p:nvPr/>
          </p:nvSpPr>
          <p:spPr>
            <a:xfrm rot="883171">
              <a:off x="2251917" y="3022127"/>
              <a:ext cx="943212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Request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0623B2-E7E0-2CD5-BE98-FEC9D218549C}"/>
                </a:ext>
              </a:extLst>
            </p:cNvPr>
            <p:cNvSpPr txBox="1"/>
            <p:nvPr/>
          </p:nvSpPr>
          <p:spPr>
            <a:xfrm rot="20700560">
              <a:off x="2027638" y="3469125"/>
              <a:ext cx="1080494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Minion Pro"/>
                  <a:cs typeface="Minion Pro"/>
                </a:rPr>
                <a:t>Response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C563012-FF54-53CC-1EDE-655D39C5144C}"/>
              </a:ext>
            </a:extLst>
          </p:cNvPr>
          <p:cNvSpPr/>
          <p:nvPr/>
        </p:nvSpPr>
        <p:spPr>
          <a:xfrm>
            <a:off x="1776750" y="5995863"/>
            <a:ext cx="8518582" cy="560912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=&gt; Not just about the physical layer!</a:t>
            </a:r>
          </a:p>
        </p:txBody>
      </p:sp>
    </p:spTree>
    <p:extLst>
      <p:ext uri="{BB962C8B-B14F-4D97-AF65-F5344CB8AC3E}">
        <p14:creationId xmlns:p14="http://schemas.microsoft.com/office/powerpoint/2010/main" val="13306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2DE5-89A4-DB3C-F25C-F6338165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RTT vs.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D394D-E3C2-0300-A7D5-721D1DFB7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A821AF-2B91-5EF0-5421-AFFB0497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</a:t>
            </a:r>
          </a:p>
        </p:txBody>
      </p:sp>
    </p:spTree>
    <p:extLst>
      <p:ext uri="{BB962C8B-B14F-4D97-AF65-F5344CB8AC3E}">
        <p14:creationId xmlns:p14="http://schemas.microsoft.com/office/powerpoint/2010/main" val="124934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73D4-8183-1750-2973-B022206B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“link layer” mean?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FD0843-68B3-B0C7-7E5B-D293B2B0CE78}"/>
              </a:ext>
            </a:extLst>
          </p:cNvPr>
          <p:cNvGrpSpPr/>
          <p:nvPr/>
        </p:nvGrpSpPr>
        <p:grpSpPr>
          <a:xfrm>
            <a:off x="1907649" y="1291422"/>
            <a:ext cx="8354154" cy="5087956"/>
            <a:chOff x="1894757" y="1194183"/>
            <a:chExt cx="5468797" cy="29800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96F784-5249-8F56-9DE7-B17C82048A63}"/>
                </a:ext>
              </a:extLst>
            </p:cNvPr>
            <p:cNvSpPr/>
            <p:nvPr/>
          </p:nvSpPr>
          <p:spPr>
            <a:xfrm>
              <a:off x="1894757" y="2538766"/>
              <a:ext cx="1278239" cy="3760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Network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D232FE-3483-9302-46C2-CE9F2632A7F1}"/>
                </a:ext>
              </a:extLst>
            </p:cNvPr>
            <p:cNvSpPr/>
            <p:nvPr/>
          </p:nvSpPr>
          <p:spPr>
            <a:xfrm>
              <a:off x="1894757" y="3182542"/>
              <a:ext cx="1278239" cy="37601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Avenir Book" panose="02000503020000020003" pitchFamily="2" charset="0"/>
                </a:rPr>
                <a:t>Link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9C73A6-9D73-7DC8-6403-0052EE6D8AB2}"/>
                </a:ext>
              </a:extLst>
            </p:cNvPr>
            <p:cNvSpPr/>
            <p:nvPr/>
          </p:nvSpPr>
          <p:spPr>
            <a:xfrm>
              <a:off x="1894757" y="3798189"/>
              <a:ext cx="1278239" cy="3760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latin typeface="Avenir Book" panose="02000503020000020003" pitchFamily="2" charset="0"/>
                </a:rPr>
                <a:t>Physical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5D4493-7B74-CED7-F466-3EED97092ED7}"/>
                </a:ext>
              </a:extLst>
            </p:cNvPr>
            <p:cNvSpPr/>
            <p:nvPr/>
          </p:nvSpPr>
          <p:spPr>
            <a:xfrm>
              <a:off x="1894757" y="1913579"/>
              <a:ext cx="1278239" cy="3760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Transport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067C0E-2D1C-E642-5484-B49F06D4C846}"/>
                </a:ext>
              </a:extLst>
            </p:cNvPr>
            <p:cNvSpPr/>
            <p:nvPr/>
          </p:nvSpPr>
          <p:spPr>
            <a:xfrm>
              <a:off x="1894757" y="1288393"/>
              <a:ext cx="1278239" cy="37601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Application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C2BE32-6614-864A-395E-B678591519D4}"/>
                </a:ext>
              </a:extLst>
            </p:cNvPr>
            <p:cNvSpPr txBox="1"/>
            <p:nvPr/>
          </p:nvSpPr>
          <p:spPr>
            <a:xfrm>
              <a:off x="3335910" y="3798189"/>
              <a:ext cx="3216828" cy="222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latin typeface="Avenir Book" panose="02000503020000020003" pitchFamily="2" charset="0"/>
                </a:rPr>
                <a:t>Service: move bits to other node across link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CF5BB0-E2EA-8CFE-58AC-0243E3518566}"/>
                </a:ext>
              </a:extLst>
            </p:cNvPr>
            <p:cNvSpPr txBox="1"/>
            <p:nvPr/>
          </p:nvSpPr>
          <p:spPr>
            <a:xfrm>
              <a:off x="3335909" y="3119874"/>
              <a:ext cx="3431947" cy="390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FFCC33"/>
                  </a:solidFill>
                  <a:latin typeface="Avenir Book" panose="02000503020000020003" pitchFamily="2" charset="0"/>
                </a:rPr>
                <a:t>Service: move frames to other node across link.</a:t>
              </a:r>
            </a:p>
            <a:p>
              <a:r>
                <a:rPr lang="en-US" sz="1867" dirty="0">
                  <a:solidFill>
                    <a:srgbClr val="FFCC33"/>
                  </a:solidFill>
                  <a:latin typeface="Avenir Book" panose="02000503020000020003" pitchFamily="2" charset="0"/>
                </a:rPr>
                <a:t>May add reliability, medium access control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69A501-5BEA-45E0-31A3-0CB0F9F41F8D}"/>
                </a:ext>
              </a:extLst>
            </p:cNvPr>
            <p:cNvSpPr txBox="1"/>
            <p:nvPr/>
          </p:nvSpPr>
          <p:spPr>
            <a:xfrm>
              <a:off x="3335908" y="2472140"/>
              <a:ext cx="4027646" cy="558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Service: move packets to any other node in the network</a:t>
              </a:r>
            </a:p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Internet Protocol (IP)</a:t>
              </a:r>
            </a:p>
            <a:p>
              <a:endParaRPr lang="en-US" sz="1867" dirty="0">
                <a:solidFill>
                  <a:srgbClr val="FFCC33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AC7E61-C114-9C6D-675D-F7378B3E7392}"/>
                </a:ext>
              </a:extLst>
            </p:cNvPr>
            <p:cNvSpPr txBox="1"/>
            <p:nvPr/>
          </p:nvSpPr>
          <p:spPr>
            <a:xfrm>
              <a:off x="3335909" y="1786407"/>
              <a:ext cx="3067819" cy="558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Service: multiplexing applications</a:t>
              </a:r>
            </a:p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Reliable byte stream to other node (TCP), </a:t>
              </a:r>
            </a:p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Unreliable datagram (UDP)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F37735-A7E3-DEB8-7828-47BB526272FC}"/>
                </a:ext>
              </a:extLst>
            </p:cNvPr>
            <p:cNvSpPr txBox="1"/>
            <p:nvPr/>
          </p:nvSpPr>
          <p:spPr>
            <a:xfrm>
              <a:off x="3335909" y="1194183"/>
              <a:ext cx="2337970" cy="390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Service: user-facing application.</a:t>
              </a:r>
            </a:p>
            <a:p>
              <a:r>
                <a:rPr lang="en-US" sz="1867" dirty="0">
                  <a:solidFill>
                    <a:srgbClr val="7F7F7F"/>
                  </a:solidFill>
                  <a:latin typeface="Avenir Book" panose="02000503020000020003" pitchFamily="2" charset="0"/>
                </a:rPr>
                <a:t>Application-defined messages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646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7F2F-0506-7408-423F-23CD09C1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main idea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56E873-922C-8C96-7F2A-B031C31BE2CE}"/>
              </a:ext>
            </a:extLst>
          </p:cNvPr>
          <p:cNvCxnSpPr>
            <a:cxnSpLocks/>
          </p:cNvCxnSpPr>
          <p:nvPr/>
        </p:nvCxnSpPr>
        <p:spPr>
          <a:xfrm>
            <a:off x="3397844" y="2862724"/>
            <a:ext cx="635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2D3D42B-D986-9FFC-6107-8766BA008486}"/>
              </a:ext>
            </a:extLst>
          </p:cNvPr>
          <p:cNvSpPr/>
          <p:nvPr/>
        </p:nvSpPr>
        <p:spPr>
          <a:xfrm>
            <a:off x="3069598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C7F3A6-8B79-5C0A-F70D-FD1A7EF1960B}"/>
              </a:ext>
            </a:extLst>
          </p:cNvPr>
          <p:cNvSpPr/>
          <p:nvPr/>
        </p:nvSpPr>
        <p:spPr>
          <a:xfrm>
            <a:off x="2009531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08D492-CD92-2208-1B61-9DE29559BADD}"/>
              </a:ext>
            </a:extLst>
          </p:cNvPr>
          <p:cNvSpPr/>
          <p:nvPr/>
        </p:nvSpPr>
        <p:spPr>
          <a:xfrm>
            <a:off x="9610322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58361B-1D38-19DB-E984-C66EB49B064A}"/>
              </a:ext>
            </a:extLst>
          </p:cNvPr>
          <p:cNvSpPr/>
          <p:nvPr/>
        </p:nvSpPr>
        <p:spPr>
          <a:xfrm>
            <a:off x="9282076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34D44-D0B5-FC95-4F48-3C93F7B5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210F8-6591-0FAF-AF8D-55110676C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Snowcast</a:t>
            </a:r>
            <a:r>
              <a:rPr lang="en-US" dirty="0"/>
              <a:t> due Tuesday (2/10) by 11:59pm EST</a:t>
            </a:r>
          </a:p>
          <a:p>
            <a:endParaRPr lang="en-US" dirty="0"/>
          </a:p>
          <a:p>
            <a:r>
              <a:rPr lang="en-US" dirty="0"/>
              <a:t>Look for announcement on </a:t>
            </a:r>
            <a:r>
              <a:rPr lang="en-US" dirty="0" err="1"/>
              <a:t>Gradescope</a:t>
            </a:r>
            <a:r>
              <a:rPr lang="en-US" dirty="0"/>
              <a:t>/testing soon</a:t>
            </a:r>
          </a:p>
          <a:p>
            <a:pPr lvl="1"/>
            <a:r>
              <a:rPr lang="en-US" dirty="0"/>
              <a:t>See our FAQ post for testing resources &amp; common issues!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63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F31BC4-CDF3-ABA7-E279-316DCA9A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60" y="870465"/>
            <a:ext cx="7179679" cy="43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49BAA-5CB6-B53C-A921-B38CA593ACFA}"/>
              </a:ext>
            </a:extLst>
          </p:cNvPr>
          <p:cNvSpPr txBox="1"/>
          <p:nvPr/>
        </p:nvSpPr>
        <p:spPr>
          <a:xfrm>
            <a:off x="2405873" y="521753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An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3"/>
              </a:rPr>
              <a:t>AppleTalk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network (1980s)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043D9-63F1-126D-ED85-68F1FD69A9E9}"/>
              </a:ext>
            </a:extLst>
          </p:cNvPr>
          <p:cNvSpPr txBox="1"/>
          <p:nvPr/>
        </p:nvSpPr>
        <p:spPr>
          <a:xfrm>
            <a:off x="177800" y="208745"/>
            <a:ext cx="3361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Setting the scene</a:t>
            </a:r>
          </a:p>
        </p:txBody>
      </p:sp>
    </p:spTree>
    <p:extLst>
      <p:ext uri="{BB962C8B-B14F-4D97-AF65-F5344CB8AC3E}">
        <p14:creationId xmlns:p14="http://schemas.microsoft.com/office/powerpoint/2010/main" val="1814055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F31BC4-CDF3-ABA7-E279-316DCA9A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60" y="870465"/>
            <a:ext cx="7179679" cy="43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49BAA-5CB6-B53C-A921-B38CA593ACFA}"/>
              </a:ext>
            </a:extLst>
          </p:cNvPr>
          <p:cNvSpPr txBox="1"/>
          <p:nvPr/>
        </p:nvSpPr>
        <p:spPr>
          <a:xfrm>
            <a:off x="2405873" y="521753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An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  <a:hlinkClick r:id="rId3"/>
              </a:rPr>
              <a:t>AppleTalk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network (1980s)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043D9-63F1-126D-ED85-68F1FD69A9E9}"/>
              </a:ext>
            </a:extLst>
          </p:cNvPr>
          <p:cNvSpPr txBox="1"/>
          <p:nvPr/>
        </p:nvSpPr>
        <p:spPr>
          <a:xfrm>
            <a:off x="177800" y="208745"/>
            <a:ext cx="3361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Setting the scene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E0608B-CBFB-1190-9861-41FCD48E60D1}"/>
              </a:ext>
            </a:extLst>
          </p:cNvPr>
          <p:cNvSpPr/>
          <p:nvPr/>
        </p:nvSpPr>
        <p:spPr>
          <a:xfrm>
            <a:off x="1866464" y="5699693"/>
            <a:ext cx="8518582" cy="1012767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”Small” =&gt; Within a building, floor of office, </a:t>
            </a:r>
            <a:r>
              <a:rPr lang="en-US" sz="2400" b="1" dirty="0" err="1">
                <a:latin typeface="Avenir Book" panose="02000503020000020003" pitchFamily="2" charset="0"/>
                <a:cs typeface="Minion Pro"/>
              </a:rPr>
              <a:t>etc</a:t>
            </a:r>
            <a:endParaRPr lang="en-US" sz="2400" b="1" dirty="0">
              <a:latin typeface="Avenir Book" panose="02000503020000020003" pitchFamily="2" charset="0"/>
              <a:cs typeface="Minion Pro"/>
            </a:endParaRP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Related term:  Local Area Network (LAN) </a:t>
            </a:r>
          </a:p>
        </p:txBody>
      </p:sp>
    </p:spTree>
    <p:extLst>
      <p:ext uri="{BB962C8B-B14F-4D97-AF65-F5344CB8AC3E}">
        <p14:creationId xmlns:p14="http://schemas.microsoft.com/office/powerpoint/2010/main" val="21029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59EA-56A8-8D94-49C1-86832324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does “link layer”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A07B3-6AAB-403A-44BF-6FA1E00C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93" y="4283048"/>
            <a:ext cx="10972800" cy="1903069"/>
          </a:xfrm>
        </p:spPr>
        <p:txBody>
          <a:bodyPr>
            <a:normAutofit/>
          </a:bodyPr>
          <a:lstStyle/>
          <a:p>
            <a:r>
              <a:rPr lang="en-US" sz="2800" dirty="0"/>
              <a:t>Multiple hosts =&gt; shared channel</a:t>
            </a:r>
          </a:p>
          <a:p>
            <a:r>
              <a:rPr lang="en-US" sz="2800" dirty="0"/>
              <a:t>Need ways to allow “small” number of hosts to communicate</a:t>
            </a:r>
          </a:p>
          <a:p>
            <a:pPr marL="609585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69EC36-6135-E004-38D2-64B21300C753}"/>
              </a:ext>
            </a:extLst>
          </p:cNvPr>
          <p:cNvCxnSpPr>
            <a:cxnSpLocks/>
          </p:cNvCxnSpPr>
          <p:nvPr/>
        </p:nvCxnSpPr>
        <p:spPr>
          <a:xfrm>
            <a:off x="3178577" y="2228569"/>
            <a:ext cx="635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4B19F89-6C68-29FB-79E2-BF82D2942E06}"/>
              </a:ext>
            </a:extLst>
          </p:cNvPr>
          <p:cNvSpPr/>
          <p:nvPr/>
        </p:nvSpPr>
        <p:spPr>
          <a:xfrm>
            <a:off x="2850331" y="2064446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0205C2-E671-8805-9540-C4D19C6CA40E}"/>
              </a:ext>
            </a:extLst>
          </p:cNvPr>
          <p:cNvSpPr/>
          <p:nvPr/>
        </p:nvSpPr>
        <p:spPr>
          <a:xfrm>
            <a:off x="1790264" y="1728045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032F31-7E01-38FE-64B6-B2E5B745D59A}"/>
              </a:ext>
            </a:extLst>
          </p:cNvPr>
          <p:cNvSpPr/>
          <p:nvPr/>
        </p:nvSpPr>
        <p:spPr>
          <a:xfrm>
            <a:off x="9391055" y="1728045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8C1735-CE58-4C7A-E3E8-0CC783AA2627}"/>
              </a:ext>
            </a:extLst>
          </p:cNvPr>
          <p:cNvSpPr/>
          <p:nvPr/>
        </p:nvSpPr>
        <p:spPr>
          <a:xfrm>
            <a:off x="9062809" y="2064446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B512E-4003-10F8-DC12-D5D45120DC07}"/>
              </a:ext>
            </a:extLst>
          </p:cNvPr>
          <p:cNvSpPr/>
          <p:nvPr/>
        </p:nvSpPr>
        <p:spPr>
          <a:xfrm>
            <a:off x="2850331" y="3426854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9F9802-3254-2D52-752F-02F823467185}"/>
              </a:ext>
            </a:extLst>
          </p:cNvPr>
          <p:cNvSpPr/>
          <p:nvPr/>
        </p:nvSpPr>
        <p:spPr>
          <a:xfrm>
            <a:off x="1790264" y="3057581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108292-D0D1-34AB-51DA-DF753D196EF2}"/>
              </a:ext>
            </a:extLst>
          </p:cNvPr>
          <p:cNvSpPr/>
          <p:nvPr/>
        </p:nvSpPr>
        <p:spPr>
          <a:xfrm>
            <a:off x="9391055" y="3031101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54BB9B-3D05-B001-0676-695647DB769B}"/>
              </a:ext>
            </a:extLst>
          </p:cNvPr>
          <p:cNvSpPr/>
          <p:nvPr/>
        </p:nvSpPr>
        <p:spPr>
          <a:xfrm>
            <a:off x="9081427" y="3376923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F153F-CE88-2FD1-B5B8-E31219F01711}"/>
              </a:ext>
            </a:extLst>
          </p:cNvPr>
          <p:cNvSpPr/>
          <p:nvPr/>
        </p:nvSpPr>
        <p:spPr>
          <a:xfrm>
            <a:off x="5335502" y="1789955"/>
            <a:ext cx="1570382" cy="1411098"/>
          </a:xfrm>
          <a:prstGeom prst="rect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???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390EFF-69E3-0707-7063-CDAEE382F9D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178577" y="2954314"/>
            <a:ext cx="2156925" cy="63666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7">
            <a:extLst>
              <a:ext uri="{FF2B5EF4-FFF2-40B4-BE49-F238E27FC236}">
                <a16:creationId xmlns:a16="http://schemas.microsoft.com/office/drawing/2014/main" id="{F131A617-CFFE-161C-99AF-42006AE3BE0D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>
            <a:off x="6924503" y="2954314"/>
            <a:ext cx="2156925" cy="58673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7">
            <a:extLst>
              <a:ext uri="{FF2B5EF4-FFF2-40B4-BE49-F238E27FC236}">
                <a16:creationId xmlns:a16="http://schemas.microsoft.com/office/drawing/2014/main" id="{88911F22-7B51-0DB4-AF57-8E12056413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05884" y="1473348"/>
            <a:ext cx="2321048" cy="46812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F4E060F-A232-3150-9D55-34ED081F27F8}"/>
              </a:ext>
            </a:extLst>
          </p:cNvPr>
          <p:cNvSpPr txBox="1"/>
          <p:nvPr/>
        </p:nvSpPr>
        <p:spPr>
          <a:xfrm>
            <a:off x="9391055" y="121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959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13B19F-48AD-253A-0124-C4779C93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48" y="1431235"/>
            <a:ext cx="11798300" cy="1143000"/>
          </a:xfrm>
        </p:spPr>
        <p:txBody>
          <a:bodyPr/>
          <a:lstStyle/>
          <a:p>
            <a:pPr algn="ctr"/>
            <a:r>
              <a:rPr lang="en-US" i="1" dirty="0"/>
              <a:t>How to share the channel?</a:t>
            </a:r>
          </a:p>
        </p:txBody>
      </p:sp>
    </p:spTree>
    <p:extLst>
      <p:ext uri="{BB962C8B-B14F-4D97-AF65-F5344CB8AC3E}">
        <p14:creationId xmlns:p14="http://schemas.microsoft.com/office/powerpoint/2010/main" val="2129062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F5B59F-66CD-4954-5013-9167F26B2114}"/>
              </a:ext>
            </a:extLst>
          </p:cNvPr>
          <p:cNvSpPr/>
          <p:nvPr/>
        </p:nvSpPr>
        <p:spPr>
          <a:xfrm>
            <a:off x="1863346" y="4622362"/>
            <a:ext cx="8465304" cy="804403"/>
          </a:xfrm>
          <a:prstGeom prst="roundRect">
            <a:avLst/>
          </a:prstGeom>
          <a:solidFill>
            <a:srgbClr val="22A6F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Medium Access Control (MAC)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13B19F-48AD-253A-0124-C4779C93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48" y="1431235"/>
            <a:ext cx="11798300" cy="1143000"/>
          </a:xfrm>
        </p:spPr>
        <p:txBody>
          <a:bodyPr/>
          <a:lstStyle/>
          <a:p>
            <a:pPr algn="ctr"/>
            <a:r>
              <a:rPr lang="en-US" i="1" dirty="0"/>
              <a:t>How to share the channel?</a:t>
            </a:r>
          </a:p>
        </p:txBody>
      </p:sp>
    </p:spTree>
    <p:extLst>
      <p:ext uri="{BB962C8B-B14F-4D97-AF65-F5344CB8AC3E}">
        <p14:creationId xmlns:p14="http://schemas.microsoft.com/office/powerpoint/2010/main" val="7192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CC3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6477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Idea:  No more than one device can be “talking” at one time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Need a protocol for </a:t>
            </a:r>
            <a:r>
              <a:rPr lang="en-US" sz="2800" dirty="0">
                <a:solidFill>
                  <a:srgbClr val="FFCC33"/>
                </a:solidFill>
              </a:rPr>
              <a:t>“who can talk when?”</a:t>
            </a:r>
          </a:p>
          <a:p>
            <a:pPr marL="0" indent="0">
              <a:buNone/>
            </a:pPr>
            <a:endParaRPr lang="en-US" sz="2800" dirty="0">
              <a:solidFill>
                <a:srgbClr val="FFCC33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u="sng" dirty="0"/>
          </a:p>
          <a:p>
            <a:endParaRPr lang="en-US"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6E6C7A-7CA5-69E4-B135-4E4E6DAF6511}"/>
              </a:ext>
            </a:extLst>
          </p:cNvPr>
          <p:cNvSpPr/>
          <p:nvPr/>
        </p:nvSpPr>
        <p:spPr>
          <a:xfrm>
            <a:off x="1836709" y="5514775"/>
            <a:ext cx="8518582" cy="99239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Another example of </a:t>
            </a:r>
            <a:r>
              <a:rPr lang="en-US" sz="2400" b="1" i="1" dirty="0">
                <a:latin typeface="Avenir Book" panose="02000503020000020003" pitchFamily="2" charset="0"/>
                <a:cs typeface="Minion Pro"/>
              </a:rPr>
              <a:t>multiplexing</a:t>
            </a:r>
            <a:r>
              <a:rPr lang="en-US" sz="2400" b="1" dirty="0">
                <a:latin typeface="Avenir Book" panose="02000503020000020003" pitchFamily="2" charset="0"/>
                <a:cs typeface="Minion Pro"/>
              </a:rPr>
              <a:t> </a:t>
            </a:r>
            <a:br>
              <a:rPr lang="en-US" sz="2400" b="1" dirty="0">
                <a:latin typeface="Avenir Book" panose="02000503020000020003" pitchFamily="2" charset="0"/>
                <a:cs typeface="Minion Pro"/>
              </a:rPr>
            </a:br>
            <a:r>
              <a:rPr lang="en-US" sz="2400" b="1" dirty="0">
                <a:latin typeface="Avenir Book" panose="02000503020000020003" pitchFamily="2" charset="0"/>
                <a:cs typeface="Minion Pro"/>
              </a:rPr>
              <a:t>=&gt; sharing the channel among multiple devices</a:t>
            </a:r>
          </a:p>
        </p:txBody>
      </p:sp>
    </p:spTree>
    <p:extLst>
      <p:ext uri="{BB962C8B-B14F-4D97-AF65-F5344CB8AC3E}">
        <p14:creationId xmlns:p14="http://schemas.microsoft.com/office/powerpoint/2010/main" val="19902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High-level:  MAC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1"/>
            <a:ext cx="117983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Partitioned Access:  divide the channel into </a:t>
            </a:r>
            <a:r>
              <a:rPr lang="en-US" dirty="0">
                <a:solidFill>
                  <a:srgbClr val="FFCC33"/>
                </a:solidFill>
              </a:rPr>
              <a:t>fixed slots</a:t>
            </a:r>
          </a:p>
          <a:p>
            <a:pPr lvl="1"/>
            <a:r>
              <a:rPr lang="en-US" dirty="0"/>
              <a:t>Time Division Multiple Access (TDMA)</a:t>
            </a:r>
          </a:p>
          <a:p>
            <a:pPr lvl="1"/>
            <a:r>
              <a:rPr lang="en-US" dirty="0"/>
              <a:t>Frequency Division Multiple Access (FDMA)</a:t>
            </a:r>
          </a:p>
          <a:p>
            <a:pPr lvl="1"/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Problems?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D7155B-421C-64DF-2D1A-DF00CF89C408}"/>
              </a:ext>
            </a:extLst>
          </p:cNvPr>
          <p:cNvSpPr/>
          <p:nvPr/>
        </p:nvSpPr>
        <p:spPr>
          <a:xfrm>
            <a:off x="1777769" y="5765800"/>
            <a:ext cx="8636462" cy="855924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ctr" defTabSz="457200">
              <a:spcBef>
                <a:spcPct val="20000"/>
              </a:spcBef>
              <a:buFont typeface="Symbol" pitchFamily="2" charset="2"/>
              <a:buChar char="Þ"/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Hard to maximize channel </a:t>
            </a:r>
            <a:r>
              <a:rPr lang="en-US" sz="2400" b="1" i="1" u="sng" dirty="0">
                <a:latin typeface="Avenir Book" panose="02000503020000020003" pitchFamily="2" charset="0"/>
                <a:cs typeface="Minion Pro"/>
              </a:rPr>
              <a:t>utilization</a:t>
            </a:r>
            <a:br>
              <a:rPr lang="en-US" sz="2400" b="1" dirty="0">
                <a:latin typeface="Avenir Book" panose="02000503020000020003" pitchFamily="2" charset="0"/>
                <a:cs typeface="Minion Pro"/>
              </a:rPr>
            </a:br>
            <a:r>
              <a:rPr lang="en-US" sz="2400" b="1" dirty="0">
                <a:latin typeface="Avenir Book" panose="02000503020000020003" pitchFamily="2" charset="0"/>
                <a:cs typeface="Minion Pro"/>
              </a:rPr>
              <a:t>(</a:t>
            </a:r>
            <a:r>
              <a:rPr lang="en-US" sz="2400" b="1" dirty="0" err="1">
                <a:latin typeface="Avenir Book" panose="02000503020000020003" pitchFamily="2" charset="0"/>
                <a:cs typeface="Minion Pro"/>
              </a:rPr>
              <a:t>eg.</a:t>
            </a:r>
            <a:r>
              <a:rPr lang="en-US" sz="2400" b="1" dirty="0">
                <a:latin typeface="Avenir Book" panose="02000503020000020003" pitchFamily="2" charset="0"/>
                <a:cs typeface="Minion Pro"/>
              </a:rPr>
              <a:t> what happens if only one person is talking?)</a:t>
            </a:r>
          </a:p>
        </p:txBody>
      </p:sp>
    </p:spTree>
    <p:extLst>
      <p:ext uri="{BB962C8B-B14F-4D97-AF65-F5344CB8AC3E}">
        <p14:creationId xmlns:p14="http://schemas.microsoft.com/office/powerpoint/2010/main" val="30505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CDF7-B7C7-D836-BD44-B4DEFB92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High-level:  MAC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62FC6-C225-7744-55C7-9EC887B1D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u="sng" dirty="0"/>
              <a:t>Random Access</a:t>
            </a:r>
            <a:r>
              <a:rPr lang="en-US" sz="2800" dirty="0"/>
              <a:t>:  no fixed slots: </a:t>
            </a:r>
            <a:r>
              <a:rPr lang="en-US" sz="2800" dirty="0">
                <a:solidFill>
                  <a:srgbClr val="FFCC33"/>
                </a:solidFill>
              </a:rPr>
              <a:t>“ask” to talk, or just talk and hope for the best</a:t>
            </a:r>
          </a:p>
          <a:p>
            <a:pPr lvl="1"/>
            <a:r>
              <a:rPr lang="en-US" sz="2400" dirty="0"/>
              <a:t>Carrier Sense Multiple Access / Collision Detection (CSMA/CD)</a:t>
            </a:r>
          </a:p>
          <a:p>
            <a:pPr lvl="1"/>
            <a:r>
              <a:rPr lang="en-US" sz="2400" dirty="0"/>
              <a:t>Carrier Sense Multiple Access / Collision Avoidance (CSMA/CA)</a:t>
            </a:r>
          </a:p>
          <a:p>
            <a:pPr lvl="1"/>
            <a:r>
              <a:rPr lang="en-US" sz="2400" dirty="0"/>
              <a:t>RTS/CTS (Request to Send/Clear to Send)</a:t>
            </a:r>
          </a:p>
          <a:p>
            <a:pPr lvl="1"/>
            <a:r>
              <a:rPr lang="en-US" sz="2400" dirty="0"/>
              <a:t>Token-based</a:t>
            </a:r>
          </a:p>
          <a:p>
            <a:pPr lvl="1"/>
            <a:r>
              <a:rPr lang="en-US" sz="2400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Problems? 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67CBAF-410D-A422-5406-C97E172F2F0D}"/>
              </a:ext>
            </a:extLst>
          </p:cNvPr>
          <p:cNvSpPr/>
          <p:nvPr/>
        </p:nvSpPr>
        <p:spPr>
          <a:xfrm>
            <a:off x="2203815" y="5738814"/>
            <a:ext cx="7784369" cy="77470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ctr" defTabSz="457200">
              <a:spcBef>
                <a:spcPct val="20000"/>
              </a:spcBef>
              <a:buFont typeface="Symbol" pitchFamily="2" charset="2"/>
              <a:buChar char="Þ"/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Hard to maintain “fairness”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(</a:t>
            </a:r>
            <a:r>
              <a:rPr lang="en-US" sz="2400" b="1" dirty="0" err="1">
                <a:latin typeface="Avenir Book" panose="02000503020000020003" pitchFamily="2" charset="0"/>
                <a:cs typeface="Minion Pro"/>
              </a:rPr>
              <a:t>eg.</a:t>
            </a:r>
            <a:r>
              <a:rPr lang="en-US" sz="2400" b="1" dirty="0">
                <a:latin typeface="Avenir Book" panose="02000503020000020003" pitchFamily="2" charset="0"/>
                <a:cs typeface="Minion Pro"/>
              </a:rPr>
              <a:t> one host dominating channel)</a:t>
            </a:r>
          </a:p>
        </p:txBody>
      </p:sp>
    </p:spTree>
    <p:extLst>
      <p:ext uri="{BB962C8B-B14F-4D97-AF65-F5344CB8AC3E}">
        <p14:creationId xmlns:p14="http://schemas.microsoft.com/office/powerpoint/2010/main" val="6416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3701-E77D-2871-DB9C-D226D05F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A6B5-FA55-DE3E-CFE5-B95420BEB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types of links solve these problems differently</a:t>
            </a:r>
          </a:p>
          <a:p>
            <a:pPr lvl="1"/>
            <a:r>
              <a:rPr lang="en-US" dirty="0"/>
              <a:t>Ethernet (wired) vs. </a:t>
            </a:r>
            <a:r>
              <a:rPr lang="en-US" dirty="0" err="1"/>
              <a:t>Wifi</a:t>
            </a:r>
            <a:r>
              <a:rPr lang="en-US" dirty="0"/>
              <a:t> (wireless)</a:t>
            </a:r>
          </a:p>
          <a:p>
            <a:pPr lvl="1"/>
            <a:r>
              <a:rPr lang="en-US" dirty="0"/>
              <a:t>Affects throughput, reliability, etc.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FE1F8EB-F8BD-CA19-E050-7FB75972094C}"/>
              </a:ext>
            </a:extLst>
          </p:cNvPr>
          <p:cNvSpPr/>
          <p:nvPr/>
        </p:nvSpPr>
        <p:spPr>
          <a:xfrm>
            <a:off x="1844029" y="5629969"/>
            <a:ext cx="8503941" cy="99239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Understand why different links operate differently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400" b="1" dirty="0">
                <a:latin typeface="Avenir Book" panose="02000503020000020003" pitchFamily="2" charset="0"/>
                <a:cs typeface="Minion Pro"/>
              </a:rPr>
              <a:t>=&gt; How we build the Internet from them</a:t>
            </a:r>
          </a:p>
        </p:txBody>
      </p:sp>
    </p:spTree>
    <p:extLst>
      <p:ext uri="{BB962C8B-B14F-4D97-AF65-F5344CB8AC3E}">
        <p14:creationId xmlns:p14="http://schemas.microsoft.com/office/powerpoint/2010/main" val="14447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59AD-3A71-3DE7-9E25-2F5A22C0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week:  we start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9C3A-8AE5-B1F4-7DA0-227B9614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Tuesday, 2/10</a:t>
            </a:r>
          </a:p>
          <a:p>
            <a:pPr lvl="1"/>
            <a:r>
              <a:rPr lang="en-US" dirty="0"/>
              <a:t>Start of IP lectures</a:t>
            </a:r>
          </a:p>
          <a:p>
            <a:pPr lvl="1"/>
            <a:r>
              <a:rPr lang="en-US" dirty="0"/>
              <a:t>Form for selecting your team</a:t>
            </a:r>
          </a:p>
          <a:p>
            <a:pPr lvl="1"/>
            <a:r>
              <a:rPr lang="en-US" dirty="0"/>
              <a:t>Pre-release IP handout available</a:t>
            </a:r>
          </a:p>
          <a:p>
            <a:pPr marL="609585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06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0ECE-6EF4-CC84-6155-8AD8E849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2476500"/>
            <a:ext cx="11798300" cy="1143000"/>
          </a:xfrm>
        </p:spPr>
        <p:txBody>
          <a:bodyPr/>
          <a:lstStyle/>
          <a:p>
            <a:pPr algn="ctr"/>
            <a:r>
              <a:rPr lang="en-US" i="1" dirty="0"/>
              <a:t>How does a device use a link?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3C0DDB-83A1-439D-289A-02DD2E0FA35B}"/>
              </a:ext>
            </a:extLst>
          </p:cNvPr>
          <p:cNvCxnSpPr>
            <a:cxnSpLocks/>
          </p:cNvCxnSpPr>
          <p:nvPr/>
        </p:nvCxnSpPr>
        <p:spPr>
          <a:xfrm>
            <a:off x="3194644" y="4856624"/>
            <a:ext cx="6352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F2A1E08-90D2-8460-5A23-0DE199474E78}"/>
              </a:ext>
            </a:extLst>
          </p:cNvPr>
          <p:cNvSpPr/>
          <p:nvPr/>
        </p:nvSpPr>
        <p:spPr>
          <a:xfrm>
            <a:off x="9407122" y="43561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377ED-AB76-B9EC-CAEE-55653808858C}"/>
              </a:ext>
            </a:extLst>
          </p:cNvPr>
          <p:cNvSpPr/>
          <p:nvPr/>
        </p:nvSpPr>
        <p:spPr>
          <a:xfrm>
            <a:off x="9078876" y="46925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99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F4A9B-1CDB-F67B-8FDF-8399678922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7566" y="551621"/>
            <a:ext cx="10972800" cy="57547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0AD57A-A05D-63C1-BF93-784FFBAF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25" y="1710158"/>
            <a:ext cx="2852609" cy="211703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F91654B-4D71-8366-C4B4-23A2D395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03" y="4115702"/>
            <a:ext cx="4189031" cy="25571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942E96-2049-7E1B-FE5D-097C78C0DD4D}"/>
              </a:ext>
            </a:extLst>
          </p:cNvPr>
          <p:cNvSpPr/>
          <p:nvPr/>
        </p:nvSpPr>
        <p:spPr>
          <a:xfrm>
            <a:off x="7967785" y="724132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D11BB1-3389-7DA4-B4BC-316ED6E50ADE}"/>
              </a:ext>
            </a:extLst>
          </p:cNvPr>
          <p:cNvSpPr/>
          <p:nvPr/>
        </p:nvSpPr>
        <p:spPr>
          <a:xfrm>
            <a:off x="8296031" y="354859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09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F4A9B-1CDB-F67B-8FDF-8399678922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7566" y="551621"/>
            <a:ext cx="10972800" cy="5754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C33"/>
                </a:solidFill>
              </a:rPr>
              <a:t>Interface</a:t>
            </a:r>
            <a:r>
              <a:rPr lang="en-US" dirty="0"/>
              <a:t>:  device that connects something to a network</a:t>
            </a:r>
          </a:p>
          <a:p>
            <a:r>
              <a:rPr lang="en-US" dirty="0"/>
              <a:t>OS abstraction for a network device</a:t>
            </a:r>
          </a:p>
          <a:p>
            <a:r>
              <a:rPr lang="en-US" dirty="0"/>
              <a:t>Physical hardware that does the “talking”</a:t>
            </a:r>
          </a:p>
          <a:p>
            <a:pPr marL="0" indent="0">
              <a:buNone/>
            </a:pPr>
            <a:r>
              <a:rPr lang="en-US" dirty="0"/>
              <a:t>	=&gt; Network Interface Card (NIC)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Common interfaces</a:t>
            </a:r>
          </a:p>
          <a:p>
            <a:pPr lvl="1"/>
            <a:r>
              <a:rPr lang="en-US" dirty="0"/>
              <a:t>Loopback:  Virtual, only for local host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Ethernet, Bluetooth, 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0AD57A-A05D-63C1-BF93-784FFBAF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25" y="1710158"/>
            <a:ext cx="2852609" cy="211703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F91654B-4D71-8366-C4B4-23A2D395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03" y="4115702"/>
            <a:ext cx="4189031" cy="255710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7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4CF8-310C-DA43-21A9-9673E992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4A83-6C27-091E-407D-74735506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BB8C7-E846-D678-1CA4-32E460DED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97" y="227584"/>
            <a:ext cx="7904224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1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DAA89-CBC4-8F8D-35B4-F3F8F43A6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0677"/>
            <a:ext cx="7772400" cy="6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28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3D8B11-1324-4B71-DD70-05068BD1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09592"/>
            <a:ext cx="10972800" cy="1143000"/>
          </a:xfrm>
        </p:spPr>
        <p:txBody>
          <a:bodyPr/>
          <a:lstStyle/>
          <a:p>
            <a:r>
              <a:rPr lang="en-US" dirty="0"/>
              <a:t>Example:  Ethernet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715E68-2561-EBAE-8D73-61240F9E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35" y="205408"/>
            <a:ext cx="8249478" cy="547935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0117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624C-B9BC-64CD-E904-E92B0B0F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645D-4A14-CC14-00B4-E32CF962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Dominant wired LAN technology, has evolved</a:t>
            </a:r>
          </a:p>
          <a:p>
            <a:pPr marL="0" indent="0">
              <a:buNone/>
            </a:pPr>
            <a:r>
              <a:rPr lang="en-US" dirty="0"/>
              <a:t>significantly over time</a:t>
            </a:r>
          </a:p>
          <a:p>
            <a:r>
              <a:rPr lang="en-US" dirty="0"/>
              <a:t>Original version (1983):  10Mbps</a:t>
            </a:r>
          </a:p>
          <a:p>
            <a:r>
              <a:rPr lang="en-US" dirty="0"/>
              <a:t>Now (commonly):  1Gbps</a:t>
            </a:r>
          </a:p>
          <a:p>
            <a:r>
              <a:rPr lang="en-US" dirty="0"/>
              <a:t>Also:  10Gbps, 40Gbps,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D8218F-FBCD-472C-B8A7-AB8CF235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182" y="1219200"/>
            <a:ext cx="2707341" cy="203050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2DFC9B-33BE-D4CE-3BFD-F7DDCD40D15A}"/>
              </a:ext>
            </a:extLst>
          </p:cNvPr>
          <p:cNvSpPr/>
          <p:nvPr/>
        </p:nvSpPr>
        <p:spPr>
          <a:xfrm>
            <a:off x="1836709" y="5257799"/>
            <a:ext cx="8518582" cy="1012767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New developments in physical media, encodings, hardware =&gt; higher speeds  over time</a:t>
            </a:r>
          </a:p>
        </p:txBody>
      </p:sp>
    </p:spTree>
    <p:extLst>
      <p:ext uri="{BB962C8B-B14F-4D97-AF65-F5344CB8AC3E}">
        <p14:creationId xmlns:p14="http://schemas.microsoft.com/office/powerpoint/2010/main" val="35647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410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CDAA-A1DC-0A83-E536-30DEF832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Ethernet:  software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3542-A45F-09B7-FF23-1E1AD694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Logically</a:t>
            </a:r>
            <a:r>
              <a:rPr lang="en-US" dirty="0"/>
              <a:t> all hosts are connected to each other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hosts have an “ethernet address”  (”mac address”)</a:t>
            </a:r>
          </a:p>
          <a:p>
            <a:pPr marL="0" indent="0">
              <a:buNone/>
            </a:pPr>
            <a:r>
              <a:rPr lang="en-US" dirty="0"/>
              <a:t>	=&gt; Globally-unique identifier </a:t>
            </a:r>
          </a:p>
          <a:p>
            <a:pPr marL="0" indent="0">
              <a:buNone/>
            </a:pPr>
            <a:endParaRPr lang="en-US" dirty="0"/>
          </a:p>
          <a:p>
            <a:endParaRPr lang="en-US" u="sng" dirty="0"/>
          </a:p>
          <a:p>
            <a:r>
              <a:rPr lang="en-US" dirty="0"/>
              <a:t>If you know a host’s ethernet address, you can send to it</a:t>
            </a:r>
          </a:p>
        </p:txBody>
      </p:sp>
    </p:spTree>
    <p:extLst>
      <p:ext uri="{BB962C8B-B14F-4D97-AF65-F5344CB8AC3E}">
        <p14:creationId xmlns:p14="http://schemas.microsoft.com/office/powerpoint/2010/main" val="1251504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83CF-B2A4-4176-94A6-517E33D3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Ethernet:  the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A9434-11FC-313E-834C-2ABEAC6DC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55621"/>
            <a:ext cx="7772400" cy="99499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134F8-DD98-BA85-9283-7FC3CB4C6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6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59AD-3A71-3DE7-9E25-2F5A22C0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week:  we start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9C3A-8AE5-B1F4-7DA0-227B9614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Tuesday, 2/10</a:t>
            </a:r>
          </a:p>
          <a:p>
            <a:pPr lvl="1"/>
            <a:r>
              <a:rPr lang="en-US" dirty="0"/>
              <a:t>Start of IP lectures</a:t>
            </a:r>
          </a:p>
          <a:p>
            <a:pPr lvl="1"/>
            <a:r>
              <a:rPr lang="en-US" dirty="0"/>
              <a:t>Form for selecting your team</a:t>
            </a:r>
          </a:p>
          <a:p>
            <a:pPr lvl="1"/>
            <a:r>
              <a:rPr lang="en-US" dirty="0"/>
              <a:t>Pre-release IP handout available</a:t>
            </a:r>
          </a:p>
          <a:p>
            <a:pPr marL="609585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Thursday, 2/12</a:t>
            </a:r>
          </a:p>
          <a:p>
            <a:pPr lvl="1"/>
            <a:r>
              <a:rPr lang="en-US" dirty="0"/>
              <a:t>Team form due</a:t>
            </a:r>
          </a:p>
          <a:p>
            <a:pPr lvl="1"/>
            <a:r>
              <a:rPr lang="en-US" dirty="0"/>
              <a:t>IP project official release</a:t>
            </a:r>
          </a:p>
          <a:p>
            <a:pPr lvl="1"/>
            <a:r>
              <a:rPr lang="en-US" dirty="0" err="1"/>
              <a:t>Gearup</a:t>
            </a:r>
            <a:r>
              <a:rPr lang="en-US" dirty="0"/>
              <a:t> 5-7pm, CIT 165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55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83CF-B2A4-4176-94A6-517E33D3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Ethernet:  the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8016-A57C-C524-0D93-F2A3B94DF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84834"/>
            <a:ext cx="10972800" cy="34413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Source address:  where packet is from</a:t>
            </a:r>
          </a:p>
          <a:p>
            <a:r>
              <a:rPr lang="en-US" dirty="0"/>
              <a:t>Destination address:  where packet is going</a:t>
            </a:r>
          </a:p>
          <a:p>
            <a:pPr lvl="1">
              <a:buFont typeface="Symbol" pitchFamily="2" charset="2"/>
              <a:buChar char="Þ"/>
            </a:pPr>
            <a:r>
              <a:rPr lang="en-US" dirty="0"/>
              <a:t>Devices ask:  </a:t>
            </a:r>
            <a:r>
              <a:rPr lang="en-US" dirty="0">
                <a:solidFill>
                  <a:srgbClr val="FFCC33"/>
                </a:solidFill>
              </a:rPr>
              <a:t>“Is this my packet?” ”Where should I send this packet?”</a:t>
            </a:r>
          </a:p>
          <a:p>
            <a:pPr marL="609585" lvl="1" indent="0">
              <a:buNone/>
            </a:pPr>
            <a:endParaRPr lang="en-US" dirty="0">
              <a:solidFill>
                <a:srgbClr val="FFCC33"/>
              </a:solidFill>
            </a:endParaRPr>
          </a:p>
          <a:p>
            <a:pPr marL="0" indent="0">
              <a:buNone/>
            </a:pPr>
            <a:r>
              <a:rPr lang="en-US" u="sng" dirty="0"/>
              <a:t>Other stuff</a:t>
            </a:r>
            <a:r>
              <a:rPr lang="en-US" dirty="0">
                <a:solidFill>
                  <a:srgbClr val="FFCC33"/>
                </a:solidFill>
              </a:rPr>
              <a:t>	</a:t>
            </a:r>
          </a:p>
          <a:p>
            <a:r>
              <a:rPr lang="en-US" dirty="0"/>
              <a:t>Preamble</a:t>
            </a:r>
            <a:r>
              <a:rPr lang="en-US" dirty="0">
                <a:sym typeface="Wingdings" pitchFamily="2" charset="2"/>
              </a:rPr>
              <a:t>:  when a packet starts</a:t>
            </a:r>
          </a:p>
          <a:p>
            <a:r>
              <a:rPr lang="en-US" dirty="0">
                <a:sym typeface="Wingdings" pitchFamily="2" charset="2"/>
              </a:rPr>
              <a:t>FCS:  Frame Check sequence (checksum)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A9434-11FC-313E-834C-2ABEAC6DC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55621"/>
            <a:ext cx="7772400" cy="9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Addresses (mac addresses)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Globally unique, 48-bit address per interface</a:t>
            </a:r>
            <a:br>
              <a:rPr lang="en-US" sz="2800" dirty="0"/>
            </a:br>
            <a:r>
              <a:rPr lang="en-US" sz="2400" dirty="0">
                <a:solidFill>
                  <a:srgbClr val="FFCC33"/>
                </a:solidFill>
              </a:rPr>
              <a:t>00:1c:43</a:t>
            </a:r>
            <a:r>
              <a:rPr lang="en-US" sz="2400" dirty="0"/>
              <a:t>:00:3d:09 (</a:t>
            </a:r>
            <a:r>
              <a:rPr lang="en-US" sz="2400" dirty="0">
                <a:solidFill>
                  <a:srgbClr val="FFCC33"/>
                </a:solidFill>
              </a:rPr>
              <a:t>Samsung</a:t>
            </a:r>
            <a:r>
              <a:rPr lang="en-US" sz="2400" dirty="0"/>
              <a:t> adapter)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15D72-90DF-2AC0-94C9-D1167A77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55621"/>
            <a:ext cx="7772400" cy="99499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F1ABFD5-C305-2C5D-5826-001C1D1314D3}"/>
              </a:ext>
            </a:extLst>
          </p:cNvPr>
          <p:cNvSpPr/>
          <p:nvPr/>
        </p:nvSpPr>
        <p:spPr>
          <a:xfrm>
            <a:off x="1526358" y="5789410"/>
            <a:ext cx="9540282" cy="99239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=&gt; Nowadays, we call them “mac addresses” or </a:t>
            </a:r>
            <a:br>
              <a:rPr lang="en-US" sz="2800" dirty="0">
                <a:latin typeface="Avenir Book" panose="02000503020000020003" pitchFamily="2" charset="0"/>
              </a:rPr>
            </a:br>
            <a:r>
              <a:rPr lang="en-US" sz="2800" dirty="0">
                <a:latin typeface="Avenir Book" panose="02000503020000020003" pitchFamily="2" charset="0"/>
              </a:rPr>
              <a:t>“hardware addresses”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F22C9-DB50-A2CB-9FBD-3D5944337707}"/>
              </a:ext>
            </a:extLst>
          </p:cNvPr>
          <p:cNvSpPr/>
          <p:nvPr/>
        </p:nvSpPr>
        <p:spPr>
          <a:xfrm>
            <a:off x="3797300" y="1281619"/>
            <a:ext cx="2330450" cy="1143000"/>
          </a:xfrm>
          <a:prstGeom prst="rect">
            <a:avLst/>
          </a:prstGeom>
          <a:noFill/>
          <a:ln w="57150">
            <a:solidFill>
              <a:srgbClr val="20A6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Addresses (mac addresses)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Globally unique, 48-bit address per interface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CC33"/>
                </a:solidFill>
              </a:rPr>
              <a:t>00:1c:43</a:t>
            </a:r>
            <a:r>
              <a:rPr lang="en-US" sz="2400" dirty="0"/>
              <a:t>:00:3d:09 (</a:t>
            </a:r>
            <a:r>
              <a:rPr lang="en-US" sz="2400" dirty="0">
                <a:solidFill>
                  <a:srgbClr val="FFCC33"/>
                </a:solidFill>
              </a:rPr>
              <a:t>Samsung</a:t>
            </a:r>
            <a:r>
              <a:rPr lang="en-US" sz="2400" dirty="0"/>
              <a:t> adapter)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First 24 bits: </a:t>
            </a:r>
            <a:r>
              <a:rPr lang="en-US" sz="2400" dirty="0">
                <a:hlinkClick r:id="rId2"/>
              </a:rPr>
              <a:t>Registered to manufacturers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=&gt; Other protocols have adopted this address format (</a:t>
            </a:r>
            <a:r>
              <a:rPr lang="en-US" sz="2400" dirty="0" err="1"/>
              <a:t>eg.</a:t>
            </a:r>
            <a:r>
              <a:rPr lang="en-US" sz="2400" dirty="0"/>
              <a:t> </a:t>
            </a:r>
            <a:r>
              <a:rPr lang="en-US" sz="2400" dirty="0" err="1"/>
              <a:t>Wifi</a:t>
            </a:r>
            <a:r>
              <a:rPr lang="en-US" sz="2400" dirty="0"/>
              <a:t>, Bluetooth, …)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15D72-90DF-2AC0-94C9-D1167A77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55621"/>
            <a:ext cx="7772400" cy="99499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F1ABFD5-C305-2C5D-5826-001C1D1314D3}"/>
              </a:ext>
            </a:extLst>
          </p:cNvPr>
          <p:cNvSpPr/>
          <p:nvPr/>
        </p:nvSpPr>
        <p:spPr>
          <a:xfrm>
            <a:off x="1526358" y="5789410"/>
            <a:ext cx="9540282" cy="992390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=&gt; Nowadays, we call them “mac addresses” or </a:t>
            </a:r>
            <a:br>
              <a:rPr lang="en-US" sz="2800" dirty="0">
                <a:latin typeface="Avenir Book" panose="02000503020000020003" pitchFamily="2" charset="0"/>
              </a:rPr>
            </a:br>
            <a:r>
              <a:rPr lang="en-US" sz="2800" dirty="0">
                <a:latin typeface="Avenir Book" panose="02000503020000020003" pitchFamily="2" charset="0"/>
              </a:rPr>
              <a:t>“hardware addresses”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F22C9-DB50-A2CB-9FBD-3D5944337707}"/>
              </a:ext>
            </a:extLst>
          </p:cNvPr>
          <p:cNvSpPr/>
          <p:nvPr/>
        </p:nvSpPr>
        <p:spPr>
          <a:xfrm>
            <a:off x="3797300" y="1281619"/>
            <a:ext cx="2330450" cy="1143000"/>
          </a:xfrm>
          <a:prstGeom prst="rect">
            <a:avLst/>
          </a:prstGeom>
          <a:noFill/>
          <a:ln w="57150">
            <a:solidFill>
              <a:srgbClr val="20A6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D20A-E74A-4C4E-93A9-2FF0F78B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Ethernet’s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318D8-C5AB-8748-A3F3-85FC40A2A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1DBD4F3-F183-3040-BE87-55F59A78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31" y="551330"/>
            <a:ext cx="2198258" cy="209774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14327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D20A-E74A-4C4E-93A9-2FF0F78B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Ethernet’s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318D8-C5AB-8748-A3F3-85FC40A2A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Originally, a shared medium with all hosts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Basic idea:  all hosts can see all frames, read a frame if it matches your hardware address</a:t>
            </a:r>
          </a:p>
          <a:p>
            <a:r>
              <a:rPr lang="en-US" dirty="0"/>
              <a:t>Implications?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AA7A1A-2154-CF42-B653-417DAA83E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78" y="2449605"/>
            <a:ext cx="4080808" cy="19587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1DBD4F3-F183-3040-BE87-55F59A78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31" y="2380128"/>
            <a:ext cx="2198258" cy="209774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79273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D20A-E74A-4C4E-93A9-2FF0F78B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Ethernet’s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318D8-C5AB-8748-A3F3-85FC40A2A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Originally, a shared medium with all hosts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Basic idea:  all hosts can see all frames, read a frame if it matches your hardware address</a:t>
            </a:r>
          </a:p>
          <a:p>
            <a:r>
              <a:rPr lang="en-US" dirty="0"/>
              <a:t>Implications?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AA7A1A-2154-CF42-B653-417DAA83E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78" y="2449605"/>
            <a:ext cx="4080808" cy="19587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1DBD4F3-F183-3040-BE87-55F59A78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31" y="2380128"/>
            <a:ext cx="2198258" cy="209774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3DE506-D0CC-FB9B-1C62-C1579D376528}"/>
              </a:ext>
            </a:extLst>
          </p:cNvPr>
          <p:cNvSpPr/>
          <p:nvPr/>
        </p:nvSpPr>
        <p:spPr>
          <a:xfrm>
            <a:off x="4748441" y="5994399"/>
            <a:ext cx="5885580" cy="627959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=&gt;Can have </a:t>
            </a:r>
            <a:r>
              <a:rPr lang="en-US" sz="2800" dirty="0" err="1">
                <a:latin typeface="Avenir Book" panose="02000503020000020003" pitchFamily="2" charset="0"/>
              </a:rPr>
              <a:t>collisons</a:t>
            </a:r>
            <a:r>
              <a:rPr lang="en-US" sz="2800" dirty="0">
                <a:latin typeface="Avenir Book" panose="02000503020000020003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766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Ethernet: 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  <a:r>
              <a:rPr lang="en-US" dirty="0"/>
              <a:t>: all hosts in the same “collision domain”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Transmit algorithm</a:t>
            </a:r>
          </a:p>
          <a:p>
            <a:pPr lvl="1"/>
            <a:r>
              <a:rPr lang="en-US" dirty="0"/>
              <a:t>If line is idle, transmit immediately</a:t>
            </a:r>
          </a:p>
          <a:p>
            <a:pPr lvl="1"/>
            <a:r>
              <a:rPr lang="en-US" dirty="0"/>
              <a:t>Max message size:  1500 bytes</a:t>
            </a:r>
          </a:p>
          <a:p>
            <a:pPr lvl="1"/>
            <a:r>
              <a:rPr lang="en-US" dirty="0"/>
              <a:t>If line is busy: wait until idle and transmit immediately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Ethernet: 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  <a:r>
              <a:rPr lang="en-US" dirty="0"/>
              <a:t>: all hosts in the same “collision domain”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Transmit algorithm</a:t>
            </a:r>
          </a:p>
          <a:p>
            <a:pPr lvl="1"/>
            <a:r>
              <a:rPr lang="en-US" dirty="0"/>
              <a:t>If line is idle, transmit immediately</a:t>
            </a:r>
          </a:p>
          <a:p>
            <a:pPr lvl="1"/>
            <a:r>
              <a:rPr lang="en-US" dirty="0"/>
              <a:t>Max message size:  1500 bytes</a:t>
            </a:r>
          </a:p>
          <a:p>
            <a:pPr lvl="1"/>
            <a:r>
              <a:rPr lang="en-US" dirty="0"/>
              <a:t>If line is busy: wait until idle and transmit immediately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09D932-B6D5-A04E-64DD-B659F442EB54}"/>
              </a:ext>
            </a:extLst>
          </p:cNvPr>
          <p:cNvSpPr/>
          <p:nvPr/>
        </p:nvSpPr>
        <p:spPr>
          <a:xfrm>
            <a:off x="454059" y="5579165"/>
            <a:ext cx="11283882" cy="701744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On Ethernet:  generally possible to detect collisions (not always true!)</a:t>
            </a:r>
          </a:p>
        </p:txBody>
      </p:sp>
    </p:spTree>
    <p:extLst>
      <p:ext uri="{BB962C8B-B14F-4D97-AF65-F5344CB8AC3E}">
        <p14:creationId xmlns:p14="http://schemas.microsoft.com/office/powerpoint/2010/main" val="37833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“Delay and try again later”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Sketch: In Ethernet</a:t>
            </a:r>
          </a:p>
          <a:p>
            <a:r>
              <a:rPr lang="en-US" i="1" dirty="0"/>
              <a:t>n</a:t>
            </a:r>
            <a:r>
              <a:rPr lang="en-US" dirty="0"/>
              <a:t>th time: </a:t>
            </a:r>
            <a:r>
              <a:rPr lang="en-US" i="1" dirty="0"/>
              <a:t>k</a:t>
            </a:r>
            <a:r>
              <a:rPr lang="en-US" dirty="0"/>
              <a:t> × 51.2μs, for </a:t>
            </a:r>
            <a:r>
              <a:rPr lang="en-US" i="1" dirty="0"/>
              <a:t>k</a:t>
            </a:r>
            <a:r>
              <a:rPr lang="en-US" dirty="0"/>
              <a:t> = U{0..(2</a:t>
            </a:r>
            <a:r>
              <a:rPr lang="en-US" baseline="30000" dirty="0"/>
              <a:t>min(</a:t>
            </a:r>
            <a:r>
              <a:rPr lang="en-US" i="1" baseline="30000" dirty="0"/>
              <a:t>n</a:t>
            </a:r>
            <a:r>
              <a:rPr lang="en-US" baseline="30000" dirty="0"/>
              <a:t>,10)</a:t>
            </a:r>
            <a:r>
              <a:rPr lang="en-US" dirty="0"/>
              <a:t>-1)}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time: 0 or 51.2μs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time: 0, 51.2, 102.4, or 153.6μs</a:t>
            </a:r>
          </a:p>
          <a:p>
            <a:r>
              <a:rPr lang="en-US" dirty="0"/>
              <a:t>Give up after several times (usually 16)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“Delay and try again later”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Sketch:  In Ethernet</a:t>
            </a:r>
          </a:p>
          <a:p>
            <a:r>
              <a:rPr lang="en-US" i="1" dirty="0"/>
              <a:t>n</a:t>
            </a:r>
            <a:r>
              <a:rPr lang="en-US" dirty="0"/>
              <a:t>th time: </a:t>
            </a:r>
            <a:r>
              <a:rPr lang="en-US" i="1" dirty="0"/>
              <a:t>k</a:t>
            </a:r>
            <a:r>
              <a:rPr lang="en-US" dirty="0"/>
              <a:t> × 51.2μs, for </a:t>
            </a:r>
            <a:r>
              <a:rPr lang="en-US" i="1" dirty="0"/>
              <a:t>k</a:t>
            </a:r>
            <a:r>
              <a:rPr lang="en-US" dirty="0"/>
              <a:t> = U{0..(2</a:t>
            </a:r>
            <a:r>
              <a:rPr lang="en-US" baseline="30000" dirty="0"/>
              <a:t>min(</a:t>
            </a:r>
            <a:r>
              <a:rPr lang="en-US" i="1" baseline="30000" dirty="0"/>
              <a:t>n</a:t>
            </a:r>
            <a:r>
              <a:rPr lang="en-US" baseline="30000" dirty="0"/>
              <a:t>,10)</a:t>
            </a:r>
            <a:r>
              <a:rPr lang="en-US" dirty="0"/>
              <a:t>-1)}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time: 0 or 51.2μs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time: 0, 51.2, 102.4, or 153.6μs</a:t>
            </a:r>
          </a:p>
          <a:p>
            <a:r>
              <a:rPr lang="en-US" dirty="0"/>
              <a:t>Give up after several times (usually 16)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=&gt; Exponential backoff: a useful, general technique</a:t>
            </a:r>
          </a:p>
        </p:txBody>
      </p:sp>
    </p:spTree>
    <p:extLst>
      <p:ext uri="{BB962C8B-B14F-4D97-AF65-F5344CB8AC3E}">
        <p14:creationId xmlns:p14="http://schemas.microsoft.com/office/powerpoint/2010/main" val="7386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7416-7C1D-C7B0-AD69-02ABF405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E50E-7198-4837-E053-6351BDEDB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Last time:  how to send over a link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Today:  how to build </a:t>
            </a:r>
            <a:r>
              <a:rPr lang="en-US" i="1" dirty="0"/>
              <a:t>small</a:t>
            </a:r>
            <a:r>
              <a:rPr lang="en-US" dirty="0"/>
              <a:t> network?</a:t>
            </a:r>
          </a:p>
          <a:p>
            <a:r>
              <a:rPr lang="en-US" dirty="0"/>
              <a:t>Link mechanics and sharing</a:t>
            </a:r>
          </a:p>
          <a:p>
            <a:r>
              <a:rPr lang="en-US" dirty="0"/>
              <a:t>Case study/fundamental terms:  Ethernet (and 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  <a:p>
            <a:r>
              <a:rPr lang="en-US" dirty="0"/>
              <a:t>How switching works		</a:t>
            </a:r>
          </a:p>
        </p:txBody>
      </p:sp>
    </p:spTree>
    <p:extLst>
      <p:ext uri="{BB962C8B-B14F-4D97-AF65-F5344CB8AC3E}">
        <p14:creationId xmlns:p14="http://schemas.microsoft.com/office/powerpoint/2010/main" val="191523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9AB60-9D67-9A2E-AA23-40463856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3757"/>
            <a:ext cx="10972800" cy="1143000"/>
          </a:xfrm>
        </p:spPr>
        <p:txBody>
          <a:bodyPr/>
          <a:lstStyle/>
          <a:p>
            <a:r>
              <a:rPr lang="en-US" i="1" dirty="0"/>
              <a:t>Does this scale?</a:t>
            </a:r>
          </a:p>
        </p:txBody>
      </p:sp>
    </p:spTree>
    <p:extLst>
      <p:ext uri="{BB962C8B-B14F-4D97-AF65-F5344CB8AC3E}">
        <p14:creationId xmlns:p14="http://schemas.microsoft.com/office/powerpoint/2010/main" val="138189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830560" cy="4525963"/>
          </a:xfrm>
        </p:spPr>
        <p:txBody>
          <a:bodyPr>
            <a:normAutofit/>
          </a:bodyPr>
          <a:lstStyle/>
          <a:p>
            <a:r>
              <a:rPr lang="en-US" dirty="0"/>
              <a:t>Service provided: send frames among stations with specific addresses</a:t>
            </a:r>
          </a:p>
          <a:p>
            <a:r>
              <a:rPr lang="en-US" dirty="0"/>
              <a:t>All nodes in the same “collision domain”</a:t>
            </a:r>
          </a:p>
          <a:p>
            <a:pPr marL="60958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90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7D12-23CC-7A13-1E43-CDCA08B8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219DA-AC2F-0B6B-AB2A-680DD7BE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method:  bridging</a:t>
            </a:r>
          </a:p>
        </p:txBody>
      </p:sp>
    </p:spTree>
    <p:extLst>
      <p:ext uri="{BB962C8B-B14F-4D97-AF65-F5344CB8AC3E}">
        <p14:creationId xmlns:p14="http://schemas.microsoft.com/office/powerpoint/2010/main" val="245286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7D12-23CC-7A13-1E43-CDCA08B8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219DA-AC2F-0B6B-AB2A-680DD7BE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C33"/>
                </a:solidFill>
              </a:rPr>
              <a:t>Add some hardware to the network </a:t>
            </a:r>
            <a:r>
              <a:rPr lang="en-US" dirty="0"/>
              <a:t>that can separate collision domains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Original way (1990s):  bridges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r.pdf">
            <a:extLst>
              <a:ext uri="{FF2B5EF4-FFF2-40B4-BE49-F238E27FC236}">
                <a16:creationId xmlns:a16="http://schemas.microsoft.com/office/drawing/2014/main" id="{14400764-F8B2-C137-1630-2D8EA3B68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585" y="4106068"/>
            <a:ext cx="4031059" cy="23034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2339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9174-913C-EC90-8D13-53957AE8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way: 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BA7FE-A1BC-F0F0-6921-B1DC22133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43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Switch:  network device that forwards frames (packets) between </a:t>
            </a:r>
            <a:r>
              <a:rPr lang="en-US" i="1" dirty="0"/>
              <a:t>ports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B74B7F-D02F-3B7B-C8C9-A8379424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38" y="2348591"/>
            <a:ext cx="5181599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FFA32C-425A-B099-FA0D-DEC641845A1F}"/>
              </a:ext>
            </a:extLst>
          </p:cNvPr>
          <p:cNvSpPr txBox="1">
            <a:spLocks/>
          </p:cNvSpPr>
          <p:nvPr/>
        </p:nvSpPr>
        <p:spPr>
          <a:xfrm>
            <a:off x="609600" y="2743203"/>
            <a:ext cx="6238672" cy="4038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hosts connect to a switch</a:t>
            </a:r>
          </a:p>
          <a:p>
            <a:r>
              <a:rPr lang="en-US" dirty="0"/>
              <a:t>Collision domain is host-switch</a:t>
            </a:r>
          </a:p>
          <a:p>
            <a:r>
              <a:rPr lang="en-US" dirty="0"/>
              <a:t>Switch buffers packets, forwards to destination when its port is idle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D65E27-9A5D-5EEE-345A-2DE62E4817A2}"/>
              </a:ext>
            </a:extLst>
          </p:cNvPr>
          <p:cNvSpPr/>
          <p:nvPr/>
        </p:nvSpPr>
        <p:spPr>
          <a:xfrm>
            <a:off x="535732" y="5836595"/>
            <a:ext cx="7929861" cy="729575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How to know which devices is on which port?</a:t>
            </a:r>
          </a:p>
        </p:txBody>
      </p:sp>
    </p:spTree>
    <p:extLst>
      <p:ext uri="{BB962C8B-B14F-4D97-AF65-F5344CB8AC3E}">
        <p14:creationId xmlns:p14="http://schemas.microsoft.com/office/powerpoint/2010/main" val="31383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4276-470B-69F3-3210-FF3253DC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learning,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4EC67-C8E0-467D-D4C5-1B1296F6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577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C51E-A2EF-6345-2D18-4261916E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76BB-6717-2C68-2CDB-C351CE5D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Switches “learn” which host lives on which port by watching traffic</a:t>
            </a:r>
          </a:p>
          <a:p>
            <a:pPr marL="0" indent="0">
              <a:buNone/>
            </a:pPr>
            <a:r>
              <a:rPr lang="en-US" dirty="0"/>
              <a:t>	=&gt;Keeps </a:t>
            </a:r>
            <a:r>
              <a:rPr lang="en-US" dirty="0">
                <a:solidFill>
                  <a:srgbClr val="FFCC33"/>
                </a:solidFill>
              </a:rPr>
              <a:t>table</a:t>
            </a:r>
            <a:r>
              <a:rPr lang="en-US" dirty="0"/>
              <a:t> of &lt;destination </a:t>
            </a:r>
            <a:r>
              <a:rPr lang="en-US" dirty="0" err="1"/>
              <a:t>addr</a:t>
            </a:r>
            <a:r>
              <a:rPr lang="en-US" dirty="0"/>
              <a:t> =&gt; port&gt;</a:t>
            </a:r>
          </a:p>
          <a:p>
            <a:endParaRPr lang="en-US" dirty="0"/>
          </a:p>
          <a:p>
            <a:r>
              <a:rPr lang="en-US" dirty="0"/>
              <a:t>If you don’t know, </a:t>
            </a:r>
            <a:r>
              <a:rPr lang="en-US" dirty="0">
                <a:solidFill>
                  <a:srgbClr val="FFCC33"/>
                </a:solidFill>
              </a:rPr>
              <a:t>flood</a:t>
            </a:r>
            <a:r>
              <a:rPr lang="en-US" dirty="0"/>
              <a:t> to all ports! </a:t>
            </a:r>
          </a:p>
        </p:txBody>
      </p:sp>
    </p:spTree>
    <p:extLst>
      <p:ext uri="{BB962C8B-B14F-4D97-AF65-F5344CB8AC3E}">
        <p14:creationId xmlns:p14="http://schemas.microsoft.com/office/powerpoint/2010/main" val="3230693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C51E-A2EF-6345-2D18-4261916E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76BB-6717-2C68-2CDB-C351CE5D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Switches “learn” which host lives on which port by watching traffic</a:t>
            </a:r>
          </a:p>
          <a:p>
            <a:r>
              <a:rPr lang="en-US" dirty="0"/>
              <a:t>If you don’t know, </a:t>
            </a:r>
            <a:r>
              <a:rPr lang="en-US" dirty="0">
                <a:solidFill>
                  <a:srgbClr val="FFCC33"/>
                </a:solidFill>
              </a:rPr>
              <a:t>flood</a:t>
            </a:r>
            <a:r>
              <a:rPr lang="en-US" dirty="0"/>
              <a:t> to all ports!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D5B9C4-4026-0EFD-C842-360DE30A90F5}"/>
              </a:ext>
            </a:extLst>
          </p:cNvPr>
          <p:cNvSpPr/>
          <p:nvPr/>
        </p:nvSpPr>
        <p:spPr>
          <a:xfrm>
            <a:off x="1325859" y="5654330"/>
            <a:ext cx="9540282" cy="943668"/>
          </a:xfrm>
          <a:prstGeom prst="roundRect">
            <a:avLst/>
          </a:prstGeom>
          <a:solidFill>
            <a:srgbClr val="6612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MAC learning is just an optimization vs. old version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800" dirty="0">
                <a:latin typeface="Avenir Book" panose="02000503020000020003" pitchFamily="2" charset="0"/>
              </a:rPr>
              <a:t>(but a pretty good one…)</a:t>
            </a:r>
          </a:p>
        </p:txBody>
      </p:sp>
    </p:spTree>
    <p:extLst>
      <p:ext uri="{BB962C8B-B14F-4D97-AF65-F5344CB8AC3E}">
        <p14:creationId xmlns:p14="http://schemas.microsoft.com/office/powerpoint/2010/main" val="30380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50FD-9636-8D46-BC65-C1F8BC52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table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91C26-4112-954F-9632-104E05E5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AD1-C946-4B93-B6A2-6369BC3B5860}" type="slidenum">
              <a:rPr lang="en-US" smtClean="0"/>
              <a:t>58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EEB3E-CC96-E54E-8136-5081BBF56511}"/>
              </a:ext>
            </a:extLst>
          </p:cNvPr>
          <p:cNvSpPr/>
          <p:nvPr/>
        </p:nvSpPr>
        <p:spPr>
          <a:xfrm>
            <a:off x="685800" y="1488287"/>
            <a:ext cx="10820400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R6#sh mac-address-table 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EHWIC: 0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Destination Address Address Type VLAN Destination Port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------------------- ------------ ---- -----------------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5c45.27e0.8383            Dynamic         1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7641.7b63.584a            Dynamic        20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5c45.27e0.8381            Dynamic        10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0000.5e00.0101            Dynamic        10 GigabitEthernet0/0/1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ca3f.aee3.e3e6            Dynamic        20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644b.f012.7f75.           Dynamic        20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f018.9815.8eb8            Dynamic        20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ecb5.fa13.4677            Dynamic        20 GigabitEthernet0/0/2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a0a4.c5c2.4165            Dynamic        20 GigabitEthernet0/0/1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4c71.0c92.4f10            Dynamic        10 GigabitEthernet0/1/3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12d3.acae.bbc0            Dynamic        20 GigabitEthernet0/0/1</a:t>
            </a:r>
          </a:p>
          <a:p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04d4.</a:t>
            </a:r>
            <a:r>
              <a:rPr lang="en-US" sz="1600">
                <a:solidFill>
                  <a:srgbClr val="C0C0C0"/>
                </a:solidFill>
                <a:effectLst/>
                <a:latin typeface="Monaco" pitchFamily="2" charset="77"/>
              </a:rPr>
              <a:t>c448.9cf7            Dynamic        </a:t>
            </a:r>
            <a:r>
              <a:rPr lang="en-US" sz="1600" dirty="0">
                <a:solidFill>
                  <a:srgbClr val="C0C0C0"/>
                </a:solidFill>
                <a:effectLst/>
                <a:latin typeface="Monaco" pitchFamily="2" charset="77"/>
              </a:rPr>
              <a:t>20 GigabitEthernet0/1/3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55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5B17-48E8-6750-CA23-BE6D2FE1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2BB37-9760-A4CC-D843-733E5DC71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4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1E70-21CD-5C0A-54EF-5FA2346B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systems facts: 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DC96-4B72-CAAC-C886-D5B6122C0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504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a Learning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Eve: wants to sniff all packets sent to Bob</a:t>
            </a:r>
          </a:p>
          <a:p>
            <a:r>
              <a:rPr lang="en-US" dirty="0"/>
              <a:t>Same segment: easy (shared medium)</a:t>
            </a:r>
          </a:p>
          <a:p>
            <a:r>
              <a:rPr lang="en-US" dirty="0"/>
              <a:t>Different segment on a learning bridge: hard</a:t>
            </a:r>
          </a:p>
          <a:p>
            <a:pPr lvl="1"/>
            <a:r>
              <a:rPr lang="en-US" dirty="0"/>
              <a:t>Once bridge learns Bob’s port, stop broadcasting</a:t>
            </a:r>
          </a:p>
          <a:p>
            <a:r>
              <a:rPr lang="en-US" dirty="0"/>
              <a:t>How can Eve force the bridge to keep broadcasting?</a:t>
            </a:r>
          </a:p>
          <a:p>
            <a:pPr lvl="1"/>
            <a:r>
              <a:rPr lang="en-US" dirty="0">
                <a:solidFill>
                  <a:srgbClr val="FFCC33"/>
                </a:solidFill>
              </a:rPr>
              <a:t>Flood the network with frames with spoofed </a:t>
            </a:r>
            <a:r>
              <a:rPr lang="en-US" dirty="0" err="1">
                <a:solidFill>
                  <a:srgbClr val="FFCC33"/>
                </a:solidFill>
              </a:rPr>
              <a:t>src</a:t>
            </a:r>
            <a:r>
              <a:rPr lang="en-US" dirty="0">
                <a:solidFill>
                  <a:srgbClr val="FFCC33"/>
                </a:solidFill>
              </a:rPr>
              <a:t> </a:t>
            </a:r>
            <a:r>
              <a:rPr lang="en-US" dirty="0" err="1">
                <a:solidFill>
                  <a:srgbClr val="FFCC33"/>
                </a:solidFill>
              </a:rPr>
              <a:t>addr</a:t>
            </a:r>
            <a:r>
              <a:rPr lang="en-US" dirty="0">
                <a:solidFill>
                  <a:srgbClr val="FFCC3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202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Bridges and Extended 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4944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Single Ethernet collision domain has limitations</a:t>
            </a:r>
          </a:p>
          <a:p>
            <a:pPr lvl="1"/>
            <a:r>
              <a:rPr lang="en-US" sz="2000" dirty="0"/>
              <a:t>Limits performance, distance, … </a:t>
            </a:r>
          </a:p>
          <a:p>
            <a:r>
              <a:rPr lang="en-US" sz="2800" dirty="0"/>
              <a:t>Next step:  separate collision domains with </a:t>
            </a:r>
            <a:r>
              <a:rPr lang="en-US" sz="2800" i="1" dirty="0"/>
              <a:t>bridges</a:t>
            </a:r>
          </a:p>
          <a:p>
            <a:pPr lvl="1"/>
            <a:r>
              <a:rPr lang="en-US" sz="2400" dirty="0"/>
              <a:t>Operates on Ethernet addresses</a:t>
            </a:r>
          </a:p>
          <a:p>
            <a:pPr lvl="1"/>
            <a:r>
              <a:rPr lang="en-US" sz="2400" dirty="0"/>
              <a:t>Forwards packets from one collision domain to others</a:t>
            </a:r>
          </a:p>
          <a:p>
            <a:r>
              <a:rPr lang="en-US" sz="2800" dirty="0"/>
              <a:t>Modern ethernet uses switches:  all hosts directly connected to a bridge </a:t>
            </a:r>
          </a:p>
        </p:txBody>
      </p:sp>
      <p:pic>
        <p:nvPicPr>
          <p:cNvPr id="4" name="Picture 3" descr="br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0" y="1219200"/>
            <a:ext cx="4031059" cy="230346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D6B703F-5DD5-394F-A61D-24C408BC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0" y="3659821"/>
            <a:ext cx="4031059" cy="302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Destinations for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Unicast: forward with filtering</a:t>
            </a:r>
          </a:p>
          <a:p>
            <a:r>
              <a:rPr lang="en-US" dirty="0"/>
              <a:t>Broadcast: always forward</a:t>
            </a:r>
          </a:p>
          <a:p>
            <a:r>
              <a:rPr lang="en-US" dirty="0"/>
              <a:t>Multicast: always forward or learn groups</a:t>
            </a:r>
          </a:p>
          <a:p>
            <a:endParaRPr lang="en-US" dirty="0"/>
          </a:p>
          <a:p>
            <a:r>
              <a:rPr lang="en-US" dirty="0"/>
              <a:t>Can try to limit how we direct packets to a destination</a:t>
            </a:r>
          </a:p>
        </p:txBody>
      </p:sp>
    </p:spTree>
    <p:extLst>
      <p:ext uri="{BB962C8B-B14F-4D97-AF65-F5344CB8AC3E}">
        <p14:creationId xmlns:p14="http://schemas.microsoft.com/office/powerpoint/2010/main" val="1327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Bridges/Switches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don’t forward a packet where it isn’t needed</a:t>
            </a:r>
          </a:p>
          <a:p>
            <a:pPr lvl="1"/>
            <a:r>
              <a:rPr lang="en-US" dirty="0"/>
              <a:t>If you know recipient is not on that port</a:t>
            </a:r>
          </a:p>
          <a:p>
            <a:r>
              <a:rPr lang="en-US" dirty="0"/>
              <a:t>Learn hosts’ locations based on source addresses</a:t>
            </a:r>
          </a:p>
          <a:p>
            <a:pPr lvl="1"/>
            <a:r>
              <a:rPr lang="en-US" dirty="0"/>
              <a:t>Build a table as you receive packets</a:t>
            </a:r>
          </a:p>
          <a:p>
            <a:pPr lvl="1"/>
            <a:r>
              <a:rPr lang="en-US" dirty="0"/>
              <a:t>Table is a </a:t>
            </a:r>
            <a:r>
              <a:rPr lang="en-US" i="1" dirty="0"/>
              <a:t>cache</a:t>
            </a:r>
            <a:r>
              <a:rPr lang="en-US" dirty="0"/>
              <a:t>: if full, evict old entries. Why is this fine?</a:t>
            </a:r>
          </a:p>
          <a:p>
            <a:r>
              <a:rPr lang="en-US" dirty="0"/>
              <a:t>Table says when </a:t>
            </a:r>
            <a:r>
              <a:rPr lang="en-US" i="1" dirty="0"/>
              <a:t>not</a:t>
            </a:r>
            <a:r>
              <a:rPr lang="en-US" dirty="0"/>
              <a:t> to forward a packet</a:t>
            </a:r>
          </a:p>
          <a:p>
            <a:pPr lvl="1"/>
            <a:r>
              <a:rPr lang="en-US" dirty="0"/>
              <a:t>Doesn’t need to be complete for </a:t>
            </a:r>
            <a:r>
              <a:rPr lang="en-US" i="1" dirty="0"/>
              <a:t>correctness</a:t>
            </a:r>
          </a:p>
        </p:txBody>
      </p:sp>
      <p:pic>
        <p:nvPicPr>
          <p:cNvPr id="4" name="Picture 3" descr="b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945" y="1219200"/>
            <a:ext cx="4100110" cy="234291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896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66A2C81-8AFF-2343-BAC0-5B5B61CD59C4}"/>
              </a:ext>
            </a:extLst>
          </p:cNvPr>
          <p:cNvSpPr/>
          <p:nvPr/>
        </p:nvSpPr>
        <p:spPr>
          <a:xfrm>
            <a:off x="3186953" y="4195482"/>
            <a:ext cx="5634318" cy="24473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01x03.eps"/>
          <p:cNvPicPr>
            <a:picLocks noChangeAspect="1"/>
          </p:cNvPicPr>
          <p:nvPr/>
        </p:nvPicPr>
        <p:blipFill>
          <a:blip r:embed="rId2"/>
          <a:srcRect l="43225" t="26308" r="48007" b="63932"/>
          <a:stretch>
            <a:fillRect/>
          </a:stretch>
        </p:blipFill>
        <p:spPr>
          <a:xfrm>
            <a:off x="6232058" y="5257799"/>
            <a:ext cx="616935" cy="57327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rot="10800000" flipV="1">
            <a:off x="6794525" y="5003641"/>
            <a:ext cx="578760" cy="3933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6794523" y="5603359"/>
            <a:ext cx="578762" cy="365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Also:  VLANs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Consider:  Company network, A and B departments</a:t>
            </a:r>
          </a:p>
          <a:p>
            <a:pPr lvl="1"/>
            <a:r>
              <a:rPr lang="en-US" dirty="0"/>
              <a:t>Broadcast traffic does not scale</a:t>
            </a:r>
          </a:p>
          <a:p>
            <a:pPr lvl="1"/>
            <a:r>
              <a:rPr lang="en-US" dirty="0"/>
              <a:t>May not </a:t>
            </a:r>
            <a:r>
              <a:rPr lang="en-US" i="1" dirty="0"/>
              <a:t>want</a:t>
            </a:r>
            <a:r>
              <a:rPr lang="en-US" dirty="0"/>
              <a:t> traffic between the two departments</a:t>
            </a:r>
          </a:p>
          <a:p>
            <a:pPr lvl="1"/>
            <a:r>
              <a:rPr lang="en-US" dirty="0"/>
              <a:t>What if employees move between offices?</a:t>
            </a:r>
          </a:p>
        </p:txBody>
      </p:sp>
      <p:pic>
        <p:nvPicPr>
          <p:cNvPr id="4" name="Picture 3" descr="01x03.eps"/>
          <p:cNvPicPr>
            <a:picLocks noChangeAspect="1"/>
          </p:cNvPicPr>
          <p:nvPr/>
        </p:nvPicPr>
        <p:blipFill>
          <a:blip r:embed="rId2"/>
          <a:srcRect l="43225" t="26308" r="48443" b="63932"/>
          <a:stretch>
            <a:fillRect/>
          </a:stretch>
        </p:blipFill>
        <p:spPr>
          <a:xfrm>
            <a:off x="4888392" y="5257799"/>
            <a:ext cx="586243" cy="573271"/>
          </a:xfrm>
          <a:prstGeom prst="rect">
            <a:avLst/>
          </a:prstGeom>
        </p:spPr>
      </p:pic>
      <p:pic>
        <p:nvPicPr>
          <p:cNvPr id="6" name="Picture 5" descr="01x03.eps"/>
          <p:cNvPicPr>
            <a:picLocks noChangeAspect="1"/>
          </p:cNvPicPr>
          <p:nvPr/>
        </p:nvPicPr>
        <p:blipFill>
          <a:blip r:embed="rId2"/>
          <a:srcRect l="26708" t="-257" r="64358" b="91410"/>
          <a:stretch>
            <a:fillRect/>
          </a:stretch>
        </p:blipFill>
        <p:spPr>
          <a:xfrm>
            <a:off x="3890309" y="4801819"/>
            <a:ext cx="628650" cy="519642"/>
          </a:xfrm>
          <a:prstGeom prst="rect">
            <a:avLst/>
          </a:prstGeom>
        </p:spPr>
      </p:pic>
      <p:pic>
        <p:nvPicPr>
          <p:cNvPr id="7" name="Picture 6" descr="01x03.eps"/>
          <p:cNvPicPr>
            <a:picLocks noChangeAspect="1"/>
          </p:cNvPicPr>
          <p:nvPr/>
        </p:nvPicPr>
        <p:blipFill>
          <a:blip r:embed="rId2"/>
          <a:srcRect l="26708" t="-257" r="64358" b="91410"/>
          <a:stretch>
            <a:fillRect/>
          </a:stretch>
        </p:blipFill>
        <p:spPr>
          <a:xfrm>
            <a:off x="3890309" y="5831069"/>
            <a:ext cx="628650" cy="519642"/>
          </a:xfrm>
          <a:prstGeom prst="rect">
            <a:avLst/>
          </a:prstGeom>
        </p:spPr>
      </p:pic>
      <p:pic>
        <p:nvPicPr>
          <p:cNvPr id="8" name="Picture 7" descr="01x03.eps"/>
          <p:cNvPicPr>
            <a:picLocks noChangeAspect="1"/>
          </p:cNvPicPr>
          <p:nvPr/>
        </p:nvPicPr>
        <p:blipFill>
          <a:blip r:embed="rId2"/>
          <a:srcRect l="26708" t="-257" r="64358" b="91410"/>
          <a:stretch>
            <a:fillRect/>
          </a:stretch>
        </p:blipFill>
        <p:spPr>
          <a:xfrm>
            <a:off x="7164395" y="4801819"/>
            <a:ext cx="628650" cy="519642"/>
          </a:xfrm>
          <a:prstGeom prst="rect">
            <a:avLst/>
          </a:prstGeom>
        </p:spPr>
      </p:pic>
      <p:pic>
        <p:nvPicPr>
          <p:cNvPr id="9" name="Picture 8" descr="01x03.eps"/>
          <p:cNvPicPr>
            <a:picLocks noChangeAspect="1"/>
          </p:cNvPicPr>
          <p:nvPr/>
        </p:nvPicPr>
        <p:blipFill>
          <a:blip r:embed="rId2"/>
          <a:srcRect l="26708" t="-257" r="64358" b="91410"/>
          <a:stretch>
            <a:fillRect/>
          </a:stretch>
        </p:blipFill>
        <p:spPr>
          <a:xfrm>
            <a:off x="7164395" y="5831069"/>
            <a:ext cx="628650" cy="51964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477685" y="5203668"/>
            <a:ext cx="410707" cy="225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91959" y="5635466"/>
            <a:ext cx="496432" cy="455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1"/>
            <a:endCxn id="4" idx="3"/>
          </p:cNvCxnSpPr>
          <p:nvPr/>
        </p:nvCxnSpPr>
        <p:spPr>
          <a:xfrm rot="10800000">
            <a:off x="5474636" y="5544434"/>
            <a:ext cx="75742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3526240" y="4347707"/>
            <a:ext cx="516467" cy="7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Minion Pro"/>
                <a:cs typeface="Minion Pro"/>
              </a:rPr>
              <a:t>b1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555870" y="5477316"/>
            <a:ext cx="516467" cy="7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Minion Pro"/>
                <a:cs typeface="Minion Pro"/>
              </a:rPr>
              <a:t>b2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793046" y="4296133"/>
            <a:ext cx="516467" cy="7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Minion Pro"/>
                <a:cs typeface="Minion Pro"/>
              </a:rPr>
              <a:t>a1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793046" y="5737137"/>
            <a:ext cx="516467" cy="7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Minion Pro"/>
                <a:cs typeface="Minion Pro"/>
              </a:rPr>
              <a:t>a2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Virtual LANs</a:t>
            </a:r>
          </a:p>
          <a:p>
            <a:pPr lvl="1"/>
            <a:r>
              <a:rPr lang="en-US" dirty="0"/>
              <a:t>Assign switch ports to a VLAN ID (color)</a:t>
            </a:r>
          </a:p>
          <a:p>
            <a:pPr lvl="1"/>
            <a:r>
              <a:rPr lang="en-US" dirty="0"/>
              <a:t>Isolate traffic: only same color</a:t>
            </a:r>
          </a:p>
          <a:p>
            <a:pPr lvl="1"/>
            <a:r>
              <a:rPr lang="en-US" dirty="0"/>
              <a:t>Some links may belong to multiple VLANs</a:t>
            </a:r>
          </a:p>
          <a:p>
            <a:pPr marL="0" indent="0">
              <a:buNone/>
            </a:pPr>
            <a:r>
              <a:rPr lang="en-US" dirty="0"/>
              <a:t>=&gt; Easy to change, no need to rewire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60A0CA-B29E-984C-90F1-4C40BB9E882A}"/>
              </a:ext>
            </a:extLst>
          </p:cNvPr>
          <p:cNvGrpSpPr/>
          <p:nvPr/>
        </p:nvGrpSpPr>
        <p:grpSpPr>
          <a:xfrm>
            <a:off x="3527996" y="4444893"/>
            <a:ext cx="5136007" cy="2148511"/>
            <a:chOff x="3576918" y="4709489"/>
            <a:chExt cx="5136007" cy="214851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DB1934-057C-814C-919C-380FA504679B}"/>
                </a:ext>
              </a:extLst>
            </p:cNvPr>
            <p:cNvSpPr/>
            <p:nvPr/>
          </p:nvSpPr>
          <p:spPr>
            <a:xfrm>
              <a:off x="3576918" y="4709489"/>
              <a:ext cx="5136007" cy="21485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DCE383-820E-EC40-B3C1-C978251EDDCB}"/>
                </a:ext>
              </a:extLst>
            </p:cNvPr>
            <p:cNvGrpSpPr/>
            <p:nvPr/>
          </p:nvGrpSpPr>
          <p:grpSpPr>
            <a:xfrm>
              <a:off x="3929652" y="4709489"/>
              <a:ext cx="4783273" cy="2148511"/>
              <a:chOff x="3929652" y="4709489"/>
              <a:chExt cx="4783273" cy="2148511"/>
            </a:xfrm>
          </p:grpSpPr>
          <p:pic>
            <p:nvPicPr>
              <p:cNvPr id="4" name="Picture 3" descr="01x03.eps"/>
              <p:cNvPicPr>
                <a:picLocks noChangeAspect="1"/>
              </p:cNvPicPr>
              <p:nvPr/>
            </p:nvPicPr>
            <p:blipFill>
              <a:blip r:embed="rId2"/>
              <a:srcRect l="43225" t="26308" r="48007" b="63932"/>
              <a:stretch>
                <a:fillRect/>
              </a:stretch>
            </p:blipFill>
            <p:spPr>
              <a:xfrm>
                <a:off x="6635470" y="5671155"/>
                <a:ext cx="616935" cy="573271"/>
              </a:xfrm>
              <a:prstGeom prst="rect">
                <a:avLst/>
              </a:prstGeom>
            </p:spPr>
          </p:pic>
          <p:cxnSp>
            <p:nvCxnSpPr>
              <p:cNvPr id="5" name="Straight Connector 4"/>
              <p:cNvCxnSpPr/>
              <p:nvPr/>
            </p:nvCxnSpPr>
            <p:spPr>
              <a:xfrm rot="10800000" flipV="1">
                <a:off x="7197937" y="5416997"/>
                <a:ext cx="578760" cy="393341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10800000">
                <a:off x="7197935" y="6016715"/>
                <a:ext cx="578762" cy="365485"/>
              </a:xfrm>
              <a:prstGeom prst="line">
                <a:avLst/>
              </a:prstGeom>
              <a:ln w="76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 descr="01x03.eps"/>
              <p:cNvPicPr>
                <a:picLocks noChangeAspect="1"/>
              </p:cNvPicPr>
              <p:nvPr/>
            </p:nvPicPr>
            <p:blipFill>
              <a:blip r:embed="rId2"/>
              <a:srcRect l="43225" t="26308" r="48443" b="63932"/>
              <a:stretch>
                <a:fillRect/>
              </a:stretch>
            </p:blipFill>
            <p:spPr>
              <a:xfrm>
                <a:off x="5291804" y="5671155"/>
                <a:ext cx="586243" cy="573271"/>
              </a:xfrm>
              <a:prstGeom prst="rect">
                <a:avLst/>
              </a:prstGeom>
            </p:spPr>
          </p:pic>
          <p:pic>
            <p:nvPicPr>
              <p:cNvPr id="8" name="Picture 7" descr="01x03.eps"/>
              <p:cNvPicPr>
                <a:picLocks noChangeAspect="1"/>
              </p:cNvPicPr>
              <p:nvPr/>
            </p:nvPicPr>
            <p:blipFill>
              <a:blip r:embed="rId2"/>
              <a:srcRect l="26708" t="-257" r="64358" b="91410"/>
              <a:stretch>
                <a:fillRect/>
              </a:stretch>
            </p:blipFill>
            <p:spPr>
              <a:xfrm>
                <a:off x="4293721" y="5215175"/>
                <a:ext cx="628650" cy="519642"/>
              </a:xfrm>
              <a:prstGeom prst="rect">
                <a:avLst/>
              </a:prstGeom>
            </p:spPr>
          </p:pic>
          <p:pic>
            <p:nvPicPr>
              <p:cNvPr id="9" name="Picture 8" descr="01x03.eps"/>
              <p:cNvPicPr>
                <a:picLocks noChangeAspect="1"/>
              </p:cNvPicPr>
              <p:nvPr/>
            </p:nvPicPr>
            <p:blipFill>
              <a:blip r:embed="rId2"/>
              <a:srcRect l="26708" t="-257" r="64358" b="91410"/>
              <a:stretch>
                <a:fillRect/>
              </a:stretch>
            </p:blipFill>
            <p:spPr>
              <a:xfrm>
                <a:off x="4293721" y="6244425"/>
                <a:ext cx="628650" cy="519642"/>
              </a:xfrm>
              <a:prstGeom prst="rect">
                <a:avLst/>
              </a:prstGeom>
            </p:spPr>
          </p:pic>
          <p:pic>
            <p:nvPicPr>
              <p:cNvPr id="10" name="Picture 9" descr="01x03.eps"/>
              <p:cNvPicPr>
                <a:picLocks noChangeAspect="1"/>
              </p:cNvPicPr>
              <p:nvPr/>
            </p:nvPicPr>
            <p:blipFill>
              <a:blip r:embed="rId2"/>
              <a:srcRect l="26708" t="-257" r="64358" b="91410"/>
              <a:stretch>
                <a:fillRect/>
              </a:stretch>
            </p:blipFill>
            <p:spPr>
              <a:xfrm>
                <a:off x="7567807" y="5215175"/>
                <a:ext cx="628650" cy="519642"/>
              </a:xfrm>
              <a:prstGeom prst="rect">
                <a:avLst/>
              </a:prstGeom>
            </p:spPr>
          </p:pic>
          <p:pic>
            <p:nvPicPr>
              <p:cNvPr id="11" name="Picture 10" descr="01x03.eps"/>
              <p:cNvPicPr>
                <a:picLocks noChangeAspect="1"/>
              </p:cNvPicPr>
              <p:nvPr/>
            </p:nvPicPr>
            <p:blipFill>
              <a:blip r:embed="rId2"/>
              <a:srcRect l="26708" t="-257" r="64358" b="91410"/>
              <a:stretch>
                <a:fillRect/>
              </a:stretch>
            </p:blipFill>
            <p:spPr>
              <a:xfrm>
                <a:off x="7567807" y="6244425"/>
                <a:ext cx="628650" cy="519642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4881097" y="5617024"/>
                <a:ext cx="410707" cy="225425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795371" y="6048822"/>
                <a:ext cx="496432" cy="455424"/>
              </a:xfrm>
              <a:prstGeom prst="line">
                <a:avLst/>
              </a:prstGeom>
              <a:ln w="76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4" idx="1"/>
                <a:endCxn id="7" idx="3"/>
              </p:cNvCxnSpPr>
              <p:nvPr/>
            </p:nvCxnSpPr>
            <p:spPr>
              <a:xfrm rot="10800000">
                <a:off x="5878048" y="5957790"/>
                <a:ext cx="757423" cy="1588"/>
              </a:xfrm>
              <a:prstGeom prst="line">
                <a:avLst/>
              </a:prstGeom>
              <a:ln w="76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3929652" y="4761063"/>
                <a:ext cx="516467" cy="707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Minion Pro"/>
                    <a:cs typeface="Minion Pro"/>
                  </a:rPr>
                  <a:t>a2</a:t>
                </a:r>
              </a:p>
            </p:txBody>
          </p:sp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3959282" y="5890672"/>
                <a:ext cx="516467" cy="707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Minion Pro"/>
                    <a:cs typeface="Minion Pro"/>
                  </a:rPr>
                  <a:t>b2</a:t>
                </a:r>
              </a:p>
            </p:txBody>
          </p:sp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8196458" y="4709489"/>
                <a:ext cx="516467" cy="707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Minion Pro"/>
                    <a:cs typeface="Minion Pro"/>
                  </a:rPr>
                  <a:t>a1</a:t>
                </a:r>
              </a:p>
            </p:txBody>
          </p:sp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8196458" y="6150493"/>
                <a:ext cx="516467" cy="707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chemeClr val="bg1"/>
                    </a:solidFill>
                    <a:latin typeface="Minion Pro"/>
                    <a:cs typeface="Minion Pro"/>
                  </a:rPr>
                  <a:t>b1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10800000">
                <a:off x="5878051" y="5873128"/>
                <a:ext cx="757423" cy="1588"/>
              </a:xfrm>
              <a:prstGeom prst="line">
                <a:avLst/>
              </a:prstGeom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4123-4AD4-4FE5-435D-E29CDF3C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all change with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47FC73C-6B2E-FA90-EE2F-4C0C0496772C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2724744" y="2862724"/>
            <a:ext cx="6814326" cy="3287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060AB8A-B27F-0EDD-67F2-3EB962F35D52}"/>
              </a:ext>
            </a:extLst>
          </p:cNvPr>
          <p:cNvSpPr/>
          <p:nvPr/>
        </p:nvSpPr>
        <p:spPr>
          <a:xfrm>
            <a:off x="2396498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C0B4A0-0D58-369D-1A0D-FC30F36B101E}"/>
              </a:ext>
            </a:extLst>
          </p:cNvPr>
          <p:cNvSpPr/>
          <p:nvPr/>
        </p:nvSpPr>
        <p:spPr>
          <a:xfrm>
            <a:off x="1336431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4FEDEE-AB68-EB51-4A1C-17F734486295}"/>
              </a:ext>
            </a:extLst>
          </p:cNvPr>
          <p:cNvSpPr/>
          <p:nvPr/>
        </p:nvSpPr>
        <p:spPr>
          <a:xfrm>
            <a:off x="9539070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7980C-BEFE-163B-953A-3122748C95F1}"/>
              </a:ext>
            </a:extLst>
          </p:cNvPr>
          <p:cNvSpPr/>
          <p:nvPr/>
        </p:nvSpPr>
        <p:spPr>
          <a:xfrm>
            <a:off x="9210824" y="2731473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A18EC5-2A19-752A-AE16-D689C8039284}"/>
              </a:ext>
            </a:extLst>
          </p:cNvPr>
          <p:cNvSpPr/>
          <p:nvPr/>
        </p:nvSpPr>
        <p:spPr>
          <a:xfrm>
            <a:off x="5565966" y="2362208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A4A17AE-96B6-FAA3-48F0-8133D0DB6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319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4123-4AD4-4FE5-435D-E29CDF3C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all change with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3DF7-F0F9-3EEC-269C-CC8D6DB9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61021"/>
            <a:ext cx="10972800" cy="2320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Can’t detect collisions anymore!</a:t>
            </a:r>
          </a:p>
          <a:p>
            <a:pPr marL="0" indent="0">
              <a:buNone/>
            </a:pPr>
            <a:r>
              <a:rPr lang="en-US" sz="2800" dirty="0"/>
              <a:t>=&gt; Carrier Sense Multiple Access / Collision </a:t>
            </a:r>
            <a:r>
              <a:rPr lang="en-US" sz="2800" dirty="0">
                <a:solidFill>
                  <a:srgbClr val="FFCC33"/>
                </a:solidFill>
              </a:rPr>
              <a:t>Avoidance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=&gt; Try to send: if you don’t hear back, assume collision (and maybe retry)</a:t>
            </a:r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47FC73C-6B2E-FA90-EE2F-4C0C0496772C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2724744" y="2862724"/>
            <a:ext cx="6814326" cy="3287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060AB8A-B27F-0EDD-67F2-3EB962F35D52}"/>
              </a:ext>
            </a:extLst>
          </p:cNvPr>
          <p:cNvSpPr/>
          <p:nvPr/>
        </p:nvSpPr>
        <p:spPr>
          <a:xfrm>
            <a:off x="2396498" y="2698601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C0B4A0-0D58-369D-1A0D-FC30F36B101E}"/>
              </a:ext>
            </a:extLst>
          </p:cNvPr>
          <p:cNvSpPr/>
          <p:nvPr/>
        </p:nvSpPr>
        <p:spPr>
          <a:xfrm>
            <a:off x="1336431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4FEDEE-AB68-EB51-4A1C-17F734486295}"/>
              </a:ext>
            </a:extLst>
          </p:cNvPr>
          <p:cNvSpPr/>
          <p:nvPr/>
        </p:nvSpPr>
        <p:spPr>
          <a:xfrm>
            <a:off x="9539070" y="2362200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7980C-BEFE-163B-953A-3122748C95F1}"/>
              </a:ext>
            </a:extLst>
          </p:cNvPr>
          <p:cNvSpPr/>
          <p:nvPr/>
        </p:nvSpPr>
        <p:spPr>
          <a:xfrm>
            <a:off x="9210824" y="2731473"/>
            <a:ext cx="328246" cy="328246"/>
          </a:xfrm>
          <a:prstGeom prst="rect">
            <a:avLst/>
          </a:prstGeom>
          <a:solidFill>
            <a:srgbClr val="FFCC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A18EC5-2A19-752A-AE16-D689C8039284}"/>
              </a:ext>
            </a:extLst>
          </p:cNvPr>
          <p:cNvSpPr/>
          <p:nvPr/>
        </p:nvSpPr>
        <p:spPr>
          <a:xfrm>
            <a:off x="5565966" y="2362208"/>
            <a:ext cx="1060067" cy="1066792"/>
          </a:xfrm>
          <a:prstGeom prst="ellipse">
            <a:avLst/>
          </a:prstGeom>
          <a:solidFill>
            <a:srgbClr val="20A6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Book" panose="02000503020000020003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356273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688F-8B59-7240-AF7D-5748B07B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material</a:t>
            </a:r>
          </a:p>
        </p:txBody>
      </p:sp>
    </p:spTree>
    <p:extLst>
      <p:ext uri="{BB962C8B-B14F-4D97-AF65-F5344CB8AC3E}">
        <p14:creationId xmlns:p14="http://schemas.microsoft.com/office/powerpoint/2010/main" val="21482837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multiple networks: IP and the Network Layer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A0DE8C-62C7-BA05-0699-E41E521C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takes time!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33D3D-EFF0-2C39-6C87-DC37076D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Latency:</a:t>
            </a:r>
          </a:p>
        </p:txBody>
      </p:sp>
    </p:spTree>
    <p:extLst>
      <p:ext uri="{BB962C8B-B14F-4D97-AF65-F5344CB8AC3E}">
        <p14:creationId xmlns:p14="http://schemas.microsoft.com/office/powerpoint/2010/main" val="219729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A0DE8C-62C7-BA05-0699-E41E521C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takes time!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33D3D-EFF0-2C39-6C87-DC37076D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Latency:  time between sending data and when data arrives (somewhere)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Multiple components =&gt; many definitions, depending on what we’re measuring</a:t>
            </a:r>
          </a:p>
        </p:txBody>
      </p:sp>
    </p:spTree>
    <p:extLst>
      <p:ext uri="{BB962C8B-B14F-4D97-AF65-F5344CB8AC3E}">
        <p14:creationId xmlns:p14="http://schemas.microsoft.com/office/powerpoint/2010/main" val="416011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latency</a:t>
            </a:r>
          </a:p>
        </p:txBody>
      </p:sp>
    </p:spTree>
    <p:extLst>
      <p:ext uri="{BB962C8B-B14F-4D97-AF65-F5344CB8AC3E}">
        <p14:creationId xmlns:p14="http://schemas.microsoft.com/office/powerpoint/2010/main" val="4007881729"/>
      </p:ext>
    </p:extLst>
  </p:cSld>
  <p:clrMapOvr>
    <a:masterClrMapping/>
  </p:clrMapOvr>
</p:sld>
</file>

<file path=ppt/theme/theme1.xml><?xml version="1.0" encoding="utf-8"?>
<a:theme xmlns:a="http://schemas.openxmlformats.org/drawingml/2006/main" name="Blue_Line">
  <a:themeElements>
    <a:clrScheme name="Line">
      <a:dk1>
        <a:srgbClr val="000000"/>
      </a:dk1>
      <a:lt1>
        <a:srgbClr val="FFFFFF"/>
      </a:lt1>
      <a:dk2>
        <a:srgbClr val="283138"/>
      </a:dk2>
      <a:lt2>
        <a:srgbClr val="FECB32"/>
      </a:lt2>
      <a:accent1>
        <a:srgbClr val="20A6F4"/>
      </a:accent1>
      <a:accent2>
        <a:srgbClr val="FECB32"/>
      </a:accent2>
      <a:accent3>
        <a:srgbClr val="651266"/>
      </a:accent3>
      <a:accent4>
        <a:srgbClr val="C9001F"/>
      </a:accent4>
      <a:accent5>
        <a:srgbClr val="F4A582"/>
      </a:accent5>
      <a:accent6>
        <a:srgbClr val="5F6877"/>
      </a:accent6>
      <a:hlink>
        <a:srgbClr val="20A6F4"/>
      </a:hlink>
      <a:folHlink>
        <a:srgbClr val="20A6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ne-standard.potx" id="{464977E1-A74C-A247-BBF6-FD818AF7D8BA}" vid="{90D414F5-3F4E-4A4D-8AD0-9856E06C2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line-standard</Template>
  <TotalTime>114858</TotalTime>
  <Words>2016</Words>
  <Application>Microsoft Macintosh PowerPoint</Application>
  <PresentationFormat>Widescreen</PresentationFormat>
  <Paragraphs>393</Paragraphs>
  <Slides>69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Avenir Book</vt:lpstr>
      <vt:lpstr>Calibri</vt:lpstr>
      <vt:lpstr>Consolas</vt:lpstr>
      <vt:lpstr>Minion Pro</vt:lpstr>
      <vt:lpstr>Monaco</vt:lpstr>
      <vt:lpstr>Symbol</vt:lpstr>
      <vt:lpstr>Verdana</vt:lpstr>
      <vt:lpstr>Blue_Line</vt:lpstr>
      <vt:lpstr>CSCI-1680 Building Links and (Local) Networks</vt:lpstr>
      <vt:lpstr>Administrivia</vt:lpstr>
      <vt:lpstr>Next week:  we start IP</vt:lpstr>
      <vt:lpstr>Next week:  we start IP</vt:lpstr>
      <vt:lpstr>Today</vt:lpstr>
      <vt:lpstr>Fun systems facts:  channels</vt:lpstr>
      <vt:lpstr>Sending data takes time!</vt:lpstr>
      <vt:lpstr>Sending data takes time!</vt:lpstr>
      <vt:lpstr>How to think about latency</vt:lpstr>
      <vt:lpstr>How to think about latency</vt:lpstr>
      <vt:lpstr>Latency:  big picture</vt:lpstr>
      <vt:lpstr>How to think about latency</vt:lpstr>
      <vt:lpstr>Ping</vt:lpstr>
      <vt:lpstr>PowerPoint Presentation</vt:lpstr>
      <vt:lpstr>PowerPoint Presentation</vt:lpstr>
      <vt:lpstr>RTT vs. Throughput</vt:lpstr>
      <vt:lpstr>Link layer</vt:lpstr>
      <vt:lpstr>What does “link layer” mean?</vt:lpstr>
      <vt:lpstr>The main idea</vt:lpstr>
      <vt:lpstr>PowerPoint Presentation</vt:lpstr>
      <vt:lpstr>PowerPoint Presentation</vt:lpstr>
      <vt:lpstr>What does “link layer” mean?</vt:lpstr>
      <vt:lpstr>How to share the channel?</vt:lpstr>
      <vt:lpstr>How to share the channel?</vt:lpstr>
      <vt:lpstr>Medium Access Control</vt:lpstr>
      <vt:lpstr>Medium Access Control</vt:lpstr>
      <vt:lpstr>High-level:  MAC approaches</vt:lpstr>
      <vt:lpstr>High-level:  MAC approaches</vt:lpstr>
      <vt:lpstr>Why does this matter?</vt:lpstr>
      <vt:lpstr>How does a device use a link?</vt:lpstr>
      <vt:lpstr>PowerPoint Presentation</vt:lpstr>
      <vt:lpstr>PowerPoint Presentation</vt:lpstr>
      <vt:lpstr>PowerPoint Presentation</vt:lpstr>
      <vt:lpstr>PowerPoint Presentation</vt:lpstr>
      <vt:lpstr>Example:  Ethernet</vt:lpstr>
      <vt:lpstr>Ethernet</vt:lpstr>
      <vt:lpstr>PowerPoint Presentation</vt:lpstr>
      <vt:lpstr>Ethernet:  software viewpoint</vt:lpstr>
      <vt:lpstr>Ethernet:  the header</vt:lpstr>
      <vt:lpstr>Ethernet:  the header</vt:lpstr>
      <vt:lpstr>Ethernet Addresses (mac addresses)</vt:lpstr>
      <vt:lpstr>Ethernet Addresses (mac addresses)</vt:lpstr>
      <vt:lpstr>Ethernet’s evolution</vt:lpstr>
      <vt:lpstr>Ethernet’s evolution</vt:lpstr>
      <vt:lpstr>Ethernet’s evolution</vt:lpstr>
      <vt:lpstr>Classical Ethernet:  Problems</vt:lpstr>
      <vt:lpstr>Classical Ethernet:  Problems</vt:lpstr>
      <vt:lpstr>“Delay and try again later”</vt:lpstr>
      <vt:lpstr>“Delay and try again later”</vt:lpstr>
      <vt:lpstr>Does this scale?</vt:lpstr>
      <vt:lpstr>Ethernet Recap</vt:lpstr>
      <vt:lpstr>Avoiding collisions</vt:lpstr>
      <vt:lpstr>Avoiding collisions</vt:lpstr>
      <vt:lpstr>Modern way:  switching</vt:lpstr>
      <vt:lpstr>MAC learning, how it works</vt:lpstr>
      <vt:lpstr>MAC Learning</vt:lpstr>
      <vt:lpstr>MAC Learning</vt:lpstr>
      <vt:lpstr>MAC table example</vt:lpstr>
      <vt:lpstr>What can go wrong?</vt:lpstr>
      <vt:lpstr>Attack on a Learning Switch</vt:lpstr>
      <vt:lpstr>Bridges and Extended LANs</vt:lpstr>
      <vt:lpstr>Destinations for packets</vt:lpstr>
      <vt:lpstr>Learning Bridges/Switches</vt:lpstr>
      <vt:lpstr>Also:  VLANs</vt:lpstr>
      <vt:lpstr>VLANs</vt:lpstr>
      <vt:lpstr>How does this all change with wifi?</vt:lpstr>
      <vt:lpstr>How does this all change with wifi?</vt:lpstr>
      <vt:lpstr>Extra material</vt:lpstr>
      <vt:lpstr>Coming Up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CSCI-1680 :: Computer Networks</dc:title>
  <dc:creator>Rodrigo Fonseca</dc:creator>
  <cp:lastModifiedBy>DeMarinis, Nicholas</cp:lastModifiedBy>
  <cp:revision>116</cp:revision>
  <cp:lastPrinted>2017-09-28T01:55:46Z</cp:lastPrinted>
  <dcterms:created xsi:type="dcterms:W3CDTF">2011-02-10T09:14:23Z</dcterms:created>
  <dcterms:modified xsi:type="dcterms:W3CDTF">2026-02-05T12:39:49Z</dcterms:modified>
</cp:coreProperties>
</file>