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80"/>
  </p:notesMasterIdLst>
  <p:handoutMasterIdLst>
    <p:handoutMasterId r:id="rId81"/>
  </p:handoutMasterIdLst>
  <p:sldIdLst>
    <p:sldId id="438" r:id="rId2"/>
    <p:sldId id="580" r:id="rId3"/>
    <p:sldId id="440" r:id="rId4"/>
    <p:sldId id="574" r:id="rId5"/>
    <p:sldId id="615" r:id="rId6"/>
    <p:sldId id="495" r:id="rId7"/>
    <p:sldId id="614" r:id="rId8"/>
    <p:sldId id="536" r:id="rId9"/>
    <p:sldId id="477" r:id="rId10"/>
    <p:sldId id="616" r:id="rId11"/>
    <p:sldId id="576" r:id="rId12"/>
    <p:sldId id="577" r:id="rId13"/>
    <p:sldId id="578" r:id="rId14"/>
    <p:sldId id="336" r:id="rId15"/>
    <p:sldId id="441" r:id="rId16"/>
    <p:sldId id="581" r:id="rId17"/>
    <p:sldId id="492" r:id="rId18"/>
    <p:sldId id="579" r:id="rId19"/>
    <p:sldId id="285" r:id="rId20"/>
    <p:sldId id="537" r:id="rId21"/>
    <p:sldId id="582" r:id="rId22"/>
    <p:sldId id="584" r:id="rId23"/>
    <p:sldId id="539" r:id="rId24"/>
    <p:sldId id="585" r:id="rId25"/>
    <p:sldId id="583" r:id="rId26"/>
    <p:sldId id="586" r:id="rId27"/>
    <p:sldId id="588" r:id="rId28"/>
    <p:sldId id="592" r:id="rId29"/>
    <p:sldId id="540" r:id="rId30"/>
    <p:sldId id="589" r:id="rId31"/>
    <p:sldId id="593" r:id="rId32"/>
    <p:sldId id="317" r:id="rId33"/>
    <p:sldId id="329" r:id="rId34"/>
    <p:sldId id="330" r:id="rId35"/>
    <p:sldId id="590" r:id="rId36"/>
    <p:sldId id="591" r:id="rId37"/>
    <p:sldId id="594" r:id="rId38"/>
    <p:sldId id="534" r:id="rId39"/>
    <p:sldId id="595" r:id="rId40"/>
    <p:sldId id="544" r:id="rId41"/>
    <p:sldId id="319" r:id="rId42"/>
    <p:sldId id="284" r:id="rId43"/>
    <p:sldId id="596" r:id="rId44"/>
    <p:sldId id="545" r:id="rId45"/>
    <p:sldId id="546" r:id="rId46"/>
    <p:sldId id="547" r:id="rId47"/>
    <p:sldId id="548" r:id="rId48"/>
    <p:sldId id="549" r:id="rId49"/>
    <p:sldId id="551" r:id="rId50"/>
    <p:sldId id="461" r:id="rId51"/>
    <p:sldId id="599" r:id="rId52"/>
    <p:sldId id="597" r:id="rId53"/>
    <p:sldId id="598" r:id="rId54"/>
    <p:sldId id="467" r:id="rId55"/>
    <p:sldId id="460" r:id="rId56"/>
    <p:sldId id="552" r:id="rId57"/>
    <p:sldId id="609" r:id="rId58"/>
    <p:sldId id="611" r:id="rId59"/>
    <p:sldId id="610" r:id="rId60"/>
    <p:sldId id="617" r:id="rId61"/>
    <p:sldId id="600" r:id="rId62"/>
    <p:sldId id="603" r:id="rId63"/>
    <p:sldId id="604" r:id="rId64"/>
    <p:sldId id="605" r:id="rId65"/>
    <p:sldId id="606" r:id="rId66"/>
    <p:sldId id="607" r:id="rId67"/>
    <p:sldId id="608" r:id="rId68"/>
    <p:sldId id="555" r:id="rId69"/>
    <p:sldId id="558" r:id="rId70"/>
    <p:sldId id="559" r:id="rId71"/>
    <p:sldId id="560" r:id="rId72"/>
    <p:sldId id="562" r:id="rId73"/>
    <p:sldId id="569" r:id="rId74"/>
    <p:sldId id="570" r:id="rId75"/>
    <p:sldId id="531" r:id="rId76"/>
    <p:sldId id="464" r:id="rId77"/>
    <p:sldId id="462" r:id="rId78"/>
    <p:sldId id="442" r:id="rId7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orient="horz" pos="1284" userDrawn="1">
          <p15:clr>
            <a:srgbClr val="A4A3A4"/>
          </p15:clr>
        </p15:guide>
        <p15:guide id="3" orient="horz" pos="1620" userDrawn="1">
          <p15:clr>
            <a:srgbClr val="A4A3A4"/>
          </p15:clr>
        </p15:guide>
        <p15:guide id="4" orient="horz" pos="324" userDrawn="1">
          <p15:clr>
            <a:srgbClr val="A4A3A4"/>
          </p15:clr>
        </p15:guide>
        <p15:guide id="5" pos="192" userDrawn="1">
          <p15:clr>
            <a:srgbClr val="A4A3A4"/>
          </p15:clr>
        </p15:guide>
        <p15:guide id="6" pos="4320" userDrawn="1">
          <p15:clr>
            <a:srgbClr val="A4A3A4"/>
          </p15:clr>
        </p15:guide>
        <p15:guide id="7"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DeMarinis" initials="ND" lastIdx="1" clrIdx="0"/>
  <p:cmAuthor id="2" name="Nicholas DeMarinis" initials="ND [2]" lastIdx="1" clrIdx="1"/>
  <p:cmAuthor id="3" name="Nicholas DeMarinis" initials="ND [3]" lastIdx="1" clrIdx="2"/>
  <p:cmAuthor id="4" name="Nicholas DeMarinis" initials="ND [4]" lastIdx="1" clrIdx="3"/>
  <p:cmAuthor id="5" name="Nicholas DeMarinis" initials="ND [5]" lastIdx="1" clrIdx="4"/>
  <p:cmAuthor id="6" name="Nicholas DeMarinis" initials="ND [6]" lastIdx="1" clrIdx="5"/>
  <p:cmAuthor id="7" name="Nicholas DeMarinis" initials="ND [7]" lastIdx="1" clrIdx="6"/>
  <p:cmAuthor id="8" name="Nicholas DeMarinis" initials="ND [8]" lastIdx="1" clrIdx="7"/>
  <p:cmAuthor id="9" name="Nicholas DeMarinis" initials="ND [9]" lastIdx="1" clrIdx="8"/>
  <p:cmAuthor id="10" name="Nicholas DeMarinis" initials="ND [10]" lastIdx="1" clrIdx="9"/>
  <p:cmAuthor id="11" name="Nicholas DeMarinis" initials="ND [11]" lastIdx="1" clrIdx="10"/>
  <p:cmAuthor id="12" name="Nicholas DeMarinis" initials="ND [12]" lastIdx="1" clrIdx="11"/>
  <p:cmAuthor id="13" name="Nicholas DeMarinis" initials="ND [13]" lastIdx="1" clrIdx="12"/>
  <p:cmAuthor id="14" name="Nicholas DeMarinis" initials="ND [14]" lastIdx="1" clrIdx="13"/>
  <p:cmAuthor id="15" name="Nicholas DeMarinis" initials="ND [15]" lastIdx="1" clrIdx="14"/>
  <p:cmAuthor id="16" name="Nicholas DeMarinis" initials="ND [16]" lastIdx="1" clrIdx="15"/>
  <p:cmAuthor id="17" name="Nicholas DeMarinis" initials="ND [17]" lastIdx="1" clrIdx="16"/>
  <p:cmAuthor id="18" name="Nicholas DeMarinis" initials="ND [18]" lastIdx="1" clrIdx="17"/>
  <p:cmAuthor id="19" name="Nicholas DeMarinis" initials="ND [16] [2]" lastIdx="1" clrIdx="18"/>
  <p:cmAuthor id="20" name="Nicholas DeMarinis" initials="ND [18] [2]" lastIdx="1" clrIdx="19"/>
  <p:cmAuthor id="21" name="Nicholas DeMarinis" initials="ND [18] [2] [2]" lastIdx="1" clrIdx="20"/>
  <p:cmAuthor id="22" name="Nicholas DeMarinis" initials="ND [16] [3]" lastIdx="1" clrIdx="21"/>
  <p:cmAuthor id="23" name="Nicholas DeMarinis" initials="ND [19]" lastIdx="1" clrIdx="22"/>
  <p:cmAuthor id="24" name="Nicholas DeMarinis" initials="ND [20]" lastIdx="1" clrIdx="23"/>
  <p:cmAuthor id="25" name="Nicholas DeMarinis" initials="ND [21]" lastIdx="1" clrIdx="24"/>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CC33"/>
    <a:srgbClr val="3C3C3C"/>
    <a:srgbClr val="661366"/>
    <a:srgbClr val="273037"/>
    <a:srgbClr val="22A6F4"/>
    <a:srgbClr val="999999"/>
    <a:srgbClr val="FF0000"/>
    <a:srgbClr val="006699"/>
    <a:srgbClr val="FFFFFF"/>
    <a:srgbClr val="EC0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848" autoAdjust="0"/>
    <p:restoredTop sz="71448" autoAdjust="0"/>
  </p:normalViewPr>
  <p:slideViewPr>
    <p:cSldViewPr>
      <p:cViewPr>
        <p:scale>
          <a:sx n="83" d="100"/>
          <a:sy n="83" d="100"/>
        </p:scale>
        <p:origin x="1648" y="664"/>
      </p:cViewPr>
      <p:guideLst>
        <p:guide orient="horz" pos="2772"/>
        <p:guide orient="horz" pos="1284"/>
        <p:guide orient="horz" pos="1620"/>
        <p:guide orient="horz" pos="324"/>
        <p:guide pos="192"/>
        <p:guide pos="4320"/>
        <p:guide pos="2832"/>
      </p:guideLst>
    </p:cSldViewPr>
  </p:slideViewPr>
  <p:outlineViewPr>
    <p:cViewPr>
      <p:scale>
        <a:sx n="33" d="100"/>
        <a:sy n="33" d="100"/>
      </p:scale>
      <p:origin x="0" y="2752"/>
    </p:cViewPr>
  </p:outlineViewPr>
  <p:notesTextViewPr>
    <p:cViewPr>
      <p:scale>
        <a:sx n="105" d="100"/>
        <a:sy n="105" d="100"/>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Verdana"/>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0CCE06-F866-1840-88FC-9C7D6876FE2D}" type="datetimeFigureOut">
              <a:rPr lang="en-US" smtClean="0">
                <a:latin typeface="Verdana"/>
              </a:rPr>
              <a:t>2/10/26</a:t>
            </a:fld>
            <a:endParaRPr lang="en-US" dirty="0">
              <a:latin typeface="Verdana"/>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Verdana"/>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16DB53-5DF8-9841-8A06-8D15A9C9C569}" type="slidenum">
              <a:rPr lang="en-US" smtClean="0">
                <a:latin typeface="Verdana"/>
              </a:rPr>
              <a:t>‹#›</a:t>
            </a:fld>
            <a:endParaRPr lang="en-US" dirty="0">
              <a:latin typeface="Verdana"/>
            </a:endParaRPr>
          </a:p>
        </p:txBody>
      </p:sp>
    </p:spTree>
    <p:extLst>
      <p:ext uri="{BB962C8B-B14F-4D97-AF65-F5344CB8AC3E}">
        <p14:creationId xmlns:p14="http://schemas.microsoft.com/office/powerpoint/2010/main" val="2972282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Verdana"/>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Verdana"/>
              </a:defRPr>
            </a:lvl1pPr>
          </a:lstStyle>
          <a:p>
            <a:fld id="{31314803-AC65-B148-84EA-60C5596AF763}" type="datetimeFigureOut">
              <a:rPr lang="en-US" smtClean="0"/>
              <a:pPr/>
              <a:t>2/10/26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Verdana"/>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Verdana"/>
              </a:defRPr>
            </a:lvl1pPr>
          </a:lstStyle>
          <a:p>
            <a:fld id="{7848A2DA-734F-204E-B2A7-A7DCBD521470}" type="slidenum">
              <a:rPr lang="en-US" smtClean="0"/>
              <a:pPr/>
              <a:t>‹#›</a:t>
            </a:fld>
            <a:endParaRPr lang="en-US" dirty="0"/>
          </a:p>
        </p:txBody>
      </p:sp>
    </p:spTree>
    <p:extLst>
      <p:ext uri="{BB962C8B-B14F-4D97-AF65-F5344CB8AC3E}">
        <p14:creationId xmlns:p14="http://schemas.microsoft.com/office/powerpoint/2010/main" val="32143959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Verdana"/>
        <a:ea typeface="+mn-ea"/>
        <a:cs typeface="+mn-cs"/>
      </a:defRPr>
    </a:lvl1pPr>
    <a:lvl2pPr marL="457200" algn="l" defTabSz="457200" rtl="0" eaLnBrk="1" latinLnBrk="0" hangingPunct="1">
      <a:defRPr sz="1200" kern="1200">
        <a:solidFill>
          <a:schemeClr val="tx1"/>
        </a:solidFill>
        <a:latin typeface="Verdana"/>
        <a:ea typeface="+mn-ea"/>
        <a:cs typeface="+mn-cs"/>
      </a:defRPr>
    </a:lvl2pPr>
    <a:lvl3pPr marL="914400" algn="l" defTabSz="457200" rtl="0" eaLnBrk="1" latinLnBrk="0" hangingPunct="1">
      <a:defRPr sz="1200" kern="1200">
        <a:solidFill>
          <a:schemeClr val="tx1"/>
        </a:solidFill>
        <a:latin typeface="Verdana"/>
        <a:ea typeface="+mn-ea"/>
        <a:cs typeface="+mn-cs"/>
      </a:defRPr>
    </a:lvl3pPr>
    <a:lvl4pPr marL="1371600" algn="l" defTabSz="457200" rtl="0" eaLnBrk="1" latinLnBrk="0" hangingPunct="1">
      <a:defRPr sz="1200" kern="1200">
        <a:solidFill>
          <a:schemeClr val="tx1"/>
        </a:solidFill>
        <a:latin typeface="Verdana"/>
        <a:ea typeface="+mn-ea"/>
        <a:cs typeface="+mn-cs"/>
      </a:defRPr>
    </a:lvl4pPr>
    <a:lvl5pPr marL="1828800" algn="l" defTabSz="457200" rtl="0" eaLnBrk="1" latinLnBrk="0" hangingPunct="1">
      <a:defRPr sz="1200" kern="1200">
        <a:solidFill>
          <a:schemeClr val="tx1"/>
        </a:solidFill>
        <a:latin typeface="Verdan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a:t>
            </a:fld>
            <a:endParaRPr lang="en-US" dirty="0"/>
          </a:p>
        </p:txBody>
      </p:sp>
    </p:spTree>
    <p:extLst>
      <p:ext uri="{BB962C8B-B14F-4D97-AF65-F5344CB8AC3E}">
        <p14:creationId xmlns:p14="http://schemas.microsoft.com/office/powerpoint/2010/main" val="1701211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Interface Message Processors</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31</a:t>
            </a:fld>
            <a:endParaRPr lang="en-US"/>
          </a:p>
        </p:txBody>
      </p:sp>
    </p:spTree>
    <p:extLst>
      <p:ext uri="{BB962C8B-B14F-4D97-AF65-F5344CB8AC3E}">
        <p14:creationId xmlns:p14="http://schemas.microsoft.com/office/powerpoint/2010/main" val="381777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Interface Message Processors</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32</a:t>
            </a:fld>
            <a:endParaRPr lang="en-US"/>
          </a:p>
        </p:txBody>
      </p:sp>
    </p:spTree>
    <p:extLst>
      <p:ext uri="{BB962C8B-B14F-4D97-AF65-F5344CB8AC3E}">
        <p14:creationId xmlns:p14="http://schemas.microsoft.com/office/powerpoint/2010/main" val="490571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Initially designed to support Could support any application, but then new requirements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36</a:t>
            </a:fld>
            <a:endParaRPr lang="en-US"/>
          </a:p>
        </p:txBody>
      </p:sp>
    </p:spTree>
    <p:extLst>
      <p:ext uri="{BB962C8B-B14F-4D97-AF65-F5344CB8AC3E}">
        <p14:creationId xmlns:p14="http://schemas.microsoft.com/office/powerpoint/2010/main" val="408906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Initially designed to support Could support any application, but then new requirements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37</a:t>
            </a:fld>
            <a:endParaRPr lang="en-US"/>
          </a:p>
        </p:txBody>
      </p:sp>
    </p:spTree>
    <p:extLst>
      <p:ext uri="{BB962C8B-B14F-4D97-AF65-F5344CB8AC3E}">
        <p14:creationId xmlns:p14="http://schemas.microsoft.com/office/powerpoint/2010/main" val="222381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38</a:t>
            </a:fld>
            <a:endParaRPr lang="en-US" dirty="0"/>
          </a:p>
        </p:txBody>
      </p:sp>
    </p:spTree>
    <p:extLst>
      <p:ext uri="{BB962C8B-B14F-4D97-AF65-F5344CB8AC3E}">
        <p14:creationId xmlns:p14="http://schemas.microsoft.com/office/powerpoint/2010/main" val="384840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a:t>
            </a:r>
          </a:p>
          <a:p>
            <a:r>
              <a:rPr lang="en-US" dirty="0"/>
              <a:t>Missing:</a:t>
            </a:r>
            <a:r>
              <a:rPr lang="en-US" baseline="0" dirty="0"/>
              <a:t> security</a:t>
            </a:r>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41</a:t>
            </a:fld>
            <a:endParaRPr lang="en-US"/>
          </a:p>
        </p:txBody>
      </p:sp>
    </p:spTree>
    <p:extLst>
      <p:ext uri="{BB962C8B-B14F-4D97-AF65-F5344CB8AC3E}">
        <p14:creationId xmlns:p14="http://schemas.microsoft.com/office/powerpoint/2010/main" val="170884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main concepts:</a:t>
            </a:r>
          </a:p>
          <a:p>
            <a:endParaRPr lang="en-US" dirty="0"/>
          </a:p>
          <a:p>
            <a:r>
              <a:rPr lang="en-US" dirty="0"/>
              <a:t>We’re going to talk about addressing and forwarding today</a:t>
            </a:r>
          </a:p>
          <a:p>
            <a:endParaRPr lang="en-US" dirty="0"/>
          </a:p>
          <a:p>
            <a:r>
              <a:rPr lang="en-US" dirty="0"/>
              <a:t>And the thing is, every host will implement IP, so responsible for moving packets.  The host has more, the router only needs to worry about IP.  And that keeps the router simple—all of the hard stuff is pushed to the host.</a:t>
            </a:r>
          </a:p>
          <a:p>
            <a:endParaRPr lang="en-US" dirty="0"/>
          </a:p>
          <a:p>
            <a:r>
              <a:rPr lang="en-US" dirty="0"/>
              <a:t>Assumes you have other routing</a:t>
            </a:r>
            <a:r>
              <a:rPr lang="en-US" baseline="0" dirty="0"/>
              <a:t> protocols…</a:t>
            </a:r>
          </a:p>
          <a:p>
            <a:endParaRPr lang="en-US" baseline="0" dirty="0"/>
          </a:p>
          <a:p>
            <a:r>
              <a:rPr lang="en-US" baseline="0" dirty="0"/>
              <a:t>- All of the hard stuff gets pushed to the host, called the end to end principle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42</a:t>
            </a:fld>
            <a:endParaRPr lang="en-US"/>
          </a:p>
        </p:txBody>
      </p:sp>
    </p:spTree>
    <p:extLst>
      <p:ext uri="{BB962C8B-B14F-4D97-AF65-F5344CB8AC3E}">
        <p14:creationId xmlns:p14="http://schemas.microsoft.com/office/powerpoint/2010/main" val="2153116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main concepts:</a:t>
            </a:r>
          </a:p>
          <a:p>
            <a:endParaRPr lang="en-US" dirty="0"/>
          </a:p>
          <a:p>
            <a:r>
              <a:rPr lang="en-US" dirty="0"/>
              <a:t>We’re going to talk about addressing and forwarding today</a:t>
            </a:r>
          </a:p>
          <a:p>
            <a:endParaRPr lang="en-US" dirty="0"/>
          </a:p>
          <a:p>
            <a:r>
              <a:rPr lang="en-US" dirty="0"/>
              <a:t>And the thing is, every host will implement IP, so responsible for moving packets.  The host has more, the router only needs to worry about IP.  And that keeps the router simple—all of the hard stuff is pushed to the host.</a:t>
            </a:r>
          </a:p>
          <a:p>
            <a:endParaRPr lang="en-US" dirty="0"/>
          </a:p>
          <a:p>
            <a:r>
              <a:rPr lang="en-US" dirty="0"/>
              <a:t>Assumes you have other routing</a:t>
            </a:r>
            <a:r>
              <a:rPr lang="en-US" baseline="0" dirty="0"/>
              <a:t> protocols…</a:t>
            </a:r>
          </a:p>
          <a:p>
            <a:endParaRPr lang="en-US" baseline="0" dirty="0"/>
          </a:p>
          <a:p>
            <a:r>
              <a:rPr lang="en-US" baseline="0" dirty="0"/>
              <a:t>- All of the hard stuff gets pushed to the host, called the end to end principle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43</a:t>
            </a:fld>
            <a:endParaRPr lang="en-US"/>
          </a:p>
        </p:txBody>
      </p:sp>
    </p:spTree>
    <p:extLst>
      <p:ext uri="{BB962C8B-B14F-4D97-AF65-F5344CB8AC3E}">
        <p14:creationId xmlns:p14="http://schemas.microsoft.com/office/powerpoint/2010/main" val="373025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48</a:t>
            </a:fld>
            <a:endParaRPr lang="en-US" dirty="0"/>
          </a:p>
        </p:txBody>
      </p:sp>
    </p:spTree>
    <p:extLst>
      <p:ext uri="{BB962C8B-B14F-4D97-AF65-F5344CB8AC3E}">
        <p14:creationId xmlns:p14="http://schemas.microsoft.com/office/powerpoint/2010/main" val="224696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versions of IP addresses.  We’re going to talk about version 4 (or IPv4), which is the most widely used one.  In this form, addresses are 32 bits.  </a:t>
            </a:r>
          </a:p>
          <a:p>
            <a:r>
              <a:rPr lang="en-US" dirty="0"/>
              <a:t>(*)An example of an address is this form here, if we write it out in binary.  But we generally don’t like to think in binary too much, so we usually write it in this form:  we write each 8-bit group, called an octet, in decimal like this, with dots in between.  </a:t>
            </a:r>
          </a:p>
          <a:p>
            <a:endParaRPr lang="en-US" dirty="0"/>
          </a:p>
          <a:p>
            <a:r>
              <a:rPr lang="en-US" dirty="0"/>
              <a:t>And we can see that for a 32-bit number we have 2^32 possible combinations of bits, which means that we can have ~4 billion total addresses.  This is actually too small for the Internet as we know it, which is something we’ll talk about if we have time.  </a:t>
            </a:r>
          </a:p>
          <a:p>
            <a:r>
              <a:rPr lang="en-US" dirty="0"/>
              <a:t>But first, what does the address mean, and how do we use it?  </a:t>
            </a:r>
          </a:p>
          <a:p>
            <a:endParaRPr lang="en-US" dirty="0"/>
          </a:p>
          <a:p>
            <a:r>
              <a:rPr lang="en-US" dirty="0"/>
              <a:t>Look we have addresses—there are different versions, we’re going to talk about Ipv4, which is the most widely used one.  Addresses are 32 bits.  </a:t>
            </a:r>
          </a:p>
          <a:p>
            <a:endParaRPr lang="en-US" dirty="0"/>
          </a:p>
          <a:p>
            <a:r>
              <a:rPr lang="en-US" dirty="0"/>
              <a:t>But we don’t like to think about that, so we turn it into </a:t>
            </a:r>
            <a:r>
              <a:rPr lang="en-US" dirty="0" err="1"/>
              <a:t>octos</a:t>
            </a:r>
            <a:endParaRPr lang="en-US" dirty="0"/>
          </a:p>
          <a:p>
            <a:endParaRPr lang="en-US" dirty="0"/>
          </a:p>
          <a:p>
            <a:endParaRPr lang="en-US" dirty="0"/>
          </a:p>
          <a:p>
            <a:r>
              <a:rPr lang="en-US" dirty="0"/>
              <a:t>So let’s look more at an individual IP address.  </a:t>
            </a:r>
          </a:p>
          <a:p>
            <a:endParaRPr lang="en-US" dirty="0"/>
          </a:p>
          <a:p>
            <a:r>
              <a:rPr lang="en-US" dirty="0"/>
              <a:t>We encode something about the structure </a:t>
            </a:r>
          </a:p>
          <a:p>
            <a:r>
              <a:rPr lang="en-US" dirty="0"/>
              <a:t>This is called dotted-decimal notation, each number between the dots is called an “octet”</a:t>
            </a:r>
          </a:p>
          <a:p>
            <a:endParaRPr lang="en-US" dirty="0"/>
          </a:p>
          <a:p>
            <a:r>
              <a:rPr lang="en-US" dirty="0"/>
              <a:t>So each group, or octet is an 8 bit number</a:t>
            </a:r>
          </a:p>
          <a:p>
            <a:endParaRPr lang="en-US" dirty="0"/>
          </a:p>
          <a:p>
            <a:r>
              <a:rPr lang="en-US" dirty="0"/>
              <a:t>There’s a host part, and a network part, and the size of the host part and network part depend on the size of the network</a:t>
            </a:r>
          </a:p>
          <a:p>
            <a:endParaRPr lang="en-US" dirty="0"/>
          </a:p>
          <a:p>
            <a:r>
              <a:rPr lang="en-US" dirty="0"/>
              <a:t>How many total addresses do we have?   </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50</a:t>
            </a:fld>
            <a:endParaRPr lang="en-US" dirty="0"/>
          </a:p>
        </p:txBody>
      </p:sp>
    </p:spTree>
    <p:extLst>
      <p:ext uri="{BB962C8B-B14F-4D97-AF65-F5344CB8AC3E}">
        <p14:creationId xmlns:p14="http://schemas.microsoft.com/office/powerpoint/2010/main" val="105053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11</a:t>
            </a:fld>
            <a:endParaRPr lang="en-US" dirty="0"/>
          </a:p>
        </p:txBody>
      </p:sp>
    </p:spTree>
    <p:extLst>
      <p:ext uri="{BB962C8B-B14F-4D97-AF65-F5344CB8AC3E}">
        <p14:creationId xmlns:p14="http://schemas.microsoft.com/office/powerpoint/2010/main" val="35598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versions of IP addresses.  We’re going to talk about version 4 (or IPv4), which is the most widely used one.  In this form, addresses are 32 bits.  </a:t>
            </a:r>
          </a:p>
          <a:p>
            <a:r>
              <a:rPr lang="en-US" dirty="0"/>
              <a:t>(*)An example of an address is this form here, if we write it out in binary.  But we generally don’t like to think in binary too much, so we usually write it in this form:  we write each 8-bit group, called an octet, in decimal like this, with dots in between.  </a:t>
            </a:r>
          </a:p>
          <a:p>
            <a:endParaRPr lang="en-US" dirty="0"/>
          </a:p>
          <a:p>
            <a:r>
              <a:rPr lang="en-US" dirty="0"/>
              <a:t>And we can see that for a 32-bit number we have 2^32 possible combinations of bits, which means that we can have ~4 billion total addresses.  This is actually too small for the Internet as we know it, which is something we’ll talk about if we have time.  </a:t>
            </a:r>
          </a:p>
          <a:p>
            <a:r>
              <a:rPr lang="en-US" dirty="0"/>
              <a:t>But first, what does the address mean, and how do we use it?  </a:t>
            </a:r>
          </a:p>
          <a:p>
            <a:endParaRPr lang="en-US" dirty="0"/>
          </a:p>
          <a:p>
            <a:r>
              <a:rPr lang="en-US" dirty="0"/>
              <a:t>Look we have addresses—there are different versions, we’re going to talk about Ipv4, which is the most widely used one.  Addresses are 32 bits.  </a:t>
            </a:r>
          </a:p>
          <a:p>
            <a:endParaRPr lang="en-US" dirty="0"/>
          </a:p>
          <a:p>
            <a:r>
              <a:rPr lang="en-US" dirty="0"/>
              <a:t>But we don’t like to think about that, so we turn it into </a:t>
            </a:r>
            <a:r>
              <a:rPr lang="en-US" dirty="0" err="1"/>
              <a:t>octos</a:t>
            </a:r>
            <a:endParaRPr lang="en-US" dirty="0"/>
          </a:p>
          <a:p>
            <a:endParaRPr lang="en-US" dirty="0"/>
          </a:p>
          <a:p>
            <a:endParaRPr lang="en-US" dirty="0"/>
          </a:p>
          <a:p>
            <a:r>
              <a:rPr lang="en-US" dirty="0"/>
              <a:t>So let’s look more at an individual IP address.  </a:t>
            </a:r>
          </a:p>
          <a:p>
            <a:endParaRPr lang="en-US" dirty="0"/>
          </a:p>
          <a:p>
            <a:r>
              <a:rPr lang="en-US" dirty="0"/>
              <a:t>We encode something about the structure </a:t>
            </a:r>
          </a:p>
          <a:p>
            <a:r>
              <a:rPr lang="en-US" dirty="0"/>
              <a:t>This is called dotted-decimal notation, each number between the dots is called an “octet”</a:t>
            </a:r>
          </a:p>
          <a:p>
            <a:endParaRPr lang="en-US" dirty="0"/>
          </a:p>
          <a:p>
            <a:r>
              <a:rPr lang="en-US" dirty="0"/>
              <a:t>So each group, or octet is an 8 bit number</a:t>
            </a:r>
          </a:p>
          <a:p>
            <a:endParaRPr lang="en-US" dirty="0"/>
          </a:p>
          <a:p>
            <a:r>
              <a:rPr lang="en-US" dirty="0"/>
              <a:t>There’s a host part, and a network part, and the size of the host part and network part depend on the size of the network</a:t>
            </a:r>
          </a:p>
          <a:p>
            <a:endParaRPr lang="en-US" dirty="0"/>
          </a:p>
          <a:p>
            <a:r>
              <a:rPr lang="en-US" dirty="0"/>
              <a:t>How many total addresses do we have?   </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51</a:t>
            </a:fld>
            <a:endParaRPr lang="en-US" dirty="0"/>
          </a:p>
        </p:txBody>
      </p:sp>
    </p:spTree>
    <p:extLst>
      <p:ext uri="{BB962C8B-B14F-4D97-AF65-F5344CB8AC3E}">
        <p14:creationId xmlns:p14="http://schemas.microsoft.com/office/powerpoint/2010/main" val="181786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idea is that those two questions:  who a host is, and where it is on the network, are encoded inside the address.  So every address has two parts:  the network part, which denotes which network we are on:  so to the outside internet, addresses starting with 1.2 identify </a:t>
            </a:r>
            <a:r>
              <a:rPr lang="en-US" dirty="0" err="1"/>
              <a:t>Enet</a:t>
            </a:r>
            <a:r>
              <a:rPr lang="en-US" dirty="0"/>
              <a:t>.  The rest is the host part, which identifies individual hosts within </a:t>
            </a:r>
            <a:r>
              <a:rPr lang="en-US" dirty="0" err="1"/>
              <a:t>Enet</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the size of this host portion tells us how many addresses can be contained inside </a:t>
            </a:r>
            <a:r>
              <a:rPr lang="en-US" dirty="0" err="1"/>
              <a:t>Enet</a:t>
            </a:r>
            <a:r>
              <a:rPr lang="en-US" dirty="0"/>
              <a:t>:  so there are 16 bits here which means that there are 2^16 addresses that start with 1.2, which means there are ~65K hosts that we can address with this allocation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Networks are allocated blocks of IP address space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we pick this allocation, </a:t>
            </a:r>
            <a:r>
              <a:rPr lang="en-US" dirty="0" err="1"/>
              <a:t>ExampleNet</a:t>
            </a:r>
            <a:r>
              <a:rPr lang="en-US" dirty="0"/>
              <a:t> can assign any IP address that starts with 1.2.x.x to any of its hosts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valid addresses would be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Everything on the internet is hierarchically organized into networks—so the network part is an ID for the network.  The host part identifies the hosts within the network.  </a:t>
            </a:r>
          </a:p>
        </p:txBody>
      </p:sp>
      <p:sp>
        <p:nvSpPr>
          <p:cNvPr id="4" name="Slide Number Placeholder 3"/>
          <p:cNvSpPr>
            <a:spLocks noGrp="1"/>
          </p:cNvSpPr>
          <p:nvPr>
            <p:ph type="sldNum" sz="quarter" idx="5"/>
          </p:nvPr>
        </p:nvSpPr>
        <p:spPr/>
        <p:txBody>
          <a:bodyPr/>
          <a:lstStyle/>
          <a:p>
            <a:fld id="{7848A2DA-734F-204E-B2A7-A7DCBD521470}" type="slidenum">
              <a:rPr lang="en-US" smtClean="0"/>
              <a:pPr/>
              <a:t>54</a:t>
            </a:fld>
            <a:endParaRPr lang="en-US" dirty="0"/>
          </a:p>
        </p:txBody>
      </p:sp>
    </p:spTree>
    <p:extLst>
      <p:ext uri="{BB962C8B-B14F-4D97-AF65-F5344CB8AC3E}">
        <p14:creationId xmlns:p14="http://schemas.microsoft.com/office/powerpoint/2010/main" val="3161513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An IP address provides two things: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ICANN (Internet Corporation for Assigned Names and Numbers)</a:t>
            </a:r>
          </a:p>
          <a:p>
            <a:endParaRPr lang="en-US" dirty="0"/>
          </a:p>
          <a:p>
            <a:endParaRPr lang="en-US" dirty="0"/>
          </a:p>
          <a:p>
            <a:r>
              <a:rPr lang="en-US" dirty="0"/>
              <a:t>For the purposes of this talk, I'm going to make up a network that I'll call </a:t>
            </a:r>
            <a:r>
              <a:rPr lang="en-US" dirty="0" err="1"/>
              <a:t>ExampleNet</a:t>
            </a:r>
            <a:r>
              <a:rPr lang="en-US" dirty="0"/>
              <a:t>, or </a:t>
            </a:r>
            <a:r>
              <a:rPr lang="en-US" dirty="0" err="1"/>
              <a:t>Enet</a:t>
            </a:r>
            <a:r>
              <a:rPr lang="en-US" dirty="0"/>
              <a:t>, let’s say that the allocation that </a:t>
            </a:r>
            <a:r>
              <a:rPr lang="en-US" dirty="0" err="1"/>
              <a:t>ENet</a:t>
            </a:r>
            <a:r>
              <a:rPr lang="en-US" dirty="0"/>
              <a:t> gets is 1.2.xxx.xxx</a:t>
            </a:r>
          </a:p>
          <a:p>
            <a:endParaRPr lang="en-US" dirty="0"/>
          </a:p>
          <a:p>
            <a:endParaRPr lang="en-US" dirty="0"/>
          </a:p>
          <a:p>
            <a:endParaRPr lang="en-US" dirty="0"/>
          </a:p>
          <a:p>
            <a:r>
              <a:rPr lang="en-US" dirty="0"/>
              <a:t>As long as a host is part of </a:t>
            </a:r>
            <a:r>
              <a:rPr lang="en-US" dirty="0" err="1"/>
              <a:t>ExampleNet</a:t>
            </a:r>
            <a:r>
              <a:rPr lang="en-US" dirty="0"/>
              <a:t>, then the network is 1.2.  Then, the other part is what can change.  All the hosts belong to the same network</a:t>
            </a:r>
          </a:p>
          <a:p>
            <a:endParaRPr lang="en-US" dirty="0"/>
          </a:p>
          <a:p>
            <a:endParaRPr lang="en-US" dirty="0"/>
          </a:p>
          <a:p>
            <a:endParaRPr lang="en-US" dirty="0"/>
          </a:p>
          <a:p>
            <a:endParaRPr lang="en-US" dirty="0"/>
          </a:p>
          <a:p>
            <a:endParaRPr lang="en-US" dirty="0"/>
          </a:p>
          <a:p>
            <a:r>
              <a:rPr lang="en-US" dirty="0"/>
              <a:t>I’m on the Brown network, and I’m host number #1247</a:t>
            </a:r>
          </a:p>
          <a:p>
            <a:endParaRPr lang="en-US" dirty="0"/>
          </a:p>
          <a:p>
            <a:endParaRPr lang="en-US" dirty="0"/>
          </a:p>
          <a:p>
            <a:r>
              <a:rPr lang="en-US" dirty="0"/>
              <a:t>So remember our two goals:  who a host is, and how we need to get there.  IP addresses help us with both of these </a:t>
            </a:r>
          </a:p>
          <a:p>
            <a:endParaRPr lang="en-US" dirty="0"/>
          </a:p>
          <a:p>
            <a:r>
              <a:rPr lang="en-US" dirty="0"/>
              <a:t>We encode something about the Internet structure into the address</a:t>
            </a:r>
          </a:p>
          <a:p>
            <a:endParaRPr lang="en-US" dirty="0"/>
          </a:p>
          <a:p>
            <a:r>
              <a:rPr lang="en-US" dirty="0"/>
              <a:t>Addresses are allocated to networks—we leverage some hierarchical structure</a:t>
            </a:r>
          </a:p>
          <a:p>
            <a:endParaRPr lang="en-US" dirty="0"/>
          </a:p>
          <a:p>
            <a:r>
              <a:rPr lang="en-US" dirty="0"/>
              <a:t>A network is a group of hosts, possibly a group of networks.  Networks are connected together with routers, which connect multiple interfaces</a:t>
            </a:r>
          </a:p>
          <a:p>
            <a:endParaRPr lang="en-US" dirty="0"/>
          </a:p>
          <a:p>
            <a:r>
              <a:rPr lang="en-US" dirty="0"/>
              <a:t>Let’s zoom in on </a:t>
            </a:r>
            <a:r>
              <a:rPr lang="en-US" dirty="0" err="1"/>
              <a:t>ExampleNet</a:t>
            </a:r>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55</a:t>
            </a:fld>
            <a:endParaRPr lang="en-US" dirty="0"/>
          </a:p>
        </p:txBody>
      </p:sp>
    </p:spTree>
    <p:extLst>
      <p:ext uri="{BB962C8B-B14F-4D97-AF65-F5344CB8AC3E}">
        <p14:creationId xmlns:p14="http://schemas.microsoft.com/office/powerpoint/2010/main" val="189360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56</a:t>
            </a:fld>
            <a:endParaRPr lang="en-US" dirty="0"/>
          </a:p>
        </p:txBody>
      </p:sp>
    </p:spTree>
    <p:extLst>
      <p:ext uri="{BB962C8B-B14F-4D97-AF65-F5344CB8AC3E}">
        <p14:creationId xmlns:p14="http://schemas.microsoft.com/office/powerpoint/2010/main" val="395638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ENet</a:t>
            </a:r>
            <a:r>
              <a:rPr lang="en-US" dirty="0"/>
              <a:t> is free to assign addresses however it wants within its network, and in turn it can also make networks inside itself.  So to look at this we’re going to start with a smaller network, this /24 here, which starts with 1.2.1.  </a:t>
            </a:r>
          </a:p>
          <a:p>
            <a:endParaRPr lang="en-US" dirty="0"/>
          </a:p>
          <a:p>
            <a:r>
              <a:rPr lang="en-US" dirty="0"/>
              <a:t>For now we can say that as long as we’re in the same network, there are other devices like switches that transfer information from one host to another.  </a:t>
            </a:r>
          </a:p>
          <a:p>
            <a:r>
              <a:rPr lang="en-US" dirty="0"/>
              <a:t>But what happens if we want to reach one host outside the network?</a:t>
            </a:r>
          </a:p>
          <a:p>
            <a:endParaRPr lang="en-US" dirty="0"/>
          </a:p>
          <a:p>
            <a:r>
              <a:rPr lang="en-US" dirty="0"/>
              <a:t>As long as we’re inside the network, we don’t need to make as much of a decision from the perspective of the Internet.  It’s like shouting.  I’m abstracting things here, </a:t>
            </a:r>
          </a:p>
        </p:txBody>
      </p:sp>
      <p:sp>
        <p:nvSpPr>
          <p:cNvPr id="4" name="Slide Number Placeholder 3"/>
          <p:cNvSpPr>
            <a:spLocks noGrp="1"/>
          </p:cNvSpPr>
          <p:nvPr>
            <p:ph type="sldNum" sz="quarter" idx="5"/>
          </p:nvPr>
        </p:nvSpPr>
        <p:spPr/>
        <p:txBody>
          <a:bodyPr/>
          <a:lstStyle/>
          <a:p>
            <a:fld id="{7848A2DA-734F-204E-B2A7-A7DCBD521470}" type="slidenum">
              <a:rPr lang="en-US" smtClean="0"/>
              <a:pPr/>
              <a:t>59</a:t>
            </a:fld>
            <a:endParaRPr lang="en-US" dirty="0"/>
          </a:p>
        </p:txBody>
      </p:sp>
    </p:spTree>
    <p:extLst>
      <p:ext uri="{BB962C8B-B14F-4D97-AF65-F5344CB8AC3E}">
        <p14:creationId xmlns:p14="http://schemas.microsoft.com/office/powerpoint/2010/main" val="331228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ability to name hosts, how do we move packets between them?  </a:t>
            </a:r>
          </a:p>
          <a:p>
            <a:endParaRPr lang="en-US" dirty="0"/>
          </a:p>
          <a:p>
            <a:endParaRPr lang="en-US" dirty="0"/>
          </a:p>
          <a:p>
            <a:endParaRPr lang="en-US" dirty="0"/>
          </a:p>
          <a:p>
            <a:endParaRPr lang="en-US" dirty="0"/>
          </a:p>
          <a:p>
            <a:endParaRPr lang="en-US" dirty="0"/>
          </a:p>
          <a:p>
            <a:r>
              <a:rPr lang="en-US" dirty="0"/>
              <a:t>Another way to think about these things—and then the network part is some kind of grouping to refer to them as the same authority</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60</a:t>
            </a:fld>
            <a:endParaRPr lang="en-US" dirty="0"/>
          </a:p>
        </p:txBody>
      </p:sp>
    </p:spTree>
    <p:extLst>
      <p:ext uri="{BB962C8B-B14F-4D97-AF65-F5344CB8AC3E}">
        <p14:creationId xmlns:p14="http://schemas.microsoft.com/office/powerpoint/2010/main" val="280472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how we move packets between the two networks</a:t>
            </a:r>
          </a:p>
        </p:txBody>
      </p:sp>
      <p:sp>
        <p:nvSpPr>
          <p:cNvPr id="4" name="Slide Number Placeholder 3"/>
          <p:cNvSpPr>
            <a:spLocks noGrp="1"/>
          </p:cNvSpPr>
          <p:nvPr>
            <p:ph type="sldNum" sz="quarter" idx="5"/>
          </p:nvPr>
        </p:nvSpPr>
        <p:spPr/>
        <p:txBody>
          <a:bodyPr/>
          <a:lstStyle/>
          <a:p>
            <a:fld id="{7848A2DA-734F-204E-B2A7-A7DCBD521470}" type="slidenum">
              <a:rPr lang="en-US" smtClean="0"/>
              <a:pPr/>
              <a:t>61</a:t>
            </a:fld>
            <a:endParaRPr lang="en-US" dirty="0"/>
          </a:p>
        </p:txBody>
      </p:sp>
    </p:spTree>
    <p:extLst>
      <p:ext uri="{BB962C8B-B14F-4D97-AF65-F5344CB8AC3E}">
        <p14:creationId xmlns:p14="http://schemas.microsoft.com/office/powerpoint/2010/main" val="78004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ability to name hosts, how do we move packets between them?  </a:t>
            </a:r>
          </a:p>
          <a:p>
            <a:endParaRPr lang="en-US" dirty="0"/>
          </a:p>
          <a:p>
            <a:endParaRPr lang="en-US" dirty="0"/>
          </a:p>
          <a:p>
            <a:endParaRPr lang="en-US" dirty="0"/>
          </a:p>
          <a:p>
            <a:endParaRPr lang="en-US" dirty="0"/>
          </a:p>
          <a:p>
            <a:endParaRPr lang="en-US" dirty="0"/>
          </a:p>
          <a:p>
            <a:r>
              <a:rPr lang="en-US" dirty="0"/>
              <a:t>Another way to think about these things—and then the network part is some kind of grouping to refer to them as the same authority</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67</a:t>
            </a:fld>
            <a:endParaRPr lang="en-US" dirty="0"/>
          </a:p>
        </p:txBody>
      </p:sp>
    </p:spTree>
    <p:extLst>
      <p:ext uri="{BB962C8B-B14F-4D97-AF65-F5344CB8AC3E}">
        <p14:creationId xmlns:p14="http://schemas.microsoft.com/office/powerpoint/2010/main" val="2804722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69</a:t>
            </a:fld>
            <a:endParaRPr lang="en-US" dirty="0"/>
          </a:p>
        </p:txBody>
      </p:sp>
    </p:spTree>
    <p:extLst>
      <p:ext uri="{BB962C8B-B14F-4D97-AF65-F5344CB8AC3E}">
        <p14:creationId xmlns:p14="http://schemas.microsoft.com/office/powerpoint/2010/main" val="3397717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70</a:t>
            </a:fld>
            <a:endParaRPr lang="en-US" dirty="0"/>
          </a:p>
        </p:txBody>
      </p:sp>
    </p:spTree>
    <p:extLst>
      <p:ext uri="{BB962C8B-B14F-4D97-AF65-F5344CB8AC3E}">
        <p14:creationId xmlns:p14="http://schemas.microsoft.com/office/powerpoint/2010/main" val="387091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12</a:t>
            </a:fld>
            <a:endParaRPr lang="en-US" dirty="0"/>
          </a:p>
        </p:txBody>
      </p:sp>
    </p:spTree>
    <p:extLst>
      <p:ext uri="{BB962C8B-B14F-4D97-AF65-F5344CB8AC3E}">
        <p14:creationId xmlns:p14="http://schemas.microsoft.com/office/powerpoint/2010/main" val="4087621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71</a:t>
            </a:fld>
            <a:endParaRPr lang="en-US" dirty="0"/>
          </a:p>
        </p:txBody>
      </p:sp>
    </p:spTree>
    <p:extLst>
      <p:ext uri="{BB962C8B-B14F-4D97-AF65-F5344CB8AC3E}">
        <p14:creationId xmlns:p14="http://schemas.microsoft.com/office/powerpoint/2010/main" val="1697093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parts are HERE</a:t>
            </a:r>
          </a:p>
        </p:txBody>
      </p:sp>
      <p:sp>
        <p:nvSpPr>
          <p:cNvPr id="4" name="Slide Number Placeholder 3"/>
          <p:cNvSpPr>
            <a:spLocks noGrp="1"/>
          </p:cNvSpPr>
          <p:nvPr>
            <p:ph type="sldNum" sz="quarter" idx="5"/>
          </p:nvPr>
        </p:nvSpPr>
        <p:spPr/>
        <p:txBody>
          <a:bodyPr/>
          <a:lstStyle/>
          <a:p>
            <a:fld id="{7848A2DA-734F-204E-B2A7-A7DCBD521470}" type="slidenum">
              <a:rPr lang="en-US" smtClean="0"/>
              <a:pPr/>
              <a:t>72</a:t>
            </a:fld>
            <a:endParaRPr lang="en-US" dirty="0"/>
          </a:p>
        </p:txBody>
      </p:sp>
    </p:spTree>
    <p:extLst>
      <p:ext uri="{BB962C8B-B14F-4D97-AF65-F5344CB8AC3E}">
        <p14:creationId xmlns:p14="http://schemas.microsoft.com/office/powerpoint/2010/main" val="3077246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48A2DA-734F-204E-B2A7-A7DCBD521470}" type="slidenum">
              <a:rPr lang="en-US" smtClean="0"/>
              <a:pPr/>
              <a:t>73</a:t>
            </a:fld>
            <a:endParaRPr lang="en-US" dirty="0"/>
          </a:p>
        </p:txBody>
      </p:sp>
    </p:spTree>
    <p:extLst>
      <p:ext uri="{BB962C8B-B14F-4D97-AF65-F5344CB8AC3E}">
        <p14:creationId xmlns:p14="http://schemas.microsoft.com/office/powerpoint/2010/main" val="137015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74</a:t>
            </a:fld>
            <a:endParaRPr lang="en-US" dirty="0"/>
          </a:p>
        </p:txBody>
      </p:sp>
    </p:spTree>
    <p:extLst>
      <p:ext uri="{BB962C8B-B14F-4D97-AF65-F5344CB8AC3E}">
        <p14:creationId xmlns:p14="http://schemas.microsoft.com/office/powerpoint/2010/main" val="11257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75</a:t>
            </a:fld>
            <a:endParaRPr lang="en-US" dirty="0"/>
          </a:p>
        </p:txBody>
      </p:sp>
    </p:spTree>
    <p:extLst>
      <p:ext uri="{BB962C8B-B14F-4D97-AF65-F5344CB8AC3E}">
        <p14:creationId xmlns:p14="http://schemas.microsoft.com/office/powerpoint/2010/main" val="638045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this information and synthesizes it down into its forwarding table </a:t>
            </a:r>
            <a:r>
              <a:rPr lang="en-US" dirty="0" err="1"/>
              <a:t>baed</a:t>
            </a:r>
            <a:r>
              <a:rPr lang="en-US" dirty="0"/>
              <a:t> on interfaces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76</a:t>
            </a:fld>
            <a:endParaRPr lang="en-US" dirty="0"/>
          </a:p>
        </p:txBody>
      </p:sp>
    </p:spTree>
    <p:extLst>
      <p:ext uri="{BB962C8B-B14F-4D97-AF65-F5344CB8AC3E}">
        <p14:creationId xmlns:p14="http://schemas.microsoft.com/office/powerpoint/2010/main" val="35598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prefixes Brown advertises</a:t>
            </a:r>
          </a:p>
        </p:txBody>
      </p:sp>
      <p:sp>
        <p:nvSpPr>
          <p:cNvPr id="4" name="Slide Number Placeholder 3"/>
          <p:cNvSpPr>
            <a:spLocks noGrp="1"/>
          </p:cNvSpPr>
          <p:nvPr>
            <p:ph type="sldNum" sz="quarter" idx="5"/>
          </p:nvPr>
        </p:nvSpPr>
        <p:spPr/>
        <p:txBody>
          <a:bodyPr/>
          <a:lstStyle/>
          <a:p>
            <a:fld id="{7848A2DA-734F-204E-B2A7-A7DCBD521470}" type="slidenum">
              <a:rPr lang="en-US" smtClean="0"/>
              <a:pPr/>
              <a:t>77</a:t>
            </a:fld>
            <a:endParaRPr lang="en-US" dirty="0"/>
          </a:p>
        </p:txBody>
      </p:sp>
    </p:spTree>
    <p:extLst>
      <p:ext uri="{BB962C8B-B14F-4D97-AF65-F5344CB8AC3E}">
        <p14:creationId xmlns:p14="http://schemas.microsoft.com/office/powerpoint/2010/main" val="2025003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14</a:t>
            </a:fld>
            <a:endParaRPr lang="en-US" dirty="0"/>
          </a:p>
        </p:txBody>
      </p:sp>
    </p:spTree>
    <p:extLst>
      <p:ext uri="{BB962C8B-B14F-4D97-AF65-F5344CB8AC3E}">
        <p14:creationId xmlns:p14="http://schemas.microsoft.com/office/powerpoint/2010/main" val="273876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have any host be able to talk to any other host</a:t>
            </a:r>
          </a:p>
          <a:p>
            <a:r>
              <a:rPr lang="en-US" dirty="0"/>
              <a:t>Switches map mac addresses to ports</a:t>
            </a:r>
          </a:p>
          <a:p>
            <a:r>
              <a:rPr lang="en-US" dirty="0"/>
              <a:t>Routers map NETWORKS to ports/interfaces</a:t>
            </a:r>
          </a:p>
          <a:p>
            <a:endParaRPr lang="en-US" dirty="0"/>
          </a:p>
          <a:p>
            <a:r>
              <a:rPr lang="en-US" dirty="0"/>
              <a:t>Could we build a mac table for all hosts?  No!  </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15</a:t>
            </a:fld>
            <a:endParaRPr lang="en-US" dirty="0"/>
          </a:p>
        </p:txBody>
      </p:sp>
    </p:spTree>
    <p:extLst>
      <p:ext uri="{BB962C8B-B14F-4D97-AF65-F5344CB8AC3E}">
        <p14:creationId xmlns:p14="http://schemas.microsoft.com/office/powerpoint/2010/main" val="287897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have any host be able to talk to any other host</a:t>
            </a:r>
          </a:p>
          <a:p>
            <a:r>
              <a:rPr lang="en-US" dirty="0"/>
              <a:t>Switches map mac addresses to ports</a:t>
            </a:r>
          </a:p>
          <a:p>
            <a:r>
              <a:rPr lang="en-US" dirty="0"/>
              <a:t>Routers map NETWORKS to ports/interfaces</a:t>
            </a:r>
          </a:p>
          <a:p>
            <a:endParaRPr lang="en-US" dirty="0"/>
          </a:p>
          <a:p>
            <a:r>
              <a:rPr lang="en-US" dirty="0"/>
              <a:t>Could we build a mac table for all hosts?  No!  </a:t>
            </a:r>
          </a:p>
          <a:p>
            <a:endParaRPr lang="en-US" dirty="0"/>
          </a:p>
        </p:txBody>
      </p:sp>
      <p:sp>
        <p:nvSpPr>
          <p:cNvPr id="4" name="Slide Number Placeholder 3"/>
          <p:cNvSpPr>
            <a:spLocks noGrp="1"/>
          </p:cNvSpPr>
          <p:nvPr>
            <p:ph type="sldNum" sz="quarter" idx="5"/>
          </p:nvPr>
        </p:nvSpPr>
        <p:spPr/>
        <p:txBody>
          <a:bodyPr/>
          <a:lstStyle/>
          <a:p>
            <a:fld id="{7848A2DA-734F-204E-B2A7-A7DCBD521470}" type="slidenum">
              <a:rPr lang="en-US" smtClean="0"/>
              <a:pPr/>
              <a:t>16</a:t>
            </a:fld>
            <a:endParaRPr lang="en-US" dirty="0"/>
          </a:p>
        </p:txBody>
      </p:sp>
    </p:spTree>
    <p:extLst>
      <p:ext uri="{BB962C8B-B14F-4D97-AF65-F5344CB8AC3E}">
        <p14:creationId xmlns:p14="http://schemas.microsoft.com/office/powerpoint/2010/main" val="421438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something real to this, here’s a map of what that graph looks like.  We call the Internet a network of networks:  and each point is a network—a group of systems—that can talk to the others.  And the network grants us the ability to pretty much communicate between any two points on this graph.  And the goal of the network, how it’s designed, and the protocols that comprise it, is to figure out how to get a message there—regardless of where they are, whether they’re connected by a copper wire, or a wireless link, and regardless of what’s being sent.  </a:t>
            </a:r>
          </a:p>
        </p:txBody>
      </p:sp>
      <p:sp>
        <p:nvSpPr>
          <p:cNvPr id="4" name="Slide Number Placeholder 3"/>
          <p:cNvSpPr>
            <a:spLocks noGrp="1"/>
          </p:cNvSpPr>
          <p:nvPr>
            <p:ph type="sldNum" sz="quarter" idx="5"/>
          </p:nvPr>
        </p:nvSpPr>
        <p:spPr/>
        <p:txBody>
          <a:bodyPr/>
          <a:lstStyle/>
          <a:p>
            <a:fld id="{7848A2DA-734F-204E-B2A7-A7DCBD521470}" type="slidenum">
              <a:rPr lang="en-US" smtClean="0"/>
              <a:pPr/>
              <a:t>17</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Could you have a MAC table for all hosts on the Internet?  No!  </a:t>
            </a:r>
          </a:p>
        </p:txBody>
      </p:sp>
      <p:sp>
        <p:nvSpPr>
          <p:cNvPr id="4" name="Slide Number Placeholder 3"/>
          <p:cNvSpPr>
            <a:spLocks noGrp="1"/>
          </p:cNvSpPr>
          <p:nvPr>
            <p:ph type="sldNum" sz="quarter" idx="10"/>
          </p:nvPr>
        </p:nvSpPr>
        <p:spPr/>
        <p:txBody>
          <a:bodyPr/>
          <a:lstStyle/>
          <a:p>
            <a:fld id="{AAD4D5AE-91A4-BE4E-B7FC-F1521B88728F}" type="slidenum">
              <a:rPr lang="en-US" smtClean="0"/>
              <a:pPr/>
              <a:t>19</a:t>
            </a:fld>
            <a:endParaRPr lang="en-US"/>
          </a:p>
        </p:txBody>
      </p:sp>
    </p:spTree>
    <p:extLst>
      <p:ext uri="{BB962C8B-B14F-4D97-AF65-F5344CB8AC3E}">
        <p14:creationId xmlns:p14="http://schemas.microsoft.com/office/powerpoint/2010/main" val="1591108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Interface Message Processors</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30</a:t>
            </a:fld>
            <a:endParaRPr lang="en-US"/>
          </a:p>
        </p:txBody>
      </p:sp>
    </p:spTree>
    <p:extLst>
      <p:ext uri="{BB962C8B-B14F-4D97-AF65-F5344CB8AC3E}">
        <p14:creationId xmlns:p14="http://schemas.microsoft.com/office/powerpoint/2010/main" val="8434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82FA8F-1663-CB4A-984A-11A75380DA82}"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cxnSp>
        <p:nvCxnSpPr>
          <p:cNvPr id="7" name="Straight Connector 6"/>
          <p:cNvCxnSpPr/>
          <p:nvPr/>
        </p:nvCxnSpPr>
        <p:spPr>
          <a:xfrm flipH="1">
            <a:off x="0" y="1864420"/>
            <a:ext cx="9144000" cy="0"/>
          </a:xfrm>
          <a:prstGeom prst="line">
            <a:avLst/>
          </a:prstGeom>
          <a:ln w="508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40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6C6494-A66B-DC4A-AE21-DD11B5A00CC3}" type="datetime1">
              <a:rPr lang="en-US" smtClean="0"/>
              <a:t>2/10/26</a:t>
            </a:fld>
            <a:endParaRPr lang="en-US"/>
          </a:p>
        </p:txBody>
      </p:sp>
      <p:sp>
        <p:nvSpPr>
          <p:cNvPr id="6" name="Footer Placeholder 5"/>
          <p:cNvSpPr>
            <a:spLocks noGrp="1"/>
          </p:cNvSpPr>
          <p:nvPr>
            <p:ph type="ftr" sz="quarter" idx="11"/>
          </p:nvPr>
        </p:nvSpPr>
        <p:spPr/>
        <p:txBody>
          <a:bodyPr/>
          <a:lstStyle/>
          <a:p>
            <a:r>
              <a:rPr lang="en-US"/>
              <a:t>On LTE Security</a:t>
            </a:r>
          </a:p>
        </p:txBody>
      </p:sp>
      <p:sp>
        <p:nvSpPr>
          <p:cNvPr id="7" name="Slide Number Placeholder 6"/>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55681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7CA85E-38DD-714A-ACBE-B291B3F0BF98}"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2064095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93B5A-B2B1-D848-B2C5-871577BB6F6A}"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2568297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33BAE-273B-9746-B5EF-FA97283C9258}" type="datetime1">
              <a:rPr lang="en-US" smtClean="0"/>
              <a:t>2/10/26</a:t>
            </a:fld>
            <a:endParaRPr lang="en-US" dirty="0"/>
          </a:p>
        </p:txBody>
      </p:sp>
      <p:sp>
        <p:nvSpPr>
          <p:cNvPr id="4" name="Footer Placeholder 3"/>
          <p:cNvSpPr>
            <a:spLocks noGrp="1"/>
          </p:cNvSpPr>
          <p:nvPr>
            <p:ph type="ftr" sz="quarter" idx="11"/>
          </p:nvPr>
        </p:nvSpPr>
        <p:spPr/>
        <p:txBody>
          <a:bodyPr/>
          <a:lstStyle/>
          <a:p>
            <a:r>
              <a:rPr lang="en-US"/>
              <a:t>On LTE Security</a:t>
            </a:r>
            <a:endParaRPr lang="en-US" dirty="0"/>
          </a:p>
        </p:txBody>
      </p:sp>
      <p:sp>
        <p:nvSpPr>
          <p:cNvPr id="5" name="Slide Number Placeholder 4"/>
          <p:cNvSpPr>
            <a:spLocks noGrp="1"/>
          </p:cNvSpPr>
          <p:nvPr>
            <p:ph type="sldNum" sz="quarter" idx="12"/>
          </p:nvPr>
        </p:nvSpPr>
        <p:spPr/>
        <p:txBody>
          <a:bodyPr/>
          <a:lstStyle/>
          <a:p>
            <a:fld id="{22D6CAD1-C946-4B93-B6A2-6369BC3B5860}" type="slidenum">
              <a:rPr lang="en-US" smtClean="0"/>
              <a:pPr/>
              <a:t>‹#›</a:t>
            </a:fld>
            <a:endParaRPr lang="en-US" dirty="0"/>
          </a:p>
        </p:txBody>
      </p:sp>
      <p:sp>
        <p:nvSpPr>
          <p:cNvPr id="6" name="Content Placeholder 2"/>
          <p:cNvSpPr>
            <a:spLocks noGrp="1"/>
          </p:cNvSpPr>
          <p:nvPr>
            <p:ph idx="1"/>
          </p:nvPr>
        </p:nvSpPr>
        <p:spPr>
          <a:xfrm>
            <a:off x="457200" y="1200151"/>
            <a:ext cx="8229600" cy="3203377"/>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0" y="4476750"/>
            <a:ext cx="9144000" cy="0"/>
          </a:xfrm>
          <a:prstGeom prst="line">
            <a:avLst/>
          </a:prstGeom>
          <a:ln w="76200">
            <a:gradFill flip="none" rotWithShape="1">
              <a:gsLst>
                <a:gs pos="23000">
                  <a:srgbClr val="999999"/>
                </a:gs>
                <a:gs pos="51000">
                  <a:srgbClr val="22A6F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8691" y="4476757"/>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1996</a:t>
            </a:r>
          </a:p>
        </p:txBody>
      </p:sp>
      <p:sp>
        <p:nvSpPr>
          <p:cNvPr id="10" name="TextBox 9"/>
          <p:cNvSpPr txBox="1"/>
          <p:nvPr userDrawn="1"/>
        </p:nvSpPr>
        <p:spPr>
          <a:xfrm>
            <a:off x="3706467" y="4484496"/>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2008</a:t>
            </a:r>
          </a:p>
        </p:txBody>
      </p:sp>
      <p:sp>
        <p:nvSpPr>
          <p:cNvPr id="11" name="TextBox 10"/>
          <p:cNvSpPr txBox="1"/>
          <p:nvPr userDrawn="1"/>
        </p:nvSpPr>
        <p:spPr>
          <a:xfrm>
            <a:off x="4968292" y="4476752"/>
            <a:ext cx="364202" cy="307777"/>
          </a:xfrm>
          <a:prstGeom prst="rect">
            <a:avLst/>
          </a:prstGeom>
          <a:noFill/>
        </p:spPr>
        <p:txBody>
          <a:bodyPr wrap="none" rtlCol="0">
            <a:spAutoFit/>
          </a:bodyPr>
          <a:lstStyle/>
          <a:p>
            <a:r>
              <a:rPr lang="en-US" sz="1400" dirty="0">
                <a:latin typeface="Avenir Book" charset="0"/>
                <a:ea typeface="Avenir Book" charset="0"/>
                <a:cs typeface="Avenir Book" charset="0"/>
              </a:rPr>
              <a:t>…</a:t>
            </a:r>
          </a:p>
        </p:txBody>
      </p:sp>
      <p:sp>
        <p:nvSpPr>
          <p:cNvPr id="12" name="TextBox 11"/>
          <p:cNvSpPr txBox="1"/>
          <p:nvPr userDrawn="1"/>
        </p:nvSpPr>
        <p:spPr>
          <a:xfrm>
            <a:off x="8561789" y="4476756"/>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2020</a:t>
            </a:r>
          </a:p>
        </p:txBody>
      </p:sp>
      <p:sp>
        <p:nvSpPr>
          <p:cNvPr id="13" name="TextBox 12"/>
          <p:cNvSpPr txBox="1"/>
          <p:nvPr userDrawn="1"/>
        </p:nvSpPr>
        <p:spPr>
          <a:xfrm>
            <a:off x="2291320" y="4484496"/>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2004</a:t>
            </a:r>
          </a:p>
        </p:txBody>
      </p:sp>
      <p:sp>
        <p:nvSpPr>
          <p:cNvPr id="14" name="TextBox 13"/>
          <p:cNvSpPr txBox="1"/>
          <p:nvPr userDrawn="1"/>
        </p:nvSpPr>
        <p:spPr>
          <a:xfrm>
            <a:off x="6068212" y="4476751"/>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2016</a:t>
            </a:r>
          </a:p>
        </p:txBody>
      </p:sp>
      <p:sp>
        <p:nvSpPr>
          <p:cNvPr id="15" name="TextBox 14"/>
          <p:cNvSpPr txBox="1"/>
          <p:nvPr userDrawn="1"/>
        </p:nvSpPr>
        <p:spPr>
          <a:xfrm>
            <a:off x="7243860" y="4476750"/>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2018</a:t>
            </a:r>
          </a:p>
        </p:txBody>
      </p:sp>
      <p:sp>
        <p:nvSpPr>
          <p:cNvPr id="16" name="TextBox 15"/>
          <p:cNvSpPr txBox="1"/>
          <p:nvPr userDrawn="1"/>
        </p:nvSpPr>
        <p:spPr>
          <a:xfrm>
            <a:off x="1058541" y="4476753"/>
            <a:ext cx="582211" cy="307777"/>
          </a:xfrm>
          <a:prstGeom prst="rect">
            <a:avLst/>
          </a:prstGeom>
          <a:noFill/>
        </p:spPr>
        <p:txBody>
          <a:bodyPr wrap="none" rtlCol="0">
            <a:spAutoFit/>
          </a:bodyPr>
          <a:lstStyle/>
          <a:p>
            <a:r>
              <a:rPr lang="en-US" sz="1400" dirty="0">
                <a:latin typeface="Avenir Book" charset="0"/>
                <a:ea typeface="Avenir Book" charset="0"/>
                <a:cs typeface="Avenir Book" charset="0"/>
              </a:rPr>
              <a:t>2000</a:t>
            </a:r>
          </a:p>
        </p:txBody>
      </p:sp>
      <p:cxnSp>
        <p:nvCxnSpPr>
          <p:cNvPr id="17" name="Straight Connector 16"/>
          <p:cNvCxnSpPr/>
          <p:nvPr userDrawn="1"/>
        </p:nvCxnSpPr>
        <p:spPr>
          <a:xfrm flipH="1">
            <a:off x="0" y="857250"/>
            <a:ext cx="9144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03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A96CB-C625-AA44-B960-2AD542AEC87C}"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42518306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CA96CB-C625-AA44-B960-2AD542AEC87C}"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cxnSp>
        <p:nvCxnSpPr>
          <p:cNvPr id="7" name="Straight Connector 6"/>
          <p:cNvCxnSpPr/>
          <p:nvPr/>
        </p:nvCxnSpPr>
        <p:spPr>
          <a:xfrm flipH="1">
            <a:off x="0" y="857250"/>
            <a:ext cx="9144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2450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205CB-B585-D64E-94BC-0178BBC6822D}" type="datetime1">
              <a:rPr lang="en-US" smtClean="0"/>
              <a:t>2/10/26</a:t>
            </a:fld>
            <a:endParaRPr lang="en-US"/>
          </a:p>
        </p:txBody>
      </p:sp>
      <p:sp>
        <p:nvSpPr>
          <p:cNvPr id="5" name="Footer Placeholder 4"/>
          <p:cNvSpPr>
            <a:spLocks noGrp="1"/>
          </p:cNvSpPr>
          <p:nvPr>
            <p:ph type="ftr" sz="quarter" idx="11"/>
          </p:nvPr>
        </p:nvSpPr>
        <p:spPr/>
        <p:txBody>
          <a:bodyPr/>
          <a:lstStyle/>
          <a:p>
            <a:r>
              <a:rPr lang="en-US"/>
              <a:t>On LTE Security</a:t>
            </a:r>
          </a:p>
        </p:txBody>
      </p:sp>
      <p:sp>
        <p:nvSpPr>
          <p:cNvPr id="6" name="Slide Number Placeholder 5"/>
          <p:cNvSpPr>
            <a:spLocks noGrp="1"/>
          </p:cNvSpPr>
          <p:nvPr>
            <p:ph type="sldNum" sz="quarter" idx="12"/>
          </p:nvPr>
        </p:nvSpPr>
        <p:spPr/>
        <p:txBody>
          <a:bodyPr/>
          <a:lstStyle/>
          <a:p>
            <a:fld id="{22D6CAD1-C946-4B93-B6A2-6369BC3B5860}" type="slidenum">
              <a:rPr lang="en-US" smtClean="0"/>
              <a:t>‹#›</a:t>
            </a:fld>
            <a:endParaRPr lang="en-US"/>
          </a:p>
        </p:txBody>
      </p:sp>
      <p:cxnSp>
        <p:nvCxnSpPr>
          <p:cNvPr id="7" name="Straight Connector 6"/>
          <p:cNvCxnSpPr/>
          <p:nvPr userDrawn="1"/>
        </p:nvCxnSpPr>
        <p:spPr>
          <a:xfrm flipH="1">
            <a:off x="0" y="2857500"/>
            <a:ext cx="9144000" cy="0"/>
          </a:xfrm>
          <a:prstGeom prst="line">
            <a:avLst/>
          </a:prstGeom>
          <a:ln w="635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216569" y="2000250"/>
            <a:ext cx="8229600" cy="85725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42692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8D2CBB-3A03-8E4A-9346-7A0B50983732}" type="datetime1">
              <a:rPr lang="en-US" smtClean="0"/>
              <a:t>2/10/26</a:t>
            </a:fld>
            <a:endParaRPr lang="en-US"/>
          </a:p>
        </p:txBody>
      </p:sp>
      <p:sp>
        <p:nvSpPr>
          <p:cNvPr id="6" name="Footer Placeholder 5"/>
          <p:cNvSpPr>
            <a:spLocks noGrp="1"/>
          </p:cNvSpPr>
          <p:nvPr>
            <p:ph type="ftr" sz="quarter" idx="11"/>
          </p:nvPr>
        </p:nvSpPr>
        <p:spPr/>
        <p:txBody>
          <a:bodyPr/>
          <a:lstStyle/>
          <a:p>
            <a:r>
              <a:rPr lang="en-US"/>
              <a:t>On LTE Security</a:t>
            </a:r>
          </a:p>
        </p:txBody>
      </p:sp>
      <p:sp>
        <p:nvSpPr>
          <p:cNvPr id="7" name="Slide Number Placeholder 6"/>
          <p:cNvSpPr>
            <a:spLocks noGrp="1"/>
          </p:cNvSpPr>
          <p:nvPr>
            <p:ph type="sldNum" sz="quarter" idx="12"/>
          </p:nvPr>
        </p:nvSpPr>
        <p:spPr/>
        <p:txBody>
          <a:bodyPr/>
          <a:lstStyle/>
          <a:p>
            <a:fld id="{22D6CAD1-C946-4B93-B6A2-6369BC3B5860}" type="slidenum">
              <a:rPr lang="en-US" smtClean="0"/>
              <a:pPr/>
              <a:t>‹#›</a:t>
            </a:fld>
            <a:endParaRPr lang="en-US"/>
          </a:p>
        </p:txBody>
      </p:sp>
      <p:cxnSp>
        <p:nvCxnSpPr>
          <p:cNvPr id="8" name="Straight Connector 7"/>
          <p:cNvCxnSpPr/>
          <p:nvPr userDrawn="1"/>
        </p:nvCxnSpPr>
        <p:spPr>
          <a:xfrm flipH="1">
            <a:off x="0" y="857250"/>
            <a:ext cx="9144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783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7B63D5-DFDF-7F4E-A331-B81FC45547F0}" type="datetime1">
              <a:rPr lang="en-US" smtClean="0"/>
              <a:t>2/10/26</a:t>
            </a:fld>
            <a:endParaRPr lang="en-US"/>
          </a:p>
        </p:txBody>
      </p:sp>
      <p:sp>
        <p:nvSpPr>
          <p:cNvPr id="8" name="Footer Placeholder 7"/>
          <p:cNvSpPr>
            <a:spLocks noGrp="1"/>
          </p:cNvSpPr>
          <p:nvPr>
            <p:ph type="ftr" sz="quarter" idx="11"/>
          </p:nvPr>
        </p:nvSpPr>
        <p:spPr/>
        <p:txBody>
          <a:bodyPr/>
          <a:lstStyle/>
          <a:p>
            <a:r>
              <a:rPr lang="en-US"/>
              <a:t>On LTE Security</a:t>
            </a:r>
          </a:p>
        </p:txBody>
      </p:sp>
      <p:sp>
        <p:nvSpPr>
          <p:cNvPr id="9" name="Slide Number Placeholder 8"/>
          <p:cNvSpPr>
            <a:spLocks noGrp="1"/>
          </p:cNvSpPr>
          <p:nvPr>
            <p:ph type="sldNum" sz="quarter" idx="12"/>
          </p:nvPr>
        </p:nvSpPr>
        <p:spPr/>
        <p:txBody>
          <a:bodyPr/>
          <a:lstStyle/>
          <a:p>
            <a:fld id="{22D6CAD1-C946-4B93-B6A2-6369BC3B5860}" type="slidenum">
              <a:rPr lang="en-US" smtClean="0"/>
              <a:t>‹#›</a:t>
            </a:fld>
            <a:endParaRPr lang="en-US"/>
          </a:p>
        </p:txBody>
      </p:sp>
      <p:cxnSp>
        <p:nvCxnSpPr>
          <p:cNvPr id="10" name="Straight Connector 9"/>
          <p:cNvCxnSpPr/>
          <p:nvPr userDrawn="1"/>
        </p:nvCxnSpPr>
        <p:spPr>
          <a:xfrm flipH="1">
            <a:off x="0" y="857250"/>
            <a:ext cx="9144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636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C084C9-D377-DE4C-9322-DC8CA1B90BF3}" type="datetime1">
              <a:rPr lang="en-US" smtClean="0"/>
              <a:t>2/10/26</a:t>
            </a:fld>
            <a:endParaRPr lang="en-US"/>
          </a:p>
        </p:txBody>
      </p:sp>
      <p:sp>
        <p:nvSpPr>
          <p:cNvPr id="4" name="Footer Placeholder 3"/>
          <p:cNvSpPr>
            <a:spLocks noGrp="1"/>
          </p:cNvSpPr>
          <p:nvPr>
            <p:ph type="ftr" sz="quarter" idx="11"/>
          </p:nvPr>
        </p:nvSpPr>
        <p:spPr/>
        <p:txBody>
          <a:bodyPr/>
          <a:lstStyle/>
          <a:p>
            <a:r>
              <a:rPr lang="en-US"/>
              <a:t>On LTE Security</a:t>
            </a:r>
          </a:p>
        </p:txBody>
      </p:sp>
      <p:sp>
        <p:nvSpPr>
          <p:cNvPr id="5" name="Slide Number Placeholder 4"/>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303949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12C30-F6EC-8747-B17D-D8E05002A0CD}" type="datetime1">
              <a:rPr lang="en-US" smtClean="0"/>
              <a:t>2/10/26</a:t>
            </a:fld>
            <a:endParaRPr lang="en-US"/>
          </a:p>
        </p:txBody>
      </p:sp>
      <p:sp>
        <p:nvSpPr>
          <p:cNvPr id="3" name="Footer Placeholder 2"/>
          <p:cNvSpPr>
            <a:spLocks noGrp="1"/>
          </p:cNvSpPr>
          <p:nvPr>
            <p:ph type="ftr" sz="quarter" idx="11"/>
          </p:nvPr>
        </p:nvSpPr>
        <p:spPr/>
        <p:txBody>
          <a:bodyPr/>
          <a:lstStyle/>
          <a:p>
            <a:r>
              <a:rPr lang="en-US"/>
              <a:t>On LTE Security</a:t>
            </a:r>
          </a:p>
        </p:txBody>
      </p:sp>
      <p:sp>
        <p:nvSpPr>
          <p:cNvPr id="4" name="Slide Number Placeholder 3"/>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394407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1F5AB-E6B4-4440-8E3D-983B47E86AB9}" type="datetime1">
              <a:rPr lang="en-US" smtClean="0"/>
              <a:t>2/10/26</a:t>
            </a:fld>
            <a:endParaRPr lang="en-US"/>
          </a:p>
        </p:txBody>
      </p:sp>
      <p:sp>
        <p:nvSpPr>
          <p:cNvPr id="6" name="Footer Placeholder 5"/>
          <p:cNvSpPr>
            <a:spLocks noGrp="1"/>
          </p:cNvSpPr>
          <p:nvPr>
            <p:ph type="ftr" sz="quarter" idx="11"/>
          </p:nvPr>
        </p:nvSpPr>
        <p:spPr/>
        <p:txBody>
          <a:bodyPr/>
          <a:lstStyle/>
          <a:p>
            <a:r>
              <a:rPr lang="en-US"/>
              <a:t>On LTE Security</a:t>
            </a:r>
          </a:p>
        </p:txBody>
      </p:sp>
      <p:sp>
        <p:nvSpPr>
          <p:cNvPr id="7" name="Slide Number Placeholder 6"/>
          <p:cNvSpPr>
            <a:spLocks noGrp="1"/>
          </p:cNvSpPr>
          <p:nvPr>
            <p:ph type="sldNum" sz="quarter" idx="12"/>
          </p:nvPr>
        </p:nvSpPr>
        <p:spPr/>
        <p:txBody>
          <a:bodyPr/>
          <a:lstStyle/>
          <a:p>
            <a:fld id="{22D6CAD1-C946-4B93-B6A2-6369BC3B5860}" type="slidenum">
              <a:rPr lang="en-US" smtClean="0"/>
              <a:t>‹#›</a:t>
            </a:fld>
            <a:endParaRPr lang="en-US"/>
          </a:p>
        </p:txBody>
      </p:sp>
    </p:spTree>
    <p:extLst>
      <p:ext uri="{BB962C8B-B14F-4D97-AF65-F5344CB8AC3E}">
        <p14:creationId xmlns:p14="http://schemas.microsoft.com/office/powerpoint/2010/main" val="224172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57150"/>
            <a:ext cx="8763000" cy="8572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200151"/>
            <a:ext cx="87630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100">
                <a:solidFill>
                  <a:schemeClr val="tx1">
                    <a:tint val="75000"/>
                  </a:schemeClr>
                </a:solidFill>
                <a:latin typeface="Verdana"/>
              </a:defRPr>
            </a:lvl1pPr>
          </a:lstStyle>
          <a:p>
            <a:fld id="{9B633BAE-273B-9746-B5EF-FA97283C9258}" type="datetime1">
              <a:rPr lang="en-US" smtClean="0"/>
              <a:t>2/10/26</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100">
                <a:solidFill>
                  <a:schemeClr val="tx1">
                    <a:tint val="75000"/>
                  </a:schemeClr>
                </a:solidFill>
                <a:latin typeface="Verdana"/>
              </a:defRPr>
            </a:lvl1pPr>
          </a:lstStyle>
          <a:p>
            <a:r>
              <a:rPr lang="en-US"/>
              <a:t>On LTE Security</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100">
                <a:solidFill>
                  <a:schemeClr val="tx1">
                    <a:tint val="75000"/>
                  </a:schemeClr>
                </a:solidFill>
                <a:latin typeface="Verdana"/>
              </a:defRPr>
            </a:lvl1pPr>
          </a:lstStyle>
          <a:p>
            <a:fld id="{22D6CAD1-C946-4B93-B6A2-6369BC3B5860}" type="slidenum">
              <a:rPr lang="en-US" smtClean="0"/>
              <a:pPr/>
              <a:t>‹#›</a:t>
            </a:fld>
            <a:endParaRPr lang="en-US" dirty="0"/>
          </a:p>
        </p:txBody>
      </p:sp>
    </p:spTree>
    <p:extLst>
      <p:ext uri="{BB962C8B-B14F-4D97-AF65-F5344CB8AC3E}">
        <p14:creationId xmlns:p14="http://schemas.microsoft.com/office/powerpoint/2010/main" val="418460469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21"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dt="0"/>
  <p:txStyles>
    <p:titleStyle>
      <a:lvl1pPr algn="l" defTabSz="914400" rtl="0" eaLnBrk="1" latinLnBrk="0" hangingPunct="1">
        <a:spcBef>
          <a:spcPct val="0"/>
        </a:spcBef>
        <a:buNone/>
        <a:defRPr sz="3600" kern="1200">
          <a:solidFill>
            <a:schemeClr val="tx1"/>
          </a:solidFill>
          <a:latin typeface="Avenir Book"/>
          <a:ea typeface="+mj-ea"/>
          <a:cs typeface="Avenir Book"/>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venir Book" charset="0"/>
          <a:ea typeface="Avenir Book" charset="0"/>
          <a:cs typeface="Avenir Book"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venir Book" charset="0"/>
          <a:ea typeface="Avenir Book" charset="0"/>
          <a:cs typeface="Avenir Book"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venir Book" charset="0"/>
          <a:ea typeface="Avenir Book" charset="0"/>
          <a:cs typeface="Avenir Book"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venir Book" charset="0"/>
          <a:ea typeface="Avenir Book" charset="0"/>
          <a:cs typeface="Avenir Book"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en.wikipedia.org/wiki/Long-distance_calling#Example_of_manual_operator_cal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develop/regauth/oui/oui.txt"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4480AB-CB72-4148-BC03-0DE988C19277}"/>
              </a:ext>
            </a:extLst>
          </p:cNvPr>
          <p:cNvSpPr>
            <a:spLocks noGrp="1"/>
          </p:cNvSpPr>
          <p:nvPr>
            <p:ph type="ctrTitle"/>
          </p:nvPr>
        </p:nvSpPr>
        <p:spPr>
          <a:xfrm>
            <a:off x="304800" y="139786"/>
            <a:ext cx="7772400" cy="1102519"/>
          </a:xfrm>
        </p:spPr>
        <p:txBody>
          <a:bodyPr/>
          <a:lstStyle/>
          <a:p>
            <a:r>
              <a:rPr lang="en-US" dirty="0"/>
              <a:t>CSCI1680</a:t>
            </a:r>
            <a:br>
              <a:rPr lang="en-US" dirty="0"/>
            </a:br>
            <a:r>
              <a:rPr lang="en-US" dirty="0"/>
              <a:t>Network Layer:  IP &amp; Forwarding</a:t>
            </a:r>
          </a:p>
        </p:txBody>
      </p:sp>
      <p:sp>
        <p:nvSpPr>
          <p:cNvPr id="4" name="Slide Number Placeholder 3">
            <a:extLst>
              <a:ext uri="{FF2B5EF4-FFF2-40B4-BE49-F238E27FC236}">
                <a16:creationId xmlns:a16="http://schemas.microsoft.com/office/drawing/2014/main" id="{4452B6C3-46C3-C84F-AED3-DD783269E495}"/>
              </a:ext>
            </a:extLst>
          </p:cNvPr>
          <p:cNvSpPr>
            <a:spLocks noGrp="1"/>
          </p:cNvSpPr>
          <p:nvPr>
            <p:ph type="sldNum" sz="quarter" idx="12"/>
          </p:nvPr>
        </p:nvSpPr>
        <p:spPr/>
        <p:txBody>
          <a:bodyPr/>
          <a:lstStyle/>
          <a:p>
            <a:fld id="{22D6CAD1-C946-4B93-B6A2-6369BC3B5860}" type="slidenum">
              <a:rPr lang="en-US" smtClean="0"/>
              <a:t>1</a:t>
            </a:fld>
            <a:endParaRPr lang="en-US"/>
          </a:p>
        </p:txBody>
      </p:sp>
      <p:sp>
        <p:nvSpPr>
          <p:cNvPr id="7" name="TextBox 6">
            <a:extLst>
              <a:ext uri="{FF2B5EF4-FFF2-40B4-BE49-F238E27FC236}">
                <a16:creationId xmlns:a16="http://schemas.microsoft.com/office/drawing/2014/main" id="{578F7005-D9FE-A147-9B4D-D3C512FC2D43}"/>
              </a:ext>
            </a:extLst>
          </p:cNvPr>
          <p:cNvSpPr txBox="1"/>
          <p:nvPr/>
        </p:nvSpPr>
        <p:spPr>
          <a:xfrm>
            <a:off x="823217" y="4802107"/>
            <a:ext cx="7497565" cy="307777"/>
          </a:xfrm>
          <a:prstGeom prst="rect">
            <a:avLst/>
          </a:prstGeom>
          <a:noFill/>
        </p:spPr>
        <p:txBody>
          <a:bodyPr wrap="none" rtlCol="0">
            <a:spAutoFit/>
          </a:bodyPr>
          <a:lstStyle/>
          <a:p>
            <a:r>
              <a:rPr lang="en-US" sz="1400" dirty="0">
                <a:latin typeface="Avenir Book" panose="02000503020000020003" pitchFamily="2" charset="0"/>
              </a:rPr>
              <a:t>Based partly on lecture notes by Rodrigo Fonseca, David </a:t>
            </a:r>
            <a:r>
              <a:rPr lang="en-US" sz="1400" dirty="0" err="1">
                <a:latin typeface="Avenir Book" panose="02000503020000020003" pitchFamily="2" charset="0"/>
              </a:rPr>
              <a:t>Mazières</a:t>
            </a:r>
            <a:r>
              <a:rPr lang="en-US" sz="1400" dirty="0">
                <a:latin typeface="Avenir Book" panose="02000503020000020003" pitchFamily="2" charset="0"/>
              </a:rPr>
              <a:t>, Phil Levis, John </a:t>
            </a:r>
            <a:r>
              <a:rPr lang="en-US" sz="1400" dirty="0" err="1">
                <a:latin typeface="Avenir Book" panose="02000503020000020003" pitchFamily="2" charset="0"/>
              </a:rPr>
              <a:t>Jannotti</a:t>
            </a:r>
            <a:endParaRPr lang="en-US" sz="1400" dirty="0">
              <a:latin typeface="Avenir Book" panose="02000503020000020003" pitchFamily="2" charset="0"/>
            </a:endParaRPr>
          </a:p>
        </p:txBody>
      </p:sp>
    </p:spTree>
    <p:extLst>
      <p:ext uri="{BB962C8B-B14F-4D97-AF65-F5344CB8AC3E}">
        <p14:creationId xmlns:p14="http://schemas.microsoft.com/office/powerpoint/2010/main" val="1331007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BA7FE-A1BC-F0F0-6921-B1DC22133F34}"/>
              </a:ext>
            </a:extLst>
          </p:cNvPr>
          <p:cNvSpPr>
            <a:spLocks noGrp="1"/>
          </p:cNvSpPr>
          <p:nvPr>
            <p:ph idx="1"/>
          </p:nvPr>
        </p:nvSpPr>
        <p:spPr>
          <a:xfrm>
            <a:off x="335280" y="320775"/>
            <a:ext cx="8229600" cy="857251"/>
          </a:xfrm>
        </p:spPr>
        <p:txBody>
          <a:bodyPr/>
          <a:lstStyle/>
          <a:p>
            <a:pPr marL="0" indent="0">
              <a:buNone/>
            </a:pPr>
            <a:r>
              <a:rPr lang="en-US" dirty="0"/>
              <a:t>Switch:  network device that forwards frames (packets) between </a:t>
            </a:r>
            <a:r>
              <a:rPr lang="en-US" i="1" dirty="0"/>
              <a:t>ports</a:t>
            </a:r>
            <a:endParaRPr lang="en-US" dirty="0"/>
          </a:p>
        </p:txBody>
      </p:sp>
      <p:pic>
        <p:nvPicPr>
          <p:cNvPr id="4" name="Picture 2">
            <a:extLst>
              <a:ext uri="{FF2B5EF4-FFF2-40B4-BE49-F238E27FC236}">
                <a16:creationId xmlns:a16="http://schemas.microsoft.com/office/drawing/2014/main" id="{7CB74B7F-D02F-3B7B-C8C9-A8379424F0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4900" y="1178026"/>
            <a:ext cx="3886199" cy="29146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CF4FD0A-BE42-6330-E6CD-B024EF2C30D4}"/>
              </a:ext>
            </a:extLst>
          </p:cNvPr>
          <p:cNvPicPr>
            <a:picLocks noChangeAspect="1"/>
          </p:cNvPicPr>
          <p:nvPr/>
        </p:nvPicPr>
        <p:blipFill rotWithShape="1">
          <a:blip r:embed="rId3"/>
          <a:srcRect t="32680" b="11006"/>
          <a:stretch/>
        </p:blipFill>
        <p:spPr>
          <a:xfrm>
            <a:off x="304800" y="1504950"/>
            <a:ext cx="4865587" cy="2057400"/>
          </a:xfrm>
          <a:prstGeom prst="rect">
            <a:avLst/>
          </a:prstGeom>
        </p:spPr>
      </p:pic>
    </p:spTree>
    <p:extLst>
      <p:ext uri="{BB962C8B-B14F-4D97-AF65-F5344CB8AC3E}">
        <p14:creationId xmlns:p14="http://schemas.microsoft.com/office/powerpoint/2010/main" val="114157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Example:  Ethernet switch MAC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11</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476250" y="906780"/>
            <a:ext cx="8115300" cy="3231654"/>
          </a:xfrm>
          <a:prstGeom prst="rect">
            <a:avLst/>
          </a:prstGeom>
          <a:solidFill>
            <a:schemeClr val="bg1"/>
          </a:solidFill>
        </p:spPr>
        <p:txBody>
          <a:bodyPr wrap="square">
            <a:spAutoFit/>
          </a:bodyPr>
          <a:lstStyle/>
          <a:p>
            <a:r>
              <a:rPr lang="en-US" sz="1200" dirty="0">
                <a:solidFill>
                  <a:srgbClr val="C0C0C0"/>
                </a:solidFill>
                <a:latin typeface="Monaco" pitchFamily="2" charset="77"/>
              </a:rPr>
              <a:t>R6#sh mac-address-table </a:t>
            </a:r>
          </a:p>
          <a:p>
            <a:r>
              <a:rPr lang="en-US" sz="1200" dirty="0">
                <a:solidFill>
                  <a:srgbClr val="C0C0C0"/>
                </a:solidFill>
                <a:latin typeface="Monaco" pitchFamily="2" charset="77"/>
              </a:rPr>
              <a:t>EHWIC: 0</a:t>
            </a:r>
          </a:p>
          <a:p>
            <a:r>
              <a:rPr lang="en-US" sz="1200" dirty="0">
                <a:solidFill>
                  <a:srgbClr val="C0C0C0"/>
                </a:solidFill>
                <a:latin typeface="Monaco" pitchFamily="2" charset="77"/>
              </a:rPr>
              <a:t>Destination Address Address Type VLAN Destination Port</a:t>
            </a:r>
          </a:p>
          <a:p>
            <a:r>
              <a:rPr lang="en-US" sz="1200" dirty="0">
                <a:solidFill>
                  <a:srgbClr val="C0C0C0"/>
                </a:solidFill>
                <a:latin typeface="Monaco" pitchFamily="2" charset="77"/>
              </a:rPr>
              <a:t>------------------- ------------ ---- -----------------</a:t>
            </a:r>
          </a:p>
          <a:p>
            <a:r>
              <a:rPr lang="en-US" sz="1200" dirty="0">
                <a:solidFill>
                  <a:srgbClr val="C0C0C0"/>
                </a:solidFill>
                <a:latin typeface="Monaco" pitchFamily="2" charset="77"/>
              </a:rPr>
              <a:t>5c45.27e0.8383            Dynamic         1 GigabitEthernet0/1/3</a:t>
            </a:r>
          </a:p>
          <a:p>
            <a:r>
              <a:rPr lang="en-US" sz="1200" dirty="0">
                <a:solidFill>
                  <a:srgbClr val="C0C0C0"/>
                </a:solidFill>
                <a:latin typeface="Monaco" pitchFamily="2" charset="77"/>
              </a:rPr>
              <a:t>7641.7b63.584a            Dynamic        20 GigabitEthernet0/1/3</a:t>
            </a:r>
          </a:p>
          <a:p>
            <a:r>
              <a:rPr lang="en-US" sz="1200" dirty="0">
                <a:solidFill>
                  <a:srgbClr val="C0C0C0"/>
                </a:solidFill>
                <a:latin typeface="Monaco" pitchFamily="2" charset="77"/>
              </a:rPr>
              <a:t>5c45.27e0.8381            Dynamic        10 GigabitEthernet0/1/3</a:t>
            </a:r>
          </a:p>
          <a:p>
            <a:r>
              <a:rPr lang="en-US" sz="1200" dirty="0">
                <a:solidFill>
                  <a:srgbClr val="C0C0C0"/>
                </a:solidFill>
                <a:latin typeface="Monaco" pitchFamily="2" charset="77"/>
              </a:rPr>
              <a:t>0000.5e00.0101            Dynamic        10 GigabitEthernet0/0/1</a:t>
            </a:r>
          </a:p>
          <a:p>
            <a:r>
              <a:rPr lang="en-US" sz="1200" dirty="0">
                <a:solidFill>
                  <a:srgbClr val="C0C0C0"/>
                </a:solidFill>
                <a:latin typeface="Monaco" pitchFamily="2" charset="77"/>
              </a:rPr>
              <a:t>ca3f.aee3.e3e6            Dynamic        20 GigabitEthernet0/1/3</a:t>
            </a:r>
          </a:p>
          <a:p>
            <a:r>
              <a:rPr lang="en-US" sz="1200" dirty="0">
                <a:solidFill>
                  <a:srgbClr val="C0C0C0"/>
                </a:solidFill>
                <a:latin typeface="Monaco" pitchFamily="2" charset="77"/>
              </a:rPr>
              <a:t>644b.f012.7f75            Dynamic        20 GigabitEthernet0/1/3</a:t>
            </a:r>
          </a:p>
          <a:p>
            <a:r>
              <a:rPr lang="en-US" sz="1200" dirty="0">
                <a:solidFill>
                  <a:srgbClr val="C0C0C0"/>
                </a:solidFill>
                <a:latin typeface="Monaco" pitchFamily="2" charset="77"/>
              </a:rPr>
              <a:t>f018.9815.8eb8            Dynamic        20 GigabitEthernet0/1/3</a:t>
            </a:r>
          </a:p>
          <a:p>
            <a:r>
              <a:rPr lang="en-US" sz="1200" dirty="0">
                <a:solidFill>
                  <a:srgbClr val="C0C0C0"/>
                </a:solidFill>
                <a:latin typeface="Monaco" pitchFamily="2" charset="77"/>
              </a:rPr>
              <a:t>ecb5.fa13.4677            Dynamic        20 GigabitEthernet0/0/2</a:t>
            </a:r>
          </a:p>
          <a:p>
            <a:r>
              <a:rPr lang="en-US" sz="1200" dirty="0">
                <a:solidFill>
                  <a:srgbClr val="C0C0C0"/>
                </a:solidFill>
                <a:latin typeface="Monaco" pitchFamily="2" charset="77"/>
              </a:rPr>
              <a:t>a0a4.c5c2.4165            Dynamic        20 GigabitEthernet0/0/1</a:t>
            </a:r>
          </a:p>
          <a:p>
            <a:r>
              <a:rPr lang="en-US" sz="1200" dirty="0">
                <a:solidFill>
                  <a:srgbClr val="C0C0C0"/>
                </a:solidFill>
                <a:latin typeface="Monaco" pitchFamily="2" charset="77"/>
              </a:rPr>
              <a:t>4c71.0c92.4f10            Dynamic        10 GigabitEthernet0/1/3</a:t>
            </a:r>
          </a:p>
          <a:p>
            <a:r>
              <a:rPr lang="en-US" sz="1200" dirty="0">
                <a:solidFill>
                  <a:srgbClr val="C0C0C0"/>
                </a:solidFill>
                <a:latin typeface="Monaco" pitchFamily="2" charset="77"/>
              </a:rPr>
              <a:t>12d3.acae.bbc0            Dynamic        20 GigabitEthernet0/0/1</a:t>
            </a:r>
          </a:p>
          <a:p>
            <a:r>
              <a:rPr lang="en-US" sz="1200" dirty="0">
                <a:solidFill>
                  <a:srgbClr val="C0C0C0"/>
                </a:solidFill>
                <a:latin typeface="Monaco" pitchFamily="2" charset="77"/>
              </a:rPr>
              <a:t>04d4.c448.9cf7            Dynamic        20 GigabitEthernet0/1/3</a:t>
            </a:r>
          </a:p>
          <a:p>
            <a:endParaRPr lang="en-US"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094675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Example:  Ethernet switch MAC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12</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476250" y="906780"/>
            <a:ext cx="8115300" cy="3231654"/>
          </a:xfrm>
          <a:prstGeom prst="rect">
            <a:avLst/>
          </a:prstGeom>
          <a:solidFill>
            <a:schemeClr val="bg1"/>
          </a:solidFill>
        </p:spPr>
        <p:txBody>
          <a:bodyPr wrap="square">
            <a:spAutoFit/>
          </a:bodyPr>
          <a:lstStyle/>
          <a:p>
            <a:r>
              <a:rPr lang="en-US" sz="1200" dirty="0">
                <a:solidFill>
                  <a:srgbClr val="C0C0C0"/>
                </a:solidFill>
                <a:latin typeface="Monaco" pitchFamily="2" charset="77"/>
              </a:rPr>
              <a:t>R6#sh mac-address-table </a:t>
            </a:r>
          </a:p>
          <a:p>
            <a:r>
              <a:rPr lang="en-US" sz="1200" dirty="0">
                <a:solidFill>
                  <a:srgbClr val="C0C0C0"/>
                </a:solidFill>
                <a:latin typeface="Monaco" pitchFamily="2" charset="77"/>
              </a:rPr>
              <a:t>EHWIC: 0</a:t>
            </a:r>
          </a:p>
          <a:p>
            <a:r>
              <a:rPr lang="en-US" sz="1200" dirty="0">
                <a:solidFill>
                  <a:srgbClr val="C0C0C0"/>
                </a:solidFill>
                <a:latin typeface="Monaco" pitchFamily="2" charset="77"/>
              </a:rPr>
              <a:t>Destination Address Address Type VLAN Destination Port</a:t>
            </a:r>
          </a:p>
          <a:p>
            <a:r>
              <a:rPr lang="en-US" sz="1200" dirty="0">
                <a:solidFill>
                  <a:srgbClr val="C0C0C0"/>
                </a:solidFill>
                <a:latin typeface="Monaco" pitchFamily="2" charset="77"/>
              </a:rPr>
              <a:t>------------------- ------------ ---- -----------------</a:t>
            </a:r>
          </a:p>
          <a:p>
            <a:r>
              <a:rPr lang="en-US" sz="1200" dirty="0">
                <a:solidFill>
                  <a:srgbClr val="C0C0C0"/>
                </a:solidFill>
                <a:latin typeface="Monaco" pitchFamily="2" charset="77"/>
              </a:rPr>
              <a:t>5c45.27e0.8383            Dynamic         1 GigabitEthernet0/1/3</a:t>
            </a:r>
          </a:p>
          <a:p>
            <a:r>
              <a:rPr lang="en-US" sz="1200" dirty="0">
                <a:solidFill>
                  <a:srgbClr val="C0C0C0"/>
                </a:solidFill>
                <a:latin typeface="Monaco" pitchFamily="2" charset="77"/>
              </a:rPr>
              <a:t>7641.7b63.584a            Dynamic        20 GigabitEthernet0/1/3</a:t>
            </a:r>
          </a:p>
          <a:p>
            <a:r>
              <a:rPr lang="en-US" sz="1200" dirty="0">
                <a:solidFill>
                  <a:srgbClr val="C0C0C0"/>
                </a:solidFill>
                <a:latin typeface="Monaco" pitchFamily="2" charset="77"/>
              </a:rPr>
              <a:t>5c45.27e0.8381            Dynamic        10 GigabitEthernet0/1/3</a:t>
            </a:r>
          </a:p>
          <a:p>
            <a:r>
              <a:rPr lang="en-US" sz="1200" dirty="0">
                <a:solidFill>
                  <a:srgbClr val="C0C0C0"/>
                </a:solidFill>
                <a:latin typeface="Monaco" pitchFamily="2" charset="77"/>
              </a:rPr>
              <a:t>0000.5e00.0101            Dynamic        10 GigabitEthernet0/0/1</a:t>
            </a:r>
          </a:p>
          <a:p>
            <a:r>
              <a:rPr lang="en-US" sz="1200" dirty="0">
                <a:solidFill>
                  <a:srgbClr val="C0C0C0"/>
                </a:solidFill>
                <a:latin typeface="Monaco" pitchFamily="2" charset="77"/>
              </a:rPr>
              <a:t>ca3f.aee3.e3e6            Dynamic        20 GigabitEthernet0/1/3</a:t>
            </a:r>
          </a:p>
          <a:p>
            <a:r>
              <a:rPr lang="en-US" sz="1200" dirty="0">
                <a:solidFill>
                  <a:srgbClr val="C0C0C0"/>
                </a:solidFill>
                <a:latin typeface="Monaco" pitchFamily="2" charset="77"/>
              </a:rPr>
              <a:t>644b.f012.7f75            Dynamic        20 GigabitEthernet0/1/3</a:t>
            </a:r>
          </a:p>
          <a:p>
            <a:r>
              <a:rPr lang="en-US" sz="1200" dirty="0">
                <a:solidFill>
                  <a:srgbClr val="C0C0C0"/>
                </a:solidFill>
                <a:latin typeface="Monaco" pitchFamily="2" charset="77"/>
              </a:rPr>
              <a:t>f018.9815.8eb8            Dynamic        20 GigabitEthernet0/1/3</a:t>
            </a:r>
          </a:p>
          <a:p>
            <a:r>
              <a:rPr lang="en-US" sz="1200" dirty="0">
                <a:solidFill>
                  <a:srgbClr val="C0C0C0"/>
                </a:solidFill>
                <a:latin typeface="Monaco" pitchFamily="2" charset="77"/>
              </a:rPr>
              <a:t>ecb5.fa13.4677            Dynamic        20 GigabitEthernet0/0/2</a:t>
            </a:r>
          </a:p>
          <a:p>
            <a:r>
              <a:rPr lang="en-US" sz="1200" dirty="0">
                <a:solidFill>
                  <a:srgbClr val="C0C0C0"/>
                </a:solidFill>
                <a:latin typeface="Monaco" pitchFamily="2" charset="77"/>
              </a:rPr>
              <a:t>a0a4.c5c2.4165            Dynamic        20 GigabitEthernet0/0/1</a:t>
            </a:r>
          </a:p>
          <a:p>
            <a:r>
              <a:rPr lang="en-US" sz="1200" dirty="0">
                <a:solidFill>
                  <a:srgbClr val="C0C0C0"/>
                </a:solidFill>
                <a:latin typeface="Monaco" pitchFamily="2" charset="77"/>
              </a:rPr>
              <a:t>4c71.0c92.4f10            Dynamic        10 GigabitEthernet0/1/3</a:t>
            </a:r>
          </a:p>
          <a:p>
            <a:r>
              <a:rPr lang="en-US" sz="1200" dirty="0">
                <a:solidFill>
                  <a:srgbClr val="C0C0C0"/>
                </a:solidFill>
                <a:latin typeface="Monaco" pitchFamily="2" charset="77"/>
              </a:rPr>
              <a:t>12d3.acae.bbc0            Dynamic        20 GigabitEthernet0/0/1</a:t>
            </a:r>
          </a:p>
          <a:p>
            <a:r>
              <a:rPr lang="en-US" sz="1200" dirty="0">
                <a:solidFill>
                  <a:srgbClr val="C0C0C0"/>
                </a:solidFill>
                <a:latin typeface="Monaco" pitchFamily="2" charset="77"/>
              </a:rPr>
              <a:t>04d4.c448.9cf7            Dynamic        20 GigabitEthernet0/1/3</a:t>
            </a:r>
          </a:p>
          <a:p>
            <a:endParaRPr lang="en-US" sz="1200" dirty="0">
              <a:latin typeface="Consolas" panose="020B0609020204030204" pitchFamily="49" charset="0"/>
              <a:cs typeface="Consolas" panose="020B0609020204030204" pitchFamily="49" charset="0"/>
            </a:endParaRPr>
          </a:p>
        </p:txBody>
      </p:sp>
      <p:sp>
        <p:nvSpPr>
          <p:cNvPr id="3" name="Rounded Rectangle 2">
            <a:extLst>
              <a:ext uri="{FF2B5EF4-FFF2-40B4-BE49-F238E27FC236}">
                <a16:creationId xmlns:a16="http://schemas.microsoft.com/office/drawing/2014/main" id="{51691B70-F590-C044-5C53-5EB1692987DD}"/>
              </a:ext>
            </a:extLst>
          </p:cNvPr>
          <p:cNvSpPr/>
          <p:nvPr/>
        </p:nvSpPr>
        <p:spPr>
          <a:xfrm>
            <a:off x="3276600" y="4400550"/>
            <a:ext cx="2438400" cy="46727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latin typeface="Avenir Book" panose="02000503020000020003" pitchFamily="2" charset="0"/>
              </a:rPr>
              <a:t>Does it scale?  </a:t>
            </a:r>
            <a:r>
              <a:rPr lang="en-US" sz="2000" dirty="0">
                <a:latin typeface="Avenir Book" panose="02000503020000020003" pitchFamily="2" charset="0"/>
              </a:rPr>
              <a:t>🤔</a:t>
            </a:r>
            <a:endParaRPr lang="en-US" dirty="0">
              <a:latin typeface="Avenir Book" panose="02000503020000020003" pitchFamily="2" charset="0"/>
            </a:endParaRPr>
          </a:p>
        </p:txBody>
      </p:sp>
    </p:spTree>
    <p:extLst>
      <p:ext uri="{BB962C8B-B14F-4D97-AF65-F5344CB8AC3E}">
        <p14:creationId xmlns:p14="http://schemas.microsoft.com/office/powerpoint/2010/main" val="14114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22C34C-EB97-B26A-DF08-197DD2E0DE34}"/>
              </a:ext>
            </a:extLst>
          </p:cNvPr>
          <p:cNvSpPr>
            <a:spLocks noGrp="1"/>
          </p:cNvSpPr>
          <p:nvPr>
            <p:ph type="sldNum" sz="quarter" idx="12"/>
          </p:nvPr>
        </p:nvSpPr>
        <p:spPr/>
        <p:txBody>
          <a:bodyPr/>
          <a:lstStyle/>
          <a:p>
            <a:fld id="{22D6CAD1-C946-4B93-B6A2-6369BC3B5860}" type="slidenum">
              <a:rPr lang="en-US" smtClean="0"/>
              <a:t>13</a:t>
            </a:fld>
            <a:endParaRPr lang="en-US"/>
          </a:p>
        </p:txBody>
      </p:sp>
      <p:sp>
        <p:nvSpPr>
          <p:cNvPr id="12" name="TextBox 11">
            <a:extLst>
              <a:ext uri="{FF2B5EF4-FFF2-40B4-BE49-F238E27FC236}">
                <a16:creationId xmlns:a16="http://schemas.microsoft.com/office/drawing/2014/main" id="{C646C7AF-0B3D-E364-56B7-5EB1D806A0D5}"/>
              </a:ext>
            </a:extLst>
          </p:cNvPr>
          <p:cNvSpPr txBox="1"/>
          <p:nvPr/>
        </p:nvSpPr>
        <p:spPr>
          <a:xfrm>
            <a:off x="2714735" y="1776740"/>
            <a:ext cx="3562129" cy="523220"/>
          </a:xfrm>
          <a:prstGeom prst="rect">
            <a:avLst/>
          </a:prstGeom>
          <a:noFill/>
        </p:spPr>
        <p:txBody>
          <a:bodyPr wrap="none" rtlCol="0">
            <a:spAutoFit/>
          </a:bodyPr>
          <a:lstStyle/>
          <a:p>
            <a:r>
              <a:rPr lang="en-US" sz="2800" i="1" u="sng" dirty="0">
                <a:latin typeface="Avenir Book" charset="0"/>
                <a:ea typeface="Avenir Book" charset="0"/>
                <a:cs typeface="Avenir Book" charset="0"/>
              </a:rPr>
              <a:t>Why</a:t>
            </a:r>
            <a:r>
              <a:rPr lang="en-US" sz="2800" i="1" dirty="0">
                <a:latin typeface="Avenir Book" charset="0"/>
                <a:ea typeface="Avenir Book" charset="0"/>
                <a:cs typeface="Avenir Book" charset="0"/>
              </a:rPr>
              <a:t> doesn’t it scale?</a:t>
            </a:r>
          </a:p>
        </p:txBody>
      </p:sp>
    </p:spTree>
    <p:extLst>
      <p:ext uri="{BB962C8B-B14F-4D97-AF65-F5344CB8AC3E}">
        <p14:creationId xmlns:p14="http://schemas.microsoft.com/office/powerpoint/2010/main" val="2935926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IP</a:t>
            </a:r>
          </a:p>
        </p:txBody>
      </p:sp>
      <p:grpSp>
        <p:nvGrpSpPr>
          <p:cNvPr id="15" name="Group 14">
            <a:extLst>
              <a:ext uri="{FF2B5EF4-FFF2-40B4-BE49-F238E27FC236}">
                <a16:creationId xmlns:a16="http://schemas.microsoft.com/office/drawing/2014/main" id="{BEB18085-0C39-5E4A-A270-AC9F3EF1AF59}"/>
              </a:ext>
            </a:extLst>
          </p:cNvPr>
          <p:cNvGrpSpPr/>
          <p:nvPr/>
        </p:nvGrpSpPr>
        <p:grpSpPr>
          <a:xfrm>
            <a:off x="1430737" y="968566"/>
            <a:ext cx="6282527" cy="3815967"/>
            <a:chOff x="1894757" y="1194183"/>
            <a:chExt cx="5483558" cy="2980016"/>
          </a:xfrm>
        </p:grpSpPr>
        <p:sp>
          <p:nvSpPr>
            <p:cNvPr id="4" name="Rectangle 3"/>
            <p:cNvSpPr/>
            <p:nvPr/>
          </p:nvSpPr>
          <p:spPr>
            <a:xfrm>
              <a:off x="1894757" y="2538766"/>
              <a:ext cx="1278239" cy="376010"/>
            </a:xfrm>
            <a:prstGeom prst="rect">
              <a:avLst/>
            </a:prstGeom>
            <a:solidFill>
              <a:srgbClr val="FFCC33"/>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bg1"/>
                  </a:solidFill>
                  <a:latin typeface="Avenir Book" panose="02000503020000020003" pitchFamily="2" charset="0"/>
                </a:rPr>
                <a:t>Network</a:t>
              </a:r>
            </a:p>
          </p:txBody>
        </p:sp>
        <p:sp>
          <p:nvSpPr>
            <p:cNvPr id="5" name="Rectangle 4"/>
            <p:cNvSpPr/>
            <p:nvPr/>
          </p:nvSpPr>
          <p:spPr>
            <a:xfrm>
              <a:off x="1894757" y="3182542"/>
              <a:ext cx="1278239" cy="376010"/>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bg1"/>
                  </a:solidFill>
                  <a:latin typeface="Avenir Book" panose="02000503020000020003" pitchFamily="2" charset="0"/>
                </a:rPr>
                <a:t>Link</a:t>
              </a:r>
            </a:p>
          </p:txBody>
        </p:sp>
        <p:sp>
          <p:nvSpPr>
            <p:cNvPr id="6" name="Rectangle 5"/>
            <p:cNvSpPr/>
            <p:nvPr/>
          </p:nvSpPr>
          <p:spPr>
            <a:xfrm>
              <a:off x="1894757" y="3798189"/>
              <a:ext cx="1278239" cy="3760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Avenir Book" panose="02000503020000020003" pitchFamily="2" charset="0"/>
                </a:rPr>
                <a:t>Physical</a:t>
              </a:r>
            </a:p>
          </p:txBody>
        </p:sp>
        <p:sp>
          <p:nvSpPr>
            <p:cNvPr id="7" name="Rectangle 6"/>
            <p:cNvSpPr/>
            <p:nvPr/>
          </p:nvSpPr>
          <p:spPr>
            <a:xfrm>
              <a:off x="1894757" y="1913579"/>
              <a:ext cx="1278239" cy="376010"/>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rgbClr val="7F7F7F"/>
                  </a:solidFill>
                  <a:latin typeface="Avenir Book" panose="02000503020000020003" pitchFamily="2" charset="0"/>
                </a:rPr>
                <a:t>Transport</a:t>
              </a:r>
            </a:p>
          </p:txBody>
        </p:sp>
        <p:sp>
          <p:nvSpPr>
            <p:cNvPr id="8" name="Rectangle 7"/>
            <p:cNvSpPr/>
            <p:nvPr/>
          </p:nvSpPr>
          <p:spPr>
            <a:xfrm>
              <a:off x="1894757" y="1288393"/>
              <a:ext cx="1278239" cy="376010"/>
            </a:xfrm>
            <a:prstGeom prst="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rgbClr val="7F7F7F"/>
                  </a:solidFill>
                  <a:latin typeface="Avenir Book" panose="02000503020000020003" pitchFamily="2" charset="0"/>
                </a:rPr>
                <a:t>Application</a:t>
              </a:r>
            </a:p>
          </p:txBody>
        </p:sp>
        <p:sp>
          <p:nvSpPr>
            <p:cNvPr id="9" name="TextBox 8"/>
            <p:cNvSpPr txBox="1"/>
            <p:nvPr/>
          </p:nvSpPr>
          <p:spPr>
            <a:xfrm>
              <a:off x="3335910" y="3798189"/>
              <a:ext cx="3236499" cy="240353"/>
            </a:xfrm>
            <a:prstGeom prst="rect">
              <a:avLst/>
            </a:prstGeom>
            <a:noFill/>
          </p:spPr>
          <p:txBody>
            <a:bodyPr wrap="none" rtlCol="0">
              <a:spAutoFit/>
            </a:bodyPr>
            <a:lstStyle/>
            <a:p>
              <a:r>
                <a:rPr lang="en-US" sz="1400" dirty="0">
                  <a:latin typeface="Avenir Book" panose="02000503020000020003" pitchFamily="2" charset="0"/>
                </a:rPr>
                <a:t>Service: move bits to other node across link </a:t>
              </a:r>
            </a:p>
          </p:txBody>
        </p:sp>
        <p:sp>
          <p:nvSpPr>
            <p:cNvPr id="10" name="TextBox 9"/>
            <p:cNvSpPr txBox="1"/>
            <p:nvPr/>
          </p:nvSpPr>
          <p:spPr>
            <a:xfrm>
              <a:off x="3335909" y="3119874"/>
              <a:ext cx="3450569" cy="408600"/>
            </a:xfrm>
            <a:prstGeom prst="rect">
              <a:avLst/>
            </a:prstGeom>
            <a:noFill/>
          </p:spPr>
          <p:txBody>
            <a:bodyPr wrap="none" rtlCol="0">
              <a:spAutoFit/>
            </a:bodyPr>
            <a:lstStyle/>
            <a:p>
              <a:r>
                <a:rPr lang="en-US" sz="1400" dirty="0">
                  <a:latin typeface="Avenir Book" panose="02000503020000020003" pitchFamily="2" charset="0"/>
                </a:rPr>
                <a:t>Service: move frames to other node across link.</a:t>
              </a:r>
            </a:p>
            <a:p>
              <a:r>
                <a:rPr lang="en-US" sz="1400" dirty="0">
                  <a:latin typeface="Avenir Book" panose="02000503020000020003" pitchFamily="2" charset="0"/>
                </a:rPr>
                <a:t>May add reliability, medium access control</a:t>
              </a:r>
            </a:p>
          </p:txBody>
        </p:sp>
        <p:sp>
          <p:nvSpPr>
            <p:cNvPr id="11" name="TextBox 10"/>
            <p:cNvSpPr txBox="1"/>
            <p:nvPr/>
          </p:nvSpPr>
          <p:spPr>
            <a:xfrm>
              <a:off x="3335908" y="2472140"/>
              <a:ext cx="4042407" cy="576847"/>
            </a:xfrm>
            <a:prstGeom prst="rect">
              <a:avLst/>
            </a:prstGeom>
            <a:noFill/>
          </p:spPr>
          <p:txBody>
            <a:bodyPr wrap="none" rtlCol="0">
              <a:spAutoFit/>
            </a:bodyPr>
            <a:lstStyle/>
            <a:p>
              <a:r>
                <a:rPr lang="en-US" sz="1400" dirty="0">
                  <a:solidFill>
                    <a:srgbClr val="FFCC33"/>
                  </a:solidFill>
                  <a:latin typeface="Avenir Book" panose="02000503020000020003" pitchFamily="2" charset="0"/>
                </a:rPr>
                <a:t>Service: move packets to any other node in the network</a:t>
              </a:r>
            </a:p>
            <a:p>
              <a:r>
                <a:rPr lang="en-US" sz="1400" dirty="0">
                  <a:solidFill>
                    <a:srgbClr val="FFCC33"/>
                  </a:solidFill>
                  <a:latin typeface="Avenir Book" panose="02000503020000020003" pitchFamily="2" charset="0"/>
                </a:rPr>
                <a:t>Internet Protocol (IP)</a:t>
              </a:r>
            </a:p>
            <a:p>
              <a:endParaRPr lang="en-US" sz="1400" dirty="0">
                <a:solidFill>
                  <a:srgbClr val="FFCC33"/>
                </a:solidFill>
                <a:latin typeface="Avenir Book" panose="02000503020000020003" pitchFamily="2" charset="0"/>
              </a:endParaRPr>
            </a:p>
          </p:txBody>
        </p:sp>
        <p:sp>
          <p:nvSpPr>
            <p:cNvPr id="12" name="TextBox 11"/>
            <p:cNvSpPr txBox="1"/>
            <p:nvPr/>
          </p:nvSpPr>
          <p:spPr>
            <a:xfrm>
              <a:off x="3335909" y="1786407"/>
              <a:ext cx="3086792" cy="576847"/>
            </a:xfrm>
            <a:prstGeom prst="rect">
              <a:avLst/>
            </a:prstGeom>
            <a:noFill/>
          </p:spPr>
          <p:txBody>
            <a:bodyPr wrap="none" rtlCol="0">
              <a:spAutoFit/>
            </a:bodyPr>
            <a:lstStyle/>
            <a:p>
              <a:r>
                <a:rPr lang="en-US" sz="1400" dirty="0">
                  <a:solidFill>
                    <a:srgbClr val="7F7F7F"/>
                  </a:solidFill>
                  <a:latin typeface="Avenir Book" panose="02000503020000020003" pitchFamily="2" charset="0"/>
                </a:rPr>
                <a:t>Service: multiplexing applications</a:t>
              </a:r>
            </a:p>
            <a:p>
              <a:r>
                <a:rPr lang="en-US" sz="1400" dirty="0">
                  <a:solidFill>
                    <a:srgbClr val="7F7F7F"/>
                  </a:solidFill>
                  <a:latin typeface="Avenir Book" panose="02000503020000020003" pitchFamily="2" charset="0"/>
                </a:rPr>
                <a:t>Reliable byte stream to other node (TCP), </a:t>
              </a:r>
            </a:p>
            <a:p>
              <a:r>
                <a:rPr lang="en-US" sz="1400" dirty="0">
                  <a:solidFill>
                    <a:srgbClr val="7F7F7F"/>
                  </a:solidFill>
                  <a:latin typeface="Avenir Book" panose="02000503020000020003" pitchFamily="2" charset="0"/>
                </a:rPr>
                <a:t>Unreliable datagram (UDP)</a:t>
              </a:r>
            </a:p>
          </p:txBody>
        </p:sp>
        <p:sp>
          <p:nvSpPr>
            <p:cNvPr id="13" name="TextBox 12"/>
            <p:cNvSpPr txBox="1"/>
            <p:nvPr/>
          </p:nvSpPr>
          <p:spPr>
            <a:xfrm>
              <a:off x="3335909" y="1194183"/>
              <a:ext cx="2366008" cy="408600"/>
            </a:xfrm>
            <a:prstGeom prst="rect">
              <a:avLst/>
            </a:prstGeom>
            <a:noFill/>
          </p:spPr>
          <p:txBody>
            <a:bodyPr wrap="none" rtlCol="0">
              <a:spAutoFit/>
            </a:bodyPr>
            <a:lstStyle/>
            <a:p>
              <a:r>
                <a:rPr lang="en-US" sz="1400" dirty="0">
                  <a:solidFill>
                    <a:srgbClr val="7F7F7F"/>
                  </a:solidFill>
                  <a:latin typeface="Avenir Book" panose="02000503020000020003" pitchFamily="2" charset="0"/>
                </a:rPr>
                <a:t>Service: user-facing application.</a:t>
              </a:r>
            </a:p>
            <a:p>
              <a:r>
                <a:rPr lang="en-US" sz="1400" dirty="0">
                  <a:solidFill>
                    <a:srgbClr val="7F7F7F"/>
                  </a:solidFill>
                  <a:latin typeface="Avenir Book" panose="02000503020000020003" pitchFamily="2" charset="0"/>
                </a:rPr>
                <a:t>Application-defined messages</a:t>
              </a:r>
            </a:p>
          </p:txBody>
        </p:sp>
      </p:grpSp>
    </p:spTree>
    <p:extLst>
      <p:ext uri="{BB962C8B-B14F-4D97-AF65-F5344CB8AC3E}">
        <p14:creationId xmlns:p14="http://schemas.microsoft.com/office/powerpoint/2010/main" val="1952254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DE1F-22EB-4A4A-A38B-5E9577EA5E26}"/>
              </a:ext>
            </a:extLst>
          </p:cNvPr>
          <p:cNvSpPr>
            <a:spLocks noGrp="1"/>
          </p:cNvSpPr>
          <p:nvPr>
            <p:ph type="title"/>
          </p:nvPr>
        </p:nvSpPr>
        <p:spPr/>
        <p:txBody>
          <a:bodyPr/>
          <a:lstStyle/>
          <a:p>
            <a:r>
              <a:rPr lang="en-US" dirty="0"/>
              <a:t>Internet Protocol (IP) Goals</a:t>
            </a:r>
          </a:p>
        </p:txBody>
      </p:sp>
      <p:sp>
        <p:nvSpPr>
          <p:cNvPr id="3" name="Content Placeholder 2">
            <a:extLst>
              <a:ext uri="{FF2B5EF4-FFF2-40B4-BE49-F238E27FC236}">
                <a16:creationId xmlns:a16="http://schemas.microsoft.com/office/drawing/2014/main" id="{08DD8CE4-F0D4-AC48-A5EE-3539055E9B16}"/>
              </a:ext>
            </a:extLst>
          </p:cNvPr>
          <p:cNvSpPr>
            <a:spLocks noGrp="1"/>
          </p:cNvSpPr>
          <p:nvPr>
            <p:ph idx="1"/>
          </p:nvPr>
        </p:nvSpPr>
        <p:spPr>
          <a:xfrm>
            <a:off x="457200" y="1200151"/>
            <a:ext cx="5334000" cy="3394472"/>
          </a:xfrm>
        </p:spPr>
        <p:txBody>
          <a:bodyPr>
            <a:normAutofit/>
          </a:bodyPr>
          <a:lstStyle/>
          <a:p>
            <a:pPr marL="0" indent="0">
              <a:buNone/>
            </a:pPr>
            <a:r>
              <a:rPr lang="en-US" dirty="0"/>
              <a:t>How to connect </a:t>
            </a:r>
            <a:r>
              <a:rPr lang="en-US" i="1" dirty="0"/>
              <a:t>everyone</a:t>
            </a:r>
            <a:r>
              <a:rPr lang="en-US" dirty="0"/>
              <a:t>? </a:t>
            </a:r>
          </a:p>
          <a:p>
            <a:r>
              <a:rPr lang="en-US" dirty="0"/>
              <a:t>Glue lower-level networks together</a:t>
            </a:r>
          </a:p>
          <a:p>
            <a:r>
              <a:rPr lang="en-US" dirty="0"/>
              <a:t>A network of networks!</a:t>
            </a:r>
          </a:p>
          <a:p>
            <a:r>
              <a:rPr lang="en-US" dirty="0"/>
              <a:t>Router:  device that forwards packets between </a:t>
            </a:r>
            <a:r>
              <a:rPr lang="en-US" i="1" dirty="0"/>
              <a:t>networks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DD1CD98-A6A3-2E42-9E6C-E531DE85E4DB}"/>
              </a:ext>
            </a:extLst>
          </p:cNvPr>
          <p:cNvSpPr>
            <a:spLocks noGrp="1"/>
          </p:cNvSpPr>
          <p:nvPr>
            <p:ph type="sldNum" sz="quarter" idx="12"/>
          </p:nvPr>
        </p:nvSpPr>
        <p:spPr/>
        <p:txBody>
          <a:bodyPr/>
          <a:lstStyle/>
          <a:p>
            <a:fld id="{22D6CAD1-C946-4B93-B6A2-6369BC3B5860}" type="slidenum">
              <a:rPr lang="en-US" smtClean="0"/>
              <a:t>15</a:t>
            </a:fld>
            <a:endParaRPr lang="en-US"/>
          </a:p>
        </p:txBody>
      </p:sp>
      <p:pic>
        <p:nvPicPr>
          <p:cNvPr id="5" name="Picture 4" descr="04x01.eps">
            <a:extLst>
              <a:ext uri="{FF2B5EF4-FFF2-40B4-BE49-F238E27FC236}">
                <a16:creationId xmlns:a16="http://schemas.microsoft.com/office/drawing/2014/main" id="{23AF48A9-8923-8141-A6BE-2C0452A4CFBC}"/>
              </a:ext>
            </a:extLst>
          </p:cNvPr>
          <p:cNvPicPr>
            <a:picLocks noChangeAspect="1"/>
          </p:cNvPicPr>
          <p:nvPr/>
        </p:nvPicPr>
        <p:blipFill>
          <a:blip r:embed="rId3"/>
          <a:stretch>
            <a:fillRect/>
          </a:stretch>
        </p:blipFill>
        <p:spPr>
          <a:xfrm>
            <a:off x="5791200" y="2596519"/>
            <a:ext cx="3002280" cy="2330290"/>
          </a:xfrm>
          <a:prstGeom prst="rect">
            <a:avLst/>
          </a:prstGeom>
          <a:solidFill>
            <a:schemeClr val="tx1"/>
          </a:solidFill>
        </p:spPr>
      </p:pic>
    </p:spTree>
    <p:extLst>
      <p:ext uri="{BB962C8B-B14F-4D97-AF65-F5344CB8AC3E}">
        <p14:creationId xmlns:p14="http://schemas.microsoft.com/office/powerpoint/2010/main" val="25237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DE1F-22EB-4A4A-A38B-5E9577EA5E26}"/>
              </a:ext>
            </a:extLst>
          </p:cNvPr>
          <p:cNvSpPr>
            <a:spLocks noGrp="1"/>
          </p:cNvSpPr>
          <p:nvPr>
            <p:ph type="title"/>
          </p:nvPr>
        </p:nvSpPr>
        <p:spPr/>
        <p:txBody>
          <a:bodyPr/>
          <a:lstStyle/>
          <a:p>
            <a:r>
              <a:rPr lang="en-US" dirty="0"/>
              <a:t>Internet Protocol (IP) Goals</a:t>
            </a:r>
          </a:p>
        </p:txBody>
      </p:sp>
      <p:sp>
        <p:nvSpPr>
          <p:cNvPr id="3" name="Content Placeholder 2">
            <a:extLst>
              <a:ext uri="{FF2B5EF4-FFF2-40B4-BE49-F238E27FC236}">
                <a16:creationId xmlns:a16="http://schemas.microsoft.com/office/drawing/2014/main" id="{08DD8CE4-F0D4-AC48-A5EE-3539055E9B16}"/>
              </a:ext>
            </a:extLst>
          </p:cNvPr>
          <p:cNvSpPr>
            <a:spLocks noGrp="1"/>
          </p:cNvSpPr>
          <p:nvPr>
            <p:ph idx="1"/>
          </p:nvPr>
        </p:nvSpPr>
        <p:spPr>
          <a:xfrm>
            <a:off x="457200" y="1200151"/>
            <a:ext cx="5334000" cy="3394472"/>
          </a:xfrm>
        </p:spPr>
        <p:txBody>
          <a:bodyPr>
            <a:normAutofit/>
          </a:bodyPr>
          <a:lstStyle/>
          <a:p>
            <a:pPr marL="0" indent="0">
              <a:buNone/>
            </a:pPr>
            <a:r>
              <a:rPr lang="en-US" dirty="0"/>
              <a:t>How to connect </a:t>
            </a:r>
            <a:r>
              <a:rPr lang="en-US" i="1" dirty="0"/>
              <a:t>everyone</a:t>
            </a:r>
            <a:r>
              <a:rPr lang="en-US" dirty="0"/>
              <a:t>? </a:t>
            </a:r>
          </a:p>
          <a:p>
            <a:r>
              <a:rPr lang="en-US" dirty="0"/>
              <a:t>Glue lower-level networks together</a:t>
            </a:r>
          </a:p>
          <a:p>
            <a:r>
              <a:rPr lang="en-US" dirty="0"/>
              <a:t>A network of networks!</a:t>
            </a:r>
          </a:p>
          <a:p>
            <a:r>
              <a:rPr lang="en-US" dirty="0"/>
              <a:t>Router:  device that forwards packets between </a:t>
            </a:r>
            <a:r>
              <a:rPr lang="en-US" i="1" dirty="0"/>
              <a:t>networks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DD1CD98-A6A3-2E42-9E6C-E531DE85E4DB}"/>
              </a:ext>
            </a:extLst>
          </p:cNvPr>
          <p:cNvSpPr>
            <a:spLocks noGrp="1"/>
          </p:cNvSpPr>
          <p:nvPr>
            <p:ph type="sldNum" sz="quarter" idx="12"/>
          </p:nvPr>
        </p:nvSpPr>
        <p:spPr/>
        <p:txBody>
          <a:bodyPr/>
          <a:lstStyle/>
          <a:p>
            <a:fld id="{22D6CAD1-C946-4B93-B6A2-6369BC3B5860}" type="slidenum">
              <a:rPr lang="en-US" smtClean="0"/>
              <a:t>16</a:t>
            </a:fld>
            <a:endParaRPr lang="en-US"/>
          </a:p>
        </p:txBody>
      </p:sp>
      <p:pic>
        <p:nvPicPr>
          <p:cNvPr id="5" name="Picture 4" descr="04x01.eps">
            <a:extLst>
              <a:ext uri="{FF2B5EF4-FFF2-40B4-BE49-F238E27FC236}">
                <a16:creationId xmlns:a16="http://schemas.microsoft.com/office/drawing/2014/main" id="{23AF48A9-8923-8141-A6BE-2C0452A4CFBC}"/>
              </a:ext>
            </a:extLst>
          </p:cNvPr>
          <p:cNvPicPr>
            <a:picLocks noChangeAspect="1"/>
          </p:cNvPicPr>
          <p:nvPr/>
        </p:nvPicPr>
        <p:blipFill>
          <a:blip r:embed="rId3"/>
          <a:stretch>
            <a:fillRect/>
          </a:stretch>
        </p:blipFill>
        <p:spPr>
          <a:xfrm>
            <a:off x="5791200" y="2596519"/>
            <a:ext cx="3002280" cy="2330290"/>
          </a:xfrm>
          <a:prstGeom prst="rect">
            <a:avLst/>
          </a:prstGeom>
          <a:solidFill>
            <a:schemeClr val="tx1"/>
          </a:solidFill>
        </p:spPr>
      </p:pic>
      <p:sp>
        <p:nvSpPr>
          <p:cNvPr id="7" name="Rounded Rectangle 6">
            <a:extLst>
              <a:ext uri="{FF2B5EF4-FFF2-40B4-BE49-F238E27FC236}">
                <a16:creationId xmlns:a16="http://schemas.microsoft.com/office/drawing/2014/main" id="{803FDC7A-E8A6-3793-F40C-6F42D3E283D0}"/>
              </a:ext>
            </a:extLst>
          </p:cNvPr>
          <p:cNvSpPr/>
          <p:nvPr/>
        </p:nvSpPr>
        <p:spPr>
          <a:xfrm>
            <a:off x="762000" y="3867150"/>
            <a:ext cx="4191000" cy="44556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latin typeface="Avenir Book" panose="02000503020000020003" pitchFamily="2" charset="0"/>
              </a:rPr>
              <a:t>=&gt; Doesn’t that sound like switching?  </a:t>
            </a:r>
          </a:p>
        </p:txBody>
      </p:sp>
    </p:spTree>
    <p:extLst>
      <p:ext uri="{BB962C8B-B14F-4D97-AF65-F5344CB8AC3E}">
        <p14:creationId xmlns:p14="http://schemas.microsoft.com/office/powerpoint/2010/main" val="33472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17</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57312" y="0"/>
            <a:ext cx="6429375" cy="51435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38101" y="4131858"/>
            <a:ext cx="5105400" cy="923330"/>
          </a:xfrm>
          <a:prstGeom prst="rect">
            <a:avLst/>
          </a:prstGeom>
          <a:noFill/>
        </p:spPr>
        <p:txBody>
          <a:bodyPr wrap="square" rtlCol="0">
            <a:spAutoFit/>
          </a:bodyPr>
          <a:lstStyle/>
          <a:p>
            <a:r>
              <a:rPr lang="en-US" dirty="0">
                <a:latin typeface="Avenir Book" panose="02000503020000020003" pitchFamily="2" charset="0"/>
              </a:rPr>
              <a:t> </a:t>
            </a:r>
          </a:p>
          <a:p>
            <a:r>
              <a:rPr lang="en-US" dirty="0">
                <a:latin typeface="Avenir Book" panose="02000503020000020003" pitchFamily="2" charset="0"/>
              </a:rPr>
              <a:t>Map of the Internet, 2021 (via BGP)</a:t>
            </a:r>
          </a:p>
          <a:p>
            <a:r>
              <a:rPr lang="en-US" dirty="0">
                <a:latin typeface="Avenir Book" panose="02000503020000020003" pitchFamily="2" charset="0"/>
              </a:rPr>
              <a:t>OPTE project</a:t>
            </a:r>
          </a:p>
        </p:txBody>
      </p:sp>
      <p:pic>
        <p:nvPicPr>
          <p:cNvPr id="8" name="Picture 7">
            <a:extLst>
              <a:ext uri="{FF2B5EF4-FFF2-40B4-BE49-F238E27FC236}">
                <a16:creationId xmlns:a16="http://schemas.microsoft.com/office/drawing/2014/main" id="{F24C053E-69D4-8048-9E9D-C6B682F2B21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20000" y="2984896"/>
            <a:ext cx="1525655" cy="1473200"/>
          </a:xfrm>
          <a:prstGeom prst="rect">
            <a:avLst/>
          </a:prstGeom>
        </p:spPr>
      </p:pic>
    </p:spTree>
    <p:extLst>
      <p:ext uri="{BB962C8B-B14F-4D97-AF65-F5344CB8AC3E}">
        <p14:creationId xmlns:p14="http://schemas.microsoft.com/office/powerpoint/2010/main" val="96653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148D0-B4D0-2337-D262-96B95BFE2909}"/>
              </a:ext>
            </a:extLst>
          </p:cNvPr>
          <p:cNvSpPr>
            <a:spLocks noGrp="1"/>
          </p:cNvSpPr>
          <p:nvPr>
            <p:ph type="sldNum" sz="quarter" idx="12"/>
          </p:nvPr>
        </p:nvSpPr>
        <p:spPr/>
        <p:txBody>
          <a:bodyPr/>
          <a:lstStyle/>
          <a:p>
            <a:fld id="{22D6CAD1-C946-4B93-B6A2-6369BC3B5860}" type="slidenum">
              <a:rPr lang="en-US" smtClean="0"/>
              <a:t>18</a:t>
            </a:fld>
            <a:endParaRPr lang="en-US"/>
          </a:p>
        </p:txBody>
      </p:sp>
      <p:pic>
        <p:nvPicPr>
          <p:cNvPr id="2050" name="Picture 2">
            <a:extLst>
              <a:ext uri="{FF2B5EF4-FFF2-40B4-BE49-F238E27FC236}">
                <a16:creationId xmlns:a16="http://schemas.microsoft.com/office/drawing/2014/main" id="{80C5DD85-0E4A-D981-AAC9-38D0D37CA8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171575"/>
            <a:ext cx="3944691"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9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Challenges</a:t>
            </a:r>
          </a:p>
        </p:txBody>
      </p:sp>
      <p:sp>
        <p:nvSpPr>
          <p:cNvPr id="3" name="Content Placeholder 2"/>
          <p:cNvSpPr>
            <a:spLocks noGrp="1"/>
          </p:cNvSpPr>
          <p:nvPr>
            <p:ph idx="1"/>
          </p:nvPr>
        </p:nvSpPr>
        <p:spPr>
          <a:xfrm>
            <a:off x="457200" y="1200151"/>
            <a:ext cx="8336280" cy="3394472"/>
          </a:xfrm>
        </p:spPr>
        <p:txBody>
          <a:bodyPr/>
          <a:lstStyle/>
          <a:p>
            <a:r>
              <a:rPr lang="en-US" dirty="0"/>
              <a:t>Networks are heterogeneous (</a:t>
            </a:r>
            <a:r>
              <a:rPr lang="en-US" dirty="0" err="1"/>
              <a:t>eg.</a:t>
            </a:r>
            <a:r>
              <a:rPr lang="en-US" dirty="0"/>
              <a:t> </a:t>
            </a:r>
            <a:r>
              <a:rPr lang="en-US" dirty="0" err="1"/>
              <a:t>Wifi</a:t>
            </a:r>
            <a:r>
              <a:rPr lang="en-US" dirty="0"/>
              <a:t> vs. Ethernet)</a:t>
            </a:r>
          </a:p>
          <a:p>
            <a:pPr lvl="1"/>
            <a:r>
              <a:rPr lang="en-US" dirty="0"/>
              <a:t>Different frame formats</a:t>
            </a:r>
          </a:p>
          <a:p>
            <a:pPr lvl="1"/>
            <a:r>
              <a:rPr lang="en-US" dirty="0"/>
              <a:t>Some are more reliable than others</a:t>
            </a:r>
          </a:p>
          <a:p>
            <a:pPr lvl="1"/>
            <a:r>
              <a:rPr lang="en-US" dirty="0"/>
              <a:t>Different packet sizes/bandwidths</a:t>
            </a:r>
          </a:p>
          <a:p>
            <a:pPr marL="457200" lvl="1" indent="0">
              <a:buNone/>
            </a:pPr>
            <a:endParaRPr lang="en-US" dirty="0"/>
          </a:p>
          <a:p>
            <a:r>
              <a:rPr lang="en-US" dirty="0"/>
              <a:t>Scaling:  link-layer strategies don’t work!</a:t>
            </a:r>
          </a:p>
        </p:txBody>
      </p:sp>
      <p:pic>
        <p:nvPicPr>
          <p:cNvPr id="4" name="Picture 3" descr="04x01.eps">
            <a:extLst>
              <a:ext uri="{FF2B5EF4-FFF2-40B4-BE49-F238E27FC236}">
                <a16:creationId xmlns:a16="http://schemas.microsoft.com/office/drawing/2014/main" id="{5200A28C-BCEB-A146-8F85-EFB7DD307ACE}"/>
              </a:ext>
            </a:extLst>
          </p:cNvPr>
          <p:cNvPicPr>
            <a:picLocks noChangeAspect="1"/>
          </p:cNvPicPr>
          <p:nvPr/>
        </p:nvPicPr>
        <p:blipFill>
          <a:blip r:embed="rId3"/>
          <a:stretch>
            <a:fillRect/>
          </a:stretch>
        </p:blipFill>
        <p:spPr>
          <a:xfrm>
            <a:off x="6553200" y="2917325"/>
            <a:ext cx="2570922" cy="1995481"/>
          </a:xfrm>
          <a:prstGeom prst="rect">
            <a:avLst/>
          </a:prstGeom>
          <a:solidFill>
            <a:schemeClr val="tx1"/>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9C96-1E12-A445-9914-36B23BEEC00F}"/>
              </a:ext>
            </a:extLst>
          </p:cNvPr>
          <p:cNvSpPr>
            <a:spLocks noGrp="1"/>
          </p:cNvSpPr>
          <p:nvPr>
            <p:ph type="title"/>
          </p:nvPr>
        </p:nvSpPr>
        <p:spPr/>
        <p:txBody>
          <a:bodyPr/>
          <a:lstStyle/>
          <a:p>
            <a:r>
              <a:rPr lang="en-US" dirty="0" err="1"/>
              <a:t>Administivia</a:t>
            </a:r>
            <a:endParaRPr lang="en-US" dirty="0"/>
          </a:p>
        </p:txBody>
      </p:sp>
      <p:sp>
        <p:nvSpPr>
          <p:cNvPr id="3" name="Content Placeholder 2">
            <a:extLst>
              <a:ext uri="{FF2B5EF4-FFF2-40B4-BE49-F238E27FC236}">
                <a16:creationId xmlns:a16="http://schemas.microsoft.com/office/drawing/2014/main" id="{1E978FA2-8361-CA4D-92C8-D369FA54AF4A}"/>
              </a:ext>
            </a:extLst>
          </p:cNvPr>
          <p:cNvSpPr>
            <a:spLocks noGrp="1"/>
          </p:cNvSpPr>
          <p:nvPr>
            <p:ph idx="1"/>
          </p:nvPr>
        </p:nvSpPr>
        <p:spPr/>
        <p:txBody>
          <a:bodyPr>
            <a:normAutofit lnSpcReduction="10000"/>
          </a:bodyPr>
          <a:lstStyle/>
          <a:p>
            <a:r>
              <a:rPr lang="en-US" dirty="0" err="1"/>
              <a:t>Snowcast</a:t>
            </a:r>
            <a:r>
              <a:rPr lang="en-US" dirty="0"/>
              <a:t>:  now due Thursday (2/12)</a:t>
            </a:r>
          </a:p>
          <a:p>
            <a:pPr lvl="1"/>
            <a:r>
              <a:rPr lang="en-US" dirty="0"/>
              <a:t>Look for an announcement with updates to tester, tips for debugging</a:t>
            </a:r>
          </a:p>
          <a:p>
            <a:endParaRPr lang="en-US" dirty="0"/>
          </a:p>
          <a:p>
            <a:r>
              <a:rPr lang="en-US" dirty="0"/>
              <a:t>IP project:  out Thursday</a:t>
            </a:r>
          </a:p>
          <a:p>
            <a:pPr lvl="1"/>
            <a:r>
              <a:rPr lang="en-US" dirty="0">
                <a:solidFill>
                  <a:srgbClr val="FFCC33"/>
                </a:solidFill>
              </a:rPr>
              <a:t>Team form:  out TODAY, due THURSDAY 2/12</a:t>
            </a:r>
          </a:p>
          <a:p>
            <a:pPr lvl="1"/>
            <a:r>
              <a:rPr lang="en-US" dirty="0" err="1"/>
              <a:t>Gearup</a:t>
            </a:r>
            <a:r>
              <a:rPr lang="en-US" dirty="0"/>
              <a:t>:  THURSDAY 2/12 5-7pm CIT 165</a:t>
            </a:r>
          </a:p>
          <a:p>
            <a:pPr lvl="1"/>
            <a:endParaRPr lang="en-US" dirty="0"/>
          </a:p>
          <a:p>
            <a:r>
              <a:rPr lang="en-US" b="1" dirty="0"/>
              <a:t>HW1:  out later today, due next Thurs</a:t>
            </a:r>
          </a:p>
          <a:p>
            <a:pPr lvl="1"/>
            <a:r>
              <a:rPr lang="en-US" b="1" dirty="0"/>
              <a:t>Some practice for IP!</a:t>
            </a:r>
          </a:p>
          <a:p>
            <a:pPr lvl="1"/>
            <a:endParaRPr lang="en-US" b="1" dirty="0"/>
          </a:p>
          <a:p>
            <a:endParaRPr lang="en-US" b="1" u="sng" dirty="0"/>
          </a:p>
        </p:txBody>
      </p:sp>
      <p:sp>
        <p:nvSpPr>
          <p:cNvPr id="4" name="Slide Number Placeholder 3">
            <a:extLst>
              <a:ext uri="{FF2B5EF4-FFF2-40B4-BE49-F238E27FC236}">
                <a16:creationId xmlns:a16="http://schemas.microsoft.com/office/drawing/2014/main" id="{E35080B8-29A2-9847-B207-83BD9839F297}"/>
              </a:ext>
            </a:extLst>
          </p:cNvPr>
          <p:cNvSpPr>
            <a:spLocks noGrp="1"/>
          </p:cNvSpPr>
          <p:nvPr>
            <p:ph type="sldNum" sz="quarter" idx="12"/>
          </p:nvPr>
        </p:nvSpPr>
        <p:spPr/>
        <p:txBody>
          <a:bodyPr/>
          <a:lstStyle/>
          <a:p>
            <a:fld id="{22D6CAD1-C946-4B93-B6A2-6369BC3B5860}" type="slidenum">
              <a:rPr lang="en-US" smtClean="0"/>
              <a:t>2</a:t>
            </a:fld>
            <a:endParaRPr lang="en-US"/>
          </a:p>
        </p:txBody>
      </p:sp>
    </p:spTree>
    <p:extLst>
      <p:ext uri="{BB962C8B-B14F-4D97-AF65-F5344CB8AC3E}">
        <p14:creationId xmlns:p14="http://schemas.microsoft.com/office/powerpoint/2010/main" val="3127840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ADE5-3F96-4365-0DA9-DA74150E2C91}"/>
              </a:ext>
            </a:extLst>
          </p:cNvPr>
          <p:cNvSpPr>
            <a:spLocks noGrp="1"/>
          </p:cNvSpPr>
          <p:nvPr>
            <p:ph type="title"/>
          </p:nvPr>
        </p:nvSpPr>
        <p:spPr>
          <a:xfrm>
            <a:off x="381000" y="2038350"/>
            <a:ext cx="8229600" cy="857250"/>
          </a:xfrm>
        </p:spPr>
        <p:txBody>
          <a:bodyPr/>
          <a:lstStyle/>
          <a:p>
            <a:r>
              <a:rPr lang="en-US" i="1" dirty="0"/>
              <a:t>What came before the Internet?</a:t>
            </a:r>
          </a:p>
        </p:txBody>
      </p:sp>
      <p:sp>
        <p:nvSpPr>
          <p:cNvPr id="4" name="Slide Number Placeholder 3">
            <a:extLst>
              <a:ext uri="{FF2B5EF4-FFF2-40B4-BE49-F238E27FC236}">
                <a16:creationId xmlns:a16="http://schemas.microsoft.com/office/drawing/2014/main" id="{1AE3EE9A-0CBC-0E46-1A29-415AF2CC4D53}"/>
              </a:ext>
            </a:extLst>
          </p:cNvPr>
          <p:cNvSpPr>
            <a:spLocks noGrp="1"/>
          </p:cNvSpPr>
          <p:nvPr>
            <p:ph type="sldNum" sz="quarter" idx="12"/>
          </p:nvPr>
        </p:nvSpPr>
        <p:spPr/>
        <p:txBody>
          <a:bodyPr/>
          <a:lstStyle/>
          <a:p>
            <a:fld id="{22D6CAD1-C946-4B93-B6A2-6369BC3B5860}" type="slidenum">
              <a:rPr lang="en-US" smtClean="0"/>
              <a:t>20</a:t>
            </a:fld>
            <a:endParaRPr lang="en-US"/>
          </a:p>
        </p:txBody>
      </p:sp>
    </p:spTree>
    <p:extLst>
      <p:ext uri="{BB962C8B-B14F-4D97-AF65-F5344CB8AC3E}">
        <p14:creationId xmlns:p14="http://schemas.microsoft.com/office/powerpoint/2010/main" val="2455827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F162-2136-3CA2-A243-10937A89766A}"/>
              </a:ext>
            </a:extLst>
          </p:cNvPr>
          <p:cNvSpPr>
            <a:spLocks noGrp="1"/>
          </p:cNvSpPr>
          <p:nvPr>
            <p:ph type="sldNum" sz="quarter" idx="12"/>
          </p:nvPr>
        </p:nvSpPr>
        <p:spPr/>
        <p:txBody>
          <a:bodyPr/>
          <a:lstStyle/>
          <a:p>
            <a:fld id="{22D6CAD1-C946-4B93-B6A2-6369BC3B5860}" type="slidenum">
              <a:rPr lang="en-US" smtClean="0"/>
              <a:t>21</a:t>
            </a:fld>
            <a:endParaRPr lang="en-US"/>
          </a:p>
        </p:txBody>
      </p:sp>
      <p:pic>
        <p:nvPicPr>
          <p:cNvPr id="4" name="Picture 2" descr="undefined">
            <a:extLst>
              <a:ext uri="{FF2B5EF4-FFF2-40B4-BE49-F238E27FC236}">
                <a16:creationId xmlns:a16="http://schemas.microsoft.com/office/drawing/2014/main" id="{631B73FB-036E-5783-5E7B-928592ECC24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19200" y="1382135"/>
            <a:ext cx="2273290" cy="1964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04CF46-0B9C-6D7E-4A56-CB9D49BFC325}"/>
              </a:ext>
            </a:extLst>
          </p:cNvPr>
          <p:cNvSpPr txBox="1"/>
          <p:nvPr/>
        </p:nvSpPr>
        <p:spPr>
          <a:xfrm>
            <a:off x="5874144" y="668954"/>
            <a:ext cx="3117456" cy="307777"/>
          </a:xfrm>
          <a:prstGeom prst="rect">
            <a:avLst/>
          </a:prstGeom>
          <a:noFill/>
        </p:spPr>
        <p:txBody>
          <a:bodyPr wrap="none" rtlCol="0">
            <a:spAutoFit/>
          </a:bodyPr>
          <a:lstStyle/>
          <a:p>
            <a:r>
              <a:rPr lang="en-US" sz="1400" i="1" dirty="0">
                <a:latin typeface="Avenir Book" charset="0"/>
                <a:ea typeface="Avenir Book" charset="0"/>
                <a:cs typeface="Avenir Book" charset="0"/>
              </a:rPr>
              <a:t>(Plain Old Telephone Service (POTS)</a:t>
            </a:r>
          </a:p>
        </p:txBody>
      </p:sp>
      <p:sp>
        <p:nvSpPr>
          <p:cNvPr id="6" name="Title 3">
            <a:extLst>
              <a:ext uri="{FF2B5EF4-FFF2-40B4-BE49-F238E27FC236}">
                <a16:creationId xmlns:a16="http://schemas.microsoft.com/office/drawing/2014/main" id="{02D04AE9-F5E0-28C9-7122-8FFBAEEA229F}"/>
              </a:ext>
            </a:extLst>
          </p:cNvPr>
          <p:cNvSpPr txBox="1">
            <a:spLocks/>
          </p:cNvSpPr>
          <p:nvPr/>
        </p:nvSpPr>
        <p:spPr>
          <a:xfrm>
            <a:off x="152400" y="57150"/>
            <a:ext cx="8763000"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Avenir Book"/>
                <a:ea typeface="+mj-ea"/>
                <a:cs typeface="Avenir Book"/>
              </a:defRPr>
            </a:lvl1pPr>
          </a:lstStyle>
          <a:p>
            <a:r>
              <a:rPr lang="en-US"/>
              <a:t>The (landline) telephone network</a:t>
            </a:r>
            <a:endParaRPr lang="en-US" dirty="0"/>
          </a:p>
        </p:txBody>
      </p:sp>
      <p:sp>
        <p:nvSpPr>
          <p:cNvPr id="9" name="TextBox 8">
            <a:extLst>
              <a:ext uri="{FF2B5EF4-FFF2-40B4-BE49-F238E27FC236}">
                <a16:creationId xmlns:a16="http://schemas.microsoft.com/office/drawing/2014/main" id="{9CFF2D7F-9707-67DE-2CD3-2C27D127468F}"/>
              </a:ext>
            </a:extLst>
          </p:cNvPr>
          <p:cNvSpPr txBox="1"/>
          <p:nvPr/>
        </p:nvSpPr>
        <p:spPr>
          <a:xfrm>
            <a:off x="1991001" y="3346257"/>
            <a:ext cx="729687" cy="307777"/>
          </a:xfrm>
          <a:prstGeom prst="rect">
            <a:avLst/>
          </a:prstGeom>
          <a:noFill/>
        </p:spPr>
        <p:txBody>
          <a:bodyPr wrap="none" rtlCol="0">
            <a:spAutoFit/>
          </a:bodyPr>
          <a:lstStyle/>
          <a:p>
            <a:r>
              <a:rPr lang="en-US" sz="1400" i="1" dirty="0">
                <a:latin typeface="Avenir Book" charset="0"/>
                <a:ea typeface="Avenir Book" charset="0"/>
                <a:cs typeface="Avenir Book" charset="0"/>
              </a:rPr>
              <a:t>A Host</a:t>
            </a:r>
          </a:p>
        </p:txBody>
      </p:sp>
    </p:spTree>
    <p:extLst>
      <p:ext uri="{BB962C8B-B14F-4D97-AF65-F5344CB8AC3E}">
        <p14:creationId xmlns:p14="http://schemas.microsoft.com/office/powerpoint/2010/main" val="106077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F162-2136-3CA2-A243-10937A89766A}"/>
              </a:ext>
            </a:extLst>
          </p:cNvPr>
          <p:cNvSpPr>
            <a:spLocks noGrp="1"/>
          </p:cNvSpPr>
          <p:nvPr>
            <p:ph type="sldNum" sz="quarter" idx="12"/>
          </p:nvPr>
        </p:nvSpPr>
        <p:spPr/>
        <p:txBody>
          <a:bodyPr/>
          <a:lstStyle/>
          <a:p>
            <a:fld id="{22D6CAD1-C946-4B93-B6A2-6369BC3B5860}" type="slidenum">
              <a:rPr lang="en-US" smtClean="0"/>
              <a:t>22</a:t>
            </a:fld>
            <a:endParaRPr lang="en-US"/>
          </a:p>
        </p:txBody>
      </p:sp>
      <p:pic>
        <p:nvPicPr>
          <p:cNvPr id="4" name="Picture 2" descr="undefined">
            <a:extLst>
              <a:ext uri="{FF2B5EF4-FFF2-40B4-BE49-F238E27FC236}">
                <a16:creationId xmlns:a16="http://schemas.microsoft.com/office/drawing/2014/main" id="{631B73FB-036E-5783-5E7B-928592ECC24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19200" y="1382135"/>
            <a:ext cx="2273290" cy="1964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04CF46-0B9C-6D7E-4A56-CB9D49BFC325}"/>
              </a:ext>
            </a:extLst>
          </p:cNvPr>
          <p:cNvSpPr txBox="1"/>
          <p:nvPr/>
        </p:nvSpPr>
        <p:spPr>
          <a:xfrm>
            <a:off x="5874144" y="668954"/>
            <a:ext cx="3117456" cy="307777"/>
          </a:xfrm>
          <a:prstGeom prst="rect">
            <a:avLst/>
          </a:prstGeom>
          <a:noFill/>
        </p:spPr>
        <p:txBody>
          <a:bodyPr wrap="none" rtlCol="0">
            <a:spAutoFit/>
          </a:bodyPr>
          <a:lstStyle/>
          <a:p>
            <a:r>
              <a:rPr lang="en-US" sz="1400" i="1" dirty="0">
                <a:latin typeface="Avenir Book" charset="0"/>
                <a:ea typeface="Avenir Book" charset="0"/>
                <a:cs typeface="Avenir Book" charset="0"/>
              </a:rPr>
              <a:t>(Plain Old Telephone Service (POTS)</a:t>
            </a:r>
          </a:p>
        </p:txBody>
      </p:sp>
      <p:sp>
        <p:nvSpPr>
          <p:cNvPr id="6" name="Title 3">
            <a:extLst>
              <a:ext uri="{FF2B5EF4-FFF2-40B4-BE49-F238E27FC236}">
                <a16:creationId xmlns:a16="http://schemas.microsoft.com/office/drawing/2014/main" id="{02D04AE9-F5E0-28C9-7122-8FFBAEEA229F}"/>
              </a:ext>
            </a:extLst>
          </p:cNvPr>
          <p:cNvSpPr txBox="1">
            <a:spLocks/>
          </p:cNvSpPr>
          <p:nvPr/>
        </p:nvSpPr>
        <p:spPr>
          <a:xfrm>
            <a:off x="152400" y="57150"/>
            <a:ext cx="8763000"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solidFill>
                <a:latin typeface="Avenir Book"/>
                <a:ea typeface="+mj-ea"/>
                <a:cs typeface="Avenir Book"/>
              </a:defRPr>
            </a:lvl1pPr>
          </a:lstStyle>
          <a:p>
            <a:r>
              <a:rPr lang="en-US"/>
              <a:t>The (landline) telephone network</a:t>
            </a:r>
            <a:endParaRPr lang="en-US" dirty="0"/>
          </a:p>
        </p:txBody>
      </p:sp>
      <p:sp>
        <p:nvSpPr>
          <p:cNvPr id="9" name="TextBox 8">
            <a:extLst>
              <a:ext uri="{FF2B5EF4-FFF2-40B4-BE49-F238E27FC236}">
                <a16:creationId xmlns:a16="http://schemas.microsoft.com/office/drawing/2014/main" id="{9CFF2D7F-9707-67DE-2CD3-2C27D127468F}"/>
              </a:ext>
            </a:extLst>
          </p:cNvPr>
          <p:cNvSpPr txBox="1"/>
          <p:nvPr/>
        </p:nvSpPr>
        <p:spPr>
          <a:xfrm>
            <a:off x="1991001" y="3346257"/>
            <a:ext cx="729687" cy="307777"/>
          </a:xfrm>
          <a:prstGeom prst="rect">
            <a:avLst/>
          </a:prstGeom>
          <a:noFill/>
        </p:spPr>
        <p:txBody>
          <a:bodyPr wrap="none" rtlCol="0">
            <a:spAutoFit/>
          </a:bodyPr>
          <a:lstStyle/>
          <a:p>
            <a:r>
              <a:rPr lang="en-US" sz="1400" i="1" dirty="0">
                <a:latin typeface="Avenir Book" charset="0"/>
                <a:ea typeface="Avenir Book" charset="0"/>
                <a:cs typeface="Avenir Book" charset="0"/>
              </a:rPr>
              <a:t>A Host</a:t>
            </a:r>
          </a:p>
        </p:txBody>
      </p:sp>
      <p:pic>
        <p:nvPicPr>
          <p:cNvPr id="6146" name="Picture 2">
            <a:extLst>
              <a:ext uri="{FF2B5EF4-FFF2-40B4-BE49-F238E27FC236}">
                <a16:creationId xmlns:a16="http://schemas.microsoft.com/office/drawing/2014/main" id="{EE25224E-ACE5-5986-629D-158132CEF2D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128009" y="1213398"/>
            <a:ext cx="2609726" cy="3187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44D0E40-25E6-D19B-DA1D-D9E35C71120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030486" y="970381"/>
            <a:ext cx="1843657" cy="245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37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6AE8F4-4BBE-FFA0-48BC-FE63B265CF7B}"/>
              </a:ext>
            </a:extLst>
          </p:cNvPr>
          <p:cNvSpPr>
            <a:spLocks noGrp="1"/>
          </p:cNvSpPr>
          <p:nvPr>
            <p:ph type="sldNum" sz="quarter" idx="12"/>
          </p:nvPr>
        </p:nvSpPr>
        <p:spPr/>
        <p:txBody>
          <a:bodyPr/>
          <a:lstStyle/>
          <a:p>
            <a:fld id="{22D6CAD1-C946-4B93-B6A2-6369BC3B5860}" type="slidenum">
              <a:rPr lang="en-US" smtClean="0"/>
              <a:t>23</a:t>
            </a:fld>
            <a:endParaRPr lang="en-US"/>
          </a:p>
        </p:txBody>
      </p:sp>
      <p:pic>
        <p:nvPicPr>
          <p:cNvPr id="4098" name="Picture 2">
            <a:extLst>
              <a:ext uri="{FF2B5EF4-FFF2-40B4-BE49-F238E27FC236}">
                <a16:creationId xmlns:a16="http://schemas.microsoft.com/office/drawing/2014/main" id="{68EBCAB8-1DCB-ECCC-E9C6-DF052989DD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6350"/>
            <a:ext cx="5662353" cy="4639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5C7032-BAE4-BB0D-0834-910D7E386432}"/>
              </a:ext>
            </a:extLst>
          </p:cNvPr>
          <p:cNvSpPr txBox="1"/>
          <p:nvPr/>
        </p:nvSpPr>
        <p:spPr>
          <a:xfrm>
            <a:off x="50800" y="4774168"/>
            <a:ext cx="3742371" cy="369332"/>
          </a:xfrm>
          <a:prstGeom prst="rect">
            <a:avLst/>
          </a:prstGeom>
          <a:noFill/>
        </p:spPr>
        <p:txBody>
          <a:bodyPr wrap="none" rtlCol="0">
            <a:spAutoFit/>
          </a:bodyPr>
          <a:lstStyle/>
          <a:p>
            <a:r>
              <a:rPr lang="en-US" dirty="0">
                <a:latin typeface="Avenir Book" charset="0"/>
                <a:ea typeface="Avenir Book" charset="0"/>
                <a:cs typeface="Avenir Book" charset="0"/>
              </a:rPr>
              <a:t>A large telephone exchange, 1943</a:t>
            </a:r>
          </a:p>
        </p:txBody>
      </p:sp>
    </p:spTree>
    <p:extLst>
      <p:ext uri="{BB962C8B-B14F-4D97-AF65-F5344CB8AC3E}">
        <p14:creationId xmlns:p14="http://schemas.microsoft.com/office/powerpoint/2010/main" val="92350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88281-F8AF-0CEA-A362-2EB520447363}"/>
              </a:ext>
            </a:extLst>
          </p:cNvPr>
          <p:cNvSpPr>
            <a:spLocks noGrp="1"/>
          </p:cNvSpPr>
          <p:nvPr>
            <p:ph type="sldNum" sz="quarter" idx="12"/>
          </p:nvPr>
        </p:nvSpPr>
        <p:spPr/>
        <p:txBody>
          <a:bodyPr/>
          <a:lstStyle/>
          <a:p>
            <a:fld id="{22D6CAD1-C946-4B93-B6A2-6369BC3B5860}" type="slidenum">
              <a:rPr lang="en-US" smtClean="0"/>
              <a:t>24</a:t>
            </a:fld>
            <a:endParaRPr lang="en-US"/>
          </a:p>
        </p:txBody>
      </p:sp>
      <p:sp>
        <p:nvSpPr>
          <p:cNvPr id="4" name="TextBox 3">
            <a:extLst>
              <a:ext uri="{FF2B5EF4-FFF2-40B4-BE49-F238E27FC236}">
                <a16:creationId xmlns:a16="http://schemas.microsoft.com/office/drawing/2014/main" id="{B107B014-8663-504F-4EEB-0E2AC5584EC0}"/>
              </a:ext>
            </a:extLst>
          </p:cNvPr>
          <p:cNvSpPr txBox="1"/>
          <p:nvPr/>
        </p:nvSpPr>
        <p:spPr>
          <a:xfrm>
            <a:off x="1742482" y="1602254"/>
            <a:ext cx="5506636" cy="1938992"/>
          </a:xfrm>
          <a:prstGeom prst="rect">
            <a:avLst/>
          </a:prstGeom>
          <a:noFill/>
        </p:spPr>
        <p:txBody>
          <a:bodyPr wrap="none" rtlCol="0">
            <a:spAutoFit/>
          </a:bodyPr>
          <a:lstStyle/>
          <a:p>
            <a:r>
              <a:rPr lang="en-US" sz="2400" dirty="0">
                <a:latin typeface="Avenir Book" charset="0"/>
                <a:ea typeface="Avenir Book" charset="0"/>
                <a:cs typeface="Avenir Book" charset="0"/>
              </a:rPr>
              <a:t>Example:  </a:t>
            </a:r>
            <a:r>
              <a:rPr lang="en-US" sz="2400" dirty="0">
                <a:latin typeface="Avenir Book" charset="0"/>
                <a:ea typeface="Avenir Book" charset="0"/>
                <a:cs typeface="Avenir Book" charset="0"/>
                <a:hlinkClick r:id="rId2"/>
              </a:rPr>
              <a:t>long distance telephone call</a:t>
            </a:r>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pPr algn="ctr"/>
            <a:r>
              <a:rPr lang="en-US" sz="2400" i="1" dirty="0">
                <a:latin typeface="Avenir Book" charset="0"/>
                <a:ea typeface="Avenir Book" charset="0"/>
                <a:cs typeface="Avenir Book" charset="0"/>
              </a:rPr>
              <a:t>Dramatization from an episode of</a:t>
            </a:r>
          </a:p>
          <a:p>
            <a:pPr algn="ctr"/>
            <a:r>
              <a:rPr lang="en-US" sz="2400" i="1" dirty="0">
                <a:latin typeface="Avenir Book" charset="0"/>
                <a:ea typeface="Avenir Book" charset="0"/>
                <a:cs typeface="Avenir Book" charset="0"/>
              </a:rPr>
              <a:t>   radio program “Dragnet”, 1949</a:t>
            </a:r>
          </a:p>
        </p:txBody>
      </p:sp>
    </p:spTree>
    <p:extLst>
      <p:ext uri="{BB962C8B-B14F-4D97-AF65-F5344CB8AC3E}">
        <p14:creationId xmlns:p14="http://schemas.microsoft.com/office/powerpoint/2010/main" val="43490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4518-3F3C-C335-1C08-E76E37CFCEAF}"/>
              </a:ext>
            </a:extLst>
          </p:cNvPr>
          <p:cNvSpPr>
            <a:spLocks noGrp="1"/>
          </p:cNvSpPr>
          <p:nvPr>
            <p:ph type="title"/>
          </p:nvPr>
        </p:nvSpPr>
        <p:spPr/>
        <p:txBody>
          <a:bodyPr/>
          <a:lstStyle/>
          <a:p>
            <a:r>
              <a:rPr lang="en-US" dirty="0"/>
              <a:t>Early telephone systems </a:t>
            </a:r>
          </a:p>
        </p:txBody>
      </p:sp>
      <p:sp>
        <p:nvSpPr>
          <p:cNvPr id="5" name="Content Placeholder 4">
            <a:extLst>
              <a:ext uri="{FF2B5EF4-FFF2-40B4-BE49-F238E27FC236}">
                <a16:creationId xmlns:a16="http://schemas.microsoft.com/office/drawing/2014/main" id="{A2CD9E71-E72C-1EC8-77B6-DB4BCC8994F7}"/>
              </a:ext>
            </a:extLst>
          </p:cNvPr>
          <p:cNvSpPr>
            <a:spLocks noGrp="1"/>
          </p:cNvSpPr>
          <p:nvPr>
            <p:ph idx="1"/>
          </p:nvPr>
        </p:nvSpPr>
        <p:spPr/>
        <p:txBody>
          <a:bodyPr/>
          <a:lstStyle/>
          <a:p>
            <a:r>
              <a:rPr lang="en-US" dirty="0"/>
              <a:t>Circuit switching:  set up whole path for call beforehand</a:t>
            </a:r>
          </a:p>
          <a:p>
            <a:pPr marL="0" indent="0">
              <a:buNone/>
            </a:pPr>
            <a:endParaRPr lang="en-US" dirty="0"/>
          </a:p>
          <a:p>
            <a:pPr marL="0" indent="0">
              <a:buNone/>
            </a:pPr>
            <a:r>
              <a:rPr lang="en-US" dirty="0"/>
              <a:t>Does it scale?</a:t>
            </a:r>
          </a:p>
          <a:p>
            <a:endParaRPr lang="en-US" dirty="0"/>
          </a:p>
          <a:p>
            <a:endParaRPr lang="en-US" dirty="0"/>
          </a:p>
        </p:txBody>
      </p:sp>
      <p:sp>
        <p:nvSpPr>
          <p:cNvPr id="3" name="Slide Number Placeholder 2">
            <a:extLst>
              <a:ext uri="{FF2B5EF4-FFF2-40B4-BE49-F238E27FC236}">
                <a16:creationId xmlns:a16="http://schemas.microsoft.com/office/drawing/2014/main" id="{C2FE96A5-601A-E691-C9B3-B37963FFEB07}"/>
              </a:ext>
            </a:extLst>
          </p:cNvPr>
          <p:cNvSpPr>
            <a:spLocks noGrp="1"/>
          </p:cNvSpPr>
          <p:nvPr>
            <p:ph type="sldNum" sz="quarter" idx="12"/>
          </p:nvPr>
        </p:nvSpPr>
        <p:spPr/>
        <p:txBody>
          <a:bodyPr/>
          <a:lstStyle/>
          <a:p>
            <a:fld id="{22D6CAD1-C946-4B93-B6A2-6369BC3B5860}" type="slidenum">
              <a:rPr lang="en-US" smtClean="0"/>
              <a:t>25</a:t>
            </a:fld>
            <a:endParaRPr lang="en-US"/>
          </a:p>
        </p:txBody>
      </p:sp>
    </p:spTree>
    <p:extLst>
      <p:ext uri="{BB962C8B-B14F-4D97-AF65-F5344CB8AC3E}">
        <p14:creationId xmlns:p14="http://schemas.microsoft.com/office/powerpoint/2010/main" val="738343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7F6-106C-EB6F-2153-CF4FC3067F9B}"/>
              </a:ext>
            </a:extLst>
          </p:cNvPr>
          <p:cNvSpPr>
            <a:spLocks noGrp="1"/>
          </p:cNvSpPr>
          <p:nvPr>
            <p:ph type="title"/>
          </p:nvPr>
        </p:nvSpPr>
        <p:spPr/>
        <p:txBody>
          <a:bodyPr/>
          <a:lstStyle/>
          <a:p>
            <a:r>
              <a:rPr lang="en-US" dirty="0"/>
              <a:t>Early Internet goals</a:t>
            </a:r>
          </a:p>
        </p:txBody>
      </p:sp>
      <p:sp>
        <p:nvSpPr>
          <p:cNvPr id="3" name="Slide Number Placeholder 2">
            <a:extLst>
              <a:ext uri="{FF2B5EF4-FFF2-40B4-BE49-F238E27FC236}">
                <a16:creationId xmlns:a16="http://schemas.microsoft.com/office/drawing/2014/main" id="{13C3A423-0419-6BE3-EA7B-F49B3493BCED}"/>
              </a:ext>
            </a:extLst>
          </p:cNvPr>
          <p:cNvSpPr>
            <a:spLocks noGrp="1"/>
          </p:cNvSpPr>
          <p:nvPr>
            <p:ph type="sldNum" sz="quarter" idx="12"/>
          </p:nvPr>
        </p:nvSpPr>
        <p:spPr/>
        <p:txBody>
          <a:bodyPr/>
          <a:lstStyle/>
          <a:p>
            <a:fld id="{22D6CAD1-C946-4B93-B6A2-6369BC3B5860}" type="slidenum">
              <a:rPr lang="en-US" smtClean="0"/>
              <a:t>26</a:t>
            </a:fld>
            <a:endParaRPr lang="en-US"/>
          </a:p>
        </p:txBody>
      </p:sp>
    </p:spTree>
    <p:extLst>
      <p:ext uri="{BB962C8B-B14F-4D97-AF65-F5344CB8AC3E}">
        <p14:creationId xmlns:p14="http://schemas.microsoft.com/office/powerpoint/2010/main" val="77705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7F6-106C-EB6F-2153-CF4FC3067F9B}"/>
              </a:ext>
            </a:extLst>
          </p:cNvPr>
          <p:cNvSpPr>
            <a:spLocks noGrp="1"/>
          </p:cNvSpPr>
          <p:nvPr>
            <p:ph type="title"/>
          </p:nvPr>
        </p:nvSpPr>
        <p:spPr/>
        <p:txBody>
          <a:bodyPr/>
          <a:lstStyle/>
          <a:p>
            <a:r>
              <a:rPr lang="en-US" dirty="0"/>
              <a:t>Early Internet goals</a:t>
            </a:r>
          </a:p>
        </p:txBody>
      </p:sp>
      <p:sp>
        <p:nvSpPr>
          <p:cNvPr id="3" name="Slide Number Placeholder 2">
            <a:extLst>
              <a:ext uri="{FF2B5EF4-FFF2-40B4-BE49-F238E27FC236}">
                <a16:creationId xmlns:a16="http://schemas.microsoft.com/office/drawing/2014/main" id="{13C3A423-0419-6BE3-EA7B-F49B3493BCED}"/>
              </a:ext>
            </a:extLst>
          </p:cNvPr>
          <p:cNvSpPr>
            <a:spLocks noGrp="1"/>
          </p:cNvSpPr>
          <p:nvPr>
            <p:ph type="sldNum" sz="quarter" idx="12"/>
          </p:nvPr>
        </p:nvSpPr>
        <p:spPr/>
        <p:txBody>
          <a:bodyPr/>
          <a:lstStyle/>
          <a:p>
            <a:fld id="{22D6CAD1-C946-4B93-B6A2-6369BC3B5860}" type="slidenum">
              <a:rPr lang="en-US" smtClean="0"/>
              <a:t>27</a:t>
            </a:fld>
            <a:endParaRPr lang="en-US"/>
          </a:p>
        </p:txBody>
      </p:sp>
      <p:sp>
        <p:nvSpPr>
          <p:cNvPr id="4" name="TextBox 3">
            <a:extLst>
              <a:ext uri="{FF2B5EF4-FFF2-40B4-BE49-F238E27FC236}">
                <a16:creationId xmlns:a16="http://schemas.microsoft.com/office/drawing/2014/main" id="{99CEBB08-A7DF-A8C6-BB8C-E5B8AD66CC70}"/>
              </a:ext>
            </a:extLst>
          </p:cNvPr>
          <p:cNvSpPr txBox="1"/>
          <p:nvPr/>
        </p:nvSpPr>
        <p:spPr>
          <a:xfrm>
            <a:off x="330200" y="1602254"/>
            <a:ext cx="7193188" cy="1938992"/>
          </a:xfrm>
          <a:prstGeom prst="rect">
            <a:avLst/>
          </a:prstGeom>
          <a:noFill/>
        </p:spPr>
        <p:txBody>
          <a:bodyPr wrap="none" rtlCol="0">
            <a:spAutoFit/>
          </a:bodyPr>
          <a:lstStyle/>
          <a:p>
            <a:pPr marL="342900" indent="-342900">
              <a:buFont typeface="Symbol" pitchFamily="2" charset="2"/>
              <a:buChar char="Þ"/>
            </a:pPr>
            <a:r>
              <a:rPr lang="en-US" sz="2400" dirty="0">
                <a:latin typeface="Avenir Book" charset="0"/>
                <a:ea typeface="Avenir Book" charset="0"/>
                <a:cs typeface="Avenir Book" charset="0"/>
              </a:rPr>
              <a:t>Build system that can connect different </a:t>
            </a:r>
            <a:r>
              <a:rPr lang="en-US" sz="2400" i="1" dirty="0">
                <a:latin typeface="Avenir Book" charset="0"/>
                <a:ea typeface="Avenir Book" charset="0"/>
                <a:cs typeface="Avenir Book" charset="0"/>
              </a:rPr>
              <a:t>networks</a:t>
            </a:r>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=&gt; Operate over long distances</a:t>
            </a:r>
          </a:p>
          <a:p>
            <a:r>
              <a:rPr lang="en-US" sz="2400" dirty="0">
                <a:latin typeface="Avenir Book" charset="0"/>
                <a:ea typeface="Avenir Book" charset="0"/>
                <a:cs typeface="Avenir Book" charset="0"/>
              </a:rPr>
              <a:t>=&gt; Managed by different entities</a:t>
            </a: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p:txBody>
      </p:sp>
    </p:spTree>
    <p:extLst>
      <p:ext uri="{BB962C8B-B14F-4D97-AF65-F5344CB8AC3E}">
        <p14:creationId xmlns:p14="http://schemas.microsoft.com/office/powerpoint/2010/main" val="268185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7F6-106C-EB6F-2153-CF4FC3067F9B}"/>
              </a:ext>
            </a:extLst>
          </p:cNvPr>
          <p:cNvSpPr>
            <a:spLocks noGrp="1"/>
          </p:cNvSpPr>
          <p:nvPr>
            <p:ph type="title"/>
          </p:nvPr>
        </p:nvSpPr>
        <p:spPr/>
        <p:txBody>
          <a:bodyPr/>
          <a:lstStyle/>
          <a:p>
            <a:r>
              <a:rPr lang="en-US" dirty="0"/>
              <a:t>Early Internet goals</a:t>
            </a:r>
          </a:p>
        </p:txBody>
      </p:sp>
      <p:sp>
        <p:nvSpPr>
          <p:cNvPr id="3" name="Slide Number Placeholder 2">
            <a:extLst>
              <a:ext uri="{FF2B5EF4-FFF2-40B4-BE49-F238E27FC236}">
                <a16:creationId xmlns:a16="http://schemas.microsoft.com/office/drawing/2014/main" id="{13C3A423-0419-6BE3-EA7B-F49B3493BCED}"/>
              </a:ext>
            </a:extLst>
          </p:cNvPr>
          <p:cNvSpPr>
            <a:spLocks noGrp="1"/>
          </p:cNvSpPr>
          <p:nvPr>
            <p:ph type="sldNum" sz="quarter" idx="12"/>
          </p:nvPr>
        </p:nvSpPr>
        <p:spPr/>
        <p:txBody>
          <a:bodyPr/>
          <a:lstStyle/>
          <a:p>
            <a:fld id="{22D6CAD1-C946-4B93-B6A2-6369BC3B5860}" type="slidenum">
              <a:rPr lang="en-US" smtClean="0"/>
              <a:t>28</a:t>
            </a:fld>
            <a:endParaRPr lang="en-US"/>
          </a:p>
        </p:txBody>
      </p:sp>
      <p:sp>
        <p:nvSpPr>
          <p:cNvPr id="4" name="TextBox 3">
            <a:extLst>
              <a:ext uri="{FF2B5EF4-FFF2-40B4-BE49-F238E27FC236}">
                <a16:creationId xmlns:a16="http://schemas.microsoft.com/office/drawing/2014/main" id="{99CEBB08-A7DF-A8C6-BB8C-E5B8AD66CC70}"/>
              </a:ext>
            </a:extLst>
          </p:cNvPr>
          <p:cNvSpPr txBox="1"/>
          <p:nvPr/>
        </p:nvSpPr>
        <p:spPr>
          <a:xfrm>
            <a:off x="330200" y="1602254"/>
            <a:ext cx="7193188" cy="2308324"/>
          </a:xfrm>
          <a:prstGeom prst="rect">
            <a:avLst/>
          </a:prstGeom>
          <a:noFill/>
        </p:spPr>
        <p:txBody>
          <a:bodyPr wrap="none" rtlCol="0">
            <a:spAutoFit/>
          </a:bodyPr>
          <a:lstStyle/>
          <a:p>
            <a:pPr marL="342900" indent="-342900">
              <a:buFont typeface="Symbol" pitchFamily="2" charset="2"/>
              <a:buChar char="Þ"/>
            </a:pPr>
            <a:r>
              <a:rPr lang="en-US" sz="2400" dirty="0">
                <a:latin typeface="Avenir Book" charset="0"/>
                <a:ea typeface="Avenir Book" charset="0"/>
                <a:cs typeface="Avenir Book" charset="0"/>
              </a:rPr>
              <a:t>Build system that can connect different </a:t>
            </a:r>
            <a:r>
              <a:rPr lang="en-US" sz="2400" i="1" dirty="0">
                <a:latin typeface="Avenir Book" charset="0"/>
                <a:ea typeface="Avenir Book" charset="0"/>
                <a:cs typeface="Avenir Book" charset="0"/>
              </a:rPr>
              <a:t>networks</a:t>
            </a:r>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=&gt; Operate over long distances</a:t>
            </a:r>
          </a:p>
          <a:p>
            <a:r>
              <a:rPr lang="en-US" sz="2400" dirty="0">
                <a:latin typeface="Avenir Book" charset="0"/>
                <a:ea typeface="Avenir Book" charset="0"/>
                <a:cs typeface="Avenir Book" charset="0"/>
              </a:rPr>
              <a:t>=&gt; Managed by different entities</a:t>
            </a: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r>
              <a:rPr lang="en-US" sz="2400" dirty="0">
                <a:latin typeface="Avenir Book" charset="0"/>
                <a:ea typeface="Avenir Book" charset="0"/>
                <a:cs typeface="Avenir Book" charset="0"/>
              </a:rPr>
              <a:t>Need:  </a:t>
            </a:r>
            <a:r>
              <a:rPr lang="en-US" sz="2400" i="1" dirty="0">
                <a:latin typeface="Avenir Book" charset="0"/>
                <a:ea typeface="Avenir Book" charset="0"/>
                <a:cs typeface="Avenir Book" charset="0"/>
              </a:rPr>
              <a:t>devices</a:t>
            </a:r>
            <a:r>
              <a:rPr lang="en-US" sz="2400" dirty="0">
                <a:latin typeface="Avenir Book" charset="0"/>
                <a:ea typeface="Avenir Book" charset="0"/>
                <a:cs typeface="Avenir Book" charset="0"/>
              </a:rPr>
              <a:t> and </a:t>
            </a:r>
            <a:r>
              <a:rPr lang="en-US" sz="2400" i="1" dirty="0">
                <a:latin typeface="Avenir Book" charset="0"/>
                <a:ea typeface="Avenir Book" charset="0"/>
                <a:cs typeface="Avenir Book" charset="0"/>
              </a:rPr>
              <a:t>protocols</a:t>
            </a:r>
            <a:r>
              <a:rPr lang="en-US" sz="2400" dirty="0">
                <a:latin typeface="Avenir Book" charset="0"/>
                <a:ea typeface="Avenir Book" charset="0"/>
                <a:cs typeface="Avenir Book" charset="0"/>
              </a:rPr>
              <a:t> to make this work</a:t>
            </a:r>
          </a:p>
        </p:txBody>
      </p:sp>
    </p:spTree>
    <p:extLst>
      <p:ext uri="{BB962C8B-B14F-4D97-AF65-F5344CB8AC3E}">
        <p14:creationId xmlns:p14="http://schemas.microsoft.com/office/powerpoint/2010/main" val="94505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C8B8-C101-A3BA-5A22-AF37023E600B}"/>
              </a:ext>
            </a:extLst>
          </p:cNvPr>
          <p:cNvSpPr>
            <a:spLocks noGrp="1"/>
          </p:cNvSpPr>
          <p:nvPr>
            <p:ph type="title"/>
          </p:nvPr>
        </p:nvSpPr>
        <p:spPr/>
        <p:txBody>
          <a:bodyPr/>
          <a:lstStyle/>
          <a:p>
            <a:r>
              <a:rPr lang="en-US" dirty="0"/>
              <a:t>Design questions</a:t>
            </a:r>
          </a:p>
        </p:txBody>
      </p:sp>
      <p:sp>
        <p:nvSpPr>
          <p:cNvPr id="3" name="Content Placeholder 2">
            <a:extLst>
              <a:ext uri="{FF2B5EF4-FFF2-40B4-BE49-F238E27FC236}">
                <a16:creationId xmlns:a16="http://schemas.microsoft.com/office/drawing/2014/main" id="{5E8B0645-921D-8D7D-5ED8-7E95E02FF2CF}"/>
              </a:ext>
            </a:extLst>
          </p:cNvPr>
          <p:cNvSpPr>
            <a:spLocks noGrp="1"/>
          </p:cNvSpPr>
          <p:nvPr>
            <p:ph idx="1"/>
          </p:nvPr>
        </p:nvSpPr>
        <p:spPr/>
        <p:txBody>
          <a:bodyPr/>
          <a:lstStyle/>
          <a:p>
            <a:r>
              <a:rPr lang="en-US" dirty="0"/>
              <a:t>How to deal with heterogeneous networks?</a:t>
            </a:r>
          </a:p>
          <a:p>
            <a:r>
              <a:rPr lang="en-US" dirty="0"/>
              <a:t>How to find hosts?</a:t>
            </a:r>
          </a:p>
          <a:p>
            <a:r>
              <a:rPr lang="en-US" dirty="0"/>
              <a:t>Should messages be reliable or unreliable?</a:t>
            </a:r>
          </a:p>
          <a:p>
            <a:r>
              <a:rPr lang="en-US" dirty="0"/>
              <a:t>What to do when a device joins/leaves?</a:t>
            </a:r>
          </a:p>
          <a:p>
            <a:r>
              <a:rPr lang="en-US" dirty="0"/>
              <a:t>…</a:t>
            </a:r>
          </a:p>
          <a:p>
            <a:endParaRPr lang="en-US" dirty="0"/>
          </a:p>
        </p:txBody>
      </p:sp>
      <p:sp>
        <p:nvSpPr>
          <p:cNvPr id="4" name="Slide Number Placeholder 3">
            <a:extLst>
              <a:ext uri="{FF2B5EF4-FFF2-40B4-BE49-F238E27FC236}">
                <a16:creationId xmlns:a16="http://schemas.microsoft.com/office/drawing/2014/main" id="{82CB5BBF-2940-21BF-5A35-A436A0525224}"/>
              </a:ext>
            </a:extLst>
          </p:cNvPr>
          <p:cNvSpPr>
            <a:spLocks noGrp="1"/>
          </p:cNvSpPr>
          <p:nvPr>
            <p:ph type="sldNum" sz="quarter" idx="12"/>
          </p:nvPr>
        </p:nvSpPr>
        <p:spPr/>
        <p:txBody>
          <a:bodyPr/>
          <a:lstStyle/>
          <a:p>
            <a:fld id="{22D6CAD1-C946-4B93-B6A2-6369BC3B5860}" type="slidenum">
              <a:rPr lang="en-US" smtClean="0"/>
              <a:t>29</a:t>
            </a:fld>
            <a:endParaRPr lang="en-US"/>
          </a:p>
        </p:txBody>
      </p:sp>
    </p:spTree>
    <p:extLst>
      <p:ext uri="{BB962C8B-B14F-4D97-AF65-F5344CB8AC3E}">
        <p14:creationId xmlns:p14="http://schemas.microsoft.com/office/powerpoint/2010/main" val="276502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1A2F-3137-1342-9365-D3586903F227}"/>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0E5508F9-8C25-6A46-8570-C9CE01966E71}"/>
              </a:ext>
            </a:extLst>
          </p:cNvPr>
          <p:cNvSpPr>
            <a:spLocks noGrp="1"/>
          </p:cNvSpPr>
          <p:nvPr>
            <p:ph idx="1"/>
          </p:nvPr>
        </p:nvSpPr>
        <p:spPr/>
        <p:txBody>
          <a:bodyPr/>
          <a:lstStyle/>
          <a:p>
            <a:pPr marL="0" indent="0">
              <a:buNone/>
            </a:pPr>
            <a:r>
              <a:rPr lang="en-US" dirty="0"/>
              <a:t>Start of network layer</a:t>
            </a:r>
          </a:p>
          <a:p>
            <a:r>
              <a:rPr lang="en-US" dirty="0"/>
              <a:t>Network layer:  Internet Protocol (IP) (v4)</a:t>
            </a:r>
          </a:p>
          <a:p>
            <a:r>
              <a:rPr lang="en-US" dirty="0"/>
              <a:t>Mechanics of IP forwarding</a:t>
            </a:r>
          </a:p>
          <a:p>
            <a:r>
              <a:rPr lang="en-US" dirty="0"/>
              <a:t>Intro to IP project</a:t>
            </a:r>
          </a:p>
        </p:txBody>
      </p:sp>
      <p:sp>
        <p:nvSpPr>
          <p:cNvPr id="4" name="Slide Number Placeholder 3">
            <a:extLst>
              <a:ext uri="{FF2B5EF4-FFF2-40B4-BE49-F238E27FC236}">
                <a16:creationId xmlns:a16="http://schemas.microsoft.com/office/drawing/2014/main" id="{5B524D9A-FA40-B347-93C2-F0E8A34187B0}"/>
              </a:ext>
            </a:extLst>
          </p:cNvPr>
          <p:cNvSpPr>
            <a:spLocks noGrp="1"/>
          </p:cNvSpPr>
          <p:nvPr>
            <p:ph type="sldNum" sz="quarter" idx="12"/>
          </p:nvPr>
        </p:nvSpPr>
        <p:spPr/>
        <p:txBody>
          <a:bodyPr/>
          <a:lstStyle/>
          <a:p>
            <a:fld id="{22D6CAD1-C946-4B93-B6A2-6369BC3B5860}" type="slidenum">
              <a:rPr lang="en-US" smtClean="0"/>
              <a:t>3</a:t>
            </a:fld>
            <a:endParaRPr lang="en-US"/>
          </a:p>
        </p:txBody>
      </p:sp>
    </p:spTree>
    <p:extLst>
      <p:ext uri="{BB962C8B-B14F-4D97-AF65-F5344CB8AC3E}">
        <p14:creationId xmlns:p14="http://schemas.microsoft.com/office/powerpoint/2010/main" val="254678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Bit of History</a:t>
            </a:r>
          </a:p>
        </p:txBody>
      </p:sp>
      <p:sp>
        <p:nvSpPr>
          <p:cNvPr id="3" name="Content Placeholder 2"/>
          <p:cNvSpPr>
            <a:spLocks noGrp="1"/>
          </p:cNvSpPr>
          <p:nvPr>
            <p:ph idx="1"/>
          </p:nvPr>
        </p:nvSpPr>
        <p:spPr/>
        <p:txBody>
          <a:bodyPr>
            <a:normAutofit/>
          </a:bodyPr>
          <a:lstStyle/>
          <a:p>
            <a:pPr marL="0" indent="0">
              <a:buNone/>
            </a:pPr>
            <a:r>
              <a:rPr lang="en-US" u="sng" dirty="0"/>
              <a:t>Early Packet switched networks: Arpanet’s IMPs</a:t>
            </a:r>
          </a:p>
          <a:p>
            <a:pPr lvl="1"/>
            <a:r>
              <a:rPr lang="en-US" dirty="0"/>
              <a:t>Late 1960’s =&gt; RFC 1 (1969)</a:t>
            </a:r>
          </a:p>
          <a:p>
            <a:pPr lvl="1"/>
            <a:r>
              <a:rPr lang="en-US" dirty="0"/>
              <a:t>Reliable network with many features we know today</a:t>
            </a:r>
          </a:p>
          <a:p>
            <a:pPr marL="457200" lvl="1" indent="0">
              <a:buNone/>
            </a:pPr>
            <a:endParaRPr lang="en-US" dirty="0"/>
          </a:p>
          <a:p>
            <a:pPr lvl="1"/>
            <a:endParaRPr lang="en-US" dirty="0"/>
          </a:p>
        </p:txBody>
      </p:sp>
      <p:pic>
        <p:nvPicPr>
          <p:cNvPr id="2" name="Picture 1"/>
          <p:cNvPicPr>
            <a:picLocks noChangeAspect="1"/>
          </p:cNvPicPr>
          <p:nvPr/>
        </p:nvPicPr>
        <p:blipFill>
          <a:blip r:embed="rId3"/>
          <a:stretch>
            <a:fillRect/>
          </a:stretch>
        </p:blipFill>
        <p:spPr>
          <a:xfrm>
            <a:off x="7010400" y="2594374"/>
            <a:ext cx="1777116" cy="2286000"/>
          </a:xfrm>
          <a:prstGeom prst="rect">
            <a:avLst/>
          </a:prstGeom>
        </p:spPr>
      </p:pic>
    </p:spTree>
    <p:extLst>
      <p:ext uri="{BB962C8B-B14F-4D97-AF65-F5344CB8AC3E}">
        <p14:creationId xmlns:p14="http://schemas.microsoft.com/office/powerpoint/2010/main" val="2210483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Bit of History</a:t>
            </a:r>
          </a:p>
        </p:txBody>
      </p:sp>
      <p:sp>
        <p:nvSpPr>
          <p:cNvPr id="3" name="Content Placeholder 2"/>
          <p:cNvSpPr>
            <a:spLocks noGrp="1"/>
          </p:cNvSpPr>
          <p:nvPr>
            <p:ph idx="1"/>
          </p:nvPr>
        </p:nvSpPr>
        <p:spPr>
          <a:xfrm>
            <a:off x="152400" y="1200151"/>
            <a:ext cx="9067800" cy="3394472"/>
          </a:xfrm>
        </p:spPr>
        <p:txBody>
          <a:bodyPr>
            <a:normAutofit/>
          </a:bodyPr>
          <a:lstStyle/>
          <a:p>
            <a:pPr marL="0" indent="0">
              <a:buNone/>
            </a:pPr>
            <a:r>
              <a:rPr lang="en-US" u="sng" dirty="0"/>
              <a:t>Early Packet switched networks: Arpanet’s IMPs</a:t>
            </a:r>
          </a:p>
          <a:p>
            <a:pPr lvl="1"/>
            <a:r>
              <a:rPr lang="en-US" dirty="0"/>
              <a:t>Late 1960’s =&gt; RFC 1, 1969!</a:t>
            </a:r>
          </a:p>
          <a:p>
            <a:pPr lvl="1"/>
            <a:r>
              <a:rPr lang="en-US" dirty="0"/>
              <a:t>Reliable network with many features we know today</a:t>
            </a:r>
          </a:p>
          <a:p>
            <a:pPr marL="457200" lvl="1" indent="0">
              <a:buNone/>
            </a:pPr>
            <a:endParaRPr lang="en-US" dirty="0"/>
          </a:p>
          <a:p>
            <a:pPr marL="0" indent="0">
              <a:buNone/>
            </a:pPr>
            <a:r>
              <a:rPr lang="en-US" dirty="0"/>
              <a:t>Initial version: Network Control Program (NCP)</a:t>
            </a:r>
          </a:p>
          <a:p>
            <a:pPr lvl="1"/>
            <a:r>
              <a:rPr lang="en-US" dirty="0"/>
              <a:t>Assumed IMPs were reliable</a:t>
            </a:r>
          </a:p>
          <a:p>
            <a:pPr lvl="1"/>
            <a:endParaRPr lang="en-US" dirty="0"/>
          </a:p>
        </p:txBody>
      </p:sp>
      <p:pic>
        <p:nvPicPr>
          <p:cNvPr id="2" name="Picture 1"/>
          <p:cNvPicPr>
            <a:picLocks noChangeAspect="1"/>
          </p:cNvPicPr>
          <p:nvPr/>
        </p:nvPicPr>
        <p:blipFill>
          <a:blip r:embed="rId3"/>
          <a:stretch>
            <a:fillRect/>
          </a:stretch>
        </p:blipFill>
        <p:spPr>
          <a:xfrm>
            <a:off x="7239884" y="2594374"/>
            <a:ext cx="1777116" cy="2286000"/>
          </a:xfrm>
          <a:prstGeom prst="rect">
            <a:avLst/>
          </a:prstGeom>
        </p:spPr>
      </p:pic>
    </p:spTree>
    <p:extLst>
      <p:ext uri="{BB962C8B-B14F-4D97-AF65-F5344CB8AC3E}">
        <p14:creationId xmlns:p14="http://schemas.microsoft.com/office/powerpoint/2010/main" val="38433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Bit of History</a:t>
            </a:r>
          </a:p>
        </p:txBody>
      </p:sp>
      <p:sp>
        <p:nvSpPr>
          <p:cNvPr id="3" name="Content Placeholder 2"/>
          <p:cNvSpPr>
            <a:spLocks noGrp="1"/>
          </p:cNvSpPr>
          <p:nvPr>
            <p:ph idx="1"/>
          </p:nvPr>
        </p:nvSpPr>
        <p:spPr>
          <a:xfrm>
            <a:off x="152400" y="1200151"/>
            <a:ext cx="9067800" cy="3394472"/>
          </a:xfrm>
        </p:spPr>
        <p:txBody>
          <a:bodyPr>
            <a:normAutofit/>
          </a:bodyPr>
          <a:lstStyle/>
          <a:p>
            <a:pPr marL="0" indent="0">
              <a:buNone/>
            </a:pPr>
            <a:r>
              <a:rPr lang="en-US" u="sng" dirty="0"/>
              <a:t>Early Packet switched networks: Arpanet’s IMPs</a:t>
            </a:r>
          </a:p>
          <a:p>
            <a:pPr lvl="1"/>
            <a:r>
              <a:rPr lang="en-US" dirty="0"/>
              <a:t>Late 1960’s =&gt; RFC 1, 1969!</a:t>
            </a:r>
          </a:p>
          <a:p>
            <a:pPr lvl="1"/>
            <a:r>
              <a:rPr lang="en-US" dirty="0"/>
              <a:t>Reliable network with many features we know today</a:t>
            </a:r>
          </a:p>
          <a:p>
            <a:pPr marL="457200" lvl="1" indent="0">
              <a:buNone/>
            </a:pPr>
            <a:endParaRPr lang="en-US" dirty="0"/>
          </a:p>
          <a:p>
            <a:pPr marL="0" indent="0">
              <a:buNone/>
            </a:pPr>
            <a:r>
              <a:rPr lang="en-US" dirty="0"/>
              <a:t>Initial version: Network Control Program (NCP)</a:t>
            </a:r>
          </a:p>
          <a:p>
            <a:pPr lvl="1"/>
            <a:r>
              <a:rPr lang="en-US" dirty="0"/>
              <a:t>Assumed IMPs were reliable</a:t>
            </a:r>
          </a:p>
          <a:p>
            <a:pPr lvl="1"/>
            <a:endParaRPr lang="en-US" dirty="0"/>
          </a:p>
        </p:txBody>
      </p:sp>
      <p:pic>
        <p:nvPicPr>
          <p:cNvPr id="2" name="Picture 1"/>
          <p:cNvPicPr>
            <a:picLocks noChangeAspect="1"/>
          </p:cNvPicPr>
          <p:nvPr/>
        </p:nvPicPr>
        <p:blipFill>
          <a:blip r:embed="rId3"/>
          <a:stretch>
            <a:fillRect/>
          </a:stretch>
        </p:blipFill>
        <p:spPr>
          <a:xfrm>
            <a:off x="7239884" y="2594374"/>
            <a:ext cx="1777116" cy="2286000"/>
          </a:xfrm>
          <a:prstGeom prst="rect">
            <a:avLst/>
          </a:prstGeom>
        </p:spPr>
      </p:pic>
      <p:sp>
        <p:nvSpPr>
          <p:cNvPr id="5" name="Rounded Rectangle 4">
            <a:extLst>
              <a:ext uri="{FF2B5EF4-FFF2-40B4-BE49-F238E27FC236}">
                <a16:creationId xmlns:a16="http://schemas.microsoft.com/office/drawing/2014/main" id="{ED8F413C-89F2-DBDA-2D4D-68D3E6D2DAD8}"/>
              </a:ext>
            </a:extLst>
          </p:cNvPr>
          <p:cNvSpPr/>
          <p:nvPr/>
        </p:nvSpPr>
        <p:spPr>
          <a:xfrm>
            <a:off x="836874" y="4514717"/>
            <a:ext cx="5334000" cy="445564"/>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Avenir Book" panose="02000503020000020003" pitchFamily="2" charset="0"/>
              </a:rPr>
              <a:t>What about when network isn’t reliable?</a:t>
            </a:r>
          </a:p>
        </p:txBody>
      </p:sp>
    </p:spTree>
    <p:extLst>
      <p:ext uri="{BB962C8B-B14F-4D97-AF65-F5344CB8AC3E}">
        <p14:creationId xmlns:p14="http://schemas.microsoft.com/office/powerpoint/2010/main" val="12045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3A36-BEEB-E64D-BC70-3F4D90A3AC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D32E14-FCDC-E448-A407-88FDCAB76F2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B8FA9DD-ED11-8F4E-B739-7DA14CB11B47}"/>
              </a:ext>
            </a:extLst>
          </p:cNvPr>
          <p:cNvPicPr>
            <a:picLocks noChangeAspect="1"/>
          </p:cNvPicPr>
          <p:nvPr/>
        </p:nvPicPr>
        <p:blipFill>
          <a:blip r:embed="rId2"/>
          <a:stretch>
            <a:fillRect/>
          </a:stretch>
        </p:blipFill>
        <p:spPr>
          <a:xfrm>
            <a:off x="2303586" y="333430"/>
            <a:ext cx="4083148" cy="4593541"/>
          </a:xfrm>
          <a:prstGeom prst="rect">
            <a:avLst/>
          </a:prstGeom>
        </p:spPr>
      </p:pic>
    </p:spTree>
    <p:extLst>
      <p:ext uri="{BB962C8B-B14F-4D97-AF65-F5344CB8AC3E}">
        <p14:creationId xmlns:p14="http://schemas.microsoft.com/office/powerpoint/2010/main" val="2666516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E29C-151B-2244-AD2D-9FAC839506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DEE910-AD61-1749-B329-09B0DA7FB6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0618C8-A1B8-4B4F-992E-EDB74AD8362C}"/>
              </a:ext>
            </a:extLst>
          </p:cNvPr>
          <p:cNvPicPr>
            <a:picLocks noChangeAspect="1"/>
          </p:cNvPicPr>
          <p:nvPr/>
        </p:nvPicPr>
        <p:blipFill>
          <a:blip r:embed="rId2"/>
          <a:stretch>
            <a:fillRect/>
          </a:stretch>
        </p:blipFill>
        <p:spPr>
          <a:xfrm>
            <a:off x="1383778" y="0"/>
            <a:ext cx="6376445" cy="5143500"/>
          </a:xfrm>
          <a:prstGeom prst="rect">
            <a:avLst/>
          </a:prstGeom>
        </p:spPr>
      </p:pic>
    </p:spTree>
    <p:extLst>
      <p:ext uri="{BB962C8B-B14F-4D97-AF65-F5344CB8AC3E}">
        <p14:creationId xmlns:p14="http://schemas.microsoft.com/office/powerpoint/2010/main" val="77502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C8B8-C101-A3BA-5A22-AF37023E600B}"/>
              </a:ext>
            </a:extLst>
          </p:cNvPr>
          <p:cNvSpPr>
            <a:spLocks noGrp="1"/>
          </p:cNvSpPr>
          <p:nvPr>
            <p:ph type="title"/>
          </p:nvPr>
        </p:nvSpPr>
        <p:spPr/>
        <p:txBody>
          <a:bodyPr/>
          <a:lstStyle/>
          <a:p>
            <a:r>
              <a:rPr lang="en-US" dirty="0"/>
              <a:t>How to make such a protocol?</a:t>
            </a:r>
          </a:p>
        </p:txBody>
      </p:sp>
      <p:sp>
        <p:nvSpPr>
          <p:cNvPr id="3" name="Content Placeholder 2">
            <a:extLst>
              <a:ext uri="{FF2B5EF4-FFF2-40B4-BE49-F238E27FC236}">
                <a16:creationId xmlns:a16="http://schemas.microsoft.com/office/drawing/2014/main" id="{5E8B0645-921D-8D7D-5ED8-7E95E02FF2CF}"/>
              </a:ext>
            </a:extLst>
          </p:cNvPr>
          <p:cNvSpPr>
            <a:spLocks noGrp="1"/>
          </p:cNvSpPr>
          <p:nvPr>
            <p:ph idx="1"/>
          </p:nvPr>
        </p:nvSpPr>
        <p:spPr/>
        <p:txBody>
          <a:bodyPr/>
          <a:lstStyle/>
          <a:p>
            <a:r>
              <a:rPr lang="en-US" dirty="0"/>
              <a:t>How to deal with heterogeneous networks?</a:t>
            </a:r>
          </a:p>
          <a:p>
            <a:r>
              <a:rPr lang="en-US" dirty="0"/>
              <a:t>How to find hosts?</a:t>
            </a:r>
          </a:p>
          <a:p>
            <a:r>
              <a:rPr lang="en-US" dirty="0"/>
              <a:t>Should messages be reliable or unreliable?</a:t>
            </a:r>
          </a:p>
          <a:p>
            <a:r>
              <a:rPr lang="en-US" dirty="0"/>
              <a:t>What to do when a device joins/leaves?</a:t>
            </a:r>
          </a:p>
          <a:p>
            <a:r>
              <a:rPr lang="en-US" dirty="0"/>
              <a:t>…</a:t>
            </a:r>
          </a:p>
          <a:p>
            <a:endParaRPr lang="en-US" dirty="0"/>
          </a:p>
        </p:txBody>
      </p:sp>
      <p:sp>
        <p:nvSpPr>
          <p:cNvPr id="4" name="Slide Number Placeholder 3">
            <a:extLst>
              <a:ext uri="{FF2B5EF4-FFF2-40B4-BE49-F238E27FC236}">
                <a16:creationId xmlns:a16="http://schemas.microsoft.com/office/drawing/2014/main" id="{82CB5BBF-2940-21BF-5A35-A436A0525224}"/>
              </a:ext>
            </a:extLst>
          </p:cNvPr>
          <p:cNvSpPr>
            <a:spLocks noGrp="1"/>
          </p:cNvSpPr>
          <p:nvPr>
            <p:ph type="sldNum" sz="quarter" idx="12"/>
          </p:nvPr>
        </p:nvSpPr>
        <p:spPr/>
        <p:txBody>
          <a:bodyPr/>
          <a:lstStyle/>
          <a:p>
            <a:fld id="{22D6CAD1-C946-4B93-B6A2-6369BC3B5860}" type="slidenum">
              <a:rPr lang="en-US" smtClean="0"/>
              <a:t>35</a:t>
            </a:fld>
            <a:endParaRPr lang="en-US"/>
          </a:p>
        </p:txBody>
      </p:sp>
      <p:sp>
        <p:nvSpPr>
          <p:cNvPr id="5" name="Rounded Rectangle 4">
            <a:extLst>
              <a:ext uri="{FF2B5EF4-FFF2-40B4-BE49-F238E27FC236}">
                <a16:creationId xmlns:a16="http://schemas.microsoft.com/office/drawing/2014/main" id="{C0C054E3-DD1F-93EF-5E5C-2A96780C2979}"/>
              </a:ext>
            </a:extLst>
          </p:cNvPr>
          <p:cNvSpPr/>
          <p:nvPr/>
        </p:nvSpPr>
        <p:spPr>
          <a:xfrm>
            <a:off x="457200" y="3671081"/>
            <a:ext cx="8058150" cy="1096183"/>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latin typeface="Avenir Book" charset="0"/>
                <a:ea typeface="Avenir Book" charset="0"/>
                <a:cs typeface="Avenir Book" charset="0"/>
              </a:rPr>
              <a:t>Big concerns</a:t>
            </a:r>
          </a:p>
          <a:p>
            <a:pPr marL="457200" indent="-457200">
              <a:buFont typeface="Symbol" pitchFamily="2" charset="2"/>
              <a:buChar char="Þ"/>
            </a:pPr>
            <a:r>
              <a:rPr lang="en-US" sz="2000" dirty="0">
                <a:latin typeface="Avenir Book" charset="0"/>
                <a:ea typeface="Avenir Book" charset="0"/>
                <a:cs typeface="Avenir Book" charset="0"/>
              </a:rPr>
              <a:t>Not every application needs all features</a:t>
            </a:r>
          </a:p>
          <a:p>
            <a:pPr marL="457200" indent="-457200">
              <a:buFont typeface="Symbol" pitchFamily="2" charset="2"/>
              <a:buChar char="Þ"/>
            </a:pPr>
            <a:r>
              <a:rPr lang="en-US" sz="2000" dirty="0">
                <a:latin typeface="Avenir Book" charset="0"/>
                <a:ea typeface="Avenir Book" charset="0"/>
                <a:cs typeface="Avenir Book" charset="0"/>
              </a:rPr>
              <a:t>Can’t assume much functionality from (heterogeneous link layer)</a:t>
            </a:r>
          </a:p>
        </p:txBody>
      </p:sp>
    </p:spTree>
    <p:extLst>
      <p:ext uri="{BB962C8B-B14F-4D97-AF65-F5344CB8AC3E}">
        <p14:creationId xmlns:p14="http://schemas.microsoft.com/office/powerpoint/2010/main" val="52388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1974:  TCP/IP Introduced</a:t>
            </a:r>
          </a:p>
        </p:txBody>
      </p:sp>
      <p:sp>
        <p:nvSpPr>
          <p:cNvPr id="3" name="Content Placeholder 2"/>
          <p:cNvSpPr>
            <a:spLocks noGrp="1"/>
          </p:cNvSpPr>
          <p:nvPr>
            <p:ph idx="1"/>
          </p:nvPr>
        </p:nvSpPr>
        <p:spPr/>
        <p:txBody>
          <a:bodyPr>
            <a:normAutofit/>
          </a:bodyPr>
          <a:lstStyle/>
          <a:p>
            <a:r>
              <a:rPr lang="en-US" dirty="0" err="1"/>
              <a:t>Vint</a:t>
            </a:r>
            <a:r>
              <a:rPr lang="en-US" dirty="0"/>
              <a:t> Cerf, Robert Kahn build protocol to replace NCP</a:t>
            </a:r>
          </a:p>
          <a:p>
            <a:r>
              <a:rPr lang="en-US" dirty="0"/>
              <a:t>Initial design: single protocol providing a reliable pipe</a:t>
            </a:r>
          </a:p>
          <a:p>
            <a:endParaRPr lang="en-US" dirty="0"/>
          </a:p>
          <a:p>
            <a:endParaRPr lang="en-US" dirty="0"/>
          </a:p>
          <a:p>
            <a:endParaRPr lang="en-US" dirty="0"/>
          </a:p>
        </p:txBody>
      </p:sp>
    </p:spTree>
    <p:extLst>
      <p:ext uri="{BB962C8B-B14F-4D97-AF65-F5344CB8AC3E}">
        <p14:creationId xmlns:p14="http://schemas.microsoft.com/office/powerpoint/2010/main" val="3340459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1974:  TCP/IP Introduced</a:t>
            </a:r>
          </a:p>
        </p:txBody>
      </p:sp>
      <p:sp>
        <p:nvSpPr>
          <p:cNvPr id="3" name="Content Placeholder 2"/>
          <p:cNvSpPr>
            <a:spLocks noGrp="1"/>
          </p:cNvSpPr>
          <p:nvPr>
            <p:ph idx="1"/>
          </p:nvPr>
        </p:nvSpPr>
        <p:spPr/>
        <p:txBody>
          <a:bodyPr>
            <a:normAutofit/>
          </a:bodyPr>
          <a:lstStyle/>
          <a:p>
            <a:r>
              <a:rPr lang="en-US" dirty="0" err="1"/>
              <a:t>Vint</a:t>
            </a:r>
            <a:r>
              <a:rPr lang="en-US" dirty="0"/>
              <a:t> Cerf, Robert Kahn build protocol to replace NCP</a:t>
            </a:r>
          </a:p>
          <a:p>
            <a:r>
              <a:rPr lang="en-US" dirty="0"/>
              <a:t>Initial design: single protocol providing a reliable pipe</a:t>
            </a:r>
          </a:p>
          <a:p>
            <a:endParaRPr lang="en-US" dirty="0"/>
          </a:p>
          <a:p>
            <a:endParaRPr lang="en-US" dirty="0"/>
          </a:p>
          <a:p>
            <a:pPr marL="0" indent="0">
              <a:buNone/>
            </a:pPr>
            <a:r>
              <a:rPr lang="en-US" dirty="0"/>
              <a:t>Eventually, separated into different protocols we know today</a:t>
            </a:r>
          </a:p>
          <a:p>
            <a:endParaRPr lang="en-US" dirty="0"/>
          </a:p>
          <a:p>
            <a:endParaRPr lang="en-US" dirty="0"/>
          </a:p>
        </p:txBody>
      </p:sp>
    </p:spTree>
    <p:extLst>
      <p:ext uri="{BB962C8B-B14F-4D97-AF65-F5344CB8AC3E}">
        <p14:creationId xmlns:p14="http://schemas.microsoft.com/office/powerpoint/2010/main" val="37369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32D5-2832-C8DE-92AC-47466B1C02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BEC84C-1E5F-9CBC-90BE-3D491C955B7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F121F0F-EE81-9AD2-6F33-AED9F8A7CFD7}"/>
              </a:ext>
            </a:extLst>
          </p:cNvPr>
          <p:cNvSpPr>
            <a:spLocks noGrp="1"/>
          </p:cNvSpPr>
          <p:nvPr>
            <p:ph type="sldNum" sz="quarter" idx="12"/>
          </p:nvPr>
        </p:nvSpPr>
        <p:spPr/>
        <p:txBody>
          <a:bodyPr/>
          <a:lstStyle/>
          <a:p>
            <a:fld id="{22D6CAD1-C946-4B93-B6A2-6369BC3B5860}" type="slidenum">
              <a:rPr lang="en-US" smtClean="0"/>
              <a:t>38</a:t>
            </a:fld>
            <a:endParaRPr lang="en-US"/>
          </a:p>
        </p:txBody>
      </p:sp>
      <p:pic>
        <p:nvPicPr>
          <p:cNvPr id="1026" name="Picture 2">
            <a:extLst>
              <a:ext uri="{FF2B5EF4-FFF2-40B4-BE49-F238E27FC236}">
                <a16:creationId xmlns:a16="http://schemas.microsoft.com/office/drawing/2014/main" id="{0983F22D-FC8F-CC2F-2EB7-CC0B807303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250" y="0"/>
            <a:ext cx="74279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7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3570-B8CE-3470-002B-4C8CEF46724E}"/>
              </a:ext>
            </a:extLst>
          </p:cNvPr>
          <p:cNvSpPr>
            <a:spLocks noGrp="1"/>
          </p:cNvSpPr>
          <p:nvPr>
            <p:ph type="title"/>
          </p:nvPr>
        </p:nvSpPr>
        <p:spPr/>
        <p:txBody>
          <a:bodyPr/>
          <a:lstStyle/>
          <a:p>
            <a:r>
              <a:rPr lang="en-US" dirty="0"/>
              <a:t>IP’s Decisions</a:t>
            </a:r>
          </a:p>
        </p:txBody>
      </p:sp>
      <p:sp>
        <p:nvSpPr>
          <p:cNvPr id="3" name="Content Placeholder 2">
            <a:extLst>
              <a:ext uri="{FF2B5EF4-FFF2-40B4-BE49-F238E27FC236}">
                <a16:creationId xmlns:a16="http://schemas.microsoft.com/office/drawing/2014/main" id="{D5C70AD6-EF66-1076-DC4D-72DCD2007F42}"/>
              </a:ext>
            </a:extLst>
          </p:cNvPr>
          <p:cNvSpPr>
            <a:spLocks noGrp="1"/>
          </p:cNvSpPr>
          <p:nvPr>
            <p:ph idx="1"/>
          </p:nvPr>
        </p:nvSpPr>
        <p:spPr>
          <a:xfrm>
            <a:off x="76200" y="1149946"/>
            <a:ext cx="8991600" cy="3394472"/>
          </a:xfrm>
        </p:spPr>
        <p:txBody>
          <a:bodyPr>
            <a:normAutofit/>
          </a:bodyPr>
          <a:lstStyle/>
          <a:p>
            <a:r>
              <a:rPr lang="en-US" dirty="0"/>
              <a:t>Connectionless, packet-switched network</a:t>
            </a:r>
          </a:p>
          <a:p>
            <a:endParaRPr lang="en-US" dirty="0"/>
          </a:p>
          <a:p>
            <a:r>
              <a:rPr lang="en-US" dirty="0"/>
              <a:t>“Best-effort” service</a:t>
            </a:r>
          </a:p>
          <a:p>
            <a:endParaRPr lang="en-US" dirty="0"/>
          </a:p>
          <a:p>
            <a:endParaRPr lang="en-US" dirty="0"/>
          </a:p>
          <a:p>
            <a:pPr marL="0" indent="0">
              <a:buNone/>
            </a:pPr>
            <a:r>
              <a:rPr lang="en-US" u="sng" dirty="0"/>
              <a:t>How to reach hosts?</a:t>
            </a:r>
          </a:p>
        </p:txBody>
      </p:sp>
      <p:sp>
        <p:nvSpPr>
          <p:cNvPr id="4" name="Slide Number Placeholder 3">
            <a:extLst>
              <a:ext uri="{FF2B5EF4-FFF2-40B4-BE49-F238E27FC236}">
                <a16:creationId xmlns:a16="http://schemas.microsoft.com/office/drawing/2014/main" id="{C51CD1F6-886F-B6E0-CA86-D3791BCE2EF3}"/>
              </a:ext>
            </a:extLst>
          </p:cNvPr>
          <p:cNvSpPr>
            <a:spLocks noGrp="1"/>
          </p:cNvSpPr>
          <p:nvPr>
            <p:ph type="sldNum" sz="quarter" idx="12"/>
          </p:nvPr>
        </p:nvSpPr>
        <p:spPr/>
        <p:txBody>
          <a:bodyPr/>
          <a:lstStyle/>
          <a:p>
            <a:fld id="{22D6CAD1-C946-4B93-B6A2-6369BC3B5860}" type="slidenum">
              <a:rPr lang="en-US" smtClean="0"/>
              <a:t>39</a:t>
            </a:fld>
            <a:endParaRPr lang="en-US"/>
          </a:p>
        </p:txBody>
      </p:sp>
    </p:spTree>
    <p:extLst>
      <p:ext uri="{BB962C8B-B14F-4D97-AF65-F5344CB8AC3E}">
        <p14:creationId xmlns:p14="http://schemas.microsoft.com/office/powerpoint/2010/main" val="241352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3C77-DD34-26FC-A86B-064977B56B3F}"/>
              </a:ext>
            </a:extLst>
          </p:cNvPr>
          <p:cNvSpPr>
            <a:spLocks noGrp="1"/>
          </p:cNvSpPr>
          <p:nvPr>
            <p:ph type="title"/>
          </p:nvPr>
        </p:nvSpPr>
        <p:spPr/>
        <p:txBody>
          <a:bodyPr/>
          <a:lstStyle/>
          <a:p>
            <a:r>
              <a:rPr lang="en-US" dirty="0"/>
              <a:t>Recap:  the link layer</a:t>
            </a:r>
          </a:p>
        </p:txBody>
      </p:sp>
      <p:sp>
        <p:nvSpPr>
          <p:cNvPr id="4" name="Slide Number Placeholder 3">
            <a:extLst>
              <a:ext uri="{FF2B5EF4-FFF2-40B4-BE49-F238E27FC236}">
                <a16:creationId xmlns:a16="http://schemas.microsoft.com/office/drawing/2014/main" id="{26597204-DB21-E5BD-4668-50D0470BDC7A}"/>
              </a:ext>
            </a:extLst>
          </p:cNvPr>
          <p:cNvSpPr>
            <a:spLocks noGrp="1"/>
          </p:cNvSpPr>
          <p:nvPr>
            <p:ph type="sldNum" sz="quarter" idx="12"/>
          </p:nvPr>
        </p:nvSpPr>
        <p:spPr/>
        <p:txBody>
          <a:bodyPr/>
          <a:lstStyle/>
          <a:p>
            <a:fld id="{22D6CAD1-C946-4B93-B6A2-6369BC3B5860}" type="slidenum">
              <a:rPr lang="en-US" smtClean="0"/>
              <a:t>4</a:t>
            </a:fld>
            <a:endParaRPr lang="en-US"/>
          </a:p>
        </p:txBody>
      </p:sp>
      <p:pic>
        <p:nvPicPr>
          <p:cNvPr id="5" name="Picture 2">
            <a:extLst>
              <a:ext uri="{FF2B5EF4-FFF2-40B4-BE49-F238E27FC236}">
                <a16:creationId xmlns:a16="http://schemas.microsoft.com/office/drawing/2014/main" id="{F06EE332-B4E4-FAC9-25D5-800EB36DEF1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357531" y="2042777"/>
            <a:ext cx="1557869" cy="1168402"/>
          </a:xfrm>
          <a:prstGeom prst="rect">
            <a:avLst/>
          </a:prstGeom>
          <a:solidFill>
            <a:schemeClr val="tx1"/>
          </a:solidFill>
          <a:ln w="28575">
            <a:solidFill>
              <a:schemeClr val="bg1"/>
            </a:solidFill>
          </a:ln>
        </p:spPr>
      </p:pic>
      <p:pic>
        <p:nvPicPr>
          <p:cNvPr id="8" name="Picture 2">
            <a:extLst>
              <a:ext uri="{FF2B5EF4-FFF2-40B4-BE49-F238E27FC236}">
                <a16:creationId xmlns:a16="http://schemas.microsoft.com/office/drawing/2014/main" id="{C4001DC9-F814-49EB-937B-63B2FDB79A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8850" y="73912"/>
            <a:ext cx="2971800" cy="1799332"/>
          </a:xfrm>
          <a:prstGeom prst="rect">
            <a:avLst/>
          </a:prstGeom>
          <a:solidFill>
            <a:schemeClr val="tx1"/>
          </a:solidFill>
          <a:ln w="28575">
            <a:solidFill>
              <a:schemeClr val="bg1"/>
            </a:solidFill>
          </a:ln>
        </p:spPr>
      </p:pic>
      <p:sp>
        <p:nvSpPr>
          <p:cNvPr id="7" name="Content Placeholder 6">
            <a:extLst>
              <a:ext uri="{FF2B5EF4-FFF2-40B4-BE49-F238E27FC236}">
                <a16:creationId xmlns:a16="http://schemas.microsoft.com/office/drawing/2014/main" id="{9CFE6439-D36A-9A48-58C0-BF94ECD523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14655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3570-B8CE-3470-002B-4C8CEF46724E}"/>
              </a:ext>
            </a:extLst>
          </p:cNvPr>
          <p:cNvSpPr>
            <a:spLocks noGrp="1"/>
          </p:cNvSpPr>
          <p:nvPr>
            <p:ph type="title"/>
          </p:nvPr>
        </p:nvSpPr>
        <p:spPr/>
        <p:txBody>
          <a:bodyPr/>
          <a:lstStyle/>
          <a:p>
            <a:r>
              <a:rPr lang="en-US" dirty="0"/>
              <a:t>IP’s Decisions</a:t>
            </a:r>
          </a:p>
        </p:txBody>
      </p:sp>
      <p:sp>
        <p:nvSpPr>
          <p:cNvPr id="3" name="Content Placeholder 2">
            <a:extLst>
              <a:ext uri="{FF2B5EF4-FFF2-40B4-BE49-F238E27FC236}">
                <a16:creationId xmlns:a16="http://schemas.microsoft.com/office/drawing/2014/main" id="{D5C70AD6-EF66-1076-DC4D-72DCD2007F42}"/>
              </a:ext>
            </a:extLst>
          </p:cNvPr>
          <p:cNvSpPr>
            <a:spLocks noGrp="1"/>
          </p:cNvSpPr>
          <p:nvPr>
            <p:ph idx="1"/>
          </p:nvPr>
        </p:nvSpPr>
        <p:spPr>
          <a:xfrm>
            <a:off x="76200" y="1149946"/>
            <a:ext cx="8991600" cy="3394472"/>
          </a:xfrm>
        </p:spPr>
        <p:txBody>
          <a:bodyPr>
            <a:normAutofit/>
          </a:bodyPr>
          <a:lstStyle/>
          <a:p>
            <a:r>
              <a:rPr lang="en-US" dirty="0"/>
              <a:t>Connectionless, packet-switched network</a:t>
            </a:r>
          </a:p>
          <a:p>
            <a:pPr marL="457200" lvl="1" indent="0">
              <a:buNone/>
            </a:pPr>
            <a:r>
              <a:rPr lang="en-US" dirty="0"/>
              <a:t>=&gt; Routers are “simple” =&gt; no connection state</a:t>
            </a:r>
          </a:p>
          <a:p>
            <a:r>
              <a:rPr lang="en-US" dirty="0">
                <a:solidFill>
                  <a:srgbClr val="FFCC33"/>
                </a:solidFill>
              </a:rPr>
              <a:t>“Best-effort” service:  other layers add reliability if you need it</a:t>
            </a:r>
          </a:p>
          <a:p>
            <a:pPr marL="457200" lvl="1" indent="0">
              <a:buNone/>
            </a:pPr>
            <a:r>
              <a:rPr lang="en-US" dirty="0">
                <a:solidFill>
                  <a:srgbClr val="FFCC33"/>
                </a:solidFill>
              </a:rPr>
              <a:t>=&gt; </a:t>
            </a:r>
            <a:r>
              <a:rPr lang="en-US" dirty="0"/>
              <a:t>Packets might be dropped, reordered, delayed, …</a:t>
            </a:r>
          </a:p>
          <a:p>
            <a:pPr marL="0" indent="0">
              <a:buNone/>
            </a:pPr>
            <a:endParaRPr lang="en-US" u="sng" dirty="0"/>
          </a:p>
          <a:p>
            <a:pPr marL="0" indent="0">
              <a:buNone/>
            </a:pPr>
            <a:r>
              <a:rPr lang="en-US" u="sng" dirty="0"/>
              <a:t>How to reach hosts?</a:t>
            </a:r>
          </a:p>
          <a:p>
            <a:r>
              <a:rPr lang="en-US" dirty="0"/>
              <a:t>Common message format:  </a:t>
            </a:r>
            <a:r>
              <a:rPr lang="en-US" dirty="0">
                <a:solidFill>
                  <a:srgbClr val="FFCC33"/>
                </a:solidFill>
              </a:rPr>
              <a:t>IP header</a:t>
            </a:r>
          </a:p>
          <a:p>
            <a:r>
              <a:rPr lang="en-US" dirty="0"/>
              <a:t>Every host identified by an </a:t>
            </a:r>
            <a:r>
              <a:rPr lang="en-US" dirty="0">
                <a:solidFill>
                  <a:srgbClr val="FFCC33"/>
                </a:solidFill>
              </a:rPr>
              <a:t>IP address</a:t>
            </a:r>
          </a:p>
        </p:txBody>
      </p:sp>
      <p:sp>
        <p:nvSpPr>
          <p:cNvPr id="4" name="Slide Number Placeholder 3">
            <a:extLst>
              <a:ext uri="{FF2B5EF4-FFF2-40B4-BE49-F238E27FC236}">
                <a16:creationId xmlns:a16="http://schemas.microsoft.com/office/drawing/2014/main" id="{C51CD1F6-886F-B6E0-CA86-D3791BCE2EF3}"/>
              </a:ext>
            </a:extLst>
          </p:cNvPr>
          <p:cNvSpPr>
            <a:spLocks noGrp="1"/>
          </p:cNvSpPr>
          <p:nvPr>
            <p:ph type="sldNum" sz="quarter" idx="12"/>
          </p:nvPr>
        </p:nvSpPr>
        <p:spPr/>
        <p:txBody>
          <a:bodyPr/>
          <a:lstStyle/>
          <a:p>
            <a:fld id="{22D6CAD1-C946-4B93-B6A2-6369BC3B5860}" type="slidenum">
              <a:rPr lang="en-US" smtClean="0"/>
              <a:t>40</a:t>
            </a:fld>
            <a:endParaRPr lang="en-US"/>
          </a:p>
        </p:txBody>
      </p:sp>
    </p:spTree>
    <p:extLst>
      <p:ext uri="{BB962C8B-B14F-4D97-AF65-F5344CB8AC3E}">
        <p14:creationId xmlns:p14="http://schemas.microsoft.com/office/powerpoint/2010/main" val="3895181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excellent read</a:t>
            </a:r>
          </a:p>
        </p:txBody>
      </p:sp>
      <p:sp>
        <p:nvSpPr>
          <p:cNvPr id="7" name="Content Placeholder 6"/>
          <p:cNvSpPr>
            <a:spLocks noGrp="1"/>
          </p:cNvSpPr>
          <p:nvPr>
            <p:ph idx="1"/>
          </p:nvPr>
        </p:nvSpPr>
        <p:spPr>
          <a:xfrm>
            <a:off x="152400" y="1200151"/>
            <a:ext cx="8991600" cy="3394472"/>
          </a:xfrm>
        </p:spPr>
        <p:txBody>
          <a:bodyPr>
            <a:normAutofit fontScale="85000" lnSpcReduction="20000"/>
          </a:bodyPr>
          <a:lstStyle/>
          <a:p>
            <a:pPr marL="0" indent="0" algn="ctr">
              <a:buNone/>
            </a:pPr>
            <a:r>
              <a:rPr lang="en-US" sz="2100" i="1" dirty="0"/>
              <a:t>David D. Clark, “The design Philosophy of the DARPA Internet Protocols”, 1988</a:t>
            </a:r>
          </a:p>
          <a:p>
            <a:endParaRPr lang="en-US" b="0" dirty="0"/>
          </a:p>
          <a:p>
            <a:pPr marL="0" indent="0">
              <a:buNone/>
            </a:pPr>
            <a:r>
              <a:rPr lang="en-US" b="0" dirty="0"/>
              <a:t>Primary goal: multiplexed utilization of existing interconnected networks</a:t>
            </a:r>
          </a:p>
          <a:p>
            <a:endParaRPr lang="en-US" b="0" dirty="0"/>
          </a:p>
          <a:p>
            <a:r>
              <a:rPr lang="en-US" b="0" dirty="0"/>
              <a:t>Other goals:</a:t>
            </a:r>
          </a:p>
          <a:p>
            <a:pPr lvl="1"/>
            <a:r>
              <a:rPr lang="en-US" dirty="0"/>
              <a:t>Communication continues despite loss of networks or gateways</a:t>
            </a:r>
          </a:p>
          <a:p>
            <a:pPr lvl="1"/>
            <a:r>
              <a:rPr lang="en-US" dirty="0"/>
              <a:t>Support a variety of communication services</a:t>
            </a:r>
          </a:p>
          <a:p>
            <a:pPr lvl="1"/>
            <a:r>
              <a:rPr lang="en-US" dirty="0"/>
              <a:t>Accommodate a variety of networks	</a:t>
            </a:r>
          </a:p>
          <a:p>
            <a:pPr lvl="1"/>
            <a:r>
              <a:rPr lang="en-US" dirty="0"/>
              <a:t>Permit distributed management of its resources</a:t>
            </a:r>
          </a:p>
          <a:p>
            <a:pPr lvl="1"/>
            <a:r>
              <a:rPr lang="en-US" dirty="0"/>
              <a:t>Be cost effective</a:t>
            </a:r>
          </a:p>
          <a:p>
            <a:pPr lvl="1"/>
            <a:r>
              <a:rPr lang="en-US" dirty="0"/>
              <a:t>Low effort for host attachment</a:t>
            </a:r>
          </a:p>
          <a:p>
            <a:pPr lvl="1"/>
            <a:r>
              <a:rPr lang="en-US" dirty="0"/>
              <a:t>Resources must be accountable</a:t>
            </a:r>
          </a:p>
        </p:txBody>
      </p:sp>
    </p:spTree>
    <p:extLst>
      <p:ext uri="{BB962C8B-B14F-4D97-AF65-F5344CB8AC3E}">
        <p14:creationId xmlns:p14="http://schemas.microsoft.com/office/powerpoint/2010/main" val="1171650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8229600" cy="2646367"/>
          </a:xfrm>
        </p:spPr>
        <p:txBody>
          <a:bodyPr>
            <a:normAutofit/>
          </a:bodyPr>
          <a:lstStyle/>
          <a:p>
            <a:pPr marL="0" indent="0">
              <a:buNone/>
            </a:pPr>
            <a:r>
              <a:rPr lang="en-US" u="sng" dirty="0"/>
              <a:t>The Internet Protocol (IP)</a:t>
            </a:r>
            <a:r>
              <a:rPr lang="en-US" dirty="0"/>
              <a:t>:  Runs on all hosts and routers</a:t>
            </a:r>
          </a:p>
        </p:txBody>
      </p:sp>
      <p:pic>
        <p:nvPicPr>
          <p:cNvPr id="5" name="Picture 4" descr="04x02.eps"/>
          <p:cNvPicPr>
            <a:picLocks noChangeAspect="1"/>
          </p:cNvPicPr>
          <p:nvPr/>
        </p:nvPicPr>
        <p:blipFill>
          <a:blip r:embed="rId3"/>
          <a:stretch>
            <a:fillRect/>
          </a:stretch>
        </p:blipFill>
        <p:spPr>
          <a:xfrm>
            <a:off x="1752600" y="3313117"/>
            <a:ext cx="5905355" cy="177323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8229600" cy="2646367"/>
          </a:xfrm>
        </p:spPr>
        <p:txBody>
          <a:bodyPr>
            <a:normAutofit/>
          </a:bodyPr>
          <a:lstStyle/>
          <a:p>
            <a:pPr marL="0" indent="0">
              <a:buNone/>
            </a:pPr>
            <a:r>
              <a:rPr lang="en-US" u="sng" dirty="0"/>
              <a:t>The Internet Protocol (IP)</a:t>
            </a:r>
            <a:r>
              <a:rPr lang="en-US" dirty="0"/>
              <a:t>:  Runs on all hosts and routers</a:t>
            </a:r>
          </a:p>
          <a:p>
            <a:r>
              <a:rPr lang="en-US" i="1" u="sng" dirty="0"/>
              <a:t>Addressing</a:t>
            </a:r>
            <a:r>
              <a:rPr lang="en-US" dirty="0"/>
              <a:t>:  how we name nodes in an IP network</a:t>
            </a:r>
          </a:p>
          <a:p>
            <a:r>
              <a:rPr lang="en-US" u="sng" dirty="0"/>
              <a:t>Provides </a:t>
            </a:r>
            <a:r>
              <a:rPr lang="en-US" i="1" u="sng" dirty="0"/>
              <a:t>forwarding</a:t>
            </a:r>
            <a:r>
              <a:rPr lang="en-US" dirty="0"/>
              <a:t>:  how routers move packets based on the destination address</a:t>
            </a:r>
          </a:p>
          <a:p>
            <a:r>
              <a:rPr lang="en-US" i="1" dirty="0"/>
              <a:t>(later) </a:t>
            </a:r>
            <a:r>
              <a:rPr lang="en-US" i="1" u="sng" dirty="0"/>
              <a:t>Routing</a:t>
            </a:r>
            <a:r>
              <a:rPr lang="en-US" dirty="0"/>
              <a:t>:  how routers build forwarding rules</a:t>
            </a:r>
          </a:p>
        </p:txBody>
      </p:sp>
      <p:pic>
        <p:nvPicPr>
          <p:cNvPr id="5" name="Picture 4" descr="04x02.eps"/>
          <p:cNvPicPr>
            <a:picLocks noChangeAspect="1"/>
          </p:cNvPicPr>
          <p:nvPr/>
        </p:nvPicPr>
        <p:blipFill>
          <a:blip r:embed="rId3"/>
          <a:stretch>
            <a:fillRect/>
          </a:stretch>
        </p:blipFill>
        <p:spPr>
          <a:xfrm>
            <a:off x="1752600" y="3313117"/>
            <a:ext cx="5905355" cy="1773233"/>
          </a:xfrm>
          <a:prstGeom prst="rect">
            <a:avLst/>
          </a:prstGeom>
        </p:spPr>
      </p:pic>
    </p:spTree>
    <p:extLst>
      <p:ext uri="{BB962C8B-B14F-4D97-AF65-F5344CB8AC3E}">
        <p14:creationId xmlns:p14="http://schemas.microsoft.com/office/powerpoint/2010/main" val="4003736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303BAD-1B48-AEB1-0F28-9D016449F01A}"/>
              </a:ext>
            </a:extLst>
          </p:cNvPr>
          <p:cNvSpPr>
            <a:spLocks noGrp="1"/>
          </p:cNvSpPr>
          <p:nvPr>
            <p:ph type="sldNum" sz="quarter" idx="12"/>
          </p:nvPr>
        </p:nvSpPr>
        <p:spPr/>
        <p:txBody>
          <a:bodyPr/>
          <a:lstStyle/>
          <a:p>
            <a:fld id="{22D6CAD1-C946-4B93-B6A2-6369BC3B5860}" type="slidenum">
              <a:rPr lang="en-US" smtClean="0"/>
              <a:t>44</a:t>
            </a:fld>
            <a:endParaRPr lang="en-US"/>
          </a:p>
        </p:txBody>
      </p:sp>
      <p:sp>
        <p:nvSpPr>
          <p:cNvPr id="5" name="Title 4">
            <a:extLst>
              <a:ext uri="{FF2B5EF4-FFF2-40B4-BE49-F238E27FC236}">
                <a16:creationId xmlns:a16="http://schemas.microsoft.com/office/drawing/2014/main" id="{783A094C-AE2D-34C4-A356-E48A9F8FE43B}"/>
              </a:ext>
            </a:extLst>
          </p:cNvPr>
          <p:cNvSpPr>
            <a:spLocks noGrp="1"/>
          </p:cNvSpPr>
          <p:nvPr>
            <p:ph type="title"/>
          </p:nvPr>
        </p:nvSpPr>
        <p:spPr/>
        <p:txBody>
          <a:bodyPr/>
          <a:lstStyle/>
          <a:p>
            <a:r>
              <a:rPr lang="en-US" dirty="0"/>
              <a:t>IP Addressing</a:t>
            </a:r>
          </a:p>
        </p:txBody>
      </p:sp>
    </p:spTree>
    <p:extLst>
      <p:ext uri="{BB962C8B-B14F-4D97-AF65-F5344CB8AC3E}">
        <p14:creationId xmlns:p14="http://schemas.microsoft.com/office/powerpoint/2010/main" val="1769099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C5A8F-E900-8387-1CA8-4353EB58F01E}"/>
              </a:ext>
            </a:extLst>
          </p:cNvPr>
          <p:cNvSpPr>
            <a:spLocks noGrp="1"/>
          </p:cNvSpPr>
          <p:nvPr>
            <p:ph type="title"/>
          </p:nvPr>
        </p:nvSpPr>
        <p:spPr/>
        <p:txBody>
          <a:bodyPr/>
          <a:lstStyle/>
          <a:p>
            <a:r>
              <a:rPr lang="en-US" dirty="0"/>
              <a:t>What’s an IP address</a:t>
            </a:r>
          </a:p>
        </p:txBody>
      </p:sp>
      <p:sp>
        <p:nvSpPr>
          <p:cNvPr id="5" name="Content Placeholder 4">
            <a:extLst>
              <a:ext uri="{FF2B5EF4-FFF2-40B4-BE49-F238E27FC236}">
                <a16:creationId xmlns:a16="http://schemas.microsoft.com/office/drawing/2014/main" id="{F1925D77-AD39-84C6-1905-B029645F8B89}"/>
              </a:ext>
            </a:extLst>
          </p:cNvPr>
          <p:cNvSpPr>
            <a:spLocks noGrp="1"/>
          </p:cNvSpPr>
          <p:nvPr>
            <p:ph idx="1"/>
          </p:nvPr>
        </p:nvSpPr>
        <p:spPr/>
        <p:txBody>
          <a:bodyPr/>
          <a:lstStyle/>
          <a:p>
            <a:r>
              <a:rPr lang="en-US" dirty="0"/>
              <a:t>Unique number to identify “all” hosts on the Internet</a:t>
            </a:r>
          </a:p>
          <a:p>
            <a:endParaRPr lang="en-US" dirty="0"/>
          </a:p>
          <a:p>
            <a:r>
              <a:rPr lang="en-US" dirty="0"/>
              <a:t>A number with </a:t>
            </a:r>
            <a:r>
              <a:rPr lang="en-US" dirty="0">
                <a:solidFill>
                  <a:srgbClr val="FFCC33"/>
                </a:solidFill>
              </a:rPr>
              <a:t>structure</a:t>
            </a:r>
            <a:r>
              <a:rPr lang="en-US" dirty="0"/>
              <a:t> =&gt; the number tells the network where the host is</a:t>
            </a:r>
          </a:p>
          <a:p>
            <a:endParaRPr lang="en-US" dirty="0">
              <a:solidFill>
                <a:srgbClr val="FFCC33"/>
              </a:solidFill>
            </a:endParaRPr>
          </a:p>
          <a:p>
            <a:endParaRPr lang="en-US" dirty="0">
              <a:solidFill>
                <a:srgbClr val="FFCC33"/>
              </a:solidFill>
            </a:endParaRPr>
          </a:p>
          <a:p>
            <a:endParaRPr lang="en-US" dirty="0"/>
          </a:p>
          <a:p>
            <a:endParaRPr lang="en-US" dirty="0"/>
          </a:p>
        </p:txBody>
      </p:sp>
      <p:sp>
        <p:nvSpPr>
          <p:cNvPr id="2" name="Slide Number Placeholder 1">
            <a:extLst>
              <a:ext uri="{FF2B5EF4-FFF2-40B4-BE49-F238E27FC236}">
                <a16:creationId xmlns:a16="http://schemas.microsoft.com/office/drawing/2014/main" id="{AB7A3E4F-4EEC-D385-2FDE-F1D359448981}"/>
              </a:ext>
            </a:extLst>
          </p:cNvPr>
          <p:cNvSpPr>
            <a:spLocks noGrp="1"/>
          </p:cNvSpPr>
          <p:nvPr>
            <p:ph type="sldNum" sz="quarter" idx="12"/>
          </p:nvPr>
        </p:nvSpPr>
        <p:spPr/>
        <p:txBody>
          <a:bodyPr/>
          <a:lstStyle/>
          <a:p>
            <a:fld id="{22D6CAD1-C946-4B93-B6A2-6369BC3B5860}" type="slidenum">
              <a:rPr lang="en-US" smtClean="0"/>
              <a:t>45</a:t>
            </a:fld>
            <a:endParaRPr lang="en-US"/>
          </a:p>
        </p:txBody>
      </p:sp>
      <p:pic>
        <p:nvPicPr>
          <p:cNvPr id="6" name="Picture 5">
            <a:extLst>
              <a:ext uri="{FF2B5EF4-FFF2-40B4-BE49-F238E27FC236}">
                <a16:creationId xmlns:a16="http://schemas.microsoft.com/office/drawing/2014/main" id="{9E92942E-E466-FE8C-7433-85769B96C62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58000" y="2840714"/>
            <a:ext cx="2300288" cy="1840230"/>
          </a:xfrm>
          <a:prstGeom prst="rect">
            <a:avLst/>
          </a:prstGeom>
        </p:spPr>
      </p:pic>
    </p:spTree>
    <p:extLst>
      <p:ext uri="{BB962C8B-B14F-4D97-AF65-F5344CB8AC3E}">
        <p14:creationId xmlns:p14="http://schemas.microsoft.com/office/powerpoint/2010/main" val="2548803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02B25F-61F2-B728-9F99-63DB9A13333C}"/>
              </a:ext>
            </a:extLst>
          </p:cNvPr>
          <p:cNvSpPr>
            <a:spLocks noGrp="1"/>
          </p:cNvSpPr>
          <p:nvPr>
            <p:ph idx="1"/>
          </p:nvPr>
        </p:nvSpPr>
        <p:spPr>
          <a:xfrm>
            <a:off x="457200" y="1123950"/>
            <a:ext cx="8229600" cy="3470673"/>
          </a:xfrm>
        </p:spPr>
        <p:txBody>
          <a:bodyPr/>
          <a:lstStyle/>
          <a:p>
            <a:pPr marL="0" indent="0" algn="ctr">
              <a:buNone/>
            </a:pPr>
            <a:endParaRPr lang="en-US" dirty="0"/>
          </a:p>
          <a:p>
            <a:pPr marL="0" indent="0" algn="ctr">
              <a:buNone/>
            </a:pPr>
            <a:endParaRPr lang="en-US" dirty="0"/>
          </a:p>
          <a:p>
            <a:pPr marL="0" indent="0" algn="ctr">
              <a:buNone/>
            </a:pPr>
            <a:r>
              <a:rPr lang="en-US" dirty="0"/>
              <a:t>  	    + 1 401 863 1000</a:t>
            </a:r>
          </a:p>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FAC77FC1-2242-1B35-4B08-FE7961FDD0F0}"/>
              </a:ext>
            </a:extLst>
          </p:cNvPr>
          <p:cNvSpPr>
            <a:spLocks noGrp="1"/>
          </p:cNvSpPr>
          <p:nvPr>
            <p:ph type="sldNum" sz="quarter" idx="12"/>
          </p:nvPr>
        </p:nvSpPr>
        <p:spPr/>
        <p:txBody>
          <a:bodyPr/>
          <a:lstStyle/>
          <a:p>
            <a:fld id="{22D6CAD1-C946-4B93-B6A2-6369BC3B5860}" type="slidenum">
              <a:rPr lang="en-US" smtClean="0"/>
              <a:t>46</a:t>
            </a:fld>
            <a:endParaRPr lang="en-US"/>
          </a:p>
        </p:txBody>
      </p:sp>
      <p:pic>
        <p:nvPicPr>
          <p:cNvPr id="5" name="Picture 2" descr="undefined">
            <a:extLst>
              <a:ext uri="{FF2B5EF4-FFF2-40B4-BE49-F238E27FC236}">
                <a16:creationId xmlns:a16="http://schemas.microsoft.com/office/drawing/2014/main" id="{ADA8E74C-3E8D-00DD-8901-1B6B4BE744F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378981" y="238125"/>
            <a:ext cx="1565452" cy="13525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03C5FBCA-6D88-E739-29AF-E2CF8FC1DA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291" y="97155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D8BA843-5BB5-3AEA-A916-0FA929C10D71}"/>
              </a:ext>
            </a:extLst>
          </p:cNvPr>
          <p:cNvSpPr>
            <a:spLocks noGrp="1"/>
          </p:cNvSpPr>
          <p:nvPr>
            <p:ph type="title"/>
          </p:nvPr>
        </p:nvSpPr>
        <p:spPr/>
        <p:txBody>
          <a:bodyPr/>
          <a:lstStyle/>
          <a:p>
            <a:r>
              <a:rPr lang="en-US" dirty="0"/>
              <a:t>Example:  phone numbers</a:t>
            </a:r>
          </a:p>
        </p:txBody>
      </p:sp>
    </p:spTree>
    <p:extLst>
      <p:ext uri="{BB962C8B-B14F-4D97-AF65-F5344CB8AC3E}">
        <p14:creationId xmlns:p14="http://schemas.microsoft.com/office/powerpoint/2010/main" val="1488339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EBAB-3D50-57B2-AC3F-15BBF8E653C7}"/>
              </a:ext>
            </a:extLst>
          </p:cNvPr>
          <p:cNvSpPr>
            <a:spLocks noGrp="1"/>
          </p:cNvSpPr>
          <p:nvPr>
            <p:ph type="title"/>
          </p:nvPr>
        </p:nvSpPr>
        <p:spPr/>
        <p:txBody>
          <a:bodyPr/>
          <a:lstStyle/>
          <a:p>
            <a:r>
              <a:rPr lang="en-US" dirty="0"/>
              <a:t>Analogy:  back to phones</a:t>
            </a:r>
          </a:p>
        </p:txBody>
      </p:sp>
      <p:sp>
        <p:nvSpPr>
          <p:cNvPr id="3" name="Content Placeholder 2">
            <a:extLst>
              <a:ext uri="{FF2B5EF4-FFF2-40B4-BE49-F238E27FC236}">
                <a16:creationId xmlns:a16="http://schemas.microsoft.com/office/drawing/2014/main" id="{B402B25F-61F2-B728-9F99-63DB9A13333C}"/>
              </a:ext>
            </a:extLst>
          </p:cNvPr>
          <p:cNvSpPr>
            <a:spLocks noGrp="1"/>
          </p:cNvSpPr>
          <p:nvPr>
            <p:ph idx="1"/>
          </p:nvPr>
        </p:nvSpPr>
        <p:spPr>
          <a:xfrm>
            <a:off x="457200" y="1123950"/>
            <a:ext cx="8229600" cy="3470673"/>
          </a:xfrm>
        </p:spPr>
        <p:txBody>
          <a:bodyPr/>
          <a:lstStyle/>
          <a:p>
            <a:pPr marL="0" indent="0">
              <a:buNone/>
            </a:pPr>
            <a:r>
              <a:rPr lang="en-US" dirty="0"/>
              <a:t>Telephone numbers have a structure to them</a:t>
            </a:r>
          </a:p>
          <a:p>
            <a:pPr marL="0" indent="0">
              <a:buNone/>
            </a:pPr>
            <a:endParaRPr lang="en-US" dirty="0"/>
          </a:p>
          <a:p>
            <a:pPr marL="0" indent="0" algn="ctr">
              <a:buNone/>
            </a:pPr>
            <a:r>
              <a:rPr lang="en-US" dirty="0"/>
              <a:t>+ 1 401 863 1000</a:t>
            </a:r>
          </a:p>
          <a:p>
            <a:pPr marL="0" indent="0" algn="ctr">
              <a:buNone/>
            </a:pPr>
            <a:endParaRPr lang="en-US" dirty="0"/>
          </a:p>
          <a:p>
            <a:pPr marL="0" indent="0" algn="ctr">
              <a:buNone/>
            </a:pPr>
            <a:endParaRPr lang="en-US" dirty="0"/>
          </a:p>
          <a:p>
            <a:pPr marL="0" indent="0" algn="ctr">
              <a:buNone/>
            </a:pPr>
            <a:r>
              <a:rPr lang="en-US" dirty="0"/>
              <a:t>+1 212 555 4253</a:t>
            </a:r>
          </a:p>
          <a:p>
            <a:pPr marL="0" indent="0" algn="ctr">
              <a:buNone/>
            </a:pPr>
            <a:endParaRPr lang="en-US" dirty="0"/>
          </a:p>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FAC77FC1-2242-1B35-4B08-FE7961FDD0F0}"/>
              </a:ext>
            </a:extLst>
          </p:cNvPr>
          <p:cNvSpPr>
            <a:spLocks noGrp="1"/>
          </p:cNvSpPr>
          <p:nvPr>
            <p:ph type="sldNum" sz="quarter" idx="12"/>
          </p:nvPr>
        </p:nvSpPr>
        <p:spPr/>
        <p:txBody>
          <a:bodyPr/>
          <a:lstStyle/>
          <a:p>
            <a:fld id="{22D6CAD1-C946-4B93-B6A2-6369BC3B5860}" type="slidenum">
              <a:rPr lang="en-US" smtClean="0"/>
              <a:t>47</a:t>
            </a:fld>
            <a:endParaRPr lang="en-US"/>
          </a:p>
        </p:txBody>
      </p:sp>
      <p:pic>
        <p:nvPicPr>
          <p:cNvPr id="5" name="Picture 2" descr="undefined">
            <a:extLst>
              <a:ext uri="{FF2B5EF4-FFF2-40B4-BE49-F238E27FC236}">
                <a16:creationId xmlns:a16="http://schemas.microsoft.com/office/drawing/2014/main" id="{ADA8E74C-3E8D-00DD-8901-1B6B4BE744F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810834" y="919559"/>
            <a:ext cx="2088648" cy="180459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A4DC6635-9D31-0C0F-212B-8D2015DF9020}"/>
              </a:ext>
            </a:extLst>
          </p:cNvPr>
          <p:cNvSpPr/>
          <p:nvPr/>
        </p:nvSpPr>
        <p:spPr>
          <a:xfrm>
            <a:off x="1828800" y="4400550"/>
            <a:ext cx="5334000" cy="58949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Avenir Book" panose="02000503020000020003" pitchFamily="2" charset="0"/>
              </a:rPr>
              <a:t>Part of the number tells where you are! </a:t>
            </a:r>
          </a:p>
          <a:p>
            <a:pPr algn="ctr"/>
            <a:r>
              <a:rPr lang="en-US" dirty="0">
                <a:solidFill>
                  <a:schemeClr val="tx1"/>
                </a:solidFill>
                <a:latin typeface="Avenir Book" panose="02000503020000020003" pitchFamily="2" charset="0"/>
              </a:rPr>
              <a:t>(or at least it did before cell phones)</a:t>
            </a:r>
          </a:p>
        </p:txBody>
      </p:sp>
    </p:spTree>
    <p:extLst>
      <p:ext uri="{BB962C8B-B14F-4D97-AF65-F5344CB8AC3E}">
        <p14:creationId xmlns:p14="http://schemas.microsoft.com/office/powerpoint/2010/main" val="320601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96F5-A649-D7D9-91A4-A879DA5AA2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7F7B32-FE27-EF79-5BF0-4B627F3785B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F83F55-8163-69AF-EEEA-8A20A7614532}"/>
              </a:ext>
            </a:extLst>
          </p:cNvPr>
          <p:cNvSpPr>
            <a:spLocks noGrp="1"/>
          </p:cNvSpPr>
          <p:nvPr>
            <p:ph type="sldNum" sz="quarter" idx="12"/>
          </p:nvPr>
        </p:nvSpPr>
        <p:spPr/>
        <p:txBody>
          <a:bodyPr/>
          <a:lstStyle/>
          <a:p>
            <a:fld id="{22D6CAD1-C946-4B93-B6A2-6369BC3B5860}" type="slidenum">
              <a:rPr lang="en-US" smtClean="0"/>
              <a:t>48</a:t>
            </a:fld>
            <a:endParaRPr lang="en-US"/>
          </a:p>
        </p:txBody>
      </p:sp>
      <p:pic>
        <p:nvPicPr>
          <p:cNvPr id="7170" name="Picture 2">
            <a:extLst>
              <a:ext uri="{FF2B5EF4-FFF2-40B4-BE49-F238E27FC236}">
                <a16:creationId xmlns:a16="http://schemas.microsoft.com/office/drawing/2014/main" id="{AB3F29E3-6CBD-480D-38DB-C6E503EA0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300" y="0"/>
            <a:ext cx="78994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05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C6A4-E4C0-A721-4589-228FF6BBB3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65E82D-CF78-F58C-9E61-8E0B391A6D3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63227F2-EE30-2740-D83C-6C0DC980C5CF}"/>
              </a:ext>
            </a:extLst>
          </p:cNvPr>
          <p:cNvSpPr>
            <a:spLocks noGrp="1"/>
          </p:cNvSpPr>
          <p:nvPr>
            <p:ph type="sldNum" sz="quarter" idx="12"/>
          </p:nvPr>
        </p:nvSpPr>
        <p:spPr/>
        <p:txBody>
          <a:bodyPr/>
          <a:lstStyle/>
          <a:p>
            <a:fld id="{22D6CAD1-C946-4B93-B6A2-6369BC3B5860}" type="slidenum">
              <a:rPr lang="en-US" smtClean="0"/>
              <a:t>49</a:t>
            </a:fld>
            <a:endParaRPr lang="en-US"/>
          </a:p>
        </p:txBody>
      </p:sp>
      <p:pic>
        <p:nvPicPr>
          <p:cNvPr id="8194" name="Picture 2" descr="undefined">
            <a:extLst>
              <a:ext uri="{FF2B5EF4-FFF2-40B4-BE49-F238E27FC236}">
                <a16:creationId xmlns:a16="http://schemas.microsoft.com/office/drawing/2014/main" id="{CA2E3FD4-91DF-FFF8-6859-6F6E721A80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9713"/>
            <a:ext cx="9144000" cy="466248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7778E713-8EB4-22DB-1BD3-B5BB1754FD84}"/>
              </a:ext>
            </a:extLst>
          </p:cNvPr>
          <p:cNvSpPr/>
          <p:nvPr/>
        </p:nvSpPr>
        <p:spPr>
          <a:xfrm>
            <a:off x="1828800" y="4400550"/>
            <a:ext cx="5334000" cy="589496"/>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Avenir Book" panose="02000503020000020003" pitchFamily="2" charset="0"/>
              </a:rPr>
              <a:t>… and not all numbers are the same length!</a:t>
            </a:r>
          </a:p>
        </p:txBody>
      </p:sp>
    </p:spTree>
    <p:extLst>
      <p:ext uri="{BB962C8B-B14F-4D97-AF65-F5344CB8AC3E}">
        <p14:creationId xmlns:p14="http://schemas.microsoft.com/office/powerpoint/2010/main" val="11553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3C77-DD34-26FC-A86B-064977B56B3F}"/>
              </a:ext>
            </a:extLst>
          </p:cNvPr>
          <p:cNvSpPr>
            <a:spLocks noGrp="1"/>
          </p:cNvSpPr>
          <p:nvPr>
            <p:ph type="title"/>
          </p:nvPr>
        </p:nvSpPr>
        <p:spPr/>
        <p:txBody>
          <a:bodyPr/>
          <a:lstStyle/>
          <a:p>
            <a:r>
              <a:rPr lang="en-US" dirty="0"/>
              <a:t>Recap:  the link layer</a:t>
            </a:r>
          </a:p>
        </p:txBody>
      </p:sp>
      <p:sp>
        <p:nvSpPr>
          <p:cNvPr id="3" name="Content Placeholder 2">
            <a:extLst>
              <a:ext uri="{FF2B5EF4-FFF2-40B4-BE49-F238E27FC236}">
                <a16:creationId xmlns:a16="http://schemas.microsoft.com/office/drawing/2014/main" id="{54861934-29E3-40BB-0183-91B75D3C6B07}"/>
              </a:ext>
            </a:extLst>
          </p:cNvPr>
          <p:cNvSpPr>
            <a:spLocks noGrp="1"/>
          </p:cNvSpPr>
          <p:nvPr>
            <p:ph idx="1"/>
          </p:nvPr>
        </p:nvSpPr>
        <p:spPr>
          <a:xfrm>
            <a:off x="152400" y="981482"/>
            <a:ext cx="8763000" cy="3812452"/>
          </a:xfrm>
        </p:spPr>
        <p:txBody>
          <a:bodyPr>
            <a:normAutofit/>
          </a:bodyPr>
          <a:lstStyle/>
          <a:p>
            <a:pPr marL="0" indent="0">
              <a:buNone/>
            </a:pPr>
            <a:r>
              <a:rPr lang="en-US" sz="2000" dirty="0"/>
              <a:t>Goal:  How to connect hosts on a ”small” network</a:t>
            </a:r>
            <a:endParaRPr lang="en-US" sz="2000" u="sng" dirty="0"/>
          </a:p>
          <a:p>
            <a:r>
              <a:rPr lang="en-US" sz="2000" dirty="0"/>
              <a:t>Hosts connect to network via </a:t>
            </a:r>
            <a:r>
              <a:rPr lang="en-US" sz="2000" u="sng" dirty="0"/>
              <a:t>interfaces</a:t>
            </a:r>
            <a:endParaRPr lang="en-US" sz="2000" b="1" dirty="0"/>
          </a:p>
          <a:p>
            <a:r>
              <a:rPr lang="en-US" sz="2000" dirty="0"/>
              <a:t>Every interface has a link-layer address</a:t>
            </a:r>
          </a:p>
          <a:p>
            <a:pPr lvl="1"/>
            <a:r>
              <a:rPr lang="en-US" sz="1600" dirty="0"/>
              <a:t>Ethernet/</a:t>
            </a:r>
            <a:r>
              <a:rPr lang="en-US" sz="1600" dirty="0" err="1"/>
              <a:t>Wifi</a:t>
            </a:r>
            <a:r>
              <a:rPr lang="en-US" sz="1600" dirty="0"/>
              <a:t>:  MAC address (</a:t>
            </a:r>
            <a:r>
              <a:rPr lang="en-US" sz="1400" dirty="0">
                <a:solidFill>
                  <a:srgbClr val="FFCC33"/>
                </a:solidFill>
                <a:latin typeface="Consolas" panose="020B0609020204030204" pitchFamily="49" charset="0"/>
                <a:cs typeface="Consolas" panose="020B0609020204030204" pitchFamily="49" charset="0"/>
              </a:rPr>
              <a:t>0c:45:22:c1:be:03</a:t>
            </a:r>
            <a:r>
              <a:rPr lang="en-US" sz="1600" dirty="0"/>
              <a:t>)</a:t>
            </a:r>
            <a:endParaRPr lang="en-US" b="1" dirty="0"/>
          </a:p>
          <a:p>
            <a:endParaRPr lang="en-US" sz="2000" u="sng" dirty="0">
              <a:solidFill>
                <a:srgbClr val="FFCC33"/>
              </a:solidFill>
            </a:endParaRPr>
          </a:p>
          <a:p>
            <a:endParaRPr lang="en-US" sz="2000" u="sng" dirty="0"/>
          </a:p>
          <a:p>
            <a:endParaRPr lang="en-US" sz="2000" u="sng" dirty="0"/>
          </a:p>
          <a:p>
            <a:pPr marL="0" indent="0">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26597204-DB21-E5BD-4668-50D0470BDC7A}"/>
              </a:ext>
            </a:extLst>
          </p:cNvPr>
          <p:cNvSpPr>
            <a:spLocks noGrp="1"/>
          </p:cNvSpPr>
          <p:nvPr>
            <p:ph type="sldNum" sz="quarter" idx="12"/>
          </p:nvPr>
        </p:nvSpPr>
        <p:spPr/>
        <p:txBody>
          <a:bodyPr/>
          <a:lstStyle/>
          <a:p>
            <a:fld id="{22D6CAD1-C946-4B93-B6A2-6369BC3B5860}" type="slidenum">
              <a:rPr lang="en-US" smtClean="0"/>
              <a:t>5</a:t>
            </a:fld>
            <a:endParaRPr lang="en-US"/>
          </a:p>
        </p:txBody>
      </p:sp>
      <p:pic>
        <p:nvPicPr>
          <p:cNvPr id="5" name="Picture 2">
            <a:extLst>
              <a:ext uri="{FF2B5EF4-FFF2-40B4-BE49-F238E27FC236}">
                <a16:creationId xmlns:a16="http://schemas.microsoft.com/office/drawing/2014/main" id="{F06EE332-B4E4-FAC9-25D5-800EB36DEF1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357531" y="2042777"/>
            <a:ext cx="1557869" cy="1168402"/>
          </a:xfrm>
          <a:prstGeom prst="rect">
            <a:avLst/>
          </a:prstGeom>
          <a:solidFill>
            <a:schemeClr val="tx1"/>
          </a:solidFill>
          <a:ln w="28575">
            <a:solidFill>
              <a:schemeClr val="bg1"/>
            </a:solidFill>
          </a:ln>
        </p:spPr>
      </p:pic>
      <p:pic>
        <p:nvPicPr>
          <p:cNvPr id="8" name="Picture 2">
            <a:extLst>
              <a:ext uri="{FF2B5EF4-FFF2-40B4-BE49-F238E27FC236}">
                <a16:creationId xmlns:a16="http://schemas.microsoft.com/office/drawing/2014/main" id="{C4001DC9-F814-49EB-937B-63B2FDB79A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8850" y="73912"/>
            <a:ext cx="2971800" cy="1799332"/>
          </a:xfrm>
          <a:prstGeom prst="rect">
            <a:avLst/>
          </a:prstGeom>
          <a:solidFill>
            <a:schemeClr val="tx1"/>
          </a:solidFill>
          <a:ln w="28575">
            <a:solidFill>
              <a:schemeClr val="bg1"/>
            </a:solidFill>
          </a:ln>
        </p:spPr>
      </p:pic>
    </p:spTree>
    <p:extLst>
      <p:ext uri="{BB962C8B-B14F-4D97-AF65-F5344CB8AC3E}">
        <p14:creationId xmlns:p14="http://schemas.microsoft.com/office/powerpoint/2010/main" val="623546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9BBF-4FC6-F442-B220-54D51B397E1B}"/>
              </a:ext>
            </a:extLst>
          </p:cNvPr>
          <p:cNvSpPr>
            <a:spLocks noGrp="1"/>
          </p:cNvSpPr>
          <p:nvPr>
            <p:ph type="title"/>
          </p:nvPr>
        </p:nvSpPr>
        <p:spPr/>
        <p:txBody>
          <a:bodyPr/>
          <a:lstStyle/>
          <a:p>
            <a:r>
              <a:rPr lang="en-US" dirty="0"/>
              <a:t>IP Addressing</a:t>
            </a:r>
          </a:p>
        </p:txBody>
      </p:sp>
      <p:sp>
        <p:nvSpPr>
          <p:cNvPr id="3" name="Content Placeholder 2">
            <a:extLst>
              <a:ext uri="{FF2B5EF4-FFF2-40B4-BE49-F238E27FC236}">
                <a16:creationId xmlns:a16="http://schemas.microsoft.com/office/drawing/2014/main" id="{3E8B3B98-72EC-2E4A-8CC5-6A01E14BA435}"/>
              </a:ext>
            </a:extLst>
          </p:cNvPr>
          <p:cNvSpPr>
            <a:spLocks noGrp="1"/>
          </p:cNvSpPr>
          <p:nvPr>
            <p:ph idx="1"/>
          </p:nvPr>
        </p:nvSpPr>
        <p:spPr>
          <a:xfrm>
            <a:off x="457200" y="1141213"/>
            <a:ext cx="8229600" cy="2573537"/>
          </a:xfrm>
        </p:spPr>
        <p:txBody>
          <a:bodyPr>
            <a:normAutofit/>
          </a:bodyPr>
          <a:lstStyle/>
          <a:p>
            <a:pPr marL="0" indent="0">
              <a:buNone/>
            </a:pPr>
            <a:r>
              <a:rPr lang="en-US" dirty="0"/>
              <a:t>IP Version 4:  Each address is a 32-bit number:</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2D1BCA3-A955-904F-BE28-3ED6532641E7}"/>
              </a:ext>
            </a:extLst>
          </p:cNvPr>
          <p:cNvSpPr>
            <a:spLocks noGrp="1"/>
          </p:cNvSpPr>
          <p:nvPr>
            <p:ph type="sldNum" sz="quarter" idx="12"/>
          </p:nvPr>
        </p:nvSpPr>
        <p:spPr/>
        <p:txBody>
          <a:bodyPr/>
          <a:lstStyle/>
          <a:p>
            <a:fld id="{22D6CAD1-C946-4B93-B6A2-6369BC3B5860}" type="slidenum">
              <a:rPr lang="en-US" smtClean="0"/>
              <a:t>50</a:t>
            </a:fld>
            <a:endParaRPr lang="en-US"/>
          </a:p>
        </p:txBody>
      </p:sp>
      <p:sp>
        <p:nvSpPr>
          <p:cNvPr id="5" name="TextBox 4">
            <a:extLst>
              <a:ext uri="{FF2B5EF4-FFF2-40B4-BE49-F238E27FC236}">
                <a16:creationId xmlns:a16="http://schemas.microsoft.com/office/drawing/2014/main" id="{315C75B8-F394-4F42-843A-B74E22B7C34E}"/>
              </a:ext>
            </a:extLst>
          </p:cNvPr>
          <p:cNvSpPr txBox="1"/>
          <p:nvPr/>
        </p:nvSpPr>
        <p:spPr>
          <a:xfrm>
            <a:off x="7512359" y="837195"/>
            <a:ext cx="1531188" cy="369332"/>
          </a:xfrm>
          <a:prstGeom prst="rect">
            <a:avLst/>
          </a:prstGeom>
          <a:noFill/>
        </p:spPr>
        <p:txBody>
          <a:bodyPr wrap="none" rtlCol="0">
            <a:spAutoFit/>
          </a:bodyPr>
          <a:lstStyle/>
          <a:p>
            <a:r>
              <a:rPr lang="en-US" dirty="0">
                <a:latin typeface="Avenir Book" panose="02000503020000020003" pitchFamily="2" charset="0"/>
              </a:rPr>
              <a:t>128.148.16.7</a:t>
            </a:r>
            <a:endParaRPr lang="en-US" dirty="0"/>
          </a:p>
        </p:txBody>
      </p:sp>
      <p:pic>
        <p:nvPicPr>
          <p:cNvPr id="6" name="Picture 5">
            <a:extLst>
              <a:ext uri="{FF2B5EF4-FFF2-40B4-BE49-F238E27FC236}">
                <a16:creationId xmlns:a16="http://schemas.microsoft.com/office/drawing/2014/main" id="{A4ED3C71-36C3-3A40-B26C-5B4F82B33101}"/>
              </a:ext>
            </a:extLst>
          </p:cNvPr>
          <p:cNvPicPr>
            <a:picLocks noChangeAspect="1"/>
          </p:cNvPicPr>
          <p:nvPr/>
        </p:nvPicPr>
        <p:blipFill>
          <a:blip r:embed="rId3"/>
          <a:stretch>
            <a:fillRect/>
          </a:stretch>
        </p:blipFill>
        <p:spPr>
          <a:xfrm>
            <a:off x="7930397" y="27646"/>
            <a:ext cx="910394" cy="910394"/>
          </a:xfrm>
          <a:prstGeom prst="rect">
            <a:avLst/>
          </a:prstGeom>
        </p:spPr>
      </p:pic>
      <p:sp>
        <p:nvSpPr>
          <p:cNvPr id="7" name="TextBox 6">
            <a:extLst>
              <a:ext uri="{FF2B5EF4-FFF2-40B4-BE49-F238E27FC236}">
                <a16:creationId xmlns:a16="http://schemas.microsoft.com/office/drawing/2014/main" id="{E36B9896-E89F-0741-95A5-A4BB032F20FE}"/>
              </a:ext>
            </a:extLst>
          </p:cNvPr>
          <p:cNvSpPr txBox="1"/>
          <p:nvPr/>
        </p:nvSpPr>
        <p:spPr>
          <a:xfrm>
            <a:off x="3322215" y="1962150"/>
            <a:ext cx="2286203" cy="523220"/>
          </a:xfrm>
          <a:prstGeom prst="rect">
            <a:avLst/>
          </a:prstGeom>
          <a:noFill/>
        </p:spPr>
        <p:txBody>
          <a:bodyPr wrap="none" rtlCol="0">
            <a:spAutoFit/>
          </a:bodyPr>
          <a:lstStyle/>
          <a:p>
            <a:r>
              <a:rPr lang="en-US" sz="2800" dirty="0">
                <a:latin typeface="Avenir Book" panose="02000503020000020003" pitchFamily="2" charset="0"/>
              </a:rPr>
              <a:t>128.148.16.7</a:t>
            </a:r>
            <a:endParaRPr lang="en-US" sz="2800" b="1" dirty="0">
              <a:latin typeface="Courier New" panose="02070309020205020404" pitchFamily="49" charset="0"/>
              <a:ea typeface="Avenir Book" charset="0"/>
              <a:cs typeface="Courier New" panose="02070309020205020404" pitchFamily="49" charset="0"/>
            </a:endParaRPr>
          </a:p>
        </p:txBody>
      </p:sp>
      <p:sp>
        <p:nvSpPr>
          <p:cNvPr id="9" name="TextBox 8">
            <a:extLst>
              <a:ext uri="{FF2B5EF4-FFF2-40B4-BE49-F238E27FC236}">
                <a16:creationId xmlns:a16="http://schemas.microsoft.com/office/drawing/2014/main" id="{B3FE0803-3613-784D-AC84-7F2BC29CE090}"/>
              </a:ext>
            </a:extLst>
          </p:cNvPr>
          <p:cNvSpPr txBox="1"/>
          <p:nvPr/>
        </p:nvSpPr>
        <p:spPr>
          <a:xfrm>
            <a:off x="1177423" y="3181350"/>
            <a:ext cx="6636753" cy="461665"/>
          </a:xfrm>
          <a:prstGeom prst="rect">
            <a:avLst/>
          </a:prstGeom>
          <a:noFill/>
        </p:spPr>
        <p:txBody>
          <a:bodyPr wrap="none" rtlCol="0">
            <a:spAutoFit/>
          </a:bodyPr>
          <a:lstStyle/>
          <a:p>
            <a:r>
              <a:rPr lang="en-US" sz="2400" b="1" dirty="0">
                <a:latin typeface="Courier New" panose="02070309020205020404" pitchFamily="49" charset="0"/>
                <a:ea typeface="Avenir Book" charset="0"/>
                <a:cs typeface="Courier New" panose="02070309020205020404" pitchFamily="49" charset="0"/>
              </a:rPr>
              <a:t>10000000 10010100 00010000 00000111</a:t>
            </a:r>
          </a:p>
        </p:txBody>
      </p:sp>
      <p:sp>
        <p:nvSpPr>
          <p:cNvPr id="8" name="TextBox 7">
            <a:extLst>
              <a:ext uri="{FF2B5EF4-FFF2-40B4-BE49-F238E27FC236}">
                <a16:creationId xmlns:a16="http://schemas.microsoft.com/office/drawing/2014/main" id="{5B00BF39-D78F-2345-A948-9C15BD1298BF}"/>
              </a:ext>
            </a:extLst>
          </p:cNvPr>
          <p:cNvSpPr txBox="1"/>
          <p:nvPr/>
        </p:nvSpPr>
        <p:spPr>
          <a:xfrm>
            <a:off x="152400" y="4063838"/>
            <a:ext cx="5787162" cy="1200329"/>
          </a:xfrm>
          <a:prstGeom prst="rect">
            <a:avLst/>
          </a:prstGeom>
          <a:noFill/>
        </p:spPr>
        <p:txBody>
          <a:bodyPr wrap="none" rtlCol="0">
            <a:spAutoFit/>
          </a:bodyPr>
          <a:lstStyle/>
          <a:p>
            <a:r>
              <a:rPr lang="en-US" sz="2000" u="sng" dirty="0">
                <a:latin typeface="Avenir Book" panose="02000503020000020003" pitchFamily="2" charset="0"/>
                <a:ea typeface="Avenir Book" charset="0"/>
                <a:cs typeface="Avenir Book" charset="0"/>
              </a:rPr>
              <a:t>Notation</a:t>
            </a:r>
          </a:p>
          <a:p>
            <a:pPr marL="285750" indent="-285750">
              <a:buFont typeface="Arial" panose="020B0604020202020204" pitchFamily="34" charset="0"/>
              <a:buChar char="•"/>
            </a:pPr>
            <a:r>
              <a:rPr lang="en-US" sz="1600" dirty="0">
                <a:latin typeface="Avenir Book" panose="02000503020000020003" pitchFamily="2" charset="0"/>
              </a:rPr>
              <a:t>Write each byte (“octet”) as a decimal number</a:t>
            </a:r>
          </a:p>
          <a:p>
            <a:pPr marL="285750" indent="-285750">
              <a:buFont typeface="Arial" panose="020B0604020202020204" pitchFamily="34" charset="0"/>
              <a:buChar char="•"/>
            </a:pPr>
            <a:r>
              <a:rPr lang="en-US" sz="1600" dirty="0">
                <a:latin typeface="Avenir Book" panose="02000503020000020003" pitchFamily="2" charset="0"/>
              </a:rPr>
              <a:t>This is called “dotted decimal” or ”dotted quad” notation</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Tree>
    <p:extLst>
      <p:ext uri="{BB962C8B-B14F-4D97-AF65-F5344CB8AC3E}">
        <p14:creationId xmlns:p14="http://schemas.microsoft.com/office/powerpoint/2010/main" val="71457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9BBF-4FC6-F442-B220-54D51B397E1B}"/>
              </a:ext>
            </a:extLst>
          </p:cNvPr>
          <p:cNvSpPr>
            <a:spLocks noGrp="1"/>
          </p:cNvSpPr>
          <p:nvPr>
            <p:ph type="title"/>
          </p:nvPr>
        </p:nvSpPr>
        <p:spPr/>
        <p:txBody>
          <a:bodyPr/>
          <a:lstStyle/>
          <a:p>
            <a:r>
              <a:rPr lang="en-US" dirty="0"/>
              <a:t>IP Addressing</a:t>
            </a:r>
          </a:p>
        </p:txBody>
      </p:sp>
      <p:sp>
        <p:nvSpPr>
          <p:cNvPr id="3" name="Content Placeholder 2">
            <a:extLst>
              <a:ext uri="{FF2B5EF4-FFF2-40B4-BE49-F238E27FC236}">
                <a16:creationId xmlns:a16="http://schemas.microsoft.com/office/drawing/2014/main" id="{3E8B3B98-72EC-2E4A-8CC5-6A01E14BA435}"/>
              </a:ext>
            </a:extLst>
          </p:cNvPr>
          <p:cNvSpPr>
            <a:spLocks noGrp="1"/>
          </p:cNvSpPr>
          <p:nvPr>
            <p:ph idx="1"/>
          </p:nvPr>
        </p:nvSpPr>
        <p:spPr>
          <a:xfrm>
            <a:off x="457200" y="1141213"/>
            <a:ext cx="8229600" cy="2573537"/>
          </a:xfrm>
        </p:spPr>
        <p:txBody>
          <a:bodyPr>
            <a:normAutofit/>
          </a:bodyPr>
          <a:lstStyle/>
          <a:p>
            <a:pPr marL="0" indent="0">
              <a:buNone/>
            </a:pPr>
            <a:r>
              <a:rPr lang="en-US" dirty="0"/>
              <a:t>IP Version 4:  Each address is a 32-bit number:</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2D1BCA3-A955-904F-BE28-3ED6532641E7}"/>
              </a:ext>
            </a:extLst>
          </p:cNvPr>
          <p:cNvSpPr>
            <a:spLocks noGrp="1"/>
          </p:cNvSpPr>
          <p:nvPr>
            <p:ph type="sldNum" sz="quarter" idx="12"/>
          </p:nvPr>
        </p:nvSpPr>
        <p:spPr/>
        <p:txBody>
          <a:bodyPr/>
          <a:lstStyle/>
          <a:p>
            <a:fld id="{22D6CAD1-C946-4B93-B6A2-6369BC3B5860}" type="slidenum">
              <a:rPr lang="en-US" smtClean="0"/>
              <a:t>51</a:t>
            </a:fld>
            <a:endParaRPr lang="en-US"/>
          </a:p>
        </p:txBody>
      </p:sp>
      <p:sp>
        <p:nvSpPr>
          <p:cNvPr id="5" name="TextBox 4">
            <a:extLst>
              <a:ext uri="{FF2B5EF4-FFF2-40B4-BE49-F238E27FC236}">
                <a16:creationId xmlns:a16="http://schemas.microsoft.com/office/drawing/2014/main" id="{315C75B8-F394-4F42-843A-B74E22B7C34E}"/>
              </a:ext>
            </a:extLst>
          </p:cNvPr>
          <p:cNvSpPr txBox="1"/>
          <p:nvPr/>
        </p:nvSpPr>
        <p:spPr>
          <a:xfrm>
            <a:off x="7512359" y="837195"/>
            <a:ext cx="1531188" cy="369332"/>
          </a:xfrm>
          <a:prstGeom prst="rect">
            <a:avLst/>
          </a:prstGeom>
          <a:noFill/>
        </p:spPr>
        <p:txBody>
          <a:bodyPr wrap="none" rtlCol="0">
            <a:spAutoFit/>
          </a:bodyPr>
          <a:lstStyle/>
          <a:p>
            <a:r>
              <a:rPr lang="en-US" dirty="0">
                <a:latin typeface="Avenir Book" panose="02000503020000020003" pitchFamily="2" charset="0"/>
              </a:rPr>
              <a:t>128.148.16.7</a:t>
            </a:r>
            <a:endParaRPr lang="en-US" dirty="0"/>
          </a:p>
        </p:txBody>
      </p:sp>
      <p:pic>
        <p:nvPicPr>
          <p:cNvPr id="6" name="Picture 5">
            <a:extLst>
              <a:ext uri="{FF2B5EF4-FFF2-40B4-BE49-F238E27FC236}">
                <a16:creationId xmlns:a16="http://schemas.microsoft.com/office/drawing/2014/main" id="{A4ED3C71-36C3-3A40-B26C-5B4F82B33101}"/>
              </a:ext>
            </a:extLst>
          </p:cNvPr>
          <p:cNvPicPr>
            <a:picLocks noChangeAspect="1"/>
          </p:cNvPicPr>
          <p:nvPr/>
        </p:nvPicPr>
        <p:blipFill>
          <a:blip r:embed="rId3"/>
          <a:stretch>
            <a:fillRect/>
          </a:stretch>
        </p:blipFill>
        <p:spPr>
          <a:xfrm>
            <a:off x="7930397" y="27646"/>
            <a:ext cx="910394" cy="910394"/>
          </a:xfrm>
          <a:prstGeom prst="rect">
            <a:avLst/>
          </a:prstGeom>
        </p:spPr>
      </p:pic>
      <p:sp>
        <p:nvSpPr>
          <p:cNvPr id="7" name="TextBox 6">
            <a:extLst>
              <a:ext uri="{FF2B5EF4-FFF2-40B4-BE49-F238E27FC236}">
                <a16:creationId xmlns:a16="http://schemas.microsoft.com/office/drawing/2014/main" id="{E36B9896-E89F-0741-95A5-A4BB032F20FE}"/>
              </a:ext>
            </a:extLst>
          </p:cNvPr>
          <p:cNvSpPr txBox="1"/>
          <p:nvPr/>
        </p:nvSpPr>
        <p:spPr>
          <a:xfrm>
            <a:off x="3322215" y="1962150"/>
            <a:ext cx="2286203" cy="523220"/>
          </a:xfrm>
          <a:prstGeom prst="rect">
            <a:avLst/>
          </a:prstGeom>
          <a:noFill/>
        </p:spPr>
        <p:txBody>
          <a:bodyPr wrap="none" rtlCol="0">
            <a:spAutoFit/>
          </a:bodyPr>
          <a:lstStyle/>
          <a:p>
            <a:r>
              <a:rPr lang="en-US" sz="2800" dirty="0">
                <a:latin typeface="Avenir Book" panose="02000503020000020003" pitchFamily="2" charset="0"/>
              </a:rPr>
              <a:t>128.148.16.7</a:t>
            </a:r>
            <a:endParaRPr lang="en-US" sz="2800" b="1" dirty="0">
              <a:latin typeface="Courier New" panose="02070309020205020404" pitchFamily="49" charset="0"/>
              <a:ea typeface="Avenir Book" charset="0"/>
              <a:cs typeface="Courier New" panose="02070309020205020404" pitchFamily="49" charset="0"/>
            </a:endParaRPr>
          </a:p>
        </p:txBody>
      </p:sp>
      <p:sp>
        <p:nvSpPr>
          <p:cNvPr id="9" name="TextBox 8">
            <a:extLst>
              <a:ext uri="{FF2B5EF4-FFF2-40B4-BE49-F238E27FC236}">
                <a16:creationId xmlns:a16="http://schemas.microsoft.com/office/drawing/2014/main" id="{B3FE0803-3613-784D-AC84-7F2BC29CE090}"/>
              </a:ext>
            </a:extLst>
          </p:cNvPr>
          <p:cNvSpPr txBox="1"/>
          <p:nvPr/>
        </p:nvSpPr>
        <p:spPr>
          <a:xfrm>
            <a:off x="1177423" y="3181350"/>
            <a:ext cx="6636753" cy="461665"/>
          </a:xfrm>
          <a:prstGeom prst="rect">
            <a:avLst/>
          </a:prstGeom>
          <a:noFill/>
        </p:spPr>
        <p:txBody>
          <a:bodyPr wrap="none" rtlCol="0">
            <a:spAutoFit/>
          </a:bodyPr>
          <a:lstStyle/>
          <a:p>
            <a:r>
              <a:rPr lang="en-US" sz="2400" b="1" dirty="0">
                <a:latin typeface="Courier New" panose="02070309020205020404" pitchFamily="49" charset="0"/>
                <a:ea typeface="Avenir Book" charset="0"/>
                <a:cs typeface="Courier New" panose="02070309020205020404" pitchFamily="49" charset="0"/>
              </a:rPr>
              <a:t>10000000 10010100 00010000 00000111</a:t>
            </a:r>
          </a:p>
        </p:txBody>
      </p:sp>
      <p:sp>
        <p:nvSpPr>
          <p:cNvPr id="8" name="TextBox 7">
            <a:extLst>
              <a:ext uri="{FF2B5EF4-FFF2-40B4-BE49-F238E27FC236}">
                <a16:creationId xmlns:a16="http://schemas.microsoft.com/office/drawing/2014/main" id="{5B00BF39-D78F-2345-A948-9C15BD1298BF}"/>
              </a:ext>
            </a:extLst>
          </p:cNvPr>
          <p:cNvSpPr txBox="1"/>
          <p:nvPr/>
        </p:nvSpPr>
        <p:spPr>
          <a:xfrm>
            <a:off x="152400" y="4063838"/>
            <a:ext cx="5787162" cy="1200329"/>
          </a:xfrm>
          <a:prstGeom prst="rect">
            <a:avLst/>
          </a:prstGeom>
          <a:noFill/>
        </p:spPr>
        <p:txBody>
          <a:bodyPr wrap="none" rtlCol="0">
            <a:spAutoFit/>
          </a:bodyPr>
          <a:lstStyle/>
          <a:p>
            <a:r>
              <a:rPr lang="en-US" sz="2000" u="sng" dirty="0">
                <a:latin typeface="Avenir Book" panose="02000503020000020003" pitchFamily="2" charset="0"/>
                <a:ea typeface="Avenir Book" charset="0"/>
                <a:cs typeface="Avenir Book" charset="0"/>
              </a:rPr>
              <a:t>Notation</a:t>
            </a:r>
          </a:p>
          <a:p>
            <a:pPr marL="285750" indent="-285750">
              <a:buFont typeface="Arial" panose="020B0604020202020204" pitchFamily="34" charset="0"/>
              <a:buChar char="•"/>
            </a:pPr>
            <a:r>
              <a:rPr lang="en-US" sz="1600" dirty="0">
                <a:latin typeface="Avenir Book" panose="02000503020000020003" pitchFamily="2" charset="0"/>
              </a:rPr>
              <a:t>Write each byte (“octet”) as a decimal number</a:t>
            </a:r>
          </a:p>
          <a:p>
            <a:pPr marL="285750" indent="-285750">
              <a:buFont typeface="Arial" panose="020B0604020202020204" pitchFamily="34" charset="0"/>
              <a:buChar char="•"/>
            </a:pPr>
            <a:r>
              <a:rPr lang="en-US" sz="1600" dirty="0">
                <a:latin typeface="Avenir Book" panose="02000503020000020003" pitchFamily="2" charset="0"/>
              </a:rPr>
              <a:t>This is called “dotted decimal” or ”dotted quad” notation</a:t>
            </a:r>
          </a:p>
          <a:p>
            <a:pPr marL="285750" indent="-285750">
              <a:buFont typeface="Arial" panose="020B0604020202020204" pitchFamily="34" charset="0"/>
              <a:buChar char="•"/>
            </a:pPr>
            <a:endParaRPr lang="en-US" sz="2000" dirty="0">
              <a:latin typeface="Avenir Book" panose="02000503020000020003" pitchFamily="2" charset="0"/>
              <a:ea typeface="Avenir Book" charset="0"/>
              <a:cs typeface="Avenir Book" charset="0"/>
            </a:endParaRPr>
          </a:p>
        </p:txBody>
      </p:sp>
      <p:sp>
        <p:nvSpPr>
          <p:cNvPr id="10" name="Rounded Rectangle 9">
            <a:extLst>
              <a:ext uri="{FF2B5EF4-FFF2-40B4-BE49-F238E27FC236}">
                <a16:creationId xmlns:a16="http://schemas.microsoft.com/office/drawing/2014/main" id="{7434BDBC-14C6-C0BA-2826-0A416C20F222}"/>
              </a:ext>
            </a:extLst>
          </p:cNvPr>
          <p:cNvSpPr/>
          <p:nvPr/>
        </p:nvSpPr>
        <p:spPr>
          <a:xfrm>
            <a:off x="4907913" y="3744883"/>
            <a:ext cx="4135634" cy="612977"/>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Avenir Book" charset="0"/>
                <a:ea typeface="Avenir Book" charset="0"/>
                <a:cs typeface="Avenir Book" charset="0"/>
              </a:rPr>
              <a:t>32 bits =&gt; 2</a:t>
            </a:r>
            <a:r>
              <a:rPr lang="en-US" baseline="30000" dirty="0">
                <a:latin typeface="Avenir Book" charset="0"/>
                <a:ea typeface="Avenir Book" charset="0"/>
                <a:cs typeface="Avenir Book" charset="0"/>
              </a:rPr>
              <a:t>32</a:t>
            </a:r>
            <a:r>
              <a:rPr lang="en-US" dirty="0">
                <a:latin typeface="Avenir Book" charset="0"/>
                <a:ea typeface="Avenir Book" charset="0"/>
                <a:cs typeface="Avenir Book" charset="0"/>
              </a:rPr>
              <a:t> possible addresses… problem?</a:t>
            </a:r>
            <a:endParaRPr lang="en-US" baseline="30000" dirty="0">
              <a:latin typeface="Avenir Book" charset="0"/>
              <a:ea typeface="Avenir Book" charset="0"/>
              <a:cs typeface="Avenir Book" charset="0"/>
            </a:endParaRPr>
          </a:p>
        </p:txBody>
      </p:sp>
    </p:spTree>
    <p:extLst>
      <p:ext uri="{BB962C8B-B14F-4D97-AF65-F5344CB8AC3E}">
        <p14:creationId xmlns:p14="http://schemas.microsoft.com/office/powerpoint/2010/main" val="260726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E97920-DEDB-1438-75A5-7F010B2962F8}"/>
              </a:ext>
            </a:extLst>
          </p:cNvPr>
          <p:cNvSpPr>
            <a:spLocks noGrp="1"/>
          </p:cNvSpPr>
          <p:nvPr>
            <p:ph idx="1"/>
          </p:nvPr>
        </p:nvSpPr>
        <p:spPr>
          <a:xfrm>
            <a:off x="190500" y="495300"/>
            <a:ext cx="8763000" cy="3394472"/>
          </a:xfrm>
        </p:spPr>
        <p:txBody>
          <a:bodyPr/>
          <a:lstStyle/>
          <a:p>
            <a:pPr marL="0" indent="0">
              <a:buNone/>
            </a:pPr>
            <a:r>
              <a:rPr lang="en-US" dirty="0"/>
              <a:t>Conceptually:  an IP address has two parts</a:t>
            </a:r>
          </a:p>
          <a:p>
            <a:pPr marL="0" indent="0">
              <a:buNone/>
            </a:pPr>
            <a:endParaRPr lang="en-US" dirty="0"/>
          </a:p>
        </p:txBody>
      </p:sp>
      <p:sp>
        <p:nvSpPr>
          <p:cNvPr id="4" name="Slide Number Placeholder 3">
            <a:extLst>
              <a:ext uri="{FF2B5EF4-FFF2-40B4-BE49-F238E27FC236}">
                <a16:creationId xmlns:a16="http://schemas.microsoft.com/office/drawing/2014/main" id="{D9FDB81F-161B-3144-DB90-141C40099662}"/>
              </a:ext>
            </a:extLst>
          </p:cNvPr>
          <p:cNvSpPr>
            <a:spLocks noGrp="1"/>
          </p:cNvSpPr>
          <p:nvPr>
            <p:ph type="sldNum" sz="quarter" idx="12"/>
          </p:nvPr>
        </p:nvSpPr>
        <p:spPr/>
        <p:txBody>
          <a:bodyPr/>
          <a:lstStyle/>
          <a:p>
            <a:fld id="{22D6CAD1-C946-4B93-B6A2-6369BC3B5860}" type="slidenum">
              <a:rPr lang="en-US" smtClean="0"/>
              <a:t>52</a:t>
            </a:fld>
            <a:endParaRPr lang="en-US"/>
          </a:p>
        </p:txBody>
      </p:sp>
      <p:sp>
        <p:nvSpPr>
          <p:cNvPr id="5" name="TextBox 4">
            <a:extLst>
              <a:ext uri="{FF2B5EF4-FFF2-40B4-BE49-F238E27FC236}">
                <a16:creationId xmlns:a16="http://schemas.microsoft.com/office/drawing/2014/main" id="{8F819EB4-8BD4-76DB-8193-DD66AE52AF22}"/>
              </a:ext>
            </a:extLst>
          </p:cNvPr>
          <p:cNvSpPr txBox="1"/>
          <p:nvPr/>
        </p:nvSpPr>
        <p:spPr>
          <a:xfrm>
            <a:off x="3352697" y="2526888"/>
            <a:ext cx="2286203" cy="523220"/>
          </a:xfrm>
          <a:prstGeom prst="rect">
            <a:avLst/>
          </a:prstGeom>
          <a:noFill/>
        </p:spPr>
        <p:txBody>
          <a:bodyPr wrap="none" rtlCol="0">
            <a:spAutoFit/>
          </a:bodyPr>
          <a:lstStyle/>
          <a:p>
            <a:r>
              <a:rPr lang="en-US" sz="2800" dirty="0">
                <a:latin typeface="Avenir Book" panose="02000503020000020003" pitchFamily="2" charset="0"/>
              </a:rPr>
              <a:t>128.148.16.7</a:t>
            </a:r>
            <a:endParaRPr lang="en-US" sz="28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A2A18BDB-149A-DD76-4147-9D3A9A6CDD9D}"/>
              </a:ext>
            </a:extLst>
          </p:cNvPr>
          <p:cNvSpPr txBox="1"/>
          <p:nvPr/>
        </p:nvSpPr>
        <p:spPr>
          <a:xfrm>
            <a:off x="1177423" y="3696767"/>
            <a:ext cx="6636753" cy="461665"/>
          </a:xfrm>
          <a:prstGeom prst="rect">
            <a:avLst/>
          </a:prstGeom>
          <a:noFill/>
        </p:spPr>
        <p:txBody>
          <a:bodyPr wrap="none" rtlCol="0">
            <a:spAutoFit/>
          </a:bodyPr>
          <a:lstStyle/>
          <a:p>
            <a:r>
              <a:rPr lang="en-US" sz="2400" b="1" dirty="0">
                <a:latin typeface="Courier New" panose="02070309020205020404" pitchFamily="49" charset="0"/>
                <a:ea typeface="Avenir Book" charset="0"/>
                <a:cs typeface="Courier New" panose="02070309020205020404" pitchFamily="49" charset="0"/>
              </a:rPr>
              <a:t>10000000 10010100 00010000 00000111</a:t>
            </a:r>
          </a:p>
        </p:txBody>
      </p:sp>
    </p:spTree>
    <p:extLst>
      <p:ext uri="{BB962C8B-B14F-4D97-AF65-F5344CB8AC3E}">
        <p14:creationId xmlns:p14="http://schemas.microsoft.com/office/powerpoint/2010/main" val="4225397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E97920-DEDB-1438-75A5-7F010B2962F8}"/>
              </a:ext>
            </a:extLst>
          </p:cNvPr>
          <p:cNvSpPr>
            <a:spLocks noGrp="1"/>
          </p:cNvSpPr>
          <p:nvPr>
            <p:ph idx="1"/>
          </p:nvPr>
        </p:nvSpPr>
        <p:spPr>
          <a:xfrm>
            <a:off x="190500" y="495300"/>
            <a:ext cx="8763000" cy="3394472"/>
          </a:xfrm>
        </p:spPr>
        <p:txBody>
          <a:bodyPr/>
          <a:lstStyle/>
          <a:p>
            <a:pPr marL="0" indent="0">
              <a:buNone/>
            </a:pPr>
            <a:r>
              <a:rPr lang="en-US" dirty="0"/>
              <a:t>Conceptually:  an IP address has two parts</a:t>
            </a:r>
          </a:p>
          <a:p>
            <a:pPr marL="0" indent="0">
              <a:buNone/>
            </a:pPr>
            <a:r>
              <a:rPr lang="en-US" dirty="0"/>
              <a:t>   =&gt; Network part:  identifies this network to the Internet</a:t>
            </a:r>
          </a:p>
          <a:p>
            <a:pPr marL="0" indent="0">
              <a:buNone/>
            </a:pPr>
            <a:r>
              <a:rPr lang="en-US" dirty="0"/>
              <a:t>   =&gt; Host part:  identifies hosts on that network</a:t>
            </a:r>
          </a:p>
          <a:p>
            <a:pPr marL="0" indent="0">
              <a:buNone/>
            </a:pPr>
            <a:endParaRPr lang="en-US" dirty="0"/>
          </a:p>
        </p:txBody>
      </p:sp>
      <p:sp>
        <p:nvSpPr>
          <p:cNvPr id="4" name="Slide Number Placeholder 3">
            <a:extLst>
              <a:ext uri="{FF2B5EF4-FFF2-40B4-BE49-F238E27FC236}">
                <a16:creationId xmlns:a16="http://schemas.microsoft.com/office/drawing/2014/main" id="{D9FDB81F-161B-3144-DB90-141C40099662}"/>
              </a:ext>
            </a:extLst>
          </p:cNvPr>
          <p:cNvSpPr>
            <a:spLocks noGrp="1"/>
          </p:cNvSpPr>
          <p:nvPr>
            <p:ph type="sldNum" sz="quarter" idx="12"/>
          </p:nvPr>
        </p:nvSpPr>
        <p:spPr/>
        <p:txBody>
          <a:bodyPr/>
          <a:lstStyle/>
          <a:p>
            <a:fld id="{22D6CAD1-C946-4B93-B6A2-6369BC3B5860}" type="slidenum">
              <a:rPr lang="en-US" smtClean="0"/>
              <a:t>53</a:t>
            </a:fld>
            <a:endParaRPr lang="en-US"/>
          </a:p>
        </p:txBody>
      </p:sp>
      <p:sp>
        <p:nvSpPr>
          <p:cNvPr id="5" name="TextBox 4">
            <a:extLst>
              <a:ext uri="{FF2B5EF4-FFF2-40B4-BE49-F238E27FC236}">
                <a16:creationId xmlns:a16="http://schemas.microsoft.com/office/drawing/2014/main" id="{8F819EB4-8BD4-76DB-8193-DD66AE52AF22}"/>
              </a:ext>
            </a:extLst>
          </p:cNvPr>
          <p:cNvSpPr txBox="1"/>
          <p:nvPr/>
        </p:nvSpPr>
        <p:spPr>
          <a:xfrm>
            <a:off x="3352697" y="2526888"/>
            <a:ext cx="2286203" cy="523220"/>
          </a:xfrm>
          <a:prstGeom prst="rect">
            <a:avLst/>
          </a:prstGeom>
          <a:noFill/>
        </p:spPr>
        <p:txBody>
          <a:bodyPr wrap="none" rtlCol="0">
            <a:spAutoFit/>
          </a:bodyPr>
          <a:lstStyle/>
          <a:p>
            <a:r>
              <a:rPr lang="en-US" sz="2800" dirty="0">
                <a:latin typeface="Avenir Book" panose="02000503020000020003" pitchFamily="2" charset="0"/>
              </a:rPr>
              <a:t>128.148.16.7</a:t>
            </a:r>
            <a:endParaRPr lang="en-US" sz="28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A2A18BDB-149A-DD76-4147-9D3A9A6CDD9D}"/>
              </a:ext>
            </a:extLst>
          </p:cNvPr>
          <p:cNvSpPr txBox="1"/>
          <p:nvPr/>
        </p:nvSpPr>
        <p:spPr>
          <a:xfrm>
            <a:off x="1177423" y="3696767"/>
            <a:ext cx="6636753" cy="461665"/>
          </a:xfrm>
          <a:prstGeom prst="rect">
            <a:avLst/>
          </a:prstGeom>
          <a:noFill/>
        </p:spPr>
        <p:txBody>
          <a:bodyPr wrap="none" rtlCol="0">
            <a:spAutoFit/>
          </a:bodyPr>
          <a:lstStyle/>
          <a:p>
            <a:r>
              <a:rPr lang="en-US" sz="2400" b="1" dirty="0">
                <a:latin typeface="Courier New" panose="02070309020205020404" pitchFamily="49" charset="0"/>
                <a:ea typeface="Avenir Book" charset="0"/>
                <a:cs typeface="Courier New" panose="02070309020205020404" pitchFamily="49" charset="0"/>
              </a:rPr>
              <a:t>10000000 10010100 00010000 00000111</a:t>
            </a:r>
          </a:p>
        </p:txBody>
      </p:sp>
      <p:sp>
        <p:nvSpPr>
          <p:cNvPr id="10" name="Rounded Rectangle 9">
            <a:extLst>
              <a:ext uri="{FF2B5EF4-FFF2-40B4-BE49-F238E27FC236}">
                <a16:creationId xmlns:a16="http://schemas.microsoft.com/office/drawing/2014/main" id="{2D4BF3F3-2796-85D1-8BDF-C09CA6ADB872}"/>
              </a:ext>
            </a:extLst>
          </p:cNvPr>
          <p:cNvSpPr/>
          <p:nvPr/>
        </p:nvSpPr>
        <p:spPr>
          <a:xfrm>
            <a:off x="304800" y="4536431"/>
            <a:ext cx="6972300" cy="4616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Avenir Book" charset="0"/>
                <a:ea typeface="Avenir Book" charset="0"/>
                <a:cs typeface="Avenir Book" charset="0"/>
              </a:rPr>
              <a:t>Size of host part vs. network part can vary (more on this later)</a:t>
            </a:r>
            <a:endParaRPr lang="en-US" baseline="30000" dirty="0">
              <a:latin typeface="Avenir Book" charset="0"/>
              <a:ea typeface="Avenir Book" charset="0"/>
              <a:cs typeface="Avenir Book" charset="0"/>
            </a:endParaRPr>
          </a:p>
        </p:txBody>
      </p:sp>
    </p:spTree>
    <p:extLst>
      <p:ext uri="{BB962C8B-B14F-4D97-AF65-F5344CB8AC3E}">
        <p14:creationId xmlns:p14="http://schemas.microsoft.com/office/powerpoint/2010/main" val="32115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0A64-C27C-D547-A97F-860CBAFFA42B}"/>
              </a:ext>
            </a:extLst>
          </p:cNvPr>
          <p:cNvSpPr>
            <a:spLocks noGrp="1"/>
          </p:cNvSpPr>
          <p:nvPr>
            <p:ph type="title"/>
          </p:nvPr>
        </p:nvSpPr>
        <p:spPr/>
        <p:txBody>
          <a:bodyPr/>
          <a:lstStyle/>
          <a:p>
            <a:r>
              <a:rPr lang="en-US" dirty="0"/>
              <a:t>IP Addressing</a:t>
            </a:r>
          </a:p>
        </p:txBody>
      </p:sp>
      <p:sp>
        <p:nvSpPr>
          <p:cNvPr id="4" name="Slide Number Placeholder 3">
            <a:extLst>
              <a:ext uri="{FF2B5EF4-FFF2-40B4-BE49-F238E27FC236}">
                <a16:creationId xmlns:a16="http://schemas.microsoft.com/office/drawing/2014/main" id="{2F86A9E1-6DE6-9349-870B-BBA5A644D7F6}"/>
              </a:ext>
            </a:extLst>
          </p:cNvPr>
          <p:cNvSpPr>
            <a:spLocks noGrp="1"/>
          </p:cNvSpPr>
          <p:nvPr>
            <p:ph type="sldNum" sz="quarter" idx="12"/>
          </p:nvPr>
        </p:nvSpPr>
        <p:spPr/>
        <p:txBody>
          <a:bodyPr/>
          <a:lstStyle/>
          <a:p>
            <a:fld id="{22D6CAD1-C946-4B93-B6A2-6369BC3B5860}" type="slidenum">
              <a:rPr lang="en-US" smtClean="0"/>
              <a:t>54</a:t>
            </a:fld>
            <a:endParaRPr lang="en-US"/>
          </a:p>
        </p:txBody>
      </p:sp>
      <p:sp>
        <p:nvSpPr>
          <p:cNvPr id="7" name="TextBox 6">
            <a:extLst>
              <a:ext uri="{FF2B5EF4-FFF2-40B4-BE49-F238E27FC236}">
                <a16:creationId xmlns:a16="http://schemas.microsoft.com/office/drawing/2014/main" id="{9D8525BD-A618-D142-8039-CBC69EC8B40B}"/>
              </a:ext>
            </a:extLst>
          </p:cNvPr>
          <p:cNvSpPr txBox="1"/>
          <p:nvPr/>
        </p:nvSpPr>
        <p:spPr>
          <a:xfrm>
            <a:off x="2901863" y="984389"/>
            <a:ext cx="3340273" cy="461665"/>
          </a:xfrm>
          <a:prstGeom prst="rect">
            <a:avLst/>
          </a:prstGeom>
          <a:noFill/>
        </p:spPr>
        <p:txBody>
          <a:bodyPr wrap="none" rtlCol="0">
            <a:spAutoFit/>
          </a:bodyPr>
          <a:lstStyle/>
          <a:p>
            <a:r>
              <a:rPr lang="en-US" sz="2400" dirty="0">
                <a:latin typeface="Avenir Book" charset="0"/>
                <a:ea typeface="Avenir Book" charset="0"/>
                <a:cs typeface="Avenir Book" charset="0"/>
              </a:rPr>
              <a:t>Brown owns the range:</a:t>
            </a:r>
          </a:p>
        </p:txBody>
      </p:sp>
      <p:sp>
        <p:nvSpPr>
          <p:cNvPr id="10" name="TextBox 9">
            <a:extLst>
              <a:ext uri="{FF2B5EF4-FFF2-40B4-BE49-F238E27FC236}">
                <a16:creationId xmlns:a16="http://schemas.microsoft.com/office/drawing/2014/main" id="{9791CC4B-470A-3345-BB44-8AD3C9EB3A2F}"/>
              </a:ext>
            </a:extLst>
          </p:cNvPr>
          <p:cNvSpPr txBox="1"/>
          <p:nvPr/>
        </p:nvSpPr>
        <p:spPr>
          <a:xfrm>
            <a:off x="3210088" y="1446054"/>
            <a:ext cx="2723823" cy="523220"/>
          </a:xfrm>
          <a:prstGeom prst="rect">
            <a:avLst/>
          </a:prstGeom>
          <a:noFill/>
        </p:spPr>
        <p:txBody>
          <a:bodyPr wrap="none" rtlCol="0">
            <a:spAutoFit/>
          </a:bodyPr>
          <a:lstStyle/>
          <a:p>
            <a:r>
              <a:rPr lang="en-US" sz="2800" dirty="0">
                <a:latin typeface="Avenir Book" charset="0"/>
                <a:ea typeface="Avenir Book" charset="0"/>
                <a:cs typeface="Avenir Book" charset="0"/>
              </a:rPr>
              <a:t>128.148.xxx.xxx</a:t>
            </a:r>
          </a:p>
        </p:txBody>
      </p:sp>
      <p:sp>
        <p:nvSpPr>
          <p:cNvPr id="11" name="TextBox 10">
            <a:extLst>
              <a:ext uri="{FF2B5EF4-FFF2-40B4-BE49-F238E27FC236}">
                <a16:creationId xmlns:a16="http://schemas.microsoft.com/office/drawing/2014/main" id="{D55B3AA4-527C-824D-90B5-EA7474B00D6E}"/>
              </a:ext>
            </a:extLst>
          </p:cNvPr>
          <p:cNvSpPr txBox="1"/>
          <p:nvPr/>
        </p:nvSpPr>
        <p:spPr>
          <a:xfrm>
            <a:off x="720625" y="2343150"/>
            <a:ext cx="7702750" cy="523220"/>
          </a:xfrm>
          <a:prstGeom prst="rect">
            <a:avLst/>
          </a:prstGeom>
          <a:noFill/>
        </p:spPr>
        <p:txBody>
          <a:bodyPr wrap="none" rtlCol="0">
            <a:spAutoFit/>
          </a:bodyPr>
          <a:lstStyle/>
          <a:p>
            <a:r>
              <a:rPr lang="en-US" sz="2800" b="1" dirty="0">
                <a:latin typeface="Courier New" panose="02070309020205020404" pitchFamily="49" charset="0"/>
                <a:ea typeface="Avenir Book" charset="0"/>
                <a:cs typeface="Courier New" panose="02070309020205020404" pitchFamily="49" charset="0"/>
              </a:rPr>
              <a:t>10000000 10010100 </a:t>
            </a:r>
            <a:r>
              <a:rPr lang="en-US" sz="2800" b="1" dirty="0" err="1">
                <a:latin typeface="Courier New" panose="02070309020205020404" pitchFamily="49" charset="0"/>
                <a:ea typeface="Avenir Book" charset="0"/>
                <a:cs typeface="Courier New" panose="02070309020205020404" pitchFamily="49" charset="0"/>
              </a:rPr>
              <a:t>xxxxxxxx</a:t>
            </a:r>
            <a:r>
              <a:rPr lang="en-US" sz="2800" b="1" dirty="0">
                <a:latin typeface="Courier New" panose="02070309020205020404" pitchFamily="49" charset="0"/>
                <a:ea typeface="Avenir Book" charset="0"/>
                <a:cs typeface="Courier New" panose="02070309020205020404" pitchFamily="49" charset="0"/>
              </a:rPr>
              <a:t> </a:t>
            </a:r>
            <a:r>
              <a:rPr lang="en-US" sz="2800" b="1" dirty="0" err="1">
                <a:latin typeface="Courier New" panose="02070309020205020404" pitchFamily="49" charset="0"/>
                <a:ea typeface="Avenir Book" charset="0"/>
                <a:cs typeface="Courier New" panose="02070309020205020404" pitchFamily="49" charset="0"/>
              </a:rPr>
              <a:t>xxxxxxxx</a:t>
            </a:r>
            <a:endParaRPr lang="en-US" sz="2800" b="1" dirty="0">
              <a:latin typeface="Courier New" panose="02070309020205020404" pitchFamily="49" charset="0"/>
              <a:ea typeface="Avenir Book" charset="0"/>
              <a:cs typeface="Courier New" panose="02070309020205020404" pitchFamily="49" charset="0"/>
            </a:endParaRPr>
          </a:p>
        </p:txBody>
      </p:sp>
      <p:sp>
        <p:nvSpPr>
          <p:cNvPr id="9" name="TextBox 8">
            <a:extLst>
              <a:ext uri="{FF2B5EF4-FFF2-40B4-BE49-F238E27FC236}">
                <a16:creationId xmlns:a16="http://schemas.microsoft.com/office/drawing/2014/main" id="{00AB2C54-FBE3-454A-BFBD-8D5B2D2D9E37}"/>
              </a:ext>
            </a:extLst>
          </p:cNvPr>
          <p:cNvSpPr txBox="1"/>
          <p:nvPr/>
        </p:nvSpPr>
        <p:spPr>
          <a:xfrm>
            <a:off x="769466" y="3170485"/>
            <a:ext cx="3507692" cy="646331"/>
          </a:xfrm>
          <a:prstGeom prst="rect">
            <a:avLst/>
          </a:prstGeom>
          <a:noFill/>
        </p:spPr>
        <p:txBody>
          <a:bodyPr wrap="none" rtlCol="0">
            <a:spAutoFit/>
          </a:bodyPr>
          <a:lstStyle/>
          <a:p>
            <a:pPr algn="ctr"/>
            <a:r>
              <a:rPr lang="en-US" u="sng" dirty="0">
                <a:latin typeface="Avenir Book" charset="0"/>
                <a:ea typeface="Avenir Book" charset="0"/>
                <a:cs typeface="Avenir Book" charset="0"/>
              </a:rPr>
              <a:t>Network part</a:t>
            </a:r>
          </a:p>
          <a:p>
            <a:pPr algn="ctr"/>
            <a:r>
              <a:rPr lang="en-US" dirty="0">
                <a:latin typeface="Avenir Book" charset="0"/>
                <a:ea typeface="Avenir Book" charset="0"/>
                <a:cs typeface="Avenir Book" charset="0"/>
              </a:rPr>
              <a:t>Identifies Brown (to the Internet)</a:t>
            </a:r>
          </a:p>
        </p:txBody>
      </p:sp>
      <p:sp>
        <p:nvSpPr>
          <p:cNvPr id="13" name="TextBox 12">
            <a:extLst>
              <a:ext uri="{FF2B5EF4-FFF2-40B4-BE49-F238E27FC236}">
                <a16:creationId xmlns:a16="http://schemas.microsoft.com/office/drawing/2014/main" id="{1D2B5489-76F0-6747-87DB-6C2EAD0CE40C}"/>
              </a:ext>
            </a:extLst>
          </p:cNvPr>
          <p:cNvSpPr txBox="1"/>
          <p:nvPr/>
        </p:nvSpPr>
        <p:spPr>
          <a:xfrm>
            <a:off x="5129252" y="3167192"/>
            <a:ext cx="2847896" cy="923330"/>
          </a:xfrm>
          <a:prstGeom prst="rect">
            <a:avLst/>
          </a:prstGeom>
          <a:noFill/>
        </p:spPr>
        <p:txBody>
          <a:bodyPr wrap="none" rtlCol="0">
            <a:spAutoFit/>
          </a:bodyPr>
          <a:lstStyle/>
          <a:p>
            <a:pPr algn="ctr"/>
            <a:r>
              <a:rPr lang="en-US" u="sng" dirty="0">
                <a:latin typeface="Avenir Book" charset="0"/>
                <a:ea typeface="Avenir Book" charset="0"/>
                <a:cs typeface="Avenir Book" charset="0"/>
              </a:rPr>
              <a:t>Host part</a:t>
            </a:r>
          </a:p>
          <a:p>
            <a:pPr algn="ctr"/>
            <a:r>
              <a:rPr lang="en-US" dirty="0">
                <a:latin typeface="Avenir Book" charset="0"/>
                <a:ea typeface="Avenir Book" charset="0"/>
                <a:cs typeface="Avenir Book" charset="0"/>
              </a:rPr>
              <a:t>Denotes individual hosts</a:t>
            </a:r>
          </a:p>
          <a:p>
            <a:pPr algn="ctr"/>
            <a:r>
              <a:rPr lang="en-US" i="1" dirty="0">
                <a:latin typeface="Avenir Book" charset="0"/>
                <a:ea typeface="Avenir Book" charset="0"/>
                <a:cs typeface="Avenir Book" charset="0"/>
              </a:rPr>
              <a:t>within the Brown Network</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930544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loud 69">
            <a:extLst>
              <a:ext uri="{FF2B5EF4-FFF2-40B4-BE49-F238E27FC236}">
                <a16:creationId xmlns:a16="http://schemas.microsoft.com/office/drawing/2014/main" id="{9BE2DF2C-7483-BF4A-AA32-EE0890971498}"/>
              </a:ext>
            </a:extLst>
          </p:cNvPr>
          <p:cNvSpPr/>
          <p:nvPr/>
        </p:nvSpPr>
        <p:spPr>
          <a:xfrm>
            <a:off x="7465967" y="1395554"/>
            <a:ext cx="4114611" cy="2242996"/>
          </a:xfrm>
          <a:prstGeom prst="cloud">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34CE8DD-C9D6-824C-873E-F4A7AA474CD8}"/>
              </a:ext>
            </a:extLst>
          </p:cNvPr>
          <p:cNvSpPr>
            <a:spLocks noGrp="1"/>
          </p:cNvSpPr>
          <p:nvPr>
            <p:ph type="title"/>
          </p:nvPr>
        </p:nvSpPr>
        <p:spPr/>
        <p:txBody>
          <a:bodyPr/>
          <a:lstStyle/>
          <a:p>
            <a:r>
              <a:rPr lang="en-US" dirty="0"/>
              <a:t>Assigning numbers</a:t>
            </a:r>
          </a:p>
        </p:txBody>
      </p:sp>
      <p:sp>
        <p:nvSpPr>
          <p:cNvPr id="2" name="Slide Number Placeholder 1">
            <a:extLst>
              <a:ext uri="{FF2B5EF4-FFF2-40B4-BE49-F238E27FC236}">
                <a16:creationId xmlns:a16="http://schemas.microsoft.com/office/drawing/2014/main" id="{C770DB06-7245-0640-93FF-037B6FC32D4D}"/>
              </a:ext>
            </a:extLst>
          </p:cNvPr>
          <p:cNvSpPr>
            <a:spLocks noGrp="1"/>
          </p:cNvSpPr>
          <p:nvPr>
            <p:ph type="sldNum" sz="quarter" idx="12"/>
          </p:nvPr>
        </p:nvSpPr>
        <p:spPr/>
        <p:txBody>
          <a:bodyPr/>
          <a:lstStyle/>
          <a:p>
            <a:fld id="{22D6CAD1-C946-4B93-B6A2-6369BC3B5860}" type="slidenum">
              <a:rPr lang="en-US" smtClean="0"/>
              <a:t>55</a:t>
            </a:fld>
            <a:endParaRPr lang="en-US"/>
          </a:p>
        </p:txBody>
      </p:sp>
      <p:sp>
        <p:nvSpPr>
          <p:cNvPr id="47" name="Content Placeholder 12">
            <a:extLst>
              <a:ext uri="{FF2B5EF4-FFF2-40B4-BE49-F238E27FC236}">
                <a16:creationId xmlns:a16="http://schemas.microsoft.com/office/drawing/2014/main" id="{EBF393CB-79B9-524B-BBE2-285C1EA6A363}"/>
              </a:ext>
            </a:extLst>
          </p:cNvPr>
          <p:cNvSpPr>
            <a:spLocks noGrp="1"/>
          </p:cNvSpPr>
          <p:nvPr>
            <p:ph idx="1"/>
          </p:nvPr>
        </p:nvSpPr>
        <p:spPr>
          <a:xfrm>
            <a:off x="319582" y="1193317"/>
            <a:ext cx="5766136" cy="3573947"/>
          </a:xfrm>
        </p:spPr>
        <p:txBody>
          <a:bodyPr>
            <a:normAutofit/>
          </a:bodyPr>
          <a:lstStyle/>
          <a:p>
            <a:r>
              <a:rPr lang="en-US" sz="2000" dirty="0"/>
              <a:t>Networks are allocated ranges of IPs</a:t>
            </a:r>
            <a:br>
              <a:rPr lang="en-US" sz="2000" dirty="0"/>
            </a:br>
            <a:r>
              <a:rPr lang="en-US" sz="2000" dirty="0"/>
              <a:t>by global authority (ICANN)</a:t>
            </a:r>
          </a:p>
          <a:p>
            <a:pPr lvl="1"/>
            <a:r>
              <a:rPr lang="en-US" sz="1600" dirty="0"/>
              <a:t>Further subdivided by regions, ISPs, …</a:t>
            </a:r>
          </a:p>
          <a:p>
            <a:pPr lvl="1"/>
            <a:endParaRPr lang="en-US" sz="1600" dirty="0"/>
          </a:p>
          <a:p>
            <a:pPr lvl="1"/>
            <a:endParaRPr lang="en-US" sz="1600" dirty="0"/>
          </a:p>
          <a:p>
            <a:r>
              <a:rPr lang="en-US" sz="2000" dirty="0"/>
              <a:t>Some IPs have special uses (</a:t>
            </a:r>
            <a:r>
              <a:rPr lang="en-US" sz="2000" dirty="0" err="1"/>
              <a:t>eg.</a:t>
            </a:r>
            <a:r>
              <a:rPr lang="en-US" sz="2000" dirty="0"/>
              <a:t> 127.0.0.1)</a:t>
            </a:r>
          </a:p>
          <a:p>
            <a:pPr marL="0" indent="0">
              <a:buNone/>
            </a:pPr>
            <a:endParaRPr lang="en-US" sz="2000" dirty="0"/>
          </a:p>
          <a:p>
            <a:pPr marL="0" indent="0">
              <a:buNone/>
            </a:pPr>
            <a:endParaRPr lang="en-US" sz="2000" dirty="0"/>
          </a:p>
          <a:p>
            <a:pPr marL="0" indent="0">
              <a:buNone/>
            </a:pPr>
            <a:endParaRPr lang="en-US" sz="2000" dirty="0"/>
          </a:p>
        </p:txBody>
      </p:sp>
      <p:cxnSp>
        <p:nvCxnSpPr>
          <p:cNvPr id="227" name="Straight Connector 226">
            <a:extLst>
              <a:ext uri="{FF2B5EF4-FFF2-40B4-BE49-F238E27FC236}">
                <a16:creationId xmlns:a16="http://schemas.microsoft.com/office/drawing/2014/main" id="{A533253F-7897-5848-B340-C9BC5D4E5155}"/>
              </a:ext>
            </a:extLst>
          </p:cNvPr>
          <p:cNvCxnSpPr>
            <a:cxnSpLocks/>
          </p:cNvCxnSpPr>
          <p:nvPr/>
        </p:nvCxnSpPr>
        <p:spPr>
          <a:xfrm flipV="1">
            <a:off x="7728011" y="2218058"/>
            <a:ext cx="467482" cy="367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5B0E20B-1F1B-B641-8552-8DABFE4FCE7F}"/>
              </a:ext>
            </a:extLst>
          </p:cNvPr>
          <p:cNvCxnSpPr>
            <a:cxnSpLocks/>
            <a:stCxn id="75" idx="3"/>
            <a:endCxn id="226" idx="1"/>
          </p:cNvCxnSpPr>
          <p:nvPr/>
        </p:nvCxnSpPr>
        <p:spPr>
          <a:xfrm>
            <a:off x="7882528" y="2552592"/>
            <a:ext cx="665070" cy="4597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76A2DB49-A240-5B4B-8265-9B616F373510}"/>
              </a:ext>
            </a:extLst>
          </p:cNvPr>
          <p:cNvCxnSpPr>
            <a:cxnSpLocks/>
          </p:cNvCxnSpPr>
          <p:nvPr/>
        </p:nvCxnSpPr>
        <p:spPr>
          <a:xfrm flipV="1">
            <a:off x="8575901" y="1572518"/>
            <a:ext cx="611163" cy="463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70C4DF33-7044-3D4F-AA35-B937EE8CC08B}"/>
              </a:ext>
            </a:extLst>
          </p:cNvPr>
          <p:cNvCxnSpPr>
            <a:cxnSpLocks/>
          </p:cNvCxnSpPr>
          <p:nvPr/>
        </p:nvCxnSpPr>
        <p:spPr>
          <a:xfrm>
            <a:off x="8728301" y="2188277"/>
            <a:ext cx="458763" cy="11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759C955D-CBC9-114D-B1BD-01F1E74A2F3D}"/>
              </a:ext>
            </a:extLst>
          </p:cNvPr>
          <p:cNvCxnSpPr>
            <a:cxnSpLocks/>
          </p:cNvCxnSpPr>
          <p:nvPr/>
        </p:nvCxnSpPr>
        <p:spPr>
          <a:xfrm>
            <a:off x="9038329" y="3040664"/>
            <a:ext cx="4849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C69636F5-BB7E-E848-98CD-379C678B81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8439" y="2375656"/>
            <a:ext cx="524089" cy="353872"/>
          </a:xfrm>
          <a:prstGeom prst="rect">
            <a:avLst/>
          </a:prstGeom>
        </p:spPr>
      </p:pic>
      <p:pic>
        <p:nvPicPr>
          <p:cNvPr id="225" name="Picture 224">
            <a:extLst>
              <a:ext uri="{FF2B5EF4-FFF2-40B4-BE49-F238E27FC236}">
                <a16:creationId xmlns:a16="http://schemas.microsoft.com/office/drawing/2014/main" id="{1896461A-F749-2B42-A2A0-B1EDCD0D09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5493" y="2021784"/>
            <a:ext cx="524089" cy="353872"/>
          </a:xfrm>
          <a:prstGeom prst="rect">
            <a:avLst/>
          </a:prstGeom>
        </p:spPr>
      </p:pic>
      <p:pic>
        <p:nvPicPr>
          <p:cNvPr id="226" name="Picture 225">
            <a:extLst>
              <a:ext uri="{FF2B5EF4-FFF2-40B4-BE49-F238E27FC236}">
                <a16:creationId xmlns:a16="http://schemas.microsoft.com/office/drawing/2014/main" id="{FF6FF58C-516C-2C4A-B33D-45B45BA116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7598" y="2835412"/>
            <a:ext cx="524089" cy="353872"/>
          </a:xfrm>
          <a:prstGeom prst="rect">
            <a:avLst/>
          </a:prstGeom>
        </p:spPr>
      </p:pic>
      <p:sp>
        <p:nvSpPr>
          <p:cNvPr id="7" name="TextBox 6">
            <a:extLst>
              <a:ext uri="{FF2B5EF4-FFF2-40B4-BE49-F238E27FC236}">
                <a16:creationId xmlns:a16="http://schemas.microsoft.com/office/drawing/2014/main" id="{AEC3C6E6-8EF6-2846-8AB0-530877261A97}"/>
              </a:ext>
            </a:extLst>
          </p:cNvPr>
          <p:cNvSpPr txBox="1"/>
          <p:nvPr/>
        </p:nvSpPr>
        <p:spPr>
          <a:xfrm>
            <a:off x="3297435" y="4870274"/>
            <a:ext cx="4917628" cy="523220"/>
          </a:xfrm>
          <a:prstGeom prst="rect">
            <a:avLst/>
          </a:prstGeom>
          <a:noFill/>
        </p:spPr>
        <p:txBody>
          <a:bodyPr wrap="none" rtlCol="0">
            <a:spAutoFit/>
          </a:bodyPr>
          <a:lstStyle/>
          <a:p>
            <a:pPr lvl="0" defTabSz="457200">
              <a:defRPr/>
            </a:pPr>
            <a:r>
              <a:rPr lang="en-US" sz="1400" dirty="0"/>
              <a:t>*ICANN (Internet Corporation for Assigned Names and Numbers)</a:t>
            </a:r>
          </a:p>
          <a:p>
            <a:endParaRPr lang="en-US" sz="1400" dirty="0"/>
          </a:p>
        </p:txBody>
      </p:sp>
      <p:pic>
        <p:nvPicPr>
          <p:cNvPr id="31" name="Picture 30">
            <a:extLst>
              <a:ext uri="{FF2B5EF4-FFF2-40B4-BE49-F238E27FC236}">
                <a16:creationId xmlns:a16="http://schemas.microsoft.com/office/drawing/2014/main" id="{C82C64AA-2A75-CA40-A0AB-177A3E70EEFA}"/>
              </a:ext>
            </a:extLst>
          </p:cNvPr>
          <p:cNvPicPr>
            <a:picLocks noChangeAspect="1"/>
          </p:cNvPicPr>
          <p:nvPr/>
        </p:nvPicPr>
        <p:blipFill>
          <a:blip r:embed="rId4"/>
          <a:stretch>
            <a:fillRect/>
          </a:stretch>
        </p:blipFill>
        <p:spPr>
          <a:xfrm>
            <a:off x="5870418" y="1909765"/>
            <a:ext cx="910394" cy="910394"/>
          </a:xfrm>
          <a:prstGeom prst="rect">
            <a:avLst/>
          </a:prstGeom>
        </p:spPr>
      </p:pic>
      <p:cxnSp>
        <p:nvCxnSpPr>
          <p:cNvPr id="32" name="Straight Connector 31">
            <a:extLst>
              <a:ext uri="{FF2B5EF4-FFF2-40B4-BE49-F238E27FC236}">
                <a16:creationId xmlns:a16="http://schemas.microsoft.com/office/drawing/2014/main" id="{CCF47AC5-553C-9941-86CD-DB3D268966ED}"/>
              </a:ext>
            </a:extLst>
          </p:cNvPr>
          <p:cNvCxnSpPr>
            <a:cxnSpLocks/>
          </p:cNvCxnSpPr>
          <p:nvPr/>
        </p:nvCxnSpPr>
        <p:spPr>
          <a:xfrm>
            <a:off x="6304361" y="2364962"/>
            <a:ext cx="1054078" cy="1876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807FBF-C6CB-744B-B4D1-F88925F0F4BE}"/>
              </a:ext>
            </a:extLst>
          </p:cNvPr>
          <p:cNvSpPr txBox="1"/>
          <p:nvPr/>
        </p:nvSpPr>
        <p:spPr>
          <a:xfrm>
            <a:off x="5582169" y="2723961"/>
            <a:ext cx="1531188" cy="369332"/>
          </a:xfrm>
          <a:prstGeom prst="rect">
            <a:avLst/>
          </a:prstGeom>
          <a:noFill/>
        </p:spPr>
        <p:txBody>
          <a:bodyPr wrap="none" rtlCol="0">
            <a:spAutoFit/>
          </a:bodyPr>
          <a:lstStyle/>
          <a:p>
            <a:r>
              <a:rPr lang="en-US" dirty="0">
                <a:latin typeface="Avenir Book" panose="02000503020000020003" pitchFamily="2" charset="0"/>
              </a:rPr>
              <a:t>128.148.16.7</a:t>
            </a:r>
          </a:p>
        </p:txBody>
      </p:sp>
      <p:sp>
        <p:nvSpPr>
          <p:cNvPr id="34" name="Rounded Rectangle 33">
            <a:extLst>
              <a:ext uri="{FF2B5EF4-FFF2-40B4-BE49-F238E27FC236}">
                <a16:creationId xmlns:a16="http://schemas.microsoft.com/office/drawing/2014/main" id="{2C226554-4238-774B-AB91-253127985D2D}"/>
              </a:ext>
            </a:extLst>
          </p:cNvPr>
          <p:cNvSpPr/>
          <p:nvPr/>
        </p:nvSpPr>
        <p:spPr>
          <a:xfrm>
            <a:off x="1638300" y="4214056"/>
            <a:ext cx="5715000" cy="443253"/>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latin typeface="Avenir Book" charset="0"/>
                <a:ea typeface="Avenir Book" charset="0"/>
                <a:cs typeface="Avenir Book" charset="0"/>
              </a:rPr>
              <a:t>eg.</a:t>
            </a:r>
            <a:r>
              <a:rPr lang="en-US" dirty="0">
                <a:latin typeface="Avenir Book" charset="0"/>
                <a:ea typeface="Avenir Book" charset="0"/>
                <a:cs typeface="Avenir Book" charset="0"/>
              </a:rPr>
              <a:t> Brown owns  128.148.xxx.xxx, 138.16.xxx.xxx</a:t>
            </a:r>
          </a:p>
        </p:txBody>
      </p:sp>
    </p:spTree>
    <p:extLst>
      <p:ext uri="{BB962C8B-B14F-4D97-AF65-F5344CB8AC3E}">
        <p14:creationId xmlns:p14="http://schemas.microsoft.com/office/powerpoint/2010/main" val="5745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4A1E-9C27-892D-AA08-5353853A19A7}"/>
              </a:ext>
            </a:extLst>
          </p:cNvPr>
          <p:cNvSpPr>
            <a:spLocks noGrp="1"/>
          </p:cNvSpPr>
          <p:nvPr>
            <p:ph type="title"/>
          </p:nvPr>
        </p:nvSpPr>
        <p:spPr/>
        <p:txBody>
          <a:bodyPr/>
          <a:lstStyle/>
          <a:p>
            <a:r>
              <a:rPr lang="en-US" dirty="0"/>
              <a:t>A typical configuration</a:t>
            </a:r>
          </a:p>
        </p:txBody>
      </p:sp>
      <p:sp>
        <p:nvSpPr>
          <p:cNvPr id="3" name="Content Placeholder 2">
            <a:extLst>
              <a:ext uri="{FF2B5EF4-FFF2-40B4-BE49-F238E27FC236}">
                <a16:creationId xmlns:a16="http://schemas.microsoft.com/office/drawing/2014/main" id="{2ED3FA42-140C-6EFE-0B7A-52F6F53913A2}"/>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4A5A79AE-B479-C3FC-7507-12191EAC8BD5}"/>
              </a:ext>
            </a:extLst>
          </p:cNvPr>
          <p:cNvSpPr>
            <a:spLocks noGrp="1"/>
          </p:cNvSpPr>
          <p:nvPr>
            <p:ph type="sldNum" sz="quarter" idx="12"/>
          </p:nvPr>
        </p:nvSpPr>
        <p:spPr/>
        <p:txBody>
          <a:bodyPr/>
          <a:lstStyle/>
          <a:p>
            <a:fld id="{22D6CAD1-C946-4B93-B6A2-6369BC3B5860}" type="slidenum">
              <a:rPr lang="en-US" smtClean="0"/>
              <a:t>56</a:t>
            </a:fld>
            <a:endParaRPr lang="en-US"/>
          </a:p>
        </p:txBody>
      </p:sp>
      <p:pic>
        <p:nvPicPr>
          <p:cNvPr id="6" name="Picture 5">
            <a:extLst>
              <a:ext uri="{FF2B5EF4-FFF2-40B4-BE49-F238E27FC236}">
                <a16:creationId xmlns:a16="http://schemas.microsoft.com/office/drawing/2014/main" id="{187ABF7C-E2BB-9529-8114-17907A4EE5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62200" y="1027510"/>
            <a:ext cx="4038600" cy="2616200"/>
          </a:xfrm>
          <a:prstGeom prst="rect">
            <a:avLst/>
          </a:prstGeom>
        </p:spPr>
      </p:pic>
    </p:spTree>
    <p:extLst>
      <p:ext uri="{BB962C8B-B14F-4D97-AF65-F5344CB8AC3E}">
        <p14:creationId xmlns:p14="http://schemas.microsoft.com/office/powerpoint/2010/main" val="2289506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43C9-92EE-4869-86C8-FAEB68C62655}"/>
              </a:ext>
            </a:extLst>
          </p:cNvPr>
          <p:cNvSpPr>
            <a:spLocks noGrp="1"/>
          </p:cNvSpPr>
          <p:nvPr>
            <p:ph type="title"/>
          </p:nvPr>
        </p:nvSpPr>
        <p:spPr/>
        <p:txBody>
          <a:bodyPr/>
          <a:lstStyle/>
          <a:p>
            <a:r>
              <a:rPr lang="en-US" dirty="0"/>
              <a:t>What do we do with this number?</a:t>
            </a:r>
          </a:p>
        </p:txBody>
      </p:sp>
      <p:sp>
        <p:nvSpPr>
          <p:cNvPr id="4" name="Slide Number Placeholder 3">
            <a:extLst>
              <a:ext uri="{FF2B5EF4-FFF2-40B4-BE49-F238E27FC236}">
                <a16:creationId xmlns:a16="http://schemas.microsoft.com/office/drawing/2014/main" id="{91DFA516-77CB-C418-D46C-FDD5E5FEF51A}"/>
              </a:ext>
            </a:extLst>
          </p:cNvPr>
          <p:cNvSpPr>
            <a:spLocks noGrp="1"/>
          </p:cNvSpPr>
          <p:nvPr>
            <p:ph type="sldNum" sz="quarter" idx="12"/>
          </p:nvPr>
        </p:nvSpPr>
        <p:spPr/>
        <p:txBody>
          <a:bodyPr/>
          <a:lstStyle/>
          <a:p>
            <a:fld id="{22D6CAD1-C946-4B93-B6A2-6369BC3B5860}" type="slidenum">
              <a:rPr lang="en-US" smtClean="0"/>
              <a:t>57</a:t>
            </a:fld>
            <a:endParaRPr lang="en-US"/>
          </a:p>
        </p:txBody>
      </p:sp>
      <p:cxnSp>
        <p:nvCxnSpPr>
          <p:cNvPr id="16" name="Straight Connector 15">
            <a:extLst>
              <a:ext uri="{FF2B5EF4-FFF2-40B4-BE49-F238E27FC236}">
                <a16:creationId xmlns:a16="http://schemas.microsoft.com/office/drawing/2014/main" id="{D146DBF7-D018-22F5-50AE-456C28A61761}"/>
              </a:ext>
            </a:extLst>
          </p:cNvPr>
          <p:cNvCxnSpPr>
            <a:cxnSpLocks/>
            <a:stCxn id="30" idx="1"/>
          </p:cNvCxnSpPr>
          <p:nvPr/>
        </p:nvCxnSpPr>
        <p:spPr>
          <a:xfrm flipH="1">
            <a:off x="6655288" y="2475279"/>
            <a:ext cx="2031512" cy="2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24">
            <a:extLst>
              <a:ext uri="{FF2B5EF4-FFF2-40B4-BE49-F238E27FC236}">
                <a16:creationId xmlns:a16="http://schemas.microsoft.com/office/drawing/2014/main" id="{8F71AEC0-80A7-8CBC-FA97-CDE858CBD104}"/>
              </a:ext>
            </a:extLst>
          </p:cNvPr>
          <p:cNvCxnSpPr>
            <a:cxnSpLocks/>
          </p:cNvCxnSpPr>
          <p:nvPr/>
        </p:nvCxnSpPr>
        <p:spPr>
          <a:xfrm rot="16200000" flipV="1">
            <a:off x="6737662" y="1514876"/>
            <a:ext cx="1263884" cy="916703"/>
          </a:xfrm>
          <a:prstGeom prst="bentConnector3">
            <a:avLst>
              <a:gd name="adj1" fmla="val 9961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9BDF04-DEEC-A58B-7B12-BC931197D625}"/>
              </a:ext>
            </a:extLst>
          </p:cNvPr>
          <p:cNvSpPr txBox="1"/>
          <p:nvPr/>
        </p:nvSpPr>
        <p:spPr>
          <a:xfrm>
            <a:off x="6661961" y="1571370"/>
            <a:ext cx="731290" cy="307777"/>
          </a:xfrm>
          <a:prstGeom prst="rect">
            <a:avLst/>
          </a:prstGeom>
          <a:noFill/>
        </p:spPr>
        <p:txBody>
          <a:bodyPr wrap="none" rtlCol="0">
            <a:spAutoFit/>
          </a:bodyPr>
          <a:lstStyle/>
          <a:p>
            <a:r>
              <a:rPr lang="en-US" sz="1400" dirty="0">
                <a:latin typeface="Avenir Book" panose="02000503020000020003" pitchFamily="2" charset="0"/>
              </a:rPr>
              <a:t>1.2.1.2</a:t>
            </a:r>
          </a:p>
        </p:txBody>
      </p:sp>
      <p:sp>
        <p:nvSpPr>
          <p:cNvPr id="19" name="Rectangle 18">
            <a:extLst>
              <a:ext uri="{FF2B5EF4-FFF2-40B4-BE49-F238E27FC236}">
                <a16:creationId xmlns:a16="http://schemas.microsoft.com/office/drawing/2014/main" id="{17C41A17-60C0-DD1E-10FA-1F9420BFD956}"/>
              </a:ext>
            </a:extLst>
          </p:cNvPr>
          <p:cNvSpPr/>
          <p:nvPr/>
        </p:nvSpPr>
        <p:spPr>
          <a:xfrm>
            <a:off x="6893978" y="1231262"/>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F4C403-DAC7-8742-CDE1-CAA317FF5EBF}"/>
              </a:ext>
            </a:extLst>
          </p:cNvPr>
          <p:cNvSpPr/>
          <p:nvPr/>
        </p:nvSpPr>
        <p:spPr>
          <a:xfrm>
            <a:off x="6891997" y="2380691"/>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FD4794A-4258-BED8-965F-05D93132BEFA}"/>
              </a:ext>
            </a:extLst>
          </p:cNvPr>
          <p:cNvSpPr/>
          <p:nvPr/>
        </p:nvSpPr>
        <p:spPr>
          <a:xfrm>
            <a:off x="6810967" y="4136118"/>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8641C4-12C3-6219-735E-8D864CBDDEBC}"/>
              </a:ext>
            </a:extLst>
          </p:cNvPr>
          <p:cNvSpPr txBox="1"/>
          <p:nvPr/>
        </p:nvSpPr>
        <p:spPr>
          <a:xfrm>
            <a:off x="6746116" y="2725881"/>
            <a:ext cx="731290" cy="307777"/>
          </a:xfrm>
          <a:prstGeom prst="rect">
            <a:avLst/>
          </a:prstGeom>
          <a:noFill/>
        </p:spPr>
        <p:txBody>
          <a:bodyPr wrap="none" rtlCol="0">
            <a:spAutoFit/>
          </a:bodyPr>
          <a:lstStyle/>
          <a:p>
            <a:r>
              <a:rPr lang="en-US" sz="1400" dirty="0">
                <a:latin typeface="Avenir Book" panose="02000503020000020003" pitchFamily="2" charset="0"/>
              </a:rPr>
              <a:t>1.2.1.3</a:t>
            </a:r>
          </a:p>
        </p:txBody>
      </p:sp>
      <p:sp>
        <p:nvSpPr>
          <p:cNvPr id="23" name="TextBox 22">
            <a:extLst>
              <a:ext uri="{FF2B5EF4-FFF2-40B4-BE49-F238E27FC236}">
                <a16:creationId xmlns:a16="http://schemas.microsoft.com/office/drawing/2014/main" id="{A477D974-CCD5-B183-10E1-1C6C34A1BA72}"/>
              </a:ext>
            </a:extLst>
          </p:cNvPr>
          <p:cNvSpPr txBox="1"/>
          <p:nvPr/>
        </p:nvSpPr>
        <p:spPr>
          <a:xfrm>
            <a:off x="6735879" y="4500772"/>
            <a:ext cx="930063" cy="307777"/>
          </a:xfrm>
          <a:prstGeom prst="rect">
            <a:avLst/>
          </a:prstGeom>
          <a:noFill/>
        </p:spPr>
        <p:txBody>
          <a:bodyPr wrap="none" rtlCol="0">
            <a:spAutoFit/>
          </a:bodyPr>
          <a:lstStyle/>
          <a:p>
            <a:r>
              <a:rPr lang="en-US" sz="1400" dirty="0">
                <a:latin typeface="Avenir Book" panose="02000503020000020003" pitchFamily="2" charset="0"/>
              </a:rPr>
              <a:t>1.2.1.200</a:t>
            </a:r>
          </a:p>
        </p:txBody>
      </p:sp>
      <p:pic>
        <p:nvPicPr>
          <p:cNvPr id="24" name="Picture 23">
            <a:extLst>
              <a:ext uri="{FF2B5EF4-FFF2-40B4-BE49-F238E27FC236}">
                <a16:creationId xmlns:a16="http://schemas.microsoft.com/office/drawing/2014/main" id="{27560F3B-C820-A1C3-DED6-E5270D0FEC70}"/>
              </a:ext>
            </a:extLst>
          </p:cNvPr>
          <p:cNvPicPr>
            <a:picLocks noChangeAspect="1"/>
          </p:cNvPicPr>
          <p:nvPr/>
        </p:nvPicPr>
        <p:blipFill>
          <a:blip r:embed="rId2"/>
          <a:stretch>
            <a:fillRect/>
          </a:stretch>
        </p:blipFill>
        <p:spPr>
          <a:xfrm>
            <a:off x="6320064" y="1015948"/>
            <a:ext cx="683797" cy="683797"/>
          </a:xfrm>
          <a:prstGeom prst="rect">
            <a:avLst/>
          </a:prstGeom>
        </p:spPr>
      </p:pic>
      <p:pic>
        <p:nvPicPr>
          <p:cNvPr id="25" name="Picture 24">
            <a:extLst>
              <a:ext uri="{FF2B5EF4-FFF2-40B4-BE49-F238E27FC236}">
                <a16:creationId xmlns:a16="http://schemas.microsoft.com/office/drawing/2014/main" id="{7C26F062-27BC-6FB4-003F-7057FDAA5E74}"/>
              </a:ext>
            </a:extLst>
          </p:cNvPr>
          <p:cNvPicPr>
            <a:picLocks noChangeAspect="1"/>
          </p:cNvPicPr>
          <p:nvPr/>
        </p:nvPicPr>
        <p:blipFill>
          <a:blip r:embed="rId2"/>
          <a:stretch>
            <a:fillRect/>
          </a:stretch>
        </p:blipFill>
        <p:spPr>
          <a:xfrm>
            <a:off x="6320062" y="2195972"/>
            <a:ext cx="683797" cy="683797"/>
          </a:xfrm>
          <a:prstGeom prst="rect">
            <a:avLst/>
          </a:prstGeom>
        </p:spPr>
      </p:pic>
      <p:pic>
        <p:nvPicPr>
          <p:cNvPr id="26" name="Picture 25">
            <a:extLst>
              <a:ext uri="{FF2B5EF4-FFF2-40B4-BE49-F238E27FC236}">
                <a16:creationId xmlns:a16="http://schemas.microsoft.com/office/drawing/2014/main" id="{0E582F1F-2FC4-0792-7DBB-289AD3D2807F}"/>
              </a:ext>
            </a:extLst>
          </p:cNvPr>
          <p:cNvPicPr>
            <a:picLocks noChangeAspect="1"/>
          </p:cNvPicPr>
          <p:nvPr/>
        </p:nvPicPr>
        <p:blipFill>
          <a:blip r:embed="rId2"/>
          <a:stretch>
            <a:fillRect/>
          </a:stretch>
        </p:blipFill>
        <p:spPr>
          <a:xfrm>
            <a:off x="6315710" y="3933234"/>
            <a:ext cx="683797" cy="683797"/>
          </a:xfrm>
          <a:prstGeom prst="rect">
            <a:avLst/>
          </a:prstGeom>
        </p:spPr>
      </p:pic>
      <p:sp>
        <p:nvSpPr>
          <p:cNvPr id="27" name="TextBox 26">
            <a:extLst>
              <a:ext uri="{FF2B5EF4-FFF2-40B4-BE49-F238E27FC236}">
                <a16:creationId xmlns:a16="http://schemas.microsoft.com/office/drawing/2014/main" id="{0F8F283C-55F2-7413-47D5-AFF89A5A5C1B}"/>
              </a:ext>
            </a:extLst>
          </p:cNvPr>
          <p:cNvSpPr txBox="1"/>
          <p:nvPr/>
        </p:nvSpPr>
        <p:spPr>
          <a:xfrm>
            <a:off x="6461339" y="3388436"/>
            <a:ext cx="415498" cy="369332"/>
          </a:xfrm>
          <a:prstGeom prst="rect">
            <a:avLst/>
          </a:prstGeom>
          <a:noFill/>
        </p:spPr>
        <p:txBody>
          <a:bodyPr wrap="none" rtlCol="0">
            <a:spAutoFit/>
          </a:bodyPr>
          <a:lstStyle/>
          <a:p>
            <a:r>
              <a:rPr lang="en-US" dirty="0">
                <a:latin typeface="Avenir Book" charset="0"/>
                <a:ea typeface="Avenir Book" charset="0"/>
                <a:cs typeface="Avenir Book" charset="0"/>
              </a:rPr>
              <a:t>…</a:t>
            </a:r>
          </a:p>
        </p:txBody>
      </p:sp>
      <p:cxnSp>
        <p:nvCxnSpPr>
          <p:cNvPr id="28" name="Straight Connector 27">
            <a:extLst>
              <a:ext uri="{FF2B5EF4-FFF2-40B4-BE49-F238E27FC236}">
                <a16:creationId xmlns:a16="http://schemas.microsoft.com/office/drawing/2014/main" id="{4F9D349B-507A-4B03-BBA7-FF386E681C1C}"/>
              </a:ext>
            </a:extLst>
          </p:cNvPr>
          <p:cNvCxnSpPr>
            <a:cxnSpLocks/>
          </p:cNvCxnSpPr>
          <p:nvPr/>
        </p:nvCxnSpPr>
        <p:spPr>
          <a:xfrm flipV="1">
            <a:off x="9621373" y="1864905"/>
            <a:ext cx="750911" cy="444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9DAE33-5A06-0EB3-69D7-15BB4A51D085}"/>
              </a:ext>
            </a:extLst>
          </p:cNvPr>
          <p:cNvCxnSpPr>
            <a:cxnSpLocks/>
          </p:cNvCxnSpPr>
          <p:nvPr/>
        </p:nvCxnSpPr>
        <p:spPr>
          <a:xfrm>
            <a:off x="9631446" y="2683517"/>
            <a:ext cx="751648" cy="420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6EF78C2-1BED-1DE4-33DB-2832EFE0A6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86800" y="2038350"/>
            <a:ext cx="1294195" cy="873858"/>
          </a:xfrm>
          <a:prstGeom prst="rect">
            <a:avLst/>
          </a:prstGeom>
        </p:spPr>
      </p:pic>
      <p:sp>
        <p:nvSpPr>
          <p:cNvPr id="31" name="TextBox 30">
            <a:extLst>
              <a:ext uri="{FF2B5EF4-FFF2-40B4-BE49-F238E27FC236}">
                <a16:creationId xmlns:a16="http://schemas.microsoft.com/office/drawing/2014/main" id="{A57D31BC-7890-0589-5B71-917D5FEF1B52}"/>
              </a:ext>
            </a:extLst>
          </p:cNvPr>
          <p:cNvSpPr txBox="1"/>
          <p:nvPr/>
        </p:nvSpPr>
        <p:spPr>
          <a:xfrm>
            <a:off x="8026366" y="2490358"/>
            <a:ext cx="731290" cy="307777"/>
          </a:xfrm>
          <a:prstGeom prst="rect">
            <a:avLst/>
          </a:prstGeom>
          <a:noFill/>
        </p:spPr>
        <p:txBody>
          <a:bodyPr wrap="none" rtlCol="0">
            <a:spAutoFit/>
          </a:bodyPr>
          <a:lstStyle/>
          <a:p>
            <a:r>
              <a:rPr lang="en-US" sz="1400" dirty="0">
                <a:latin typeface="Avenir Book" panose="02000503020000020003" pitchFamily="2" charset="0"/>
              </a:rPr>
              <a:t>1.2.1.1</a:t>
            </a:r>
          </a:p>
        </p:txBody>
      </p:sp>
      <p:sp>
        <p:nvSpPr>
          <p:cNvPr id="33" name="Content Placeholder 32">
            <a:extLst>
              <a:ext uri="{FF2B5EF4-FFF2-40B4-BE49-F238E27FC236}">
                <a16:creationId xmlns:a16="http://schemas.microsoft.com/office/drawing/2014/main" id="{72F71D73-2A90-08EA-BEF1-628D924F3997}"/>
              </a:ext>
            </a:extLst>
          </p:cNvPr>
          <p:cNvSpPr>
            <a:spLocks noGrp="1"/>
          </p:cNvSpPr>
          <p:nvPr>
            <p:ph idx="1"/>
          </p:nvPr>
        </p:nvSpPr>
        <p:spPr/>
        <p:txBody>
          <a:bodyPr/>
          <a:lstStyle/>
          <a:p>
            <a:endParaRPr lang="en-US"/>
          </a:p>
        </p:txBody>
      </p:sp>
      <p:cxnSp>
        <p:nvCxnSpPr>
          <p:cNvPr id="34" name="Straight Connector 24">
            <a:extLst>
              <a:ext uri="{FF2B5EF4-FFF2-40B4-BE49-F238E27FC236}">
                <a16:creationId xmlns:a16="http://schemas.microsoft.com/office/drawing/2014/main" id="{341061C3-60F9-CCE3-61DD-5640D5B9BFBD}"/>
              </a:ext>
            </a:extLst>
          </p:cNvPr>
          <p:cNvCxnSpPr>
            <a:cxnSpLocks/>
          </p:cNvCxnSpPr>
          <p:nvPr/>
        </p:nvCxnSpPr>
        <p:spPr>
          <a:xfrm rot="5400000">
            <a:off x="6397638" y="2825989"/>
            <a:ext cx="1677284" cy="1172667"/>
          </a:xfrm>
          <a:prstGeom prst="bentConnector3">
            <a:avLst>
              <a:gd name="adj1" fmla="val 10062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3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43C9-92EE-4869-86C8-FAEB68C62655}"/>
              </a:ext>
            </a:extLst>
          </p:cNvPr>
          <p:cNvSpPr>
            <a:spLocks noGrp="1"/>
          </p:cNvSpPr>
          <p:nvPr>
            <p:ph type="title"/>
          </p:nvPr>
        </p:nvSpPr>
        <p:spPr/>
        <p:txBody>
          <a:bodyPr/>
          <a:lstStyle/>
          <a:p>
            <a:r>
              <a:rPr lang="en-US" dirty="0"/>
              <a:t>What do we do with this number?</a:t>
            </a:r>
          </a:p>
        </p:txBody>
      </p:sp>
      <p:sp>
        <p:nvSpPr>
          <p:cNvPr id="3" name="Content Placeholder 2">
            <a:extLst>
              <a:ext uri="{FF2B5EF4-FFF2-40B4-BE49-F238E27FC236}">
                <a16:creationId xmlns:a16="http://schemas.microsoft.com/office/drawing/2014/main" id="{2D96FC9F-8D6F-ECB6-E198-8859EB773A35}"/>
              </a:ext>
            </a:extLst>
          </p:cNvPr>
          <p:cNvSpPr>
            <a:spLocks noGrp="1"/>
          </p:cNvSpPr>
          <p:nvPr>
            <p:ph idx="1"/>
          </p:nvPr>
        </p:nvSpPr>
        <p:spPr>
          <a:xfrm>
            <a:off x="152399" y="1200151"/>
            <a:ext cx="5630636" cy="3394472"/>
          </a:xfrm>
        </p:spPr>
        <p:txBody>
          <a:bodyPr>
            <a:normAutofit lnSpcReduction="10000"/>
          </a:bodyPr>
          <a:lstStyle/>
          <a:p>
            <a:r>
              <a:rPr lang="en-US" dirty="0"/>
              <a:t>Link layer:  know how to communicate with devices on “your network”</a:t>
            </a:r>
          </a:p>
          <a:p>
            <a:endParaRPr lang="en-US" dirty="0"/>
          </a:p>
          <a:p>
            <a:endParaRPr lang="en-US" dirty="0"/>
          </a:p>
          <a:p>
            <a:r>
              <a:rPr lang="en-US" dirty="0"/>
              <a:t>Routers:  know about multiple networks =&gt; Use address to decide how to forward packets between them</a:t>
            </a:r>
          </a:p>
        </p:txBody>
      </p:sp>
      <p:sp>
        <p:nvSpPr>
          <p:cNvPr id="4" name="Slide Number Placeholder 3">
            <a:extLst>
              <a:ext uri="{FF2B5EF4-FFF2-40B4-BE49-F238E27FC236}">
                <a16:creationId xmlns:a16="http://schemas.microsoft.com/office/drawing/2014/main" id="{91DFA516-77CB-C418-D46C-FDD5E5FEF51A}"/>
              </a:ext>
            </a:extLst>
          </p:cNvPr>
          <p:cNvSpPr>
            <a:spLocks noGrp="1"/>
          </p:cNvSpPr>
          <p:nvPr>
            <p:ph type="sldNum" sz="quarter" idx="12"/>
          </p:nvPr>
        </p:nvSpPr>
        <p:spPr/>
        <p:txBody>
          <a:bodyPr/>
          <a:lstStyle/>
          <a:p>
            <a:fld id="{22D6CAD1-C946-4B93-B6A2-6369BC3B5860}" type="slidenum">
              <a:rPr lang="en-US" smtClean="0"/>
              <a:t>58</a:t>
            </a:fld>
            <a:endParaRPr lang="en-US"/>
          </a:p>
        </p:txBody>
      </p:sp>
      <p:cxnSp>
        <p:nvCxnSpPr>
          <p:cNvPr id="16" name="Straight Connector 15">
            <a:extLst>
              <a:ext uri="{FF2B5EF4-FFF2-40B4-BE49-F238E27FC236}">
                <a16:creationId xmlns:a16="http://schemas.microsoft.com/office/drawing/2014/main" id="{D146DBF7-D018-22F5-50AE-456C28A61761}"/>
              </a:ext>
            </a:extLst>
          </p:cNvPr>
          <p:cNvCxnSpPr>
            <a:cxnSpLocks/>
            <a:stCxn id="30" idx="1"/>
          </p:cNvCxnSpPr>
          <p:nvPr/>
        </p:nvCxnSpPr>
        <p:spPr>
          <a:xfrm flipH="1">
            <a:off x="6655288" y="2475279"/>
            <a:ext cx="2031512" cy="2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24">
            <a:extLst>
              <a:ext uri="{FF2B5EF4-FFF2-40B4-BE49-F238E27FC236}">
                <a16:creationId xmlns:a16="http://schemas.microsoft.com/office/drawing/2014/main" id="{8F71AEC0-80A7-8CBC-FA97-CDE858CBD104}"/>
              </a:ext>
            </a:extLst>
          </p:cNvPr>
          <p:cNvCxnSpPr>
            <a:cxnSpLocks/>
          </p:cNvCxnSpPr>
          <p:nvPr/>
        </p:nvCxnSpPr>
        <p:spPr>
          <a:xfrm rot="16200000" flipV="1">
            <a:off x="6737662" y="1514876"/>
            <a:ext cx="1263884" cy="916703"/>
          </a:xfrm>
          <a:prstGeom prst="bentConnector3">
            <a:avLst>
              <a:gd name="adj1" fmla="val 9961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9BDF04-DEEC-A58B-7B12-BC931197D625}"/>
              </a:ext>
            </a:extLst>
          </p:cNvPr>
          <p:cNvSpPr txBox="1"/>
          <p:nvPr/>
        </p:nvSpPr>
        <p:spPr>
          <a:xfrm>
            <a:off x="6661961" y="1571370"/>
            <a:ext cx="731290" cy="307777"/>
          </a:xfrm>
          <a:prstGeom prst="rect">
            <a:avLst/>
          </a:prstGeom>
          <a:noFill/>
        </p:spPr>
        <p:txBody>
          <a:bodyPr wrap="none" rtlCol="0">
            <a:spAutoFit/>
          </a:bodyPr>
          <a:lstStyle/>
          <a:p>
            <a:r>
              <a:rPr lang="en-US" sz="1400" dirty="0">
                <a:latin typeface="Avenir Book" panose="02000503020000020003" pitchFamily="2" charset="0"/>
              </a:rPr>
              <a:t>1.2.1.2</a:t>
            </a:r>
          </a:p>
        </p:txBody>
      </p:sp>
      <p:sp>
        <p:nvSpPr>
          <p:cNvPr id="19" name="Rectangle 18">
            <a:extLst>
              <a:ext uri="{FF2B5EF4-FFF2-40B4-BE49-F238E27FC236}">
                <a16:creationId xmlns:a16="http://schemas.microsoft.com/office/drawing/2014/main" id="{17C41A17-60C0-DD1E-10FA-1F9420BFD956}"/>
              </a:ext>
            </a:extLst>
          </p:cNvPr>
          <p:cNvSpPr/>
          <p:nvPr/>
        </p:nvSpPr>
        <p:spPr>
          <a:xfrm>
            <a:off x="6893978" y="1231262"/>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F4C403-DAC7-8742-CDE1-CAA317FF5EBF}"/>
              </a:ext>
            </a:extLst>
          </p:cNvPr>
          <p:cNvSpPr/>
          <p:nvPr/>
        </p:nvSpPr>
        <p:spPr>
          <a:xfrm>
            <a:off x="6891997" y="2380691"/>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FD4794A-4258-BED8-965F-05D93132BEFA}"/>
              </a:ext>
            </a:extLst>
          </p:cNvPr>
          <p:cNvSpPr/>
          <p:nvPr/>
        </p:nvSpPr>
        <p:spPr>
          <a:xfrm>
            <a:off x="6810967" y="4136118"/>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8641C4-12C3-6219-735E-8D864CBDDEBC}"/>
              </a:ext>
            </a:extLst>
          </p:cNvPr>
          <p:cNvSpPr txBox="1"/>
          <p:nvPr/>
        </p:nvSpPr>
        <p:spPr>
          <a:xfrm>
            <a:off x="6746116" y="2725881"/>
            <a:ext cx="731290" cy="307777"/>
          </a:xfrm>
          <a:prstGeom prst="rect">
            <a:avLst/>
          </a:prstGeom>
          <a:noFill/>
        </p:spPr>
        <p:txBody>
          <a:bodyPr wrap="none" rtlCol="0">
            <a:spAutoFit/>
          </a:bodyPr>
          <a:lstStyle/>
          <a:p>
            <a:r>
              <a:rPr lang="en-US" sz="1400" dirty="0">
                <a:latin typeface="Avenir Book" panose="02000503020000020003" pitchFamily="2" charset="0"/>
              </a:rPr>
              <a:t>1.2.1.3</a:t>
            </a:r>
          </a:p>
        </p:txBody>
      </p:sp>
      <p:sp>
        <p:nvSpPr>
          <p:cNvPr id="23" name="TextBox 22">
            <a:extLst>
              <a:ext uri="{FF2B5EF4-FFF2-40B4-BE49-F238E27FC236}">
                <a16:creationId xmlns:a16="http://schemas.microsoft.com/office/drawing/2014/main" id="{A477D974-CCD5-B183-10E1-1C6C34A1BA72}"/>
              </a:ext>
            </a:extLst>
          </p:cNvPr>
          <p:cNvSpPr txBox="1"/>
          <p:nvPr/>
        </p:nvSpPr>
        <p:spPr>
          <a:xfrm>
            <a:off x="6735879" y="4500772"/>
            <a:ext cx="930063" cy="307777"/>
          </a:xfrm>
          <a:prstGeom prst="rect">
            <a:avLst/>
          </a:prstGeom>
          <a:noFill/>
        </p:spPr>
        <p:txBody>
          <a:bodyPr wrap="none" rtlCol="0">
            <a:spAutoFit/>
          </a:bodyPr>
          <a:lstStyle/>
          <a:p>
            <a:r>
              <a:rPr lang="en-US" sz="1400" dirty="0">
                <a:latin typeface="Avenir Book" panose="02000503020000020003" pitchFamily="2" charset="0"/>
              </a:rPr>
              <a:t>1.2.1.200</a:t>
            </a:r>
          </a:p>
        </p:txBody>
      </p:sp>
      <p:pic>
        <p:nvPicPr>
          <p:cNvPr id="24" name="Picture 23">
            <a:extLst>
              <a:ext uri="{FF2B5EF4-FFF2-40B4-BE49-F238E27FC236}">
                <a16:creationId xmlns:a16="http://schemas.microsoft.com/office/drawing/2014/main" id="{27560F3B-C820-A1C3-DED6-E5270D0FEC70}"/>
              </a:ext>
            </a:extLst>
          </p:cNvPr>
          <p:cNvPicPr>
            <a:picLocks noChangeAspect="1"/>
          </p:cNvPicPr>
          <p:nvPr/>
        </p:nvPicPr>
        <p:blipFill>
          <a:blip r:embed="rId2"/>
          <a:stretch>
            <a:fillRect/>
          </a:stretch>
        </p:blipFill>
        <p:spPr>
          <a:xfrm>
            <a:off x="6320064" y="1015948"/>
            <a:ext cx="683797" cy="683797"/>
          </a:xfrm>
          <a:prstGeom prst="rect">
            <a:avLst/>
          </a:prstGeom>
        </p:spPr>
      </p:pic>
      <p:pic>
        <p:nvPicPr>
          <p:cNvPr id="25" name="Picture 24">
            <a:extLst>
              <a:ext uri="{FF2B5EF4-FFF2-40B4-BE49-F238E27FC236}">
                <a16:creationId xmlns:a16="http://schemas.microsoft.com/office/drawing/2014/main" id="{7C26F062-27BC-6FB4-003F-7057FDAA5E74}"/>
              </a:ext>
            </a:extLst>
          </p:cNvPr>
          <p:cNvPicPr>
            <a:picLocks noChangeAspect="1"/>
          </p:cNvPicPr>
          <p:nvPr/>
        </p:nvPicPr>
        <p:blipFill>
          <a:blip r:embed="rId2"/>
          <a:stretch>
            <a:fillRect/>
          </a:stretch>
        </p:blipFill>
        <p:spPr>
          <a:xfrm>
            <a:off x="6320062" y="2195972"/>
            <a:ext cx="683797" cy="683797"/>
          </a:xfrm>
          <a:prstGeom prst="rect">
            <a:avLst/>
          </a:prstGeom>
        </p:spPr>
      </p:pic>
      <p:pic>
        <p:nvPicPr>
          <p:cNvPr id="26" name="Picture 25">
            <a:extLst>
              <a:ext uri="{FF2B5EF4-FFF2-40B4-BE49-F238E27FC236}">
                <a16:creationId xmlns:a16="http://schemas.microsoft.com/office/drawing/2014/main" id="{0E582F1F-2FC4-0792-7DBB-289AD3D2807F}"/>
              </a:ext>
            </a:extLst>
          </p:cNvPr>
          <p:cNvPicPr>
            <a:picLocks noChangeAspect="1"/>
          </p:cNvPicPr>
          <p:nvPr/>
        </p:nvPicPr>
        <p:blipFill>
          <a:blip r:embed="rId2"/>
          <a:stretch>
            <a:fillRect/>
          </a:stretch>
        </p:blipFill>
        <p:spPr>
          <a:xfrm>
            <a:off x="6315710" y="3933234"/>
            <a:ext cx="683797" cy="683797"/>
          </a:xfrm>
          <a:prstGeom prst="rect">
            <a:avLst/>
          </a:prstGeom>
        </p:spPr>
      </p:pic>
      <p:sp>
        <p:nvSpPr>
          <p:cNvPr id="27" name="TextBox 26">
            <a:extLst>
              <a:ext uri="{FF2B5EF4-FFF2-40B4-BE49-F238E27FC236}">
                <a16:creationId xmlns:a16="http://schemas.microsoft.com/office/drawing/2014/main" id="{0F8F283C-55F2-7413-47D5-AFF89A5A5C1B}"/>
              </a:ext>
            </a:extLst>
          </p:cNvPr>
          <p:cNvSpPr txBox="1"/>
          <p:nvPr/>
        </p:nvSpPr>
        <p:spPr>
          <a:xfrm>
            <a:off x="6461339" y="3388436"/>
            <a:ext cx="415498" cy="369332"/>
          </a:xfrm>
          <a:prstGeom prst="rect">
            <a:avLst/>
          </a:prstGeom>
          <a:noFill/>
        </p:spPr>
        <p:txBody>
          <a:bodyPr wrap="none" rtlCol="0">
            <a:spAutoFit/>
          </a:bodyPr>
          <a:lstStyle/>
          <a:p>
            <a:r>
              <a:rPr lang="en-US" dirty="0">
                <a:latin typeface="Avenir Book" charset="0"/>
                <a:ea typeface="Avenir Book" charset="0"/>
                <a:cs typeface="Avenir Book" charset="0"/>
              </a:rPr>
              <a:t>…</a:t>
            </a:r>
          </a:p>
        </p:txBody>
      </p:sp>
      <p:cxnSp>
        <p:nvCxnSpPr>
          <p:cNvPr id="28" name="Straight Connector 27">
            <a:extLst>
              <a:ext uri="{FF2B5EF4-FFF2-40B4-BE49-F238E27FC236}">
                <a16:creationId xmlns:a16="http://schemas.microsoft.com/office/drawing/2014/main" id="{4F9D349B-507A-4B03-BBA7-FF386E681C1C}"/>
              </a:ext>
            </a:extLst>
          </p:cNvPr>
          <p:cNvCxnSpPr>
            <a:cxnSpLocks/>
          </p:cNvCxnSpPr>
          <p:nvPr/>
        </p:nvCxnSpPr>
        <p:spPr>
          <a:xfrm flipV="1">
            <a:off x="9621373" y="1864905"/>
            <a:ext cx="750911" cy="444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9DAE33-5A06-0EB3-69D7-15BB4A51D085}"/>
              </a:ext>
            </a:extLst>
          </p:cNvPr>
          <p:cNvCxnSpPr>
            <a:cxnSpLocks/>
          </p:cNvCxnSpPr>
          <p:nvPr/>
        </p:nvCxnSpPr>
        <p:spPr>
          <a:xfrm>
            <a:off x="9631446" y="2683517"/>
            <a:ext cx="751648" cy="420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6EF78C2-1BED-1DE4-33DB-2832EFE0A6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86800" y="2038350"/>
            <a:ext cx="1294195" cy="873858"/>
          </a:xfrm>
          <a:prstGeom prst="rect">
            <a:avLst/>
          </a:prstGeom>
        </p:spPr>
      </p:pic>
      <p:sp>
        <p:nvSpPr>
          <p:cNvPr id="31" name="TextBox 30">
            <a:extLst>
              <a:ext uri="{FF2B5EF4-FFF2-40B4-BE49-F238E27FC236}">
                <a16:creationId xmlns:a16="http://schemas.microsoft.com/office/drawing/2014/main" id="{A57D31BC-7890-0589-5B71-917D5FEF1B52}"/>
              </a:ext>
            </a:extLst>
          </p:cNvPr>
          <p:cNvSpPr txBox="1"/>
          <p:nvPr/>
        </p:nvSpPr>
        <p:spPr>
          <a:xfrm>
            <a:off x="8026366" y="2490358"/>
            <a:ext cx="731290" cy="307777"/>
          </a:xfrm>
          <a:prstGeom prst="rect">
            <a:avLst/>
          </a:prstGeom>
          <a:noFill/>
        </p:spPr>
        <p:txBody>
          <a:bodyPr wrap="none" rtlCol="0">
            <a:spAutoFit/>
          </a:bodyPr>
          <a:lstStyle/>
          <a:p>
            <a:r>
              <a:rPr lang="en-US" sz="1400" dirty="0">
                <a:latin typeface="Avenir Book" panose="02000503020000020003" pitchFamily="2" charset="0"/>
              </a:rPr>
              <a:t>1.2.1.1</a:t>
            </a:r>
          </a:p>
        </p:txBody>
      </p:sp>
      <p:cxnSp>
        <p:nvCxnSpPr>
          <p:cNvPr id="5" name="Straight Connector 24">
            <a:extLst>
              <a:ext uri="{FF2B5EF4-FFF2-40B4-BE49-F238E27FC236}">
                <a16:creationId xmlns:a16="http://schemas.microsoft.com/office/drawing/2014/main" id="{4828ADE4-3B90-FD3A-9C0B-897F17447694}"/>
              </a:ext>
            </a:extLst>
          </p:cNvPr>
          <p:cNvCxnSpPr>
            <a:cxnSpLocks/>
          </p:cNvCxnSpPr>
          <p:nvPr/>
        </p:nvCxnSpPr>
        <p:spPr>
          <a:xfrm rot="5400000">
            <a:off x="6396507" y="2843238"/>
            <a:ext cx="1677284" cy="1172667"/>
          </a:xfrm>
          <a:prstGeom prst="bentConnector3">
            <a:avLst>
              <a:gd name="adj1" fmla="val 10062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2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8D75-EC52-AE4B-BDFC-D9A8C287C37C}"/>
              </a:ext>
            </a:extLst>
          </p:cNvPr>
          <p:cNvSpPr>
            <a:spLocks noGrp="1"/>
          </p:cNvSpPr>
          <p:nvPr>
            <p:ph type="title"/>
          </p:nvPr>
        </p:nvSpPr>
        <p:spPr/>
        <p:txBody>
          <a:bodyPr/>
          <a:lstStyle/>
          <a:p>
            <a:r>
              <a:rPr lang="en-US" dirty="0"/>
              <a:t>How IP forwarding works</a:t>
            </a:r>
          </a:p>
        </p:txBody>
      </p:sp>
      <p:sp>
        <p:nvSpPr>
          <p:cNvPr id="96" name="Content Placeholder 95">
            <a:extLst>
              <a:ext uri="{FF2B5EF4-FFF2-40B4-BE49-F238E27FC236}">
                <a16:creationId xmlns:a16="http://schemas.microsoft.com/office/drawing/2014/main" id="{8DAA7B69-3643-C240-BAB7-7406CBE2D7B0}"/>
              </a:ext>
            </a:extLst>
          </p:cNvPr>
          <p:cNvSpPr>
            <a:spLocks noGrp="1"/>
          </p:cNvSpPr>
          <p:nvPr>
            <p:ph idx="1"/>
          </p:nvPr>
        </p:nvSpPr>
        <p:spPr>
          <a:xfrm>
            <a:off x="457199" y="1200151"/>
            <a:ext cx="4395199" cy="3394472"/>
          </a:xfrm>
        </p:spPr>
        <p:txBody>
          <a:bodyPr>
            <a:normAutofit/>
          </a:bodyPr>
          <a:lstStyle/>
          <a:p>
            <a:pPr marL="0" indent="0">
              <a:buNone/>
            </a:pPr>
            <a:r>
              <a:rPr lang="en-US" sz="2000" dirty="0"/>
              <a:t>Assume:</a:t>
            </a:r>
          </a:p>
          <a:p>
            <a:r>
              <a:rPr lang="en-US" sz="2000" dirty="0"/>
              <a:t>Communicating on same network is easy—this is the link-layer’s job!</a:t>
            </a:r>
          </a:p>
          <a:p>
            <a:r>
              <a:rPr lang="en-US" sz="2000" dirty="0"/>
              <a:t>Can map IP addresses to MAC addresses (more on this later)</a:t>
            </a:r>
          </a:p>
          <a:p>
            <a:pPr marL="0" indent="0">
              <a:buNone/>
            </a:pPr>
            <a:endParaRPr lang="en-US" sz="2000" dirty="0"/>
          </a:p>
          <a:p>
            <a:pPr marL="0" indent="0">
              <a:buNone/>
            </a:pPr>
            <a:r>
              <a:rPr lang="en-US" sz="2000" dirty="0"/>
              <a:t>How to reach an address </a:t>
            </a:r>
            <a:r>
              <a:rPr lang="en-US" sz="2000" i="1" dirty="0"/>
              <a:t>outside</a:t>
            </a:r>
            <a:r>
              <a:rPr lang="en-US" sz="2000" dirty="0"/>
              <a:t> this network?</a:t>
            </a:r>
          </a:p>
        </p:txBody>
      </p:sp>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59</a:t>
            </a:fld>
            <a:endParaRPr lang="en-US" dirty="0"/>
          </a:p>
        </p:txBody>
      </p:sp>
      <p:cxnSp>
        <p:nvCxnSpPr>
          <p:cNvPr id="21" name="Straight Connector 20">
            <a:extLst>
              <a:ext uri="{FF2B5EF4-FFF2-40B4-BE49-F238E27FC236}">
                <a16:creationId xmlns:a16="http://schemas.microsoft.com/office/drawing/2014/main" id="{83F0EFFC-AAE4-7A4D-8BBA-CB77B9CE39FE}"/>
              </a:ext>
            </a:extLst>
          </p:cNvPr>
          <p:cNvCxnSpPr>
            <a:cxnSpLocks/>
            <a:stCxn id="72" idx="1"/>
          </p:cNvCxnSpPr>
          <p:nvPr/>
        </p:nvCxnSpPr>
        <p:spPr>
          <a:xfrm flipH="1">
            <a:off x="5568594" y="2662312"/>
            <a:ext cx="2031512" cy="2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p:cNvCxnSpPr>
          <p:nvPr/>
        </p:nvCxnSpPr>
        <p:spPr>
          <a:xfrm rot="16200000" flipV="1">
            <a:off x="5650968" y="1701909"/>
            <a:ext cx="1263884" cy="916703"/>
          </a:xfrm>
          <a:prstGeom prst="bentConnector3">
            <a:avLst>
              <a:gd name="adj1" fmla="val 9961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p:cNvCxnSpPr>
          <p:nvPr/>
        </p:nvCxnSpPr>
        <p:spPr>
          <a:xfrm rot="5400000">
            <a:off x="5316286" y="2996351"/>
            <a:ext cx="1677284" cy="1172667"/>
          </a:xfrm>
          <a:prstGeom prst="bentConnector3">
            <a:avLst>
              <a:gd name="adj1" fmla="val 10062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5575267" y="1758403"/>
            <a:ext cx="731290" cy="307777"/>
          </a:xfrm>
          <a:prstGeom prst="rect">
            <a:avLst/>
          </a:prstGeom>
          <a:noFill/>
        </p:spPr>
        <p:txBody>
          <a:bodyPr wrap="none" rtlCol="0">
            <a:spAutoFit/>
          </a:bodyPr>
          <a:lstStyle/>
          <a:p>
            <a:r>
              <a:rPr lang="en-US" sz="1400"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5807284" y="1418295"/>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CFF916A-15A9-7644-86FA-9A98D9669EE6}"/>
              </a:ext>
            </a:extLst>
          </p:cNvPr>
          <p:cNvSpPr/>
          <p:nvPr/>
        </p:nvSpPr>
        <p:spPr>
          <a:xfrm>
            <a:off x="5805303" y="2567724"/>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14AC48C-F81D-FE41-8DDA-ACA047306205}"/>
              </a:ext>
            </a:extLst>
          </p:cNvPr>
          <p:cNvSpPr/>
          <p:nvPr/>
        </p:nvSpPr>
        <p:spPr>
          <a:xfrm>
            <a:off x="5724273" y="4323151"/>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762D3E4-ACD8-2545-81A6-066613DDDE39}"/>
              </a:ext>
            </a:extLst>
          </p:cNvPr>
          <p:cNvSpPr txBox="1"/>
          <p:nvPr/>
        </p:nvSpPr>
        <p:spPr>
          <a:xfrm>
            <a:off x="5659422" y="2912914"/>
            <a:ext cx="731290" cy="307777"/>
          </a:xfrm>
          <a:prstGeom prst="rect">
            <a:avLst/>
          </a:prstGeom>
          <a:noFill/>
        </p:spPr>
        <p:txBody>
          <a:bodyPr wrap="none" rtlCol="0">
            <a:spAutoFit/>
          </a:bodyPr>
          <a:lstStyle/>
          <a:p>
            <a:r>
              <a:rPr lang="en-US" sz="1400"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5649185" y="4687805"/>
            <a:ext cx="930063" cy="307777"/>
          </a:xfrm>
          <a:prstGeom prst="rect">
            <a:avLst/>
          </a:prstGeom>
          <a:noFill/>
        </p:spPr>
        <p:txBody>
          <a:bodyPr wrap="none" rtlCol="0">
            <a:spAutoFit/>
          </a:bodyPr>
          <a:lstStyle/>
          <a:p>
            <a:r>
              <a:rPr lang="en-US" sz="1400" dirty="0">
                <a:latin typeface="Avenir Book" panose="02000503020000020003" pitchFamily="2" charset="0"/>
              </a:rPr>
              <a:t>1.2.1.200</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5233370" y="1202981"/>
            <a:ext cx="683797" cy="683797"/>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5233368" y="2383005"/>
            <a:ext cx="683797" cy="683797"/>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5229016" y="4120267"/>
            <a:ext cx="683797" cy="683797"/>
          </a:xfrm>
          <a:prstGeom prst="rect">
            <a:avLst/>
          </a:prstGeom>
        </p:spPr>
      </p:pic>
      <p:sp>
        <p:nvSpPr>
          <p:cNvPr id="52" name="TextBox 51">
            <a:extLst>
              <a:ext uri="{FF2B5EF4-FFF2-40B4-BE49-F238E27FC236}">
                <a16:creationId xmlns:a16="http://schemas.microsoft.com/office/drawing/2014/main" id="{491A2AEF-4632-0042-9EC2-69FD434DDF5B}"/>
              </a:ext>
            </a:extLst>
          </p:cNvPr>
          <p:cNvSpPr txBox="1"/>
          <p:nvPr/>
        </p:nvSpPr>
        <p:spPr>
          <a:xfrm>
            <a:off x="5374645" y="3575469"/>
            <a:ext cx="415498" cy="369332"/>
          </a:xfrm>
          <a:prstGeom prst="rect">
            <a:avLst/>
          </a:prstGeom>
          <a:noFill/>
        </p:spPr>
        <p:txBody>
          <a:bodyPr wrap="none" rtlCol="0">
            <a:spAutoFit/>
          </a:bodyPr>
          <a:lstStyle/>
          <a:p>
            <a:r>
              <a:rPr lang="en-US" dirty="0">
                <a:latin typeface="Avenir Book" charset="0"/>
                <a:ea typeface="Avenir Book" charset="0"/>
                <a:cs typeface="Avenir Book" charset="0"/>
              </a:rPr>
              <a:t>…</a:t>
            </a:r>
          </a:p>
        </p:txBody>
      </p:sp>
      <p:sp>
        <p:nvSpPr>
          <p:cNvPr id="83" name="Rounded Rectangle 82">
            <a:extLst>
              <a:ext uri="{FF2B5EF4-FFF2-40B4-BE49-F238E27FC236}">
                <a16:creationId xmlns:a16="http://schemas.microsoft.com/office/drawing/2014/main" id="{C1032C7B-7514-554B-8A88-229055D8757E}"/>
              </a:ext>
            </a:extLst>
          </p:cNvPr>
          <p:cNvSpPr/>
          <p:nvPr/>
        </p:nvSpPr>
        <p:spPr>
          <a:xfrm>
            <a:off x="475962" y="4009625"/>
            <a:ext cx="4087868" cy="93702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Avenir Book" charset="0"/>
                <a:ea typeface="Avenir Book" charset="0"/>
                <a:cs typeface="Avenir Book" charset="0"/>
              </a:rPr>
              <a:t>Send packets to a </a:t>
            </a:r>
            <a:r>
              <a:rPr lang="en-US" u="sng" dirty="0">
                <a:latin typeface="Avenir Book" charset="0"/>
                <a:ea typeface="Avenir Book" charset="0"/>
                <a:cs typeface="Avenir Book" charset="0"/>
              </a:rPr>
              <a:t>router</a:t>
            </a:r>
            <a:r>
              <a:rPr lang="en-US" dirty="0">
                <a:latin typeface="Avenir Book" charset="0"/>
                <a:ea typeface="Avenir Book" charset="0"/>
                <a:cs typeface="Avenir Book" charset="0"/>
              </a:rPr>
              <a:t>, </a:t>
            </a:r>
          </a:p>
          <a:p>
            <a:pPr algn="ctr"/>
            <a:r>
              <a:rPr lang="en-US" dirty="0">
                <a:latin typeface="Avenir Book" charset="0"/>
                <a:ea typeface="Avenir Book" charset="0"/>
                <a:cs typeface="Avenir Book" charset="0"/>
              </a:rPr>
              <a:t>which </a:t>
            </a:r>
            <a:r>
              <a:rPr lang="en-US" u="sng" dirty="0">
                <a:latin typeface="Avenir Book" charset="0"/>
                <a:ea typeface="Avenir Book" charset="0"/>
                <a:cs typeface="Avenir Book" charset="0"/>
              </a:rPr>
              <a:t>forwards</a:t>
            </a:r>
            <a:r>
              <a:rPr lang="en-US" dirty="0">
                <a:latin typeface="Avenir Book" charset="0"/>
                <a:ea typeface="Avenir Book" charset="0"/>
                <a:cs typeface="Avenir Book" charset="0"/>
              </a:rPr>
              <a:t> IP packets</a:t>
            </a:r>
          </a:p>
          <a:p>
            <a:pPr algn="ctr"/>
            <a:r>
              <a:rPr lang="en-US" dirty="0">
                <a:latin typeface="Avenir Book" charset="0"/>
                <a:ea typeface="Avenir Book" charset="0"/>
                <a:cs typeface="Avenir Book" charset="0"/>
              </a:rPr>
              <a:t> to other networks</a:t>
            </a:r>
            <a:endParaRPr lang="en-US" u="sng" dirty="0">
              <a:latin typeface="Avenir Book" charset="0"/>
              <a:ea typeface="Avenir Book" charset="0"/>
              <a:cs typeface="Avenir Book" charset="0"/>
            </a:endParaRPr>
          </a:p>
        </p:txBody>
      </p:sp>
      <p:cxnSp>
        <p:nvCxnSpPr>
          <p:cNvPr id="84" name="Straight Connector 83">
            <a:extLst>
              <a:ext uri="{FF2B5EF4-FFF2-40B4-BE49-F238E27FC236}">
                <a16:creationId xmlns:a16="http://schemas.microsoft.com/office/drawing/2014/main" id="{FF7E7C54-D94D-A347-8377-9B8F6114644C}"/>
              </a:ext>
            </a:extLst>
          </p:cNvPr>
          <p:cNvCxnSpPr>
            <a:cxnSpLocks/>
          </p:cNvCxnSpPr>
          <p:nvPr/>
        </p:nvCxnSpPr>
        <p:spPr>
          <a:xfrm flipV="1">
            <a:off x="8534679" y="2051938"/>
            <a:ext cx="750911" cy="444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9A773E-6C82-4747-95DE-47E5C149EEA2}"/>
              </a:ext>
            </a:extLst>
          </p:cNvPr>
          <p:cNvCxnSpPr>
            <a:cxnSpLocks/>
          </p:cNvCxnSpPr>
          <p:nvPr/>
        </p:nvCxnSpPr>
        <p:spPr>
          <a:xfrm>
            <a:off x="8544752" y="2870550"/>
            <a:ext cx="751648" cy="420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893935CB-31AB-B046-836C-4E67846904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0106" y="2225383"/>
            <a:ext cx="1294195" cy="873858"/>
          </a:xfrm>
          <a:prstGeom prst="rect">
            <a:avLst/>
          </a:prstGeom>
        </p:spPr>
      </p:pic>
      <p:sp>
        <p:nvSpPr>
          <p:cNvPr id="23" name="TextBox 22">
            <a:extLst>
              <a:ext uri="{FF2B5EF4-FFF2-40B4-BE49-F238E27FC236}">
                <a16:creationId xmlns:a16="http://schemas.microsoft.com/office/drawing/2014/main" id="{AE6025C4-8A03-014D-A12E-40AE484067FF}"/>
              </a:ext>
            </a:extLst>
          </p:cNvPr>
          <p:cNvSpPr txBox="1"/>
          <p:nvPr/>
        </p:nvSpPr>
        <p:spPr>
          <a:xfrm>
            <a:off x="6939672" y="2677391"/>
            <a:ext cx="731290" cy="307777"/>
          </a:xfrm>
          <a:prstGeom prst="rect">
            <a:avLst/>
          </a:prstGeom>
          <a:noFill/>
        </p:spPr>
        <p:txBody>
          <a:bodyPr wrap="none" rtlCol="0">
            <a:spAutoFit/>
          </a:bodyPr>
          <a:lstStyle/>
          <a:p>
            <a:r>
              <a:rPr lang="en-US" sz="1400" dirty="0">
                <a:latin typeface="Avenir Book" panose="02000503020000020003" pitchFamily="2" charset="0"/>
              </a:rPr>
              <a:t>1.2.1.1</a:t>
            </a:r>
          </a:p>
        </p:txBody>
      </p:sp>
    </p:spTree>
    <p:extLst>
      <p:ext uri="{BB962C8B-B14F-4D97-AF65-F5344CB8AC3E}">
        <p14:creationId xmlns:p14="http://schemas.microsoft.com/office/powerpoint/2010/main" val="28001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Addresses (mac addresses)</a:t>
            </a:r>
          </a:p>
        </p:txBody>
      </p:sp>
      <p:sp>
        <p:nvSpPr>
          <p:cNvPr id="3" name="Content Placeholder 2"/>
          <p:cNvSpPr>
            <a:spLocks noGrp="1"/>
          </p:cNvSpPr>
          <p:nvPr>
            <p:ph idx="1"/>
          </p:nvPr>
        </p:nvSpPr>
        <p:spPr/>
        <p:txBody>
          <a:bodyPr>
            <a:normAutofit/>
          </a:bodyPr>
          <a:lstStyle/>
          <a:p>
            <a:pPr marL="0" indent="0">
              <a:buNone/>
            </a:pPr>
            <a:endParaRPr lang="en-US" sz="2100" dirty="0"/>
          </a:p>
          <a:p>
            <a:pPr marL="0" indent="0">
              <a:buNone/>
            </a:pPr>
            <a:endParaRPr lang="en-US" sz="2100" dirty="0"/>
          </a:p>
          <a:p>
            <a:pPr marL="0" indent="0" algn="ctr">
              <a:buNone/>
            </a:pPr>
            <a:r>
              <a:rPr lang="en-US" sz="1800" dirty="0">
                <a:solidFill>
                  <a:srgbClr val="FFCC33"/>
                </a:solidFill>
              </a:rPr>
              <a:t>00:1c:43</a:t>
            </a:r>
            <a:r>
              <a:rPr lang="en-US" sz="1800" dirty="0"/>
              <a:t>:00:3d:09 (</a:t>
            </a:r>
            <a:r>
              <a:rPr lang="en-US" sz="1800" dirty="0">
                <a:solidFill>
                  <a:srgbClr val="FFCC33"/>
                </a:solidFill>
              </a:rPr>
              <a:t>Samsung</a:t>
            </a:r>
            <a:r>
              <a:rPr lang="en-US" sz="1800" dirty="0"/>
              <a:t> adapter)</a:t>
            </a:r>
          </a:p>
        </p:txBody>
      </p:sp>
      <p:pic>
        <p:nvPicPr>
          <p:cNvPr id="4" name="Picture 3">
            <a:extLst>
              <a:ext uri="{FF2B5EF4-FFF2-40B4-BE49-F238E27FC236}">
                <a16:creationId xmlns:a16="http://schemas.microsoft.com/office/drawing/2014/main" id="{86F15D72-90DF-2AC0-94C9-D1167A77C73F}"/>
              </a:ext>
            </a:extLst>
          </p:cNvPr>
          <p:cNvPicPr>
            <a:picLocks noChangeAspect="1"/>
          </p:cNvPicPr>
          <p:nvPr/>
        </p:nvPicPr>
        <p:blipFill>
          <a:blip r:embed="rId2"/>
          <a:stretch>
            <a:fillRect/>
          </a:stretch>
        </p:blipFill>
        <p:spPr>
          <a:xfrm>
            <a:off x="1657350" y="1016715"/>
            <a:ext cx="5829300" cy="746248"/>
          </a:xfrm>
          <a:prstGeom prst="rect">
            <a:avLst/>
          </a:prstGeom>
        </p:spPr>
      </p:pic>
      <p:sp>
        <p:nvSpPr>
          <p:cNvPr id="5" name="Rectangle 4">
            <a:extLst>
              <a:ext uri="{FF2B5EF4-FFF2-40B4-BE49-F238E27FC236}">
                <a16:creationId xmlns:a16="http://schemas.microsoft.com/office/drawing/2014/main" id="{591F22C9-DB50-A2CB-9FBD-3D5944337707}"/>
              </a:ext>
            </a:extLst>
          </p:cNvPr>
          <p:cNvSpPr/>
          <p:nvPr/>
        </p:nvSpPr>
        <p:spPr>
          <a:xfrm>
            <a:off x="2847975" y="961214"/>
            <a:ext cx="1747838" cy="857250"/>
          </a:xfrm>
          <a:prstGeom prst="rect">
            <a:avLst/>
          </a:prstGeom>
          <a:noFill/>
          <a:ln w="57150">
            <a:solidFill>
              <a:srgbClr val="20A6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21338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E32D34-6360-2D43-AF6A-DBAD22A8EAFA}"/>
              </a:ext>
            </a:extLst>
          </p:cNvPr>
          <p:cNvSpPr>
            <a:spLocks noGrp="1"/>
          </p:cNvSpPr>
          <p:nvPr>
            <p:ph type="title"/>
          </p:nvPr>
        </p:nvSpPr>
        <p:spPr>
          <a:xfrm>
            <a:off x="457200" y="2143125"/>
            <a:ext cx="8229600" cy="857250"/>
          </a:xfrm>
        </p:spPr>
        <p:txBody>
          <a:bodyPr/>
          <a:lstStyle/>
          <a:p>
            <a:r>
              <a:rPr lang="en-US" sz="3200" i="1" dirty="0"/>
              <a:t>How do we move </a:t>
            </a:r>
            <a:br>
              <a:rPr lang="en-US" sz="3200" i="1" dirty="0"/>
            </a:br>
            <a:r>
              <a:rPr lang="en-US" sz="3200" i="1" dirty="0"/>
              <a:t>packets between networks?</a:t>
            </a:r>
          </a:p>
        </p:txBody>
      </p:sp>
      <p:sp>
        <p:nvSpPr>
          <p:cNvPr id="4" name="Slide Number Placeholder 3">
            <a:extLst>
              <a:ext uri="{FF2B5EF4-FFF2-40B4-BE49-F238E27FC236}">
                <a16:creationId xmlns:a16="http://schemas.microsoft.com/office/drawing/2014/main" id="{22BDB714-4243-6846-AD3E-1D5288F83BDF}"/>
              </a:ext>
            </a:extLst>
          </p:cNvPr>
          <p:cNvSpPr>
            <a:spLocks noGrp="1"/>
          </p:cNvSpPr>
          <p:nvPr>
            <p:ph type="sldNum" sz="quarter" idx="12"/>
          </p:nvPr>
        </p:nvSpPr>
        <p:spPr/>
        <p:txBody>
          <a:bodyPr/>
          <a:lstStyle/>
          <a:p>
            <a:fld id="{22D6CAD1-C946-4B93-B6A2-6369BC3B5860}" type="slidenum">
              <a:rPr lang="en-US" smtClean="0"/>
              <a:t>60</a:t>
            </a:fld>
            <a:endParaRPr lang="en-US"/>
          </a:p>
        </p:txBody>
      </p:sp>
    </p:spTree>
    <p:extLst>
      <p:ext uri="{BB962C8B-B14F-4D97-AF65-F5344CB8AC3E}">
        <p14:creationId xmlns:p14="http://schemas.microsoft.com/office/powerpoint/2010/main" val="1957550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BD23E-3A23-EF46-B4BB-99F7FF841498}"/>
              </a:ext>
            </a:extLst>
          </p:cNvPr>
          <p:cNvSpPr>
            <a:spLocks noGrp="1"/>
          </p:cNvSpPr>
          <p:nvPr>
            <p:ph type="sldNum" sz="quarter" idx="12"/>
          </p:nvPr>
        </p:nvSpPr>
        <p:spPr/>
        <p:txBody>
          <a:bodyPr/>
          <a:lstStyle/>
          <a:p>
            <a:fld id="{22D6CAD1-C946-4B93-B6A2-6369BC3B5860}" type="slidenum">
              <a:rPr lang="en-US" smtClean="0"/>
              <a:t>61</a:t>
            </a:fld>
            <a:endParaRPr lang="en-US"/>
          </a:p>
        </p:txBody>
      </p:sp>
      <p:cxnSp>
        <p:nvCxnSpPr>
          <p:cNvPr id="21" name="Straight Connector 20">
            <a:extLst>
              <a:ext uri="{FF2B5EF4-FFF2-40B4-BE49-F238E27FC236}">
                <a16:creationId xmlns:a16="http://schemas.microsoft.com/office/drawing/2014/main" id="{83F0EFFC-AAE4-7A4D-8BBA-CB77B9CE39FE}"/>
              </a:ext>
            </a:extLst>
          </p:cNvPr>
          <p:cNvCxnSpPr>
            <a:cxnSpLocks/>
          </p:cNvCxnSpPr>
          <p:nvPr/>
        </p:nvCxnSpPr>
        <p:spPr>
          <a:xfrm flipH="1" flipV="1">
            <a:off x="1524000" y="1796761"/>
            <a:ext cx="2470277" cy="94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4E0930-0356-5D4F-998D-B6FA3B6D0794}"/>
              </a:ext>
            </a:extLst>
          </p:cNvPr>
          <p:cNvCxnSpPr>
            <a:cxnSpLocks/>
            <a:stCxn id="6" idx="1"/>
          </p:cNvCxnSpPr>
          <p:nvPr/>
        </p:nvCxnSpPr>
        <p:spPr>
          <a:xfrm rot="10800000">
            <a:off x="1473175" y="566932"/>
            <a:ext cx="2470277" cy="1239239"/>
          </a:xfrm>
          <a:prstGeom prst="bentConnector3">
            <a:avLst>
              <a:gd name="adj1" fmla="val 6330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4">
            <a:extLst>
              <a:ext uri="{FF2B5EF4-FFF2-40B4-BE49-F238E27FC236}">
                <a16:creationId xmlns:a16="http://schemas.microsoft.com/office/drawing/2014/main" id="{601AEFED-9C77-C643-84A4-DE003DDE20DE}"/>
              </a:ext>
            </a:extLst>
          </p:cNvPr>
          <p:cNvCxnSpPr>
            <a:cxnSpLocks/>
            <a:stCxn id="6" idx="1"/>
          </p:cNvCxnSpPr>
          <p:nvPr/>
        </p:nvCxnSpPr>
        <p:spPr>
          <a:xfrm rot="10800000" flipV="1">
            <a:off x="1524005" y="1806169"/>
            <a:ext cx="2419447" cy="1209685"/>
          </a:xfrm>
          <a:prstGeom prst="bentConnector3">
            <a:avLst>
              <a:gd name="adj1" fmla="val 6417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372EF9-DF84-AE48-BDA2-6C954A1A97DA}"/>
              </a:ext>
            </a:extLst>
          </p:cNvPr>
          <p:cNvCxnSpPr>
            <a:cxnSpLocks/>
          </p:cNvCxnSpPr>
          <p:nvPr/>
        </p:nvCxnSpPr>
        <p:spPr>
          <a:xfrm flipV="1">
            <a:off x="4590549" y="315067"/>
            <a:ext cx="0" cy="10588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451C905-0A12-5240-B49A-F8899565FBDF}"/>
              </a:ext>
            </a:extLst>
          </p:cNvPr>
          <p:cNvSpPr txBox="1"/>
          <p:nvPr/>
        </p:nvSpPr>
        <p:spPr>
          <a:xfrm>
            <a:off x="4572000" y="57150"/>
            <a:ext cx="3316934" cy="369332"/>
          </a:xfrm>
          <a:prstGeom prst="rect">
            <a:avLst/>
          </a:prstGeom>
          <a:noFill/>
        </p:spPr>
        <p:txBody>
          <a:bodyPr wrap="none" rtlCol="0">
            <a:spAutoFit/>
          </a:bodyPr>
          <a:lstStyle/>
          <a:p>
            <a:r>
              <a:rPr lang="en-US" dirty="0">
                <a:latin typeface="Avenir Book" charset="0"/>
                <a:ea typeface="Avenir Book" charset="0"/>
                <a:cs typeface="Avenir Book" charset="0"/>
              </a:rPr>
              <a:t>To more networks (</a:t>
            </a:r>
            <a:r>
              <a:rPr lang="en-US" dirty="0" err="1">
                <a:latin typeface="Avenir Book" charset="0"/>
                <a:ea typeface="Avenir Book" charset="0"/>
                <a:cs typeface="Avenir Book" charset="0"/>
              </a:rPr>
              <a:t>ie</a:t>
            </a:r>
            <a:r>
              <a:rPr lang="en-US" dirty="0">
                <a:latin typeface="Avenir Book" charset="0"/>
                <a:ea typeface="Avenir Book" charset="0"/>
                <a:cs typeface="Avenir Book" charset="0"/>
              </a:rPr>
              <a:t>, Internet)</a:t>
            </a:r>
          </a:p>
        </p:txBody>
      </p:sp>
      <p:cxnSp>
        <p:nvCxnSpPr>
          <p:cNvPr id="37" name="Straight Connector 24">
            <a:extLst>
              <a:ext uri="{FF2B5EF4-FFF2-40B4-BE49-F238E27FC236}">
                <a16:creationId xmlns:a16="http://schemas.microsoft.com/office/drawing/2014/main" id="{BFDB9E11-3746-A84C-9960-913A830E90F8}"/>
              </a:ext>
            </a:extLst>
          </p:cNvPr>
          <p:cNvCxnSpPr>
            <a:cxnSpLocks/>
          </p:cNvCxnSpPr>
          <p:nvPr/>
        </p:nvCxnSpPr>
        <p:spPr>
          <a:xfrm flipV="1">
            <a:off x="5251580" y="1128574"/>
            <a:ext cx="2457904" cy="688447"/>
          </a:xfrm>
          <a:prstGeom prst="bentConnector3">
            <a:avLst>
              <a:gd name="adj1" fmla="val 6453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D38E849F-6161-4C43-934E-7CE1583F7645}"/>
              </a:ext>
            </a:extLst>
          </p:cNvPr>
          <p:cNvCxnSpPr>
            <a:cxnSpLocks/>
            <a:stCxn id="6" idx="3"/>
          </p:cNvCxnSpPr>
          <p:nvPr/>
        </p:nvCxnSpPr>
        <p:spPr>
          <a:xfrm>
            <a:off x="5237646" y="1806170"/>
            <a:ext cx="2433180" cy="508221"/>
          </a:xfrm>
          <a:prstGeom prst="bentConnector3">
            <a:avLst>
              <a:gd name="adj1" fmla="val 6579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8898B9-F453-D542-9D20-173D2BC3650B}"/>
              </a:ext>
            </a:extLst>
          </p:cNvPr>
          <p:cNvSpPr txBox="1"/>
          <p:nvPr/>
        </p:nvSpPr>
        <p:spPr>
          <a:xfrm>
            <a:off x="1498701" y="810005"/>
            <a:ext cx="731290" cy="307777"/>
          </a:xfrm>
          <a:prstGeom prst="rect">
            <a:avLst/>
          </a:prstGeom>
          <a:noFill/>
        </p:spPr>
        <p:txBody>
          <a:bodyPr wrap="none" rtlCol="0">
            <a:spAutoFit/>
          </a:bodyPr>
          <a:lstStyle/>
          <a:p>
            <a:r>
              <a:rPr lang="en-US" sz="1400" dirty="0">
                <a:latin typeface="Avenir Book" panose="02000503020000020003" pitchFamily="2" charset="0"/>
              </a:rPr>
              <a:t>1.2.1.2</a:t>
            </a:r>
          </a:p>
        </p:txBody>
      </p:sp>
      <p:sp>
        <p:nvSpPr>
          <p:cNvPr id="30" name="Rectangle 29">
            <a:extLst>
              <a:ext uri="{FF2B5EF4-FFF2-40B4-BE49-F238E27FC236}">
                <a16:creationId xmlns:a16="http://schemas.microsoft.com/office/drawing/2014/main" id="{2D8BC8B3-1317-B540-AC65-BE4687560CFF}"/>
              </a:ext>
            </a:extLst>
          </p:cNvPr>
          <p:cNvSpPr/>
          <p:nvPr/>
        </p:nvSpPr>
        <p:spPr>
          <a:xfrm>
            <a:off x="1730718" y="469897"/>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CFF916A-15A9-7644-86FA-9A98D9669EE6}"/>
              </a:ext>
            </a:extLst>
          </p:cNvPr>
          <p:cNvSpPr/>
          <p:nvPr/>
        </p:nvSpPr>
        <p:spPr>
          <a:xfrm>
            <a:off x="1728740" y="168662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14AC48C-F81D-FE41-8DDA-ACA047306205}"/>
              </a:ext>
            </a:extLst>
          </p:cNvPr>
          <p:cNvSpPr/>
          <p:nvPr/>
        </p:nvSpPr>
        <p:spPr>
          <a:xfrm>
            <a:off x="1728740" y="290098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E51F4CB-F8FD-DC42-84CD-E1D2F8675F66}"/>
              </a:ext>
            </a:extLst>
          </p:cNvPr>
          <p:cNvSpPr/>
          <p:nvPr/>
        </p:nvSpPr>
        <p:spPr>
          <a:xfrm>
            <a:off x="7257704" y="1060656"/>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BE95DE6-E26D-FE48-9855-E294DCF2FBF1}"/>
              </a:ext>
            </a:extLst>
          </p:cNvPr>
          <p:cNvSpPr/>
          <p:nvPr/>
        </p:nvSpPr>
        <p:spPr>
          <a:xfrm>
            <a:off x="7246779" y="2230948"/>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5730E4-7B16-5148-87DD-7EB69D58C0E0}"/>
              </a:ext>
            </a:extLst>
          </p:cNvPr>
          <p:cNvSpPr/>
          <p:nvPr/>
        </p:nvSpPr>
        <p:spPr>
          <a:xfrm>
            <a:off x="3716720" y="170217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84C6CC2-D811-1F45-96FE-C79F43F30A11}"/>
              </a:ext>
            </a:extLst>
          </p:cNvPr>
          <p:cNvSpPr/>
          <p:nvPr/>
        </p:nvSpPr>
        <p:spPr>
          <a:xfrm>
            <a:off x="5230678" y="1722433"/>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1198319-DBA8-8349-987B-963864E3570F}"/>
              </a:ext>
            </a:extLst>
          </p:cNvPr>
          <p:cNvSpPr/>
          <p:nvPr/>
        </p:nvSpPr>
        <p:spPr>
          <a:xfrm>
            <a:off x="4477183" y="1182409"/>
            <a:ext cx="219764" cy="189176"/>
          </a:xfrm>
          <a:prstGeom prst="rect">
            <a:avLst/>
          </a:prstGeom>
          <a:solidFill>
            <a:srgbClr val="5F8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762D3E4-ACD8-2545-81A6-066613DDDE39}"/>
              </a:ext>
            </a:extLst>
          </p:cNvPr>
          <p:cNvSpPr txBox="1"/>
          <p:nvPr/>
        </p:nvSpPr>
        <p:spPr>
          <a:xfrm>
            <a:off x="1582859" y="2031816"/>
            <a:ext cx="731290" cy="307777"/>
          </a:xfrm>
          <a:prstGeom prst="rect">
            <a:avLst/>
          </a:prstGeom>
          <a:noFill/>
        </p:spPr>
        <p:txBody>
          <a:bodyPr wrap="none" rtlCol="0">
            <a:spAutoFit/>
          </a:bodyPr>
          <a:lstStyle/>
          <a:p>
            <a:r>
              <a:rPr lang="en-US" sz="1400" dirty="0">
                <a:latin typeface="Avenir Book" panose="02000503020000020003" pitchFamily="2" charset="0"/>
              </a:rPr>
              <a:t>1.2.1.3</a:t>
            </a:r>
          </a:p>
        </p:txBody>
      </p:sp>
      <p:sp>
        <p:nvSpPr>
          <p:cNvPr id="43" name="TextBox 42">
            <a:extLst>
              <a:ext uri="{FF2B5EF4-FFF2-40B4-BE49-F238E27FC236}">
                <a16:creationId xmlns:a16="http://schemas.microsoft.com/office/drawing/2014/main" id="{1017AF6B-AEA4-9043-A082-EEB5247BF1D6}"/>
              </a:ext>
            </a:extLst>
          </p:cNvPr>
          <p:cNvSpPr txBox="1"/>
          <p:nvPr/>
        </p:nvSpPr>
        <p:spPr>
          <a:xfrm>
            <a:off x="1576972" y="3241499"/>
            <a:ext cx="930063" cy="307777"/>
          </a:xfrm>
          <a:prstGeom prst="rect">
            <a:avLst/>
          </a:prstGeom>
          <a:noFill/>
        </p:spPr>
        <p:txBody>
          <a:bodyPr wrap="none" rtlCol="0">
            <a:spAutoFit/>
          </a:bodyPr>
          <a:lstStyle/>
          <a:p>
            <a:r>
              <a:rPr lang="en-US" sz="1400" dirty="0">
                <a:latin typeface="Avenir Book" panose="02000503020000020003" pitchFamily="2" charset="0"/>
              </a:rPr>
              <a:t>1.2.1.200</a:t>
            </a:r>
          </a:p>
        </p:txBody>
      </p:sp>
      <p:sp>
        <p:nvSpPr>
          <p:cNvPr id="44" name="TextBox 43">
            <a:extLst>
              <a:ext uri="{FF2B5EF4-FFF2-40B4-BE49-F238E27FC236}">
                <a16:creationId xmlns:a16="http://schemas.microsoft.com/office/drawing/2014/main" id="{4C300B6B-9C43-F647-AB44-E2FD65FF5D82}"/>
              </a:ext>
            </a:extLst>
          </p:cNvPr>
          <p:cNvSpPr txBox="1"/>
          <p:nvPr/>
        </p:nvSpPr>
        <p:spPr>
          <a:xfrm>
            <a:off x="7001941" y="2632620"/>
            <a:ext cx="930063" cy="307777"/>
          </a:xfrm>
          <a:prstGeom prst="rect">
            <a:avLst/>
          </a:prstGeom>
          <a:noFill/>
        </p:spPr>
        <p:txBody>
          <a:bodyPr wrap="none" rtlCol="0">
            <a:spAutoFit/>
          </a:bodyPr>
          <a:lstStyle/>
          <a:p>
            <a:r>
              <a:rPr lang="en-US" sz="1400" dirty="0">
                <a:latin typeface="Avenir Book" panose="02000503020000020003" pitchFamily="2" charset="0"/>
              </a:rPr>
              <a:t>1.2.2.105</a:t>
            </a:r>
          </a:p>
        </p:txBody>
      </p:sp>
      <p:sp>
        <p:nvSpPr>
          <p:cNvPr id="45" name="TextBox 44">
            <a:extLst>
              <a:ext uri="{FF2B5EF4-FFF2-40B4-BE49-F238E27FC236}">
                <a16:creationId xmlns:a16="http://schemas.microsoft.com/office/drawing/2014/main" id="{B02B9578-7AB5-494E-8CC9-6B08DA4C78DE}"/>
              </a:ext>
            </a:extLst>
          </p:cNvPr>
          <p:cNvSpPr txBox="1"/>
          <p:nvPr/>
        </p:nvSpPr>
        <p:spPr>
          <a:xfrm>
            <a:off x="6988007" y="1400321"/>
            <a:ext cx="930063" cy="307777"/>
          </a:xfrm>
          <a:prstGeom prst="rect">
            <a:avLst/>
          </a:prstGeom>
          <a:noFill/>
        </p:spPr>
        <p:txBody>
          <a:bodyPr wrap="none" rtlCol="0">
            <a:spAutoFit/>
          </a:bodyPr>
          <a:lstStyle/>
          <a:p>
            <a:r>
              <a:rPr lang="en-US" sz="1400" dirty="0">
                <a:latin typeface="Avenir Book" panose="02000503020000020003" pitchFamily="2" charset="0"/>
              </a:rPr>
              <a:t>1.2.2.100</a:t>
            </a:r>
          </a:p>
        </p:txBody>
      </p:sp>
      <p:sp>
        <p:nvSpPr>
          <p:cNvPr id="46" name="TextBox 45">
            <a:extLst>
              <a:ext uri="{FF2B5EF4-FFF2-40B4-BE49-F238E27FC236}">
                <a16:creationId xmlns:a16="http://schemas.microsoft.com/office/drawing/2014/main" id="{A94B0637-5C54-9540-BD93-4953575C0875}"/>
              </a:ext>
            </a:extLst>
          </p:cNvPr>
          <p:cNvSpPr txBox="1"/>
          <p:nvPr/>
        </p:nvSpPr>
        <p:spPr>
          <a:xfrm>
            <a:off x="3460957" y="2164299"/>
            <a:ext cx="731290" cy="307777"/>
          </a:xfrm>
          <a:prstGeom prst="rect">
            <a:avLst/>
          </a:prstGeom>
          <a:noFill/>
        </p:spPr>
        <p:txBody>
          <a:bodyPr wrap="none" rtlCol="0">
            <a:spAutoFit/>
          </a:bodyPr>
          <a:lstStyle/>
          <a:p>
            <a:r>
              <a:rPr lang="en-US" sz="1400" dirty="0">
                <a:latin typeface="Avenir Book" panose="02000503020000020003" pitchFamily="2" charset="0"/>
              </a:rPr>
              <a:t>1.2.1.1</a:t>
            </a:r>
          </a:p>
        </p:txBody>
      </p:sp>
      <p:sp>
        <p:nvSpPr>
          <p:cNvPr id="47" name="TextBox 46">
            <a:extLst>
              <a:ext uri="{FF2B5EF4-FFF2-40B4-BE49-F238E27FC236}">
                <a16:creationId xmlns:a16="http://schemas.microsoft.com/office/drawing/2014/main" id="{9E065D4D-399F-1745-A910-B907428E026C}"/>
              </a:ext>
            </a:extLst>
          </p:cNvPr>
          <p:cNvSpPr txBox="1"/>
          <p:nvPr/>
        </p:nvSpPr>
        <p:spPr>
          <a:xfrm>
            <a:off x="5062280" y="2160502"/>
            <a:ext cx="731290" cy="307777"/>
          </a:xfrm>
          <a:prstGeom prst="rect">
            <a:avLst/>
          </a:prstGeom>
          <a:noFill/>
        </p:spPr>
        <p:txBody>
          <a:bodyPr wrap="none" rtlCol="0">
            <a:spAutoFit/>
          </a:bodyPr>
          <a:lstStyle/>
          <a:p>
            <a:r>
              <a:rPr lang="en-US" sz="1400" dirty="0">
                <a:latin typeface="Avenir Book" panose="02000503020000020003" pitchFamily="2" charset="0"/>
              </a:rPr>
              <a:t>1.2.2.1</a:t>
            </a:r>
          </a:p>
        </p:txBody>
      </p:sp>
      <p:sp>
        <p:nvSpPr>
          <p:cNvPr id="48" name="TextBox 47">
            <a:extLst>
              <a:ext uri="{FF2B5EF4-FFF2-40B4-BE49-F238E27FC236}">
                <a16:creationId xmlns:a16="http://schemas.microsoft.com/office/drawing/2014/main" id="{8E581916-4C00-CD41-985A-80C5E252098F}"/>
              </a:ext>
            </a:extLst>
          </p:cNvPr>
          <p:cNvSpPr txBox="1"/>
          <p:nvPr/>
        </p:nvSpPr>
        <p:spPr>
          <a:xfrm>
            <a:off x="3562894" y="1850051"/>
            <a:ext cx="431528" cy="307777"/>
          </a:xfrm>
          <a:prstGeom prst="rect">
            <a:avLst/>
          </a:prstGeom>
          <a:noFill/>
        </p:spPr>
        <p:txBody>
          <a:bodyPr wrap="none" rtlCol="0">
            <a:spAutoFit/>
          </a:bodyPr>
          <a:lstStyle/>
          <a:p>
            <a:r>
              <a:rPr lang="en-US" sz="1400" dirty="0">
                <a:latin typeface="Avenir Book" panose="02000503020000020003" pitchFamily="2" charset="0"/>
              </a:rPr>
              <a:t>IF1</a:t>
            </a:r>
          </a:p>
        </p:txBody>
      </p:sp>
      <p:sp>
        <p:nvSpPr>
          <p:cNvPr id="49" name="TextBox 48">
            <a:extLst>
              <a:ext uri="{FF2B5EF4-FFF2-40B4-BE49-F238E27FC236}">
                <a16:creationId xmlns:a16="http://schemas.microsoft.com/office/drawing/2014/main" id="{BE2495FE-F038-2949-8898-56865ABE7B8D}"/>
              </a:ext>
            </a:extLst>
          </p:cNvPr>
          <p:cNvSpPr txBox="1"/>
          <p:nvPr/>
        </p:nvSpPr>
        <p:spPr>
          <a:xfrm>
            <a:off x="5165607" y="1860442"/>
            <a:ext cx="431528" cy="307777"/>
          </a:xfrm>
          <a:prstGeom prst="rect">
            <a:avLst/>
          </a:prstGeom>
          <a:noFill/>
        </p:spPr>
        <p:txBody>
          <a:bodyPr wrap="none" rtlCol="0">
            <a:spAutoFit/>
          </a:bodyPr>
          <a:lstStyle/>
          <a:p>
            <a:r>
              <a:rPr lang="en-US" sz="1400" dirty="0">
                <a:latin typeface="Avenir Book" panose="02000503020000020003" pitchFamily="2" charset="0"/>
              </a:rPr>
              <a:t>IF2</a:t>
            </a:r>
          </a:p>
        </p:txBody>
      </p:sp>
      <p:sp>
        <p:nvSpPr>
          <p:cNvPr id="50" name="TextBox 49">
            <a:extLst>
              <a:ext uri="{FF2B5EF4-FFF2-40B4-BE49-F238E27FC236}">
                <a16:creationId xmlns:a16="http://schemas.microsoft.com/office/drawing/2014/main" id="{50B8C83F-D652-FC4C-81B9-906625234BA1}"/>
              </a:ext>
            </a:extLst>
          </p:cNvPr>
          <p:cNvSpPr txBox="1"/>
          <p:nvPr/>
        </p:nvSpPr>
        <p:spPr>
          <a:xfrm>
            <a:off x="4650915" y="1124377"/>
            <a:ext cx="431528" cy="307777"/>
          </a:xfrm>
          <a:prstGeom prst="rect">
            <a:avLst/>
          </a:prstGeom>
          <a:noFill/>
        </p:spPr>
        <p:txBody>
          <a:bodyPr wrap="none" rtlCol="0">
            <a:spAutoFit/>
          </a:bodyPr>
          <a:lstStyle/>
          <a:p>
            <a:r>
              <a:rPr lang="en-US" sz="1400" dirty="0">
                <a:latin typeface="Avenir Book" panose="02000503020000020003" pitchFamily="2" charset="0"/>
              </a:rPr>
              <a:t>IF0</a:t>
            </a:r>
          </a:p>
        </p:txBody>
      </p:sp>
      <p:pic>
        <p:nvPicPr>
          <p:cNvPr id="7" name="Picture 6">
            <a:extLst>
              <a:ext uri="{FF2B5EF4-FFF2-40B4-BE49-F238E27FC236}">
                <a16:creationId xmlns:a16="http://schemas.microsoft.com/office/drawing/2014/main" id="{08E4CBAF-D35E-0041-85D2-BE66A79EFE2E}"/>
              </a:ext>
            </a:extLst>
          </p:cNvPr>
          <p:cNvPicPr>
            <a:picLocks noChangeAspect="1"/>
          </p:cNvPicPr>
          <p:nvPr/>
        </p:nvPicPr>
        <p:blipFill>
          <a:blip r:embed="rId3"/>
          <a:stretch>
            <a:fillRect/>
          </a:stretch>
        </p:blipFill>
        <p:spPr>
          <a:xfrm>
            <a:off x="1156804" y="254583"/>
            <a:ext cx="683797" cy="683797"/>
          </a:xfrm>
          <a:prstGeom prst="rect">
            <a:avLst/>
          </a:prstGeom>
        </p:spPr>
      </p:pic>
      <p:pic>
        <p:nvPicPr>
          <p:cNvPr id="14" name="Picture 13">
            <a:extLst>
              <a:ext uri="{FF2B5EF4-FFF2-40B4-BE49-F238E27FC236}">
                <a16:creationId xmlns:a16="http://schemas.microsoft.com/office/drawing/2014/main" id="{A17B09A2-4BB5-0F40-B74D-89AFB4BE1C03}"/>
              </a:ext>
            </a:extLst>
          </p:cNvPr>
          <p:cNvPicPr>
            <a:picLocks noChangeAspect="1"/>
          </p:cNvPicPr>
          <p:nvPr/>
        </p:nvPicPr>
        <p:blipFill>
          <a:blip r:embed="rId3"/>
          <a:stretch>
            <a:fillRect/>
          </a:stretch>
        </p:blipFill>
        <p:spPr>
          <a:xfrm>
            <a:off x="1156805" y="1501907"/>
            <a:ext cx="683797" cy="683797"/>
          </a:xfrm>
          <a:prstGeom prst="rect">
            <a:avLst/>
          </a:prstGeom>
        </p:spPr>
      </p:pic>
      <p:pic>
        <p:nvPicPr>
          <p:cNvPr id="15" name="Picture 14">
            <a:extLst>
              <a:ext uri="{FF2B5EF4-FFF2-40B4-BE49-F238E27FC236}">
                <a16:creationId xmlns:a16="http://schemas.microsoft.com/office/drawing/2014/main" id="{052FD16D-3100-9249-9D1E-2867B82AE38C}"/>
              </a:ext>
            </a:extLst>
          </p:cNvPr>
          <p:cNvPicPr>
            <a:picLocks noChangeAspect="1"/>
          </p:cNvPicPr>
          <p:nvPr/>
        </p:nvPicPr>
        <p:blipFill>
          <a:blip r:embed="rId3"/>
          <a:stretch>
            <a:fillRect/>
          </a:stretch>
        </p:blipFill>
        <p:spPr>
          <a:xfrm>
            <a:off x="1156803" y="2673961"/>
            <a:ext cx="683797" cy="683797"/>
          </a:xfrm>
          <a:prstGeom prst="rect">
            <a:avLst/>
          </a:prstGeom>
        </p:spPr>
      </p:pic>
      <p:pic>
        <p:nvPicPr>
          <p:cNvPr id="18" name="Picture 17">
            <a:extLst>
              <a:ext uri="{FF2B5EF4-FFF2-40B4-BE49-F238E27FC236}">
                <a16:creationId xmlns:a16="http://schemas.microsoft.com/office/drawing/2014/main" id="{CB44BE73-EB8F-3141-BFC0-5DEB9038D82C}"/>
              </a:ext>
            </a:extLst>
          </p:cNvPr>
          <p:cNvPicPr>
            <a:picLocks noChangeAspect="1"/>
          </p:cNvPicPr>
          <p:nvPr/>
        </p:nvPicPr>
        <p:blipFill>
          <a:blip r:embed="rId3"/>
          <a:stretch>
            <a:fillRect/>
          </a:stretch>
        </p:blipFill>
        <p:spPr>
          <a:xfrm>
            <a:off x="7367586" y="786676"/>
            <a:ext cx="683797" cy="683797"/>
          </a:xfrm>
          <a:prstGeom prst="rect">
            <a:avLst/>
          </a:prstGeom>
        </p:spPr>
      </p:pic>
      <p:pic>
        <p:nvPicPr>
          <p:cNvPr id="19" name="Picture 18">
            <a:extLst>
              <a:ext uri="{FF2B5EF4-FFF2-40B4-BE49-F238E27FC236}">
                <a16:creationId xmlns:a16="http://schemas.microsoft.com/office/drawing/2014/main" id="{563FA7E6-469C-0546-B28F-7CD9F45930F9}"/>
              </a:ext>
            </a:extLst>
          </p:cNvPr>
          <p:cNvPicPr>
            <a:picLocks noChangeAspect="1"/>
          </p:cNvPicPr>
          <p:nvPr/>
        </p:nvPicPr>
        <p:blipFill>
          <a:blip r:embed="rId3"/>
          <a:stretch>
            <a:fillRect/>
          </a:stretch>
        </p:blipFill>
        <p:spPr>
          <a:xfrm>
            <a:off x="7367586" y="1972493"/>
            <a:ext cx="683797" cy="683797"/>
          </a:xfrm>
          <a:prstGeom prst="rect">
            <a:avLst/>
          </a:prstGeom>
        </p:spPr>
      </p:pic>
      <p:pic>
        <p:nvPicPr>
          <p:cNvPr id="6" name="Picture 5">
            <a:extLst>
              <a:ext uri="{FF2B5EF4-FFF2-40B4-BE49-F238E27FC236}">
                <a16:creationId xmlns:a16="http://schemas.microsoft.com/office/drawing/2014/main" id="{DE40F1B2-D12D-C640-9E72-D348D6DDB3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3451" y="1369241"/>
            <a:ext cx="1294195" cy="873858"/>
          </a:xfrm>
          <a:prstGeom prst="rect">
            <a:avLst/>
          </a:prstGeom>
        </p:spPr>
      </p:pic>
      <p:sp>
        <p:nvSpPr>
          <p:cNvPr id="5" name="TextBox 4">
            <a:extLst>
              <a:ext uri="{FF2B5EF4-FFF2-40B4-BE49-F238E27FC236}">
                <a16:creationId xmlns:a16="http://schemas.microsoft.com/office/drawing/2014/main" id="{6FDB7DBC-61D5-818A-4AF6-0BF9AB6A2615}"/>
              </a:ext>
            </a:extLst>
          </p:cNvPr>
          <p:cNvSpPr txBox="1"/>
          <p:nvPr/>
        </p:nvSpPr>
        <p:spPr>
          <a:xfrm>
            <a:off x="1431361" y="3626930"/>
            <a:ext cx="2553904" cy="369332"/>
          </a:xfrm>
          <a:prstGeom prst="rect">
            <a:avLst/>
          </a:prstGeom>
          <a:noFill/>
        </p:spPr>
        <p:txBody>
          <a:bodyPr wrap="none" rtlCol="0">
            <a:spAutoFit/>
          </a:bodyPr>
          <a:lstStyle/>
          <a:p>
            <a:r>
              <a:rPr lang="en-US" dirty="0">
                <a:latin typeface="Avenir Book" charset="0"/>
                <a:ea typeface="Avenir Book" charset="0"/>
                <a:cs typeface="Avenir Book" charset="0"/>
              </a:rPr>
              <a:t>Subnet “A”: 1.2.1.0/24</a:t>
            </a:r>
          </a:p>
        </p:txBody>
      </p:sp>
      <p:sp>
        <p:nvSpPr>
          <p:cNvPr id="9" name="TextBox 8">
            <a:extLst>
              <a:ext uri="{FF2B5EF4-FFF2-40B4-BE49-F238E27FC236}">
                <a16:creationId xmlns:a16="http://schemas.microsoft.com/office/drawing/2014/main" id="{19D8667C-11CE-AC95-5F7E-C5C2747C2261}"/>
              </a:ext>
            </a:extLst>
          </p:cNvPr>
          <p:cNvSpPr txBox="1"/>
          <p:nvPr/>
        </p:nvSpPr>
        <p:spPr>
          <a:xfrm>
            <a:off x="5307609" y="3623464"/>
            <a:ext cx="2775613" cy="369332"/>
          </a:xfrm>
          <a:prstGeom prst="rect">
            <a:avLst/>
          </a:prstGeom>
          <a:noFill/>
        </p:spPr>
        <p:txBody>
          <a:bodyPr wrap="square" rtlCol="0">
            <a:spAutoFit/>
          </a:bodyPr>
          <a:lstStyle/>
          <a:p>
            <a:r>
              <a:rPr lang="en-US" dirty="0">
                <a:latin typeface="Avenir Book" charset="0"/>
                <a:ea typeface="Avenir Book" charset="0"/>
                <a:cs typeface="Avenir Book" charset="0"/>
              </a:rPr>
              <a:t>Subnet “B”:  1.2.2.0/24</a:t>
            </a:r>
          </a:p>
        </p:txBody>
      </p:sp>
    </p:spTree>
    <p:extLst>
      <p:ext uri="{BB962C8B-B14F-4D97-AF65-F5344CB8AC3E}">
        <p14:creationId xmlns:p14="http://schemas.microsoft.com/office/powerpoint/2010/main" val="9108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9" grpId="0"/>
      <p:bldP spid="30" grpId="0" animBg="1"/>
      <p:bldP spid="31" grpId="0" animBg="1"/>
      <p:bldP spid="32" grpId="0" animBg="1"/>
      <p:bldP spid="33" grpId="0" animBg="1"/>
      <p:bldP spid="35" grpId="0" animBg="1"/>
      <p:bldP spid="42" grpId="0"/>
      <p:bldP spid="43" grpId="0"/>
      <p:bldP spid="44" grpId="0"/>
      <p:bldP spid="45" grpId="0"/>
      <p:bldP spid="46" grpId="0"/>
      <p:bldP spid="4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9F94AE-4B21-6B64-0588-CDD62C3C9B09}"/>
              </a:ext>
            </a:extLst>
          </p:cNvPr>
          <p:cNvSpPr>
            <a:spLocks noGrp="1"/>
          </p:cNvSpPr>
          <p:nvPr>
            <p:ph type="sldNum" sz="quarter" idx="12"/>
          </p:nvPr>
        </p:nvSpPr>
        <p:spPr/>
        <p:txBody>
          <a:bodyPr/>
          <a:lstStyle/>
          <a:p>
            <a:fld id="{22D6CAD1-C946-4B93-B6A2-6369BC3B5860}" type="slidenum">
              <a:rPr lang="en-US" smtClean="0"/>
              <a:t>62</a:t>
            </a:fld>
            <a:endParaRPr lang="en-US"/>
          </a:p>
        </p:txBody>
      </p:sp>
      <p:sp>
        <p:nvSpPr>
          <p:cNvPr id="5" name="Content Placeholder 4">
            <a:extLst>
              <a:ext uri="{FF2B5EF4-FFF2-40B4-BE49-F238E27FC236}">
                <a16:creationId xmlns:a16="http://schemas.microsoft.com/office/drawing/2014/main" id="{4042ECD7-2289-AEC1-8E79-68FE54F00464}"/>
              </a:ext>
            </a:extLst>
          </p:cNvPr>
          <p:cNvSpPr>
            <a:spLocks noGrp="1"/>
          </p:cNvSpPr>
          <p:nvPr>
            <p:ph idx="4294967295"/>
          </p:nvPr>
        </p:nvSpPr>
        <p:spPr>
          <a:xfrm>
            <a:off x="381000" y="874712"/>
            <a:ext cx="8229600" cy="3394075"/>
          </a:xfrm>
        </p:spPr>
        <p:txBody>
          <a:bodyPr/>
          <a:lstStyle/>
          <a:p>
            <a:pPr marL="0" indent="0" algn="ctr">
              <a:buNone/>
            </a:pPr>
            <a:endParaRPr lang="en-US" i="1" dirty="0"/>
          </a:p>
          <a:p>
            <a:pPr marL="0" indent="0" algn="ctr">
              <a:buNone/>
            </a:pPr>
            <a:endParaRPr lang="en-US" i="1" dirty="0"/>
          </a:p>
          <a:p>
            <a:pPr marL="0" indent="0" algn="ctr">
              <a:buNone/>
            </a:pPr>
            <a:endParaRPr lang="en-US" i="1" dirty="0"/>
          </a:p>
          <a:p>
            <a:pPr marL="0" indent="0" algn="ctr">
              <a:buNone/>
            </a:pPr>
            <a:r>
              <a:rPr lang="en-US" i="1" dirty="0"/>
              <a:t>What does it mean to be on the same network?</a:t>
            </a:r>
          </a:p>
        </p:txBody>
      </p:sp>
    </p:spTree>
    <p:extLst>
      <p:ext uri="{BB962C8B-B14F-4D97-AF65-F5344CB8AC3E}">
        <p14:creationId xmlns:p14="http://schemas.microsoft.com/office/powerpoint/2010/main" val="1179122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5A79AE-B479-C3FC-7507-12191EAC8BD5}"/>
              </a:ext>
            </a:extLst>
          </p:cNvPr>
          <p:cNvSpPr>
            <a:spLocks noGrp="1"/>
          </p:cNvSpPr>
          <p:nvPr>
            <p:ph type="sldNum" sz="quarter" idx="12"/>
          </p:nvPr>
        </p:nvSpPr>
        <p:spPr/>
        <p:txBody>
          <a:bodyPr/>
          <a:lstStyle/>
          <a:p>
            <a:fld id="{22D6CAD1-C946-4B93-B6A2-6369BC3B5860}" type="slidenum">
              <a:rPr lang="en-US" smtClean="0"/>
              <a:t>63</a:t>
            </a:fld>
            <a:endParaRPr lang="en-US"/>
          </a:p>
        </p:txBody>
      </p:sp>
      <p:sp>
        <p:nvSpPr>
          <p:cNvPr id="3" name="Content Placeholder 2">
            <a:extLst>
              <a:ext uri="{FF2B5EF4-FFF2-40B4-BE49-F238E27FC236}">
                <a16:creationId xmlns:a16="http://schemas.microsoft.com/office/drawing/2014/main" id="{2ED3FA42-140C-6EFE-0B7A-52F6F53913A2}"/>
              </a:ext>
            </a:extLst>
          </p:cNvPr>
          <p:cNvSpPr>
            <a:spLocks noGrp="1"/>
          </p:cNvSpPr>
          <p:nvPr>
            <p:ph idx="4294967295"/>
          </p:nvPr>
        </p:nvSpPr>
        <p:spPr>
          <a:xfrm>
            <a:off x="107345" y="321702"/>
            <a:ext cx="8229600" cy="3394075"/>
          </a:xfrm>
        </p:spPr>
        <p:txBody>
          <a:bodyPr/>
          <a:lstStyle/>
          <a:p>
            <a:pPr marL="0" indent="0">
              <a:buNone/>
            </a:pPr>
            <a:r>
              <a:rPr lang="en-US" dirty="0"/>
              <a:t>All systems with an IP address have a </a:t>
            </a:r>
          </a:p>
          <a:p>
            <a:pPr marL="0" indent="0">
              <a:buNone/>
            </a:pPr>
            <a:r>
              <a:rPr lang="en-US" dirty="0"/>
              <a:t>configuration like this</a:t>
            </a:r>
          </a:p>
        </p:txBody>
      </p:sp>
      <p:pic>
        <p:nvPicPr>
          <p:cNvPr id="6" name="Picture 5">
            <a:extLst>
              <a:ext uri="{FF2B5EF4-FFF2-40B4-BE49-F238E27FC236}">
                <a16:creationId xmlns:a16="http://schemas.microsoft.com/office/drawing/2014/main" id="{187ABF7C-E2BB-9529-8114-17907A4EE59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70133" y="36719"/>
            <a:ext cx="2427864" cy="1572768"/>
          </a:xfrm>
          <a:prstGeom prst="rect">
            <a:avLst/>
          </a:prstGeom>
        </p:spPr>
      </p:pic>
      <p:sp>
        <p:nvSpPr>
          <p:cNvPr id="5" name="TextBox 4">
            <a:extLst>
              <a:ext uri="{FF2B5EF4-FFF2-40B4-BE49-F238E27FC236}">
                <a16:creationId xmlns:a16="http://schemas.microsoft.com/office/drawing/2014/main" id="{2296D187-BF22-A9E9-C641-E7C3A007CC36}"/>
              </a:ext>
            </a:extLst>
          </p:cNvPr>
          <p:cNvSpPr txBox="1"/>
          <p:nvPr/>
        </p:nvSpPr>
        <p:spPr>
          <a:xfrm>
            <a:off x="3733800" y="1521480"/>
            <a:ext cx="2686954" cy="523220"/>
          </a:xfrm>
          <a:prstGeom prst="rect">
            <a:avLst/>
          </a:prstGeom>
          <a:noFill/>
        </p:spPr>
        <p:txBody>
          <a:bodyPr wrap="none" rtlCol="0">
            <a:spAutoFit/>
          </a:bodyPr>
          <a:lstStyle/>
          <a:p>
            <a:r>
              <a:rPr lang="en-US" sz="2800" dirty="0">
                <a:latin typeface="Avenir Book" panose="02000503020000020003" pitchFamily="2" charset="0"/>
              </a:rPr>
              <a:t>138.16.161.209</a:t>
            </a:r>
            <a:endParaRPr lang="en-US" sz="28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C3B9A535-96B5-8DAE-CED7-2A679F78DE69}"/>
              </a:ext>
            </a:extLst>
          </p:cNvPr>
          <p:cNvSpPr txBox="1"/>
          <p:nvPr/>
        </p:nvSpPr>
        <p:spPr>
          <a:xfrm>
            <a:off x="2766189" y="2063123"/>
            <a:ext cx="5570756" cy="400110"/>
          </a:xfrm>
          <a:prstGeom prst="rect">
            <a:avLst/>
          </a:prstGeom>
          <a:noFill/>
        </p:spPr>
        <p:txBody>
          <a:bodyPr wrap="none" rtlCol="0">
            <a:spAutoFit/>
          </a:bodyPr>
          <a:lstStyle/>
          <a:p>
            <a:r>
              <a:rPr lang="en-US" sz="2000" b="1" dirty="0">
                <a:latin typeface="Courier New" panose="02070309020205020404" pitchFamily="49" charset="0"/>
                <a:ea typeface="Avenir Book" charset="0"/>
                <a:cs typeface="Courier New" panose="02070309020205020404" pitchFamily="49" charset="0"/>
              </a:rPr>
              <a:t>10001010 00010000 10100001 11010001</a:t>
            </a:r>
          </a:p>
        </p:txBody>
      </p:sp>
      <p:sp>
        <p:nvSpPr>
          <p:cNvPr id="10" name="TextBox 9">
            <a:extLst>
              <a:ext uri="{FF2B5EF4-FFF2-40B4-BE49-F238E27FC236}">
                <a16:creationId xmlns:a16="http://schemas.microsoft.com/office/drawing/2014/main" id="{E89EFB15-F018-1D67-FC1E-267163FFDAEB}"/>
              </a:ext>
            </a:extLst>
          </p:cNvPr>
          <p:cNvSpPr txBox="1"/>
          <p:nvPr/>
        </p:nvSpPr>
        <p:spPr>
          <a:xfrm>
            <a:off x="396597" y="2095440"/>
            <a:ext cx="1965603" cy="400110"/>
          </a:xfrm>
          <a:prstGeom prst="rect">
            <a:avLst/>
          </a:prstGeom>
          <a:noFill/>
        </p:spPr>
        <p:txBody>
          <a:bodyPr wrap="none" rtlCol="0">
            <a:spAutoFit/>
          </a:bodyPr>
          <a:lstStyle/>
          <a:p>
            <a:r>
              <a:rPr lang="en-US" sz="2000" dirty="0">
                <a:latin typeface="Avenir Book" panose="02000503020000020003" pitchFamily="2" charset="0"/>
              </a:rPr>
              <a:t>138.16.161.209</a:t>
            </a:r>
            <a:endParaRPr lang="en-US" sz="2000" b="1" dirty="0">
              <a:latin typeface="Courier New" panose="02070309020205020404" pitchFamily="49" charset="0"/>
              <a:ea typeface="Avenir Book" charset="0"/>
              <a:cs typeface="Courier New" panose="02070309020205020404" pitchFamily="49" charset="0"/>
            </a:endParaRPr>
          </a:p>
        </p:txBody>
      </p:sp>
      <p:sp>
        <p:nvSpPr>
          <p:cNvPr id="11" name="TextBox 10">
            <a:extLst>
              <a:ext uri="{FF2B5EF4-FFF2-40B4-BE49-F238E27FC236}">
                <a16:creationId xmlns:a16="http://schemas.microsoft.com/office/drawing/2014/main" id="{6972E44B-682A-EAF2-A1AE-F9A4C258C8B6}"/>
              </a:ext>
            </a:extLst>
          </p:cNvPr>
          <p:cNvSpPr txBox="1"/>
          <p:nvPr/>
        </p:nvSpPr>
        <p:spPr>
          <a:xfrm>
            <a:off x="396597" y="2891880"/>
            <a:ext cx="1822935" cy="400110"/>
          </a:xfrm>
          <a:prstGeom prst="rect">
            <a:avLst/>
          </a:prstGeom>
          <a:noFill/>
        </p:spPr>
        <p:txBody>
          <a:bodyPr wrap="none" rtlCol="0">
            <a:spAutoFit/>
          </a:bodyPr>
          <a:lstStyle/>
          <a:p>
            <a:r>
              <a:rPr lang="en-US" sz="2000" dirty="0">
                <a:latin typeface="Avenir Book" panose="02000503020000020003" pitchFamily="2" charset="0"/>
              </a:rPr>
              <a:t>255.255.255.0</a:t>
            </a:r>
            <a:endParaRPr lang="en-US" sz="2000" b="1" dirty="0">
              <a:latin typeface="Courier New" panose="02070309020205020404" pitchFamily="49" charset="0"/>
              <a:ea typeface="Avenir Book" charset="0"/>
              <a:cs typeface="Courier New" panose="02070309020205020404" pitchFamily="49" charset="0"/>
            </a:endParaRPr>
          </a:p>
        </p:txBody>
      </p:sp>
      <p:sp>
        <p:nvSpPr>
          <p:cNvPr id="12" name="TextBox 11">
            <a:extLst>
              <a:ext uri="{FF2B5EF4-FFF2-40B4-BE49-F238E27FC236}">
                <a16:creationId xmlns:a16="http://schemas.microsoft.com/office/drawing/2014/main" id="{AE611717-F0EE-CB32-D8A5-3396720EFA73}"/>
              </a:ext>
            </a:extLst>
          </p:cNvPr>
          <p:cNvSpPr txBox="1"/>
          <p:nvPr/>
        </p:nvSpPr>
        <p:spPr>
          <a:xfrm>
            <a:off x="2766189" y="2853629"/>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11111111 11111111 11111111 </a:t>
            </a:r>
            <a:r>
              <a:rPr lang="en-US" sz="2000" b="1" dirty="0">
                <a:latin typeface="Courier New" panose="02070309020205020404" pitchFamily="49" charset="0"/>
                <a:ea typeface="Avenir Book" charset="0"/>
                <a:cs typeface="Courier New" panose="02070309020205020404" pitchFamily="49" charset="0"/>
              </a:rPr>
              <a:t>00000000</a:t>
            </a:r>
          </a:p>
        </p:txBody>
      </p:sp>
      <p:cxnSp>
        <p:nvCxnSpPr>
          <p:cNvPr id="14" name="Straight Connector 13">
            <a:extLst>
              <a:ext uri="{FF2B5EF4-FFF2-40B4-BE49-F238E27FC236}">
                <a16:creationId xmlns:a16="http://schemas.microsoft.com/office/drawing/2014/main" id="{95BCF6D5-4E95-405D-0E53-44F2408885F8}"/>
              </a:ext>
            </a:extLst>
          </p:cNvPr>
          <p:cNvCxnSpPr>
            <a:cxnSpLocks/>
          </p:cNvCxnSpPr>
          <p:nvPr/>
        </p:nvCxnSpPr>
        <p:spPr>
          <a:xfrm>
            <a:off x="2362200" y="3253739"/>
            <a:ext cx="59747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CD7DB5-74F0-9D5D-8D73-71F40297EBAA}"/>
              </a:ext>
            </a:extLst>
          </p:cNvPr>
          <p:cNvSpPr txBox="1"/>
          <p:nvPr/>
        </p:nvSpPr>
        <p:spPr>
          <a:xfrm>
            <a:off x="2284967" y="2891880"/>
            <a:ext cx="338554" cy="400110"/>
          </a:xfrm>
          <a:prstGeom prst="rect">
            <a:avLst/>
          </a:prstGeom>
          <a:noFill/>
        </p:spPr>
        <p:txBody>
          <a:bodyPr wrap="none" rtlCol="0">
            <a:spAutoFit/>
          </a:bodyPr>
          <a:lstStyle/>
          <a:p>
            <a:r>
              <a:rPr lang="en-US" sz="2000" b="1" dirty="0">
                <a:latin typeface="Courier New" panose="02070309020205020404" pitchFamily="49" charset="0"/>
                <a:ea typeface="Avenir Book" charset="0"/>
                <a:cs typeface="Courier New" panose="02070309020205020404" pitchFamily="49" charset="0"/>
              </a:rPr>
              <a:t>&amp;</a:t>
            </a:r>
          </a:p>
        </p:txBody>
      </p:sp>
      <p:sp>
        <p:nvSpPr>
          <p:cNvPr id="20" name="TextBox 19">
            <a:extLst>
              <a:ext uri="{FF2B5EF4-FFF2-40B4-BE49-F238E27FC236}">
                <a16:creationId xmlns:a16="http://schemas.microsoft.com/office/drawing/2014/main" id="{0F5C9C55-8FBF-6B9C-C1D1-1507533FF761}"/>
              </a:ext>
            </a:extLst>
          </p:cNvPr>
          <p:cNvSpPr txBox="1"/>
          <p:nvPr/>
        </p:nvSpPr>
        <p:spPr>
          <a:xfrm>
            <a:off x="2766189" y="3453794"/>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10001010 00010000 10100001 </a:t>
            </a:r>
            <a:r>
              <a:rPr lang="en-US" sz="2000" b="1" dirty="0">
                <a:latin typeface="Courier New" panose="02070309020205020404" pitchFamily="49" charset="0"/>
                <a:ea typeface="Avenir Book" charset="0"/>
                <a:cs typeface="Courier New" panose="02070309020205020404" pitchFamily="49" charset="0"/>
              </a:rPr>
              <a:t>00000000</a:t>
            </a:r>
          </a:p>
        </p:txBody>
      </p:sp>
      <p:sp>
        <p:nvSpPr>
          <p:cNvPr id="21" name="TextBox 20">
            <a:extLst>
              <a:ext uri="{FF2B5EF4-FFF2-40B4-BE49-F238E27FC236}">
                <a16:creationId xmlns:a16="http://schemas.microsoft.com/office/drawing/2014/main" id="{F4E5649A-AEA9-3154-01F9-7878910CBCBF}"/>
              </a:ext>
            </a:extLst>
          </p:cNvPr>
          <p:cNvSpPr txBox="1"/>
          <p:nvPr/>
        </p:nvSpPr>
        <p:spPr>
          <a:xfrm>
            <a:off x="4404316" y="3983046"/>
            <a:ext cx="1680268" cy="400110"/>
          </a:xfrm>
          <a:prstGeom prst="rect">
            <a:avLst/>
          </a:prstGeom>
          <a:noFill/>
        </p:spPr>
        <p:txBody>
          <a:bodyPr wrap="none" rtlCol="0">
            <a:spAutoFit/>
          </a:bodyPr>
          <a:lstStyle/>
          <a:p>
            <a:r>
              <a:rPr lang="en-US" sz="2000" dirty="0">
                <a:latin typeface="Avenir Book" panose="02000503020000020003" pitchFamily="2" charset="0"/>
              </a:rPr>
              <a:t>138.16.161.0</a:t>
            </a:r>
            <a:endParaRPr lang="en-US" sz="2000" b="1" dirty="0">
              <a:latin typeface="Courier New" panose="02070309020205020404" pitchFamily="49" charset="0"/>
              <a:ea typeface="Avenir Book" charset="0"/>
              <a:cs typeface="Courier New" panose="02070309020205020404" pitchFamily="49" charset="0"/>
            </a:endParaRPr>
          </a:p>
        </p:txBody>
      </p:sp>
      <p:sp>
        <p:nvSpPr>
          <p:cNvPr id="22" name="Rounded Rectangle 21">
            <a:extLst>
              <a:ext uri="{FF2B5EF4-FFF2-40B4-BE49-F238E27FC236}">
                <a16:creationId xmlns:a16="http://schemas.microsoft.com/office/drawing/2014/main" id="{B667A48A-493C-55B7-EFCB-D8B0C9688EB3}"/>
              </a:ext>
            </a:extLst>
          </p:cNvPr>
          <p:cNvSpPr/>
          <p:nvPr/>
        </p:nvSpPr>
        <p:spPr>
          <a:xfrm>
            <a:off x="3338911" y="4414505"/>
            <a:ext cx="4021321" cy="62768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atin typeface="Avenir Book" charset="0"/>
                <a:ea typeface="Avenir Book" charset="0"/>
                <a:cs typeface="Avenir Book" charset="0"/>
              </a:rPr>
              <a:t>Can also write as 138.16.161.209/24</a:t>
            </a:r>
          </a:p>
          <a:p>
            <a:pPr algn="ctr"/>
            <a:r>
              <a:rPr lang="en-US" b="1" dirty="0">
                <a:latin typeface="Avenir Book" charset="0"/>
                <a:ea typeface="Avenir Book" charset="0"/>
                <a:cs typeface="Avenir Book" charset="0"/>
              </a:rPr>
              <a:t>“Prefix notation” or “CIDR notation”</a:t>
            </a:r>
          </a:p>
        </p:txBody>
      </p:sp>
      <p:sp>
        <p:nvSpPr>
          <p:cNvPr id="23" name="Left Brace 22">
            <a:extLst>
              <a:ext uri="{FF2B5EF4-FFF2-40B4-BE49-F238E27FC236}">
                <a16:creationId xmlns:a16="http://schemas.microsoft.com/office/drawing/2014/main" id="{A1AD4877-CADB-210F-4E94-C01BDD328F2A}"/>
              </a:ext>
            </a:extLst>
          </p:cNvPr>
          <p:cNvSpPr/>
          <p:nvPr/>
        </p:nvSpPr>
        <p:spPr>
          <a:xfrm rot="16200000">
            <a:off x="4551910" y="1913005"/>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326AF895-450C-9A80-FC5D-D7079687CE02}"/>
              </a:ext>
            </a:extLst>
          </p:cNvPr>
          <p:cNvSpPr txBox="1"/>
          <p:nvPr/>
        </p:nvSpPr>
        <p:spPr>
          <a:xfrm>
            <a:off x="2623521" y="4082496"/>
            <a:ext cx="877163" cy="369332"/>
          </a:xfrm>
          <a:prstGeom prst="rect">
            <a:avLst/>
          </a:prstGeom>
          <a:noFill/>
        </p:spPr>
        <p:txBody>
          <a:bodyPr wrap="none" rtlCol="0">
            <a:spAutoFit/>
          </a:bodyPr>
          <a:lstStyle/>
          <a:p>
            <a:r>
              <a:rPr lang="en-US" dirty="0">
                <a:latin typeface="Avenir Book" charset="0"/>
                <a:ea typeface="Avenir Book" charset="0"/>
                <a:cs typeface="Avenir Book" charset="0"/>
              </a:rPr>
              <a:t>24 bits</a:t>
            </a:r>
          </a:p>
        </p:txBody>
      </p:sp>
      <p:sp>
        <p:nvSpPr>
          <p:cNvPr id="25" name="TextBox 24">
            <a:extLst>
              <a:ext uri="{FF2B5EF4-FFF2-40B4-BE49-F238E27FC236}">
                <a16:creationId xmlns:a16="http://schemas.microsoft.com/office/drawing/2014/main" id="{DAD93CD7-77B2-D3D3-AF9C-0162291C6CFC}"/>
              </a:ext>
            </a:extLst>
          </p:cNvPr>
          <p:cNvSpPr txBox="1"/>
          <p:nvPr/>
        </p:nvSpPr>
        <p:spPr>
          <a:xfrm>
            <a:off x="8238" y="1853684"/>
            <a:ext cx="766557" cy="369332"/>
          </a:xfrm>
          <a:prstGeom prst="rect">
            <a:avLst/>
          </a:prstGeom>
          <a:noFill/>
        </p:spPr>
        <p:txBody>
          <a:bodyPr wrap="none" rtlCol="0">
            <a:spAutoFit/>
          </a:bodyPr>
          <a:lstStyle/>
          <a:p>
            <a:r>
              <a:rPr lang="en-US" dirty="0" err="1">
                <a:latin typeface="Avenir Book" charset="0"/>
                <a:ea typeface="Avenir Book" charset="0"/>
                <a:cs typeface="Avenir Book" charset="0"/>
              </a:rPr>
              <a:t>Addr</a:t>
            </a:r>
            <a:r>
              <a:rPr lang="en-US" dirty="0">
                <a:latin typeface="Avenir Book" charset="0"/>
                <a:ea typeface="Avenir Book" charset="0"/>
                <a:cs typeface="Avenir Book" charset="0"/>
              </a:rPr>
              <a:t>:</a:t>
            </a:r>
          </a:p>
        </p:txBody>
      </p:sp>
      <p:sp>
        <p:nvSpPr>
          <p:cNvPr id="26" name="TextBox 25">
            <a:extLst>
              <a:ext uri="{FF2B5EF4-FFF2-40B4-BE49-F238E27FC236}">
                <a16:creationId xmlns:a16="http://schemas.microsoft.com/office/drawing/2014/main" id="{9CC388A6-E858-E6CE-9553-0EC7D02ECC70}"/>
              </a:ext>
            </a:extLst>
          </p:cNvPr>
          <p:cNvSpPr txBox="1"/>
          <p:nvPr/>
        </p:nvSpPr>
        <p:spPr>
          <a:xfrm>
            <a:off x="17844" y="2595867"/>
            <a:ext cx="782587" cy="369332"/>
          </a:xfrm>
          <a:prstGeom prst="rect">
            <a:avLst/>
          </a:prstGeom>
          <a:noFill/>
        </p:spPr>
        <p:txBody>
          <a:bodyPr wrap="none" rtlCol="0">
            <a:spAutoFit/>
          </a:bodyPr>
          <a:lstStyle/>
          <a:p>
            <a:r>
              <a:rPr lang="en-US" dirty="0">
                <a:latin typeface="Avenir Book" charset="0"/>
                <a:ea typeface="Avenir Book" charset="0"/>
                <a:cs typeface="Avenir Book" charset="0"/>
              </a:rPr>
              <a:t>Mask:</a:t>
            </a:r>
          </a:p>
        </p:txBody>
      </p:sp>
    </p:spTree>
    <p:extLst>
      <p:ext uri="{BB962C8B-B14F-4D97-AF65-F5344CB8AC3E}">
        <p14:creationId xmlns:p14="http://schemas.microsoft.com/office/powerpoint/2010/main" val="2550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5A79AE-B479-C3FC-7507-12191EAC8BD5}"/>
              </a:ext>
            </a:extLst>
          </p:cNvPr>
          <p:cNvSpPr>
            <a:spLocks noGrp="1"/>
          </p:cNvSpPr>
          <p:nvPr>
            <p:ph type="sldNum" sz="quarter" idx="12"/>
          </p:nvPr>
        </p:nvSpPr>
        <p:spPr/>
        <p:txBody>
          <a:bodyPr/>
          <a:lstStyle/>
          <a:p>
            <a:fld id="{22D6CAD1-C946-4B93-B6A2-6369BC3B5860}" type="slidenum">
              <a:rPr lang="en-US" smtClean="0"/>
              <a:t>64</a:t>
            </a:fld>
            <a:endParaRPr lang="en-US"/>
          </a:p>
        </p:txBody>
      </p:sp>
      <p:sp>
        <p:nvSpPr>
          <p:cNvPr id="3" name="Content Placeholder 2">
            <a:extLst>
              <a:ext uri="{FF2B5EF4-FFF2-40B4-BE49-F238E27FC236}">
                <a16:creationId xmlns:a16="http://schemas.microsoft.com/office/drawing/2014/main" id="{2ED3FA42-140C-6EFE-0B7A-52F6F53913A2}"/>
              </a:ext>
            </a:extLst>
          </p:cNvPr>
          <p:cNvSpPr>
            <a:spLocks noGrp="1"/>
          </p:cNvSpPr>
          <p:nvPr>
            <p:ph idx="4294967295"/>
          </p:nvPr>
        </p:nvSpPr>
        <p:spPr>
          <a:xfrm>
            <a:off x="107345" y="321702"/>
            <a:ext cx="8229600" cy="3394075"/>
          </a:xfrm>
        </p:spPr>
        <p:txBody>
          <a:bodyPr/>
          <a:lstStyle/>
          <a:p>
            <a:pPr marL="0" indent="0">
              <a:buNone/>
            </a:pPr>
            <a:r>
              <a:rPr lang="en-US" dirty="0"/>
              <a:t>All systems with an IP address have a </a:t>
            </a:r>
          </a:p>
          <a:p>
            <a:pPr marL="0" indent="0">
              <a:buNone/>
            </a:pPr>
            <a:r>
              <a:rPr lang="en-US" dirty="0"/>
              <a:t>configuration like this</a:t>
            </a:r>
          </a:p>
        </p:txBody>
      </p:sp>
      <p:pic>
        <p:nvPicPr>
          <p:cNvPr id="6" name="Picture 5">
            <a:extLst>
              <a:ext uri="{FF2B5EF4-FFF2-40B4-BE49-F238E27FC236}">
                <a16:creationId xmlns:a16="http://schemas.microsoft.com/office/drawing/2014/main" id="{187ABF7C-E2BB-9529-8114-17907A4EE59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70133" y="36719"/>
            <a:ext cx="2427864" cy="1572768"/>
          </a:xfrm>
          <a:prstGeom prst="rect">
            <a:avLst/>
          </a:prstGeom>
        </p:spPr>
      </p:pic>
      <p:sp>
        <p:nvSpPr>
          <p:cNvPr id="5" name="TextBox 4">
            <a:extLst>
              <a:ext uri="{FF2B5EF4-FFF2-40B4-BE49-F238E27FC236}">
                <a16:creationId xmlns:a16="http://schemas.microsoft.com/office/drawing/2014/main" id="{2296D187-BF22-A9E9-C641-E7C3A007CC36}"/>
              </a:ext>
            </a:extLst>
          </p:cNvPr>
          <p:cNvSpPr txBox="1"/>
          <p:nvPr/>
        </p:nvSpPr>
        <p:spPr>
          <a:xfrm>
            <a:off x="3733800" y="1521480"/>
            <a:ext cx="2686954" cy="523220"/>
          </a:xfrm>
          <a:prstGeom prst="rect">
            <a:avLst/>
          </a:prstGeom>
          <a:noFill/>
        </p:spPr>
        <p:txBody>
          <a:bodyPr wrap="none" rtlCol="0">
            <a:spAutoFit/>
          </a:bodyPr>
          <a:lstStyle/>
          <a:p>
            <a:r>
              <a:rPr lang="en-US" sz="2800" dirty="0">
                <a:latin typeface="Avenir Book" panose="02000503020000020003" pitchFamily="2" charset="0"/>
              </a:rPr>
              <a:t>138.16.161.209</a:t>
            </a:r>
            <a:endParaRPr lang="en-US" sz="28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C3B9A535-96B5-8DAE-CED7-2A679F78DE69}"/>
              </a:ext>
            </a:extLst>
          </p:cNvPr>
          <p:cNvSpPr txBox="1"/>
          <p:nvPr/>
        </p:nvSpPr>
        <p:spPr>
          <a:xfrm>
            <a:off x="2766189" y="2063123"/>
            <a:ext cx="5570756" cy="400110"/>
          </a:xfrm>
          <a:prstGeom prst="rect">
            <a:avLst/>
          </a:prstGeom>
          <a:noFill/>
        </p:spPr>
        <p:txBody>
          <a:bodyPr wrap="none" rtlCol="0">
            <a:spAutoFit/>
          </a:bodyPr>
          <a:lstStyle/>
          <a:p>
            <a:r>
              <a:rPr lang="en-US" sz="2000" b="1" dirty="0">
                <a:latin typeface="Courier New" panose="02070309020205020404" pitchFamily="49" charset="0"/>
                <a:ea typeface="Avenir Book" charset="0"/>
                <a:cs typeface="Courier New" panose="02070309020205020404" pitchFamily="49" charset="0"/>
              </a:rPr>
              <a:t>10001010 00010000 10100001 11010001</a:t>
            </a:r>
          </a:p>
        </p:txBody>
      </p:sp>
      <p:sp>
        <p:nvSpPr>
          <p:cNvPr id="10" name="TextBox 9">
            <a:extLst>
              <a:ext uri="{FF2B5EF4-FFF2-40B4-BE49-F238E27FC236}">
                <a16:creationId xmlns:a16="http://schemas.microsoft.com/office/drawing/2014/main" id="{E89EFB15-F018-1D67-FC1E-267163FFDAEB}"/>
              </a:ext>
            </a:extLst>
          </p:cNvPr>
          <p:cNvSpPr txBox="1"/>
          <p:nvPr/>
        </p:nvSpPr>
        <p:spPr>
          <a:xfrm>
            <a:off x="396597" y="2095440"/>
            <a:ext cx="1965603" cy="400110"/>
          </a:xfrm>
          <a:prstGeom prst="rect">
            <a:avLst/>
          </a:prstGeom>
          <a:noFill/>
        </p:spPr>
        <p:txBody>
          <a:bodyPr wrap="none" rtlCol="0">
            <a:spAutoFit/>
          </a:bodyPr>
          <a:lstStyle/>
          <a:p>
            <a:r>
              <a:rPr lang="en-US" sz="2000" dirty="0">
                <a:latin typeface="Avenir Book" panose="02000503020000020003" pitchFamily="2" charset="0"/>
              </a:rPr>
              <a:t>138.16.161.209</a:t>
            </a:r>
            <a:endParaRPr lang="en-US" sz="2000" b="1" dirty="0">
              <a:latin typeface="Courier New" panose="02070309020205020404" pitchFamily="49" charset="0"/>
              <a:ea typeface="Avenir Book" charset="0"/>
              <a:cs typeface="Courier New" panose="02070309020205020404" pitchFamily="49" charset="0"/>
            </a:endParaRPr>
          </a:p>
        </p:txBody>
      </p:sp>
      <p:sp>
        <p:nvSpPr>
          <p:cNvPr id="11" name="TextBox 10">
            <a:extLst>
              <a:ext uri="{FF2B5EF4-FFF2-40B4-BE49-F238E27FC236}">
                <a16:creationId xmlns:a16="http://schemas.microsoft.com/office/drawing/2014/main" id="{6972E44B-682A-EAF2-A1AE-F9A4C258C8B6}"/>
              </a:ext>
            </a:extLst>
          </p:cNvPr>
          <p:cNvSpPr txBox="1"/>
          <p:nvPr/>
        </p:nvSpPr>
        <p:spPr>
          <a:xfrm>
            <a:off x="396597" y="2891880"/>
            <a:ext cx="1822935" cy="400110"/>
          </a:xfrm>
          <a:prstGeom prst="rect">
            <a:avLst/>
          </a:prstGeom>
          <a:noFill/>
        </p:spPr>
        <p:txBody>
          <a:bodyPr wrap="none" rtlCol="0">
            <a:spAutoFit/>
          </a:bodyPr>
          <a:lstStyle/>
          <a:p>
            <a:r>
              <a:rPr lang="en-US" sz="2000" dirty="0">
                <a:latin typeface="Avenir Book" panose="02000503020000020003" pitchFamily="2" charset="0"/>
              </a:rPr>
              <a:t>255.255.255.0</a:t>
            </a:r>
            <a:endParaRPr lang="en-US" sz="2000" b="1" dirty="0">
              <a:latin typeface="Courier New" panose="02070309020205020404" pitchFamily="49" charset="0"/>
              <a:ea typeface="Avenir Book" charset="0"/>
              <a:cs typeface="Courier New" panose="02070309020205020404" pitchFamily="49" charset="0"/>
            </a:endParaRPr>
          </a:p>
        </p:txBody>
      </p:sp>
      <p:sp>
        <p:nvSpPr>
          <p:cNvPr id="12" name="TextBox 11">
            <a:extLst>
              <a:ext uri="{FF2B5EF4-FFF2-40B4-BE49-F238E27FC236}">
                <a16:creationId xmlns:a16="http://schemas.microsoft.com/office/drawing/2014/main" id="{AE611717-F0EE-CB32-D8A5-3396720EFA73}"/>
              </a:ext>
            </a:extLst>
          </p:cNvPr>
          <p:cNvSpPr txBox="1"/>
          <p:nvPr/>
        </p:nvSpPr>
        <p:spPr>
          <a:xfrm>
            <a:off x="2766189" y="2853629"/>
            <a:ext cx="5570756" cy="400110"/>
          </a:xfrm>
          <a:prstGeom prst="rect">
            <a:avLst/>
          </a:prstGeom>
          <a:noFill/>
        </p:spPr>
        <p:txBody>
          <a:bodyPr wrap="none" rtlCol="0">
            <a:spAutoFit/>
          </a:bodyPr>
          <a:lstStyle/>
          <a:p>
            <a:r>
              <a:rPr lang="en-US" sz="2000" b="1" dirty="0">
                <a:solidFill>
                  <a:srgbClr val="FFFFFF"/>
                </a:solidFill>
                <a:latin typeface="Courier New" panose="02070309020205020404" pitchFamily="49" charset="0"/>
                <a:ea typeface="Avenir Book" charset="0"/>
                <a:cs typeface="Courier New" panose="02070309020205020404" pitchFamily="49" charset="0"/>
              </a:rPr>
              <a:t>11111111 11111111 11111111 </a:t>
            </a:r>
            <a:r>
              <a:rPr lang="en-US" sz="2000" b="1" dirty="0">
                <a:latin typeface="Courier New" panose="02070309020205020404" pitchFamily="49" charset="0"/>
                <a:ea typeface="Avenir Book" charset="0"/>
                <a:cs typeface="Courier New" panose="02070309020205020404" pitchFamily="49" charset="0"/>
              </a:rPr>
              <a:t>00000000</a:t>
            </a:r>
          </a:p>
        </p:txBody>
      </p:sp>
      <p:sp>
        <p:nvSpPr>
          <p:cNvPr id="25" name="TextBox 24">
            <a:extLst>
              <a:ext uri="{FF2B5EF4-FFF2-40B4-BE49-F238E27FC236}">
                <a16:creationId xmlns:a16="http://schemas.microsoft.com/office/drawing/2014/main" id="{DAD93CD7-77B2-D3D3-AF9C-0162291C6CFC}"/>
              </a:ext>
            </a:extLst>
          </p:cNvPr>
          <p:cNvSpPr txBox="1"/>
          <p:nvPr/>
        </p:nvSpPr>
        <p:spPr>
          <a:xfrm>
            <a:off x="8238" y="1853684"/>
            <a:ext cx="766557" cy="369332"/>
          </a:xfrm>
          <a:prstGeom prst="rect">
            <a:avLst/>
          </a:prstGeom>
          <a:noFill/>
        </p:spPr>
        <p:txBody>
          <a:bodyPr wrap="none" rtlCol="0">
            <a:spAutoFit/>
          </a:bodyPr>
          <a:lstStyle/>
          <a:p>
            <a:r>
              <a:rPr lang="en-US" dirty="0" err="1">
                <a:latin typeface="Avenir Book" charset="0"/>
                <a:ea typeface="Avenir Book" charset="0"/>
                <a:cs typeface="Avenir Book" charset="0"/>
              </a:rPr>
              <a:t>Addr</a:t>
            </a:r>
            <a:r>
              <a:rPr lang="en-US" dirty="0">
                <a:latin typeface="Avenir Book" charset="0"/>
                <a:ea typeface="Avenir Book" charset="0"/>
                <a:cs typeface="Avenir Book" charset="0"/>
              </a:rPr>
              <a:t>:</a:t>
            </a:r>
          </a:p>
        </p:txBody>
      </p:sp>
      <p:sp>
        <p:nvSpPr>
          <p:cNvPr id="26" name="TextBox 25">
            <a:extLst>
              <a:ext uri="{FF2B5EF4-FFF2-40B4-BE49-F238E27FC236}">
                <a16:creationId xmlns:a16="http://schemas.microsoft.com/office/drawing/2014/main" id="{9CC388A6-E858-E6CE-9553-0EC7D02ECC70}"/>
              </a:ext>
            </a:extLst>
          </p:cNvPr>
          <p:cNvSpPr txBox="1"/>
          <p:nvPr/>
        </p:nvSpPr>
        <p:spPr>
          <a:xfrm>
            <a:off x="17844" y="2595867"/>
            <a:ext cx="782587" cy="369332"/>
          </a:xfrm>
          <a:prstGeom prst="rect">
            <a:avLst/>
          </a:prstGeom>
          <a:noFill/>
        </p:spPr>
        <p:txBody>
          <a:bodyPr wrap="none" rtlCol="0">
            <a:spAutoFit/>
          </a:bodyPr>
          <a:lstStyle/>
          <a:p>
            <a:r>
              <a:rPr lang="en-US" dirty="0">
                <a:latin typeface="Avenir Book" charset="0"/>
                <a:ea typeface="Avenir Book" charset="0"/>
                <a:cs typeface="Avenir Book" charset="0"/>
              </a:rPr>
              <a:t>Mask:</a:t>
            </a:r>
          </a:p>
        </p:txBody>
      </p:sp>
      <p:sp>
        <p:nvSpPr>
          <p:cNvPr id="2" name="Rounded Rectangle 1">
            <a:extLst>
              <a:ext uri="{FF2B5EF4-FFF2-40B4-BE49-F238E27FC236}">
                <a16:creationId xmlns:a16="http://schemas.microsoft.com/office/drawing/2014/main" id="{22B1E96C-237D-6F53-DD77-DA31D6E4A878}"/>
              </a:ext>
            </a:extLst>
          </p:cNvPr>
          <p:cNvSpPr/>
          <p:nvPr/>
        </p:nvSpPr>
        <p:spPr>
          <a:xfrm>
            <a:off x="945545" y="4002305"/>
            <a:ext cx="6553200" cy="640558"/>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latin typeface="Avenir Book" charset="0"/>
                <a:ea typeface="Avenir Book" charset="0"/>
                <a:cs typeface="Avenir Book" charset="0"/>
              </a:rPr>
              <a:t>=&gt; Bitmask used to “filter out” which part is for hosts on the same network</a:t>
            </a:r>
          </a:p>
        </p:txBody>
      </p:sp>
    </p:spTree>
    <p:extLst>
      <p:ext uri="{BB962C8B-B14F-4D97-AF65-F5344CB8AC3E}">
        <p14:creationId xmlns:p14="http://schemas.microsoft.com/office/powerpoint/2010/main" val="22177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5A79AE-B479-C3FC-7507-12191EAC8BD5}"/>
              </a:ext>
            </a:extLst>
          </p:cNvPr>
          <p:cNvSpPr>
            <a:spLocks noGrp="1"/>
          </p:cNvSpPr>
          <p:nvPr>
            <p:ph type="sldNum" sz="quarter" idx="12"/>
          </p:nvPr>
        </p:nvSpPr>
        <p:spPr/>
        <p:txBody>
          <a:bodyPr/>
          <a:lstStyle/>
          <a:p>
            <a:fld id="{22D6CAD1-C946-4B93-B6A2-6369BC3B5860}" type="slidenum">
              <a:rPr lang="en-US" smtClean="0"/>
              <a:t>65</a:t>
            </a:fld>
            <a:endParaRPr lang="en-US"/>
          </a:p>
        </p:txBody>
      </p:sp>
      <p:sp>
        <p:nvSpPr>
          <p:cNvPr id="3" name="Content Placeholder 2">
            <a:extLst>
              <a:ext uri="{FF2B5EF4-FFF2-40B4-BE49-F238E27FC236}">
                <a16:creationId xmlns:a16="http://schemas.microsoft.com/office/drawing/2014/main" id="{2ED3FA42-140C-6EFE-0B7A-52F6F53913A2}"/>
              </a:ext>
            </a:extLst>
          </p:cNvPr>
          <p:cNvSpPr>
            <a:spLocks noGrp="1"/>
          </p:cNvSpPr>
          <p:nvPr>
            <p:ph idx="4294967295"/>
          </p:nvPr>
        </p:nvSpPr>
        <p:spPr>
          <a:xfrm>
            <a:off x="107345" y="321702"/>
            <a:ext cx="8229600" cy="3394075"/>
          </a:xfrm>
        </p:spPr>
        <p:txBody>
          <a:bodyPr/>
          <a:lstStyle/>
          <a:p>
            <a:pPr marL="0" indent="0">
              <a:buNone/>
            </a:pPr>
            <a:r>
              <a:rPr lang="en-US" dirty="0"/>
              <a:t>All systems with an IP address have a </a:t>
            </a:r>
          </a:p>
          <a:p>
            <a:pPr marL="0" indent="0">
              <a:buNone/>
            </a:pPr>
            <a:r>
              <a:rPr lang="en-US" dirty="0"/>
              <a:t>configuration like this</a:t>
            </a:r>
          </a:p>
        </p:txBody>
      </p:sp>
      <p:pic>
        <p:nvPicPr>
          <p:cNvPr id="6" name="Picture 5">
            <a:extLst>
              <a:ext uri="{FF2B5EF4-FFF2-40B4-BE49-F238E27FC236}">
                <a16:creationId xmlns:a16="http://schemas.microsoft.com/office/drawing/2014/main" id="{187ABF7C-E2BB-9529-8114-17907A4EE59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70133" y="36719"/>
            <a:ext cx="2427864" cy="1572768"/>
          </a:xfrm>
          <a:prstGeom prst="rect">
            <a:avLst/>
          </a:prstGeom>
        </p:spPr>
      </p:pic>
      <p:sp>
        <p:nvSpPr>
          <p:cNvPr id="5" name="TextBox 4">
            <a:extLst>
              <a:ext uri="{FF2B5EF4-FFF2-40B4-BE49-F238E27FC236}">
                <a16:creationId xmlns:a16="http://schemas.microsoft.com/office/drawing/2014/main" id="{2296D187-BF22-A9E9-C641-E7C3A007CC36}"/>
              </a:ext>
            </a:extLst>
          </p:cNvPr>
          <p:cNvSpPr txBox="1"/>
          <p:nvPr/>
        </p:nvSpPr>
        <p:spPr>
          <a:xfrm>
            <a:off x="3733800" y="1521480"/>
            <a:ext cx="2686954" cy="523220"/>
          </a:xfrm>
          <a:prstGeom prst="rect">
            <a:avLst/>
          </a:prstGeom>
          <a:noFill/>
        </p:spPr>
        <p:txBody>
          <a:bodyPr wrap="none" rtlCol="0">
            <a:spAutoFit/>
          </a:bodyPr>
          <a:lstStyle/>
          <a:p>
            <a:r>
              <a:rPr lang="en-US" sz="2800" dirty="0">
                <a:latin typeface="Avenir Book" panose="02000503020000020003" pitchFamily="2" charset="0"/>
              </a:rPr>
              <a:t>138.16.161.209</a:t>
            </a:r>
            <a:endParaRPr lang="en-US" sz="28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C3B9A535-96B5-8DAE-CED7-2A679F78DE69}"/>
              </a:ext>
            </a:extLst>
          </p:cNvPr>
          <p:cNvSpPr txBox="1"/>
          <p:nvPr/>
        </p:nvSpPr>
        <p:spPr>
          <a:xfrm>
            <a:off x="2766189" y="2063123"/>
            <a:ext cx="5570756" cy="400110"/>
          </a:xfrm>
          <a:prstGeom prst="rect">
            <a:avLst/>
          </a:prstGeom>
          <a:noFill/>
        </p:spPr>
        <p:txBody>
          <a:bodyPr wrap="none" rtlCol="0">
            <a:spAutoFit/>
          </a:bodyPr>
          <a:lstStyle/>
          <a:p>
            <a:r>
              <a:rPr lang="en-US" sz="2000" b="1" dirty="0">
                <a:latin typeface="Courier New" panose="02070309020205020404" pitchFamily="49" charset="0"/>
                <a:ea typeface="Avenir Book" charset="0"/>
                <a:cs typeface="Courier New" panose="02070309020205020404" pitchFamily="49" charset="0"/>
              </a:rPr>
              <a:t>10001010 00010000 10100001 11010001</a:t>
            </a:r>
          </a:p>
        </p:txBody>
      </p:sp>
      <p:sp>
        <p:nvSpPr>
          <p:cNvPr id="10" name="TextBox 9">
            <a:extLst>
              <a:ext uri="{FF2B5EF4-FFF2-40B4-BE49-F238E27FC236}">
                <a16:creationId xmlns:a16="http://schemas.microsoft.com/office/drawing/2014/main" id="{E89EFB15-F018-1D67-FC1E-267163FFDAEB}"/>
              </a:ext>
            </a:extLst>
          </p:cNvPr>
          <p:cNvSpPr txBox="1"/>
          <p:nvPr/>
        </p:nvSpPr>
        <p:spPr>
          <a:xfrm>
            <a:off x="396597" y="2095440"/>
            <a:ext cx="1965603" cy="400110"/>
          </a:xfrm>
          <a:prstGeom prst="rect">
            <a:avLst/>
          </a:prstGeom>
          <a:noFill/>
        </p:spPr>
        <p:txBody>
          <a:bodyPr wrap="none" rtlCol="0">
            <a:spAutoFit/>
          </a:bodyPr>
          <a:lstStyle/>
          <a:p>
            <a:r>
              <a:rPr lang="en-US" sz="2000" dirty="0">
                <a:latin typeface="Avenir Book" panose="02000503020000020003" pitchFamily="2" charset="0"/>
              </a:rPr>
              <a:t>138.16.161.209</a:t>
            </a:r>
            <a:endParaRPr lang="en-US" sz="2000" b="1" dirty="0">
              <a:latin typeface="Courier New" panose="02070309020205020404" pitchFamily="49" charset="0"/>
              <a:ea typeface="Avenir Book" charset="0"/>
              <a:cs typeface="Courier New" panose="02070309020205020404" pitchFamily="49" charset="0"/>
            </a:endParaRPr>
          </a:p>
        </p:txBody>
      </p:sp>
      <p:sp>
        <p:nvSpPr>
          <p:cNvPr id="11" name="TextBox 10">
            <a:extLst>
              <a:ext uri="{FF2B5EF4-FFF2-40B4-BE49-F238E27FC236}">
                <a16:creationId xmlns:a16="http://schemas.microsoft.com/office/drawing/2014/main" id="{6972E44B-682A-EAF2-A1AE-F9A4C258C8B6}"/>
              </a:ext>
            </a:extLst>
          </p:cNvPr>
          <p:cNvSpPr txBox="1"/>
          <p:nvPr/>
        </p:nvSpPr>
        <p:spPr>
          <a:xfrm>
            <a:off x="396597" y="2891880"/>
            <a:ext cx="1822935" cy="400110"/>
          </a:xfrm>
          <a:prstGeom prst="rect">
            <a:avLst/>
          </a:prstGeom>
          <a:noFill/>
        </p:spPr>
        <p:txBody>
          <a:bodyPr wrap="none" rtlCol="0">
            <a:spAutoFit/>
          </a:bodyPr>
          <a:lstStyle/>
          <a:p>
            <a:r>
              <a:rPr lang="en-US" sz="2000" dirty="0">
                <a:latin typeface="Avenir Book" panose="02000503020000020003" pitchFamily="2" charset="0"/>
              </a:rPr>
              <a:t>255.255.255.0</a:t>
            </a:r>
            <a:endParaRPr lang="en-US" sz="2000" b="1" dirty="0">
              <a:latin typeface="Courier New" panose="02070309020205020404" pitchFamily="49" charset="0"/>
              <a:ea typeface="Avenir Book" charset="0"/>
              <a:cs typeface="Courier New" panose="02070309020205020404" pitchFamily="49" charset="0"/>
            </a:endParaRPr>
          </a:p>
        </p:txBody>
      </p:sp>
      <p:sp>
        <p:nvSpPr>
          <p:cNvPr id="12" name="TextBox 11">
            <a:extLst>
              <a:ext uri="{FF2B5EF4-FFF2-40B4-BE49-F238E27FC236}">
                <a16:creationId xmlns:a16="http://schemas.microsoft.com/office/drawing/2014/main" id="{AE611717-F0EE-CB32-D8A5-3396720EFA73}"/>
              </a:ext>
            </a:extLst>
          </p:cNvPr>
          <p:cNvSpPr txBox="1"/>
          <p:nvPr/>
        </p:nvSpPr>
        <p:spPr>
          <a:xfrm>
            <a:off x="2766189" y="2853629"/>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11111111 11111111 11111111 </a:t>
            </a:r>
            <a:r>
              <a:rPr lang="en-US" sz="2000" b="1" dirty="0">
                <a:latin typeface="Courier New" panose="02070309020205020404" pitchFamily="49" charset="0"/>
                <a:ea typeface="Avenir Book" charset="0"/>
                <a:cs typeface="Courier New" panose="02070309020205020404" pitchFamily="49" charset="0"/>
              </a:rPr>
              <a:t>00000000</a:t>
            </a:r>
          </a:p>
        </p:txBody>
      </p:sp>
      <p:cxnSp>
        <p:nvCxnSpPr>
          <p:cNvPr id="14" name="Straight Connector 13">
            <a:extLst>
              <a:ext uri="{FF2B5EF4-FFF2-40B4-BE49-F238E27FC236}">
                <a16:creationId xmlns:a16="http://schemas.microsoft.com/office/drawing/2014/main" id="{95BCF6D5-4E95-405D-0E53-44F2408885F8}"/>
              </a:ext>
            </a:extLst>
          </p:cNvPr>
          <p:cNvCxnSpPr>
            <a:cxnSpLocks/>
          </p:cNvCxnSpPr>
          <p:nvPr/>
        </p:nvCxnSpPr>
        <p:spPr>
          <a:xfrm>
            <a:off x="2362200" y="3253739"/>
            <a:ext cx="59747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CD7DB5-74F0-9D5D-8D73-71F40297EBAA}"/>
              </a:ext>
            </a:extLst>
          </p:cNvPr>
          <p:cNvSpPr txBox="1"/>
          <p:nvPr/>
        </p:nvSpPr>
        <p:spPr>
          <a:xfrm>
            <a:off x="2284967" y="2891880"/>
            <a:ext cx="338554" cy="400110"/>
          </a:xfrm>
          <a:prstGeom prst="rect">
            <a:avLst/>
          </a:prstGeom>
          <a:noFill/>
        </p:spPr>
        <p:txBody>
          <a:bodyPr wrap="none" rtlCol="0">
            <a:spAutoFit/>
          </a:bodyPr>
          <a:lstStyle/>
          <a:p>
            <a:r>
              <a:rPr lang="en-US" sz="2000" b="1" dirty="0">
                <a:latin typeface="Courier New" panose="02070309020205020404" pitchFamily="49" charset="0"/>
                <a:ea typeface="Avenir Book" charset="0"/>
                <a:cs typeface="Courier New" panose="02070309020205020404" pitchFamily="49" charset="0"/>
              </a:rPr>
              <a:t>&amp;</a:t>
            </a:r>
          </a:p>
        </p:txBody>
      </p:sp>
      <p:sp>
        <p:nvSpPr>
          <p:cNvPr id="20" name="TextBox 19">
            <a:extLst>
              <a:ext uri="{FF2B5EF4-FFF2-40B4-BE49-F238E27FC236}">
                <a16:creationId xmlns:a16="http://schemas.microsoft.com/office/drawing/2014/main" id="{0F5C9C55-8FBF-6B9C-C1D1-1507533FF761}"/>
              </a:ext>
            </a:extLst>
          </p:cNvPr>
          <p:cNvSpPr txBox="1"/>
          <p:nvPr/>
        </p:nvSpPr>
        <p:spPr>
          <a:xfrm>
            <a:off x="2766189" y="3453794"/>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10001010 00010000 10100001 </a:t>
            </a:r>
            <a:r>
              <a:rPr lang="en-US" sz="2000" b="1" dirty="0">
                <a:latin typeface="Courier New" panose="02070309020205020404" pitchFamily="49" charset="0"/>
                <a:ea typeface="Avenir Book" charset="0"/>
                <a:cs typeface="Courier New" panose="02070309020205020404" pitchFamily="49" charset="0"/>
              </a:rPr>
              <a:t>00000000</a:t>
            </a:r>
          </a:p>
        </p:txBody>
      </p:sp>
      <p:sp>
        <p:nvSpPr>
          <p:cNvPr id="21" name="TextBox 20">
            <a:extLst>
              <a:ext uri="{FF2B5EF4-FFF2-40B4-BE49-F238E27FC236}">
                <a16:creationId xmlns:a16="http://schemas.microsoft.com/office/drawing/2014/main" id="{F4E5649A-AEA9-3154-01F9-7878910CBCBF}"/>
              </a:ext>
            </a:extLst>
          </p:cNvPr>
          <p:cNvSpPr txBox="1"/>
          <p:nvPr/>
        </p:nvSpPr>
        <p:spPr>
          <a:xfrm>
            <a:off x="4404316" y="3983046"/>
            <a:ext cx="1680268" cy="400110"/>
          </a:xfrm>
          <a:prstGeom prst="rect">
            <a:avLst/>
          </a:prstGeom>
          <a:noFill/>
        </p:spPr>
        <p:txBody>
          <a:bodyPr wrap="none" rtlCol="0">
            <a:spAutoFit/>
          </a:bodyPr>
          <a:lstStyle/>
          <a:p>
            <a:r>
              <a:rPr lang="en-US" sz="2000" dirty="0">
                <a:latin typeface="Avenir Book" panose="02000503020000020003" pitchFamily="2" charset="0"/>
              </a:rPr>
              <a:t>138.16.161.0</a:t>
            </a:r>
            <a:endParaRPr lang="en-US" sz="2000" b="1" dirty="0">
              <a:latin typeface="Courier New" panose="02070309020205020404" pitchFamily="49" charset="0"/>
              <a:ea typeface="Avenir Book" charset="0"/>
              <a:cs typeface="Courier New" panose="02070309020205020404" pitchFamily="49" charset="0"/>
            </a:endParaRPr>
          </a:p>
        </p:txBody>
      </p:sp>
      <p:sp>
        <p:nvSpPr>
          <p:cNvPr id="22" name="Rounded Rectangle 21">
            <a:extLst>
              <a:ext uri="{FF2B5EF4-FFF2-40B4-BE49-F238E27FC236}">
                <a16:creationId xmlns:a16="http://schemas.microsoft.com/office/drawing/2014/main" id="{B667A48A-493C-55B7-EFCB-D8B0C9688EB3}"/>
              </a:ext>
            </a:extLst>
          </p:cNvPr>
          <p:cNvSpPr/>
          <p:nvPr/>
        </p:nvSpPr>
        <p:spPr>
          <a:xfrm>
            <a:off x="3338911" y="4414505"/>
            <a:ext cx="4021321" cy="62768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latin typeface="Avenir Book" charset="0"/>
                <a:ea typeface="Avenir Book" charset="0"/>
                <a:cs typeface="Avenir Book" charset="0"/>
              </a:rPr>
              <a:t>Can also write as 138.16.161.209/24</a:t>
            </a:r>
          </a:p>
          <a:p>
            <a:pPr algn="ctr"/>
            <a:r>
              <a:rPr lang="en-US" b="1" dirty="0">
                <a:latin typeface="Avenir Book" charset="0"/>
                <a:ea typeface="Avenir Book" charset="0"/>
                <a:cs typeface="Avenir Book" charset="0"/>
              </a:rPr>
              <a:t>“Prefix notation” or “CIDR notation”</a:t>
            </a:r>
          </a:p>
        </p:txBody>
      </p:sp>
      <p:sp>
        <p:nvSpPr>
          <p:cNvPr id="23" name="Left Brace 22">
            <a:extLst>
              <a:ext uri="{FF2B5EF4-FFF2-40B4-BE49-F238E27FC236}">
                <a16:creationId xmlns:a16="http://schemas.microsoft.com/office/drawing/2014/main" id="{A1AD4877-CADB-210F-4E94-C01BDD328F2A}"/>
              </a:ext>
            </a:extLst>
          </p:cNvPr>
          <p:cNvSpPr/>
          <p:nvPr/>
        </p:nvSpPr>
        <p:spPr>
          <a:xfrm rot="16200000">
            <a:off x="4551910" y="1913005"/>
            <a:ext cx="500679" cy="4021320"/>
          </a:xfrm>
          <a:prstGeom prst="leftBrace">
            <a:avLst>
              <a:gd name="adj1" fmla="val 8333"/>
              <a:gd name="adj2" fmla="val 6627"/>
            </a:avLst>
          </a:prstGeom>
          <a:ln w="28575">
            <a:solidFill>
              <a:srgbClr val="FF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326AF895-450C-9A80-FC5D-D7079687CE02}"/>
              </a:ext>
            </a:extLst>
          </p:cNvPr>
          <p:cNvSpPr txBox="1"/>
          <p:nvPr/>
        </p:nvSpPr>
        <p:spPr>
          <a:xfrm>
            <a:off x="2623521" y="4082496"/>
            <a:ext cx="877163" cy="369332"/>
          </a:xfrm>
          <a:prstGeom prst="rect">
            <a:avLst/>
          </a:prstGeom>
          <a:noFill/>
        </p:spPr>
        <p:txBody>
          <a:bodyPr wrap="none" rtlCol="0">
            <a:spAutoFit/>
          </a:bodyPr>
          <a:lstStyle/>
          <a:p>
            <a:r>
              <a:rPr lang="en-US" dirty="0">
                <a:latin typeface="Avenir Book" charset="0"/>
                <a:ea typeface="Avenir Book" charset="0"/>
                <a:cs typeface="Avenir Book" charset="0"/>
              </a:rPr>
              <a:t>24 bits</a:t>
            </a:r>
          </a:p>
        </p:txBody>
      </p:sp>
      <p:sp>
        <p:nvSpPr>
          <p:cNvPr id="25" name="TextBox 24">
            <a:extLst>
              <a:ext uri="{FF2B5EF4-FFF2-40B4-BE49-F238E27FC236}">
                <a16:creationId xmlns:a16="http://schemas.microsoft.com/office/drawing/2014/main" id="{DAD93CD7-77B2-D3D3-AF9C-0162291C6CFC}"/>
              </a:ext>
            </a:extLst>
          </p:cNvPr>
          <p:cNvSpPr txBox="1"/>
          <p:nvPr/>
        </p:nvSpPr>
        <p:spPr>
          <a:xfrm>
            <a:off x="8238" y="1853684"/>
            <a:ext cx="766557" cy="369332"/>
          </a:xfrm>
          <a:prstGeom prst="rect">
            <a:avLst/>
          </a:prstGeom>
          <a:noFill/>
        </p:spPr>
        <p:txBody>
          <a:bodyPr wrap="none" rtlCol="0">
            <a:spAutoFit/>
          </a:bodyPr>
          <a:lstStyle/>
          <a:p>
            <a:r>
              <a:rPr lang="en-US" dirty="0" err="1">
                <a:latin typeface="Avenir Book" charset="0"/>
                <a:ea typeface="Avenir Book" charset="0"/>
                <a:cs typeface="Avenir Book" charset="0"/>
              </a:rPr>
              <a:t>Addr</a:t>
            </a:r>
            <a:r>
              <a:rPr lang="en-US" dirty="0">
                <a:latin typeface="Avenir Book" charset="0"/>
                <a:ea typeface="Avenir Book" charset="0"/>
                <a:cs typeface="Avenir Book" charset="0"/>
              </a:rPr>
              <a:t>:</a:t>
            </a:r>
          </a:p>
        </p:txBody>
      </p:sp>
      <p:sp>
        <p:nvSpPr>
          <p:cNvPr id="26" name="TextBox 25">
            <a:extLst>
              <a:ext uri="{FF2B5EF4-FFF2-40B4-BE49-F238E27FC236}">
                <a16:creationId xmlns:a16="http://schemas.microsoft.com/office/drawing/2014/main" id="{9CC388A6-E858-E6CE-9553-0EC7D02ECC70}"/>
              </a:ext>
            </a:extLst>
          </p:cNvPr>
          <p:cNvSpPr txBox="1"/>
          <p:nvPr/>
        </p:nvSpPr>
        <p:spPr>
          <a:xfrm>
            <a:off x="17844" y="2595867"/>
            <a:ext cx="782587" cy="369332"/>
          </a:xfrm>
          <a:prstGeom prst="rect">
            <a:avLst/>
          </a:prstGeom>
          <a:noFill/>
        </p:spPr>
        <p:txBody>
          <a:bodyPr wrap="none" rtlCol="0">
            <a:spAutoFit/>
          </a:bodyPr>
          <a:lstStyle/>
          <a:p>
            <a:r>
              <a:rPr lang="en-US" dirty="0">
                <a:latin typeface="Avenir Book" charset="0"/>
                <a:ea typeface="Avenir Book" charset="0"/>
                <a:cs typeface="Avenir Book" charset="0"/>
              </a:rPr>
              <a:t>Mask:</a:t>
            </a:r>
          </a:p>
        </p:txBody>
      </p:sp>
    </p:spTree>
    <p:extLst>
      <p:ext uri="{BB962C8B-B14F-4D97-AF65-F5344CB8AC3E}">
        <p14:creationId xmlns:p14="http://schemas.microsoft.com/office/powerpoint/2010/main" val="278878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C4B9E3-1AB4-F431-0A95-46206AEFCD41}"/>
              </a:ext>
            </a:extLst>
          </p:cNvPr>
          <p:cNvSpPr>
            <a:spLocks noGrp="1"/>
          </p:cNvSpPr>
          <p:nvPr>
            <p:ph type="sldNum" sz="quarter" idx="12"/>
          </p:nvPr>
        </p:nvSpPr>
        <p:spPr/>
        <p:txBody>
          <a:bodyPr/>
          <a:lstStyle/>
          <a:p>
            <a:fld id="{22D6CAD1-C946-4B93-B6A2-6369BC3B5860}" type="slidenum">
              <a:rPr lang="en-US" smtClean="0"/>
              <a:t>66</a:t>
            </a:fld>
            <a:endParaRPr lang="en-US"/>
          </a:p>
        </p:txBody>
      </p:sp>
      <p:sp>
        <p:nvSpPr>
          <p:cNvPr id="3" name="TextBox 2">
            <a:extLst>
              <a:ext uri="{FF2B5EF4-FFF2-40B4-BE49-F238E27FC236}">
                <a16:creationId xmlns:a16="http://schemas.microsoft.com/office/drawing/2014/main" id="{0E8D155B-30D0-2519-2A00-9902F777F7DA}"/>
              </a:ext>
            </a:extLst>
          </p:cNvPr>
          <p:cNvSpPr txBox="1"/>
          <p:nvPr/>
        </p:nvSpPr>
        <p:spPr>
          <a:xfrm>
            <a:off x="3116044" y="1428750"/>
            <a:ext cx="5570756" cy="400110"/>
          </a:xfrm>
          <a:prstGeom prst="rect">
            <a:avLst/>
          </a:prstGeom>
          <a:noFill/>
        </p:spPr>
        <p:txBody>
          <a:bodyPr wrap="none" rtlCol="0">
            <a:spAutoFit/>
          </a:bodyPr>
          <a:lstStyle/>
          <a:p>
            <a:r>
              <a:rPr lang="en-US" sz="2000" b="1" dirty="0">
                <a:solidFill>
                  <a:srgbClr val="FFCC33"/>
                </a:solidFill>
                <a:latin typeface="Courier New" panose="02070309020205020404" pitchFamily="49" charset="0"/>
                <a:ea typeface="Avenir Book" charset="0"/>
                <a:cs typeface="Courier New" panose="02070309020205020404" pitchFamily="49" charset="0"/>
              </a:rPr>
              <a:t>10001010 00010000 10100001 </a:t>
            </a:r>
            <a:r>
              <a:rPr lang="en-US" sz="2000" b="1" dirty="0" err="1">
                <a:latin typeface="Courier New" panose="02070309020205020404" pitchFamily="49" charset="0"/>
                <a:ea typeface="Avenir Book" charset="0"/>
                <a:cs typeface="Courier New" panose="02070309020205020404" pitchFamily="49" charset="0"/>
              </a:rPr>
              <a:t>xxxxxxxx</a:t>
            </a:r>
            <a:endParaRPr lang="en-US" sz="2000" b="1" dirty="0">
              <a:latin typeface="Courier New" panose="02070309020205020404" pitchFamily="49" charset="0"/>
              <a:ea typeface="Avenir Book" charset="0"/>
              <a:cs typeface="Courier New" panose="02070309020205020404" pitchFamily="49" charset="0"/>
            </a:endParaRPr>
          </a:p>
        </p:txBody>
      </p:sp>
      <p:sp>
        <p:nvSpPr>
          <p:cNvPr id="4" name="TextBox 3">
            <a:extLst>
              <a:ext uri="{FF2B5EF4-FFF2-40B4-BE49-F238E27FC236}">
                <a16:creationId xmlns:a16="http://schemas.microsoft.com/office/drawing/2014/main" id="{30DD401E-8F2F-BBD1-21DA-F4750CB43D97}"/>
              </a:ext>
            </a:extLst>
          </p:cNvPr>
          <p:cNvSpPr txBox="1"/>
          <p:nvPr/>
        </p:nvSpPr>
        <p:spPr>
          <a:xfrm>
            <a:off x="746452" y="1461067"/>
            <a:ext cx="2060179" cy="400110"/>
          </a:xfrm>
          <a:prstGeom prst="rect">
            <a:avLst/>
          </a:prstGeom>
          <a:noFill/>
        </p:spPr>
        <p:txBody>
          <a:bodyPr wrap="none" rtlCol="0">
            <a:spAutoFit/>
          </a:bodyPr>
          <a:lstStyle/>
          <a:p>
            <a:r>
              <a:rPr lang="en-US" sz="2000" dirty="0">
                <a:latin typeface="Avenir Book" panose="02000503020000020003" pitchFamily="2" charset="0"/>
              </a:rPr>
              <a:t>138.16.161.0/24</a:t>
            </a:r>
            <a:endParaRPr lang="en-US" sz="2000" b="1" dirty="0">
              <a:latin typeface="Courier New" panose="02070309020205020404" pitchFamily="49" charset="0"/>
              <a:ea typeface="Avenir Book" charset="0"/>
              <a:cs typeface="Courier New" panose="02070309020205020404" pitchFamily="49" charset="0"/>
            </a:endParaRPr>
          </a:p>
        </p:txBody>
      </p:sp>
      <p:sp>
        <p:nvSpPr>
          <p:cNvPr id="5" name="TextBox 4">
            <a:extLst>
              <a:ext uri="{FF2B5EF4-FFF2-40B4-BE49-F238E27FC236}">
                <a16:creationId xmlns:a16="http://schemas.microsoft.com/office/drawing/2014/main" id="{DB5DEECA-8048-72E7-40A7-D169B4FB9720}"/>
              </a:ext>
            </a:extLst>
          </p:cNvPr>
          <p:cNvSpPr txBox="1"/>
          <p:nvPr/>
        </p:nvSpPr>
        <p:spPr>
          <a:xfrm>
            <a:off x="740274" y="2266950"/>
            <a:ext cx="1965603" cy="400110"/>
          </a:xfrm>
          <a:prstGeom prst="rect">
            <a:avLst/>
          </a:prstGeom>
          <a:noFill/>
        </p:spPr>
        <p:txBody>
          <a:bodyPr wrap="none" rtlCol="0">
            <a:spAutoFit/>
          </a:bodyPr>
          <a:lstStyle/>
          <a:p>
            <a:r>
              <a:rPr lang="en-US" sz="2000" dirty="0">
                <a:latin typeface="Avenir Book" panose="02000503020000020003" pitchFamily="2" charset="0"/>
              </a:rPr>
              <a:t>138.16.161.204</a:t>
            </a:r>
            <a:endParaRPr lang="en-US" sz="2000" b="1" dirty="0">
              <a:latin typeface="Courier New" panose="02070309020205020404" pitchFamily="49" charset="0"/>
              <a:ea typeface="Avenir Book" charset="0"/>
              <a:cs typeface="Courier New" panose="02070309020205020404" pitchFamily="49" charset="0"/>
            </a:endParaRPr>
          </a:p>
        </p:txBody>
      </p:sp>
      <p:sp>
        <p:nvSpPr>
          <p:cNvPr id="6" name="TextBox 5">
            <a:extLst>
              <a:ext uri="{FF2B5EF4-FFF2-40B4-BE49-F238E27FC236}">
                <a16:creationId xmlns:a16="http://schemas.microsoft.com/office/drawing/2014/main" id="{795B954C-CCC8-CF33-5B6C-62280C17A8CE}"/>
              </a:ext>
            </a:extLst>
          </p:cNvPr>
          <p:cNvSpPr txBox="1"/>
          <p:nvPr/>
        </p:nvSpPr>
        <p:spPr>
          <a:xfrm>
            <a:off x="3091330" y="2245266"/>
            <a:ext cx="5570756" cy="400110"/>
          </a:xfrm>
          <a:prstGeom prst="rect">
            <a:avLst/>
          </a:prstGeom>
          <a:noFill/>
        </p:spPr>
        <p:txBody>
          <a:bodyPr wrap="none" rtlCol="0">
            <a:spAutoFit/>
          </a:bodyPr>
          <a:lstStyle/>
          <a:p>
            <a:r>
              <a:rPr lang="en-US" sz="2000" b="1" dirty="0">
                <a:solidFill>
                  <a:srgbClr val="FFFFFF"/>
                </a:solidFill>
                <a:latin typeface="Courier New" panose="02070309020205020404" pitchFamily="49" charset="0"/>
                <a:ea typeface="Avenir Book" charset="0"/>
                <a:cs typeface="Courier New" panose="02070309020205020404" pitchFamily="49" charset="0"/>
              </a:rPr>
              <a:t>10001010 00010000 10100001 </a:t>
            </a:r>
            <a:r>
              <a:rPr lang="en-US" sz="2000" b="1" dirty="0">
                <a:latin typeface="Courier New" panose="02070309020205020404" pitchFamily="49" charset="0"/>
                <a:ea typeface="Avenir Book" charset="0"/>
                <a:cs typeface="Courier New" panose="02070309020205020404" pitchFamily="49" charset="0"/>
              </a:rPr>
              <a:t>10100001</a:t>
            </a:r>
          </a:p>
        </p:txBody>
      </p:sp>
      <p:sp>
        <p:nvSpPr>
          <p:cNvPr id="7" name="TextBox 6">
            <a:extLst>
              <a:ext uri="{FF2B5EF4-FFF2-40B4-BE49-F238E27FC236}">
                <a16:creationId xmlns:a16="http://schemas.microsoft.com/office/drawing/2014/main" id="{3DA117EA-351B-D148-9217-2ADD95472F81}"/>
              </a:ext>
            </a:extLst>
          </p:cNvPr>
          <p:cNvSpPr txBox="1"/>
          <p:nvPr/>
        </p:nvSpPr>
        <p:spPr>
          <a:xfrm>
            <a:off x="1738946" y="2895026"/>
            <a:ext cx="966931" cy="400110"/>
          </a:xfrm>
          <a:prstGeom prst="rect">
            <a:avLst/>
          </a:prstGeom>
          <a:noFill/>
        </p:spPr>
        <p:txBody>
          <a:bodyPr wrap="none" rtlCol="0">
            <a:spAutoFit/>
          </a:bodyPr>
          <a:lstStyle/>
          <a:p>
            <a:r>
              <a:rPr lang="en-US" sz="2000" dirty="0">
                <a:latin typeface="Avenir Book" panose="02000503020000020003" pitchFamily="2" charset="0"/>
              </a:rPr>
              <a:t>1.2.3.4</a:t>
            </a:r>
            <a:endParaRPr lang="en-US" sz="2000" b="1" dirty="0">
              <a:latin typeface="Courier New" panose="02070309020205020404" pitchFamily="49" charset="0"/>
              <a:ea typeface="Avenir Book" charset="0"/>
              <a:cs typeface="Courier New" panose="02070309020205020404" pitchFamily="49" charset="0"/>
            </a:endParaRPr>
          </a:p>
        </p:txBody>
      </p:sp>
      <p:sp>
        <p:nvSpPr>
          <p:cNvPr id="8" name="TextBox 7">
            <a:extLst>
              <a:ext uri="{FF2B5EF4-FFF2-40B4-BE49-F238E27FC236}">
                <a16:creationId xmlns:a16="http://schemas.microsoft.com/office/drawing/2014/main" id="{0E75D7AD-31AE-7130-A456-2F2B043E0D5A}"/>
              </a:ext>
            </a:extLst>
          </p:cNvPr>
          <p:cNvSpPr txBox="1"/>
          <p:nvPr/>
        </p:nvSpPr>
        <p:spPr>
          <a:xfrm>
            <a:off x="3124282" y="2895026"/>
            <a:ext cx="5570756" cy="400110"/>
          </a:xfrm>
          <a:prstGeom prst="rect">
            <a:avLst/>
          </a:prstGeom>
          <a:noFill/>
        </p:spPr>
        <p:txBody>
          <a:bodyPr wrap="none" rtlCol="0">
            <a:spAutoFit/>
          </a:bodyPr>
          <a:lstStyle/>
          <a:p>
            <a:r>
              <a:rPr lang="en-US" sz="2000" b="1" dirty="0">
                <a:solidFill>
                  <a:srgbClr val="FFFFFF"/>
                </a:solidFill>
                <a:latin typeface="Courier New" panose="02070309020205020404" pitchFamily="49" charset="0"/>
                <a:ea typeface="Avenir Book" charset="0"/>
                <a:cs typeface="Courier New" panose="02070309020205020404" pitchFamily="49" charset="0"/>
              </a:rPr>
              <a:t>00000001 00000010 00000011 00000100</a:t>
            </a:r>
            <a:endParaRPr lang="en-US" sz="2000" b="1" dirty="0">
              <a:latin typeface="Courier New" panose="02070309020205020404" pitchFamily="49" charset="0"/>
              <a:ea typeface="Avenir Book" charset="0"/>
              <a:cs typeface="Courier New" panose="02070309020205020404" pitchFamily="49" charset="0"/>
            </a:endParaRPr>
          </a:p>
        </p:txBody>
      </p:sp>
      <p:sp>
        <p:nvSpPr>
          <p:cNvPr id="9" name="Rounded Rectangle 8">
            <a:extLst>
              <a:ext uri="{FF2B5EF4-FFF2-40B4-BE49-F238E27FC236}">
                <a16:creationId xmlns:a16="http://schemas.microsoft.com/office/drawing/2014/main" id="{BFA18E70-3BB2-7ABD-BEC1-2D9C96125E38}"/>
              </a:ext>
            </a:extLst>
          </p:cNvPr>
          <p:cNvSpPr/>
          <p:nvPr/>
        </p:nvSpPr>
        <p:spPr>
          <a:xfrm>
            <a:off x="1921985" y="4086709"/>
            <a:ext cx="5147630" cy="627682"/>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Symbol" pitchFamily="2" charset="2"/>
              <a:buChar char="Þ"/>
            </a:pPr>
            <a:r>
              <a:rPr lang="en-US" b="1" dirty="0">
                <a:latin typeface="Avenir Book" charset="0"/>
                <a:ea typeface="Avenir Book" charset="0"/>
                <a:cs typeface="Avenir Book" charset="0"/>
              </a:rPr>
              <a:t>The mask can be any size 0-32</a:t>
            </a:r>
          </a:p>
          <a:p>
            <a:pPr algn="ctr"/>
            <a:r>
              <a:rPr lang="en-US" b="1" dirty="0">
                <a:latin typeface="Avenir Book" charset="0"/>
                <a:ea typeface="Avenir Book" charset="0"/>
                <a:cs typeface="Avenir Book" charset="0"/>
              </a:rPr>
              <a:t>Not just checking the first three digits!</a:t>
            </a:r>
          </a:p>
        </p:txBody>
      </p:sp>
    </p:spTree>
    <p:extLst>
      <p:ext uri="{BB962C8B-B14F-4D97-AF65-F5344CB8AC3E}">
        <p14:creationId xmlns:p14="http://schemas.microsoft.com/office/powerpoint/2010/main" val="106368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E32D34-6360-2D43-AF6A-DBAD22A8EAFA}"/>
              </a:ext>
            </a:extLst>
          </p:cNvPr>
          <p:cNvSpPr>
            <a:spLocks noGrp="1"/>
          </p:cNvSpPr>
          <p:nvPr>
            <p:ph type="title"/>
          </p:nvPr>
        </p:nvSpPr>
        <p:spPr>
          <a:xfrm>
            <a:off x="457200" y="2143125"/>
            <a:ext cx="8229600" cy="857250"/>
          </a:xfrm>
        </p:spPr>
        <p:txBody>
          <a:bodyPr/>
          <a:lstStyle/>
          <a:p>
            <a:r>
              <a:rPr lang="en-US" sz="3200" i="1" dirty="0"/>
              <a:t>How do we move </a:t>
            </a:r>
            <a:br>
              <a:rPr lang="en-US" sz="3200" i="1" dirty="0"/>
            </a:br>
            <a:r>
              <a:rPr lang="en-US" sz="3200" i="1" dirty="0"/>
              <a:t>packets between networks?</a:t>
            </a:r>
          </a:p>
        </p:txBody>
      </p:sp>
      <p:sp>
        <p:nvSpPr>
          <p:cNvPr id="4" name="Slide Number Placeholder 3">
            <a:extLst>
              <a:ext uri="{FF2B5EF4-FFF2-40B4-BE49-F238E27FC236}">
                <a16:creationId xmlns:a16="http://schemas.microsoft.com/office/drawing/2014/main" id="{22BDB714-4243-6846-AD3E-1D5288F83BDF}"/>
              </a:ext>
            </a:extLst>
          </p:cNvPr>
          <p:cNvSpPr>
            <a:spLocks noGrp="1"/>
          </p:cNvSpPr>
          <p:nvPr>
            <p:ph type="sldNum" sz="quarter" idx="12"/>
          </p:nvPr>
        </p:nvSpPr>
        <p:spPr/>
        <p:txBody>
          <a:bodyPr/>
          <a:lstStyle/>
          <a:p>
            <a:fld id="{22D6CAD1-C946-4B93-B6A2-6369BC3B5860}" type="slidenum">
              <a:rPr lang="en-US" smtClean="0"/>
              <a:t>67</a:t>
            </a:fld>
            <a:endParaRPr lang="en-US"/>
          </a:p>
        </p:txBody>
      </p:sp>
    </p:spTree>
    <p:extLst>
      <p:ext uri="{BB962C8B-B14F-4D97-AF65-F5344CB8AC3E}">
        <p14:creationId xmlns:p14="http://schemas.microsoft.com/office/powerpoint/2010/main" val="159830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B0F4-FE45-1B86-E3B6-AC80EAAD2B9C}"/>
              </a:ext>
            </a:extLst>
          </p:cNvPr>
          <p:cNvSpPr>
            <a:spLocks noGrp="1"/>
          </p:cNvSpPr>
          <p:nvPr>
            <p:ph type="title"/>
          </p:nvPr>
        </p:nvSpPr>
        <p:spPr/>
        <p:txBody>
          <a:bodyPr/>
          <a:lstStyle/>
          <a:p>
            <a:r>
              <a:rPr lang="en-US" dirty="0"/>
              <a:t>A forwarding table (my laptop)</a:t>
            </a:r>
          </a:p>
        </p:txBody>
      </p:sp>
      <p:sp>
        <p:nvSpPr>
          <p:cNvPr id="4" name="Slide Number Placeholder 3">
            <a:extLst>
              <a:ext uri="{FF2B5EF4-FFF2-40B4-BE49-F238E27FC236}">
                <a16:creationId xmlns:a16="http://schemas.microsoft.com/office/drawing/2014/main" id="{3CFB182F-6FE1-351D-FBAA-F526F8F96E25}"/>
              </a:ext>
            </a:extLst>
          </p:cNvPr>
          <p:cNvSpPr>
            <a:spLocks noGrp="1"/>
          </p:cNvSpPr>
          <p:nvPr>
            <p:ph type="sldNum" sz="quarter" idx="12"/>
          </p:nvPr>
        </p:nvSpPr>
        <p:spPr/>
        <p:txBody>
          <a:bodyPr/>
          <a:lstStyle/>
          <a:p>
            <a:fld id="{22D6CAD1-C946-4B93-B6A2-6369BC3B5860}" type="slidenum">
              <a:rPr lang="en-US" smtClean="0"/>
              <a:t>68</a:t>
            </a:fld>
            <a:endParaRPr lang="en-US"/>
          </a:p>
        </p:txBody>
      </p:sp>
      <p:sp>
        <p:nvSpPr>
          <p:cNvPr id="5" name="Rectangle 4">
            <a:extLst>
              <a:ext uri="{FF2B5EF4-FFF2-40B4-BE49-F238E27FC236}">
                <a16:creationId xmlns:a16="http://schemas.microsoft.com/office/drawing/2014/main" id="{485CD698-2301-68C3-B9AF-8FF9630FD772}"/>
              </a:ext>
            </a:extLst>
          </p:cNvPr>
          <p:cNvSpPr/>
          <p:nvPr/>
        </p:nvSpPr>
        <p:spPr>
          <a:xfrm>
            <a:off x="152400" y="1503115"/>
            <a:ext cx="8686800" cy="1077218"/>
          </a:xfrm>
          <a:prstGeom prst="rect">
            <a:avLst/>
          </a:prstGeom>
          <a:solidFill>
            <a:schemeClr val="bg1"/>
          </a:solidFill>
        </p:spPr>
        <p:txBody>
          <a:bodyPr wrap="square">
            <a:spAutoFit/>
          </a:bodyPr>
          <a:lstStyle/>
          <a:p>
            <a:r>
              <a:rPr lang="en-US" sz="1600" dirty="0" err="1">
                <a:latin typeface="Consolas" panose="020B0609020204030204" pitchFamily="49" charset="0"/>
                <a:cs typeface="Consolas" panose="020B0609020204030204" pitchFamily="49" charset="0"/>
              </a:rPr>
              <a:t>deemer@ceres</a:t>
            </a:r>
            <a:r>
              <a:rPr lang="en-US" sz="1600" dirty="0">
                <a:latin typeface="Consolas" panose="020B0609020204030204" pitchFamily="49" charset="0"/>
                <a:cs typeface="Consolas" panose="020B0609020204030204" pitchFamily="49" charset="0"/>
              </a:rPr>
              <a:t> ~ % </a:t>
            </a:r>
            <a:r>
              <a:rPr lang="en-US" sz="1600" dirty="0" err="1">
                <a:latin typeface="Consolas" panose="020B0609020204030204" pitchFamily="49" charset="0"/>
                <a:cs typeface="Consolas" panose="020B0609020204030204" pitchFamily="49" charset="0"/>
              </a:rPr>
              <a:t>ip</a:t>
            </a:r>
            <a:r>
              <a:rPr lang="en-US" sz="1600" dirty="0">
                <a:latin typeface="Consolas" panose="020B0609020204030204" pitchFamily="49" charset="0"/>
                <a:cs typeface="Consolas" panose="020B0609020204030204" pitchFamily="49" charset="0"/>
              </a:rPr>
              <a:t> route default via 10.3.128.1 dev wlp2s0</a:t>
            </a:r>
          </a:p>
          <a:p>
            <a:r>
              <a:rPr lang="en-US" sz="1600" dirty="0">
                <a:latin typeface="Consolas" panose="020B0609020204030204" pitchFamily="49" charset="0"/>
                <a:cs typeface="Consolas" panose="020B0609020204030204" pitchFamily="49" charset="0"/>
              </a:rPr>
              <a:t>10.3.128.0/18 dev wlp2s0 proto </a:t>
            </a:r>
            <a:r>
              <a:rPr lang="en-US" sz="1600" dirty="0" err="1">
                <a:latin typeface="Consolas" panose="020B0609020204030204" pitchFamily="49" charset="0"/>
                <a:cs typeface="Consolas" panose="020B0609020204030204" pitchFamily="49" charset="0"/>
              </a:rPr>
              <a:t>dhcp</a:t>
            </a:r>
            <a:r>
              <a:rPr lang="en-US" sz="1600" dirty="0">
                <a:latin typeface="Consolas" panose="020B0609020204030204" pitchFamily="49" charset="0"/>
                <a:cs typeface="Consolas" panose="020B0609020204030204" pitchFamily="49" charset="0"/>
              </a:rPr>
              <a:t> scope link </a:t>
            </a:r>
            <a:r>
              <a:rPr lang="en-US" sz="1600" dirty="0" err="1">
                <a:latin typeface="Consolas" panose="020B0609020204030204" pitchFamily="49" charset="0"/>
                <a:cs typeface="Consolas" panose="020B0609020204030204" pitchFamily="49" charset="0"/>
              </a:rPr>
              <a:t>src</a:t>
            </a:r>
            <a:r>
              <a:rPr lang="en-US" sz="1600" dirty="0">
                <a:latin typeface="Consolas" panose="020B0609020204030204" pitchFamily="49" charset="0"/>
                <a:cs typeface="Consolas" panose="020B0609020204030204" pitchFamily="49" charset="0"/>
              </a:rPr>
              <a:t> 10.3.135.44 metric 3003 </a:t>
            </a:r>
          </a:p>
          <a:p>
            <a:r>
              <a:rPr lang="en-US" sz="1600" dirty="0">
                <a:latin typeface="Consolas" panose="020B0609020204030204" pitchFamily="49" charset="0"/>
                <a:cs typeface="Consolas" panose="020B0609020204030204" pitchFamily="49" charset="0"/>
              </a:rPr>
              <a:t>172.18.0.0/16 dev docker0 proto kernel scope link </a:t>
            </a:r>
            <a:r>
              <a:rPr lang="en-US" sz="1600" dirty="0" err="1">
                <a:latin typeface="Consolas" panose="020B0609020204030204" pitchFamily="49" charset="0"/>
                <a:cs typeface="Consolas" panose="020B0609020204030204" pitchFamily="49" charset="0"/>
              </a:rPr>
              <a:t>src</a:t>
            </a:r>
            <a:r>
              <a:rPr lang="en-US" sz="1600" dirty="0">
                <a:latin typeface="Consolas" panose="020B0609020204030204" pitchFamily="49" charset="0"/>
                <a:cs typeface="Consolas" panose="020B0609020204030204" pitchFamily="49" charset="0"/>
              </a:rPr>
              <a:t> 172.18.0.1 </a:t>
            </a:r>
          </a:p>
          <a:p>
            <a:r>
              <a:rPr lang="en-US" sz="1600" dirty="0">
                <a:latin typeface="Consolas" panose="020B0609020204030204" pitchFamily="49" charset="0"/>
                <a:cs typeface="Consolas" panose="020B0609020204030204" pitchFamily="49" charset="0"/>
              </a:rPr>
              <a:t>192.168.1.0/24 dev enp0s31f6 proto kernel scope link </a:t>
            </a:r>
            <a:r>
              <a:rPr lang="en-US" sz="1600" dirty="0" err="1">
                <a:latin typeface="Consolas" panose="020B0609020204030204" pitchFamily="49" charset="0"/>
                <a:cs typeface="Consolas" panose="020B0609020204030204" pitchFamily="49" charset="0"/>
              </a:rPr>
              <a:t>src</a:t>
            </a:r>
            <a:r>
              <a:rPr lang="en-US" sz="1600" dirty="0">
                <a:latin typeface="Consolas" panose="020B0609020204030204" pitchFamily="49" charset="0"/>
                <a:cs typeface="Consolas" panose="020B0609020204030204" pitchFamily="49" charset="0"/>
              </a:rPr>
              <a:t> 192.168.1.1</a:t>
            </a:r>
          </a:p>
        </p:txBody>
      </p:sp>
    </p:spTree>
    <p:extLst>
      <p:ext uri="{BB962C8B-B14F-4D97-AF65-F5344CB8AC3E}">
        <p14:creationId xmlns:p14="http://schemas.microsoft.com/office/powerpoint/2010/main" val="2822724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routing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69</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477982" y="888423"/>
            <a:ext cx="8115300" cy="4893647"/>
          </a:xfrm>
          <a:prstGeom prst="rect">
            <a:avLst/>
          </a:prstGeom>
          <a:solidFill>
            <a:schemeClr val="bg1"/>
          </a:solidFill>
        </p:spPr>
        <p:txBody>
          <a:bodyPr wrap="square">
            <a:spAutoFit/>
          </a:bodyPr>
          <a:lstStyle/>
          <a:p>
            <a:r>
              <a:rPr lang="en-US" sz="1200" dirty="0">
                <a:solidFill>
                  <a:srgbClr val="C0C0C0"/>
                </a:solidFill>
                <a:effectLst/>
                <a:latin typeface="Monaco" pitchFamily="2" charset="77"/>
              </a:rPr>
              <a:t>R6#sh </a:t>
            </a:r>
            <a:r>
              <a:rPr lang="en-US" sz="1200" dirty="0" err="1">
                <a:solidFill>
                  <a:srgbClr val="C0C0C0"/>
                </a:solidFill>
                <a:effectLst/>
                <a:latin typeface="Monaco" pitchFamily="2" charset="77"/>
              </a:rPr>
              <a:t>ip</a:t>
            </a:r>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ro</a:t>
            </a:r>
            <a:endParaRPr lang="en-US" sz="1200" dirty="0">
              <a:solidFill>
                <a:srgbClr val="C0C0C0"/>
              </a:solidFill>
              <a:effectLst/>
              <a:latin typeface="Monaco" pitchFamily="2" charset="77"/>
            </a:endParaRPr>
          </a:p>
          <a:p>
            <a:r>
              <a:rPr lang="en-US" sz="1200" dirty="0">
                <a:solidFill>
                  <a:srgbClr val="C0C0C0"/>
                </a:solidFill>
                <a:effectLst/>
                <a:latin typeface="Monaco" pitchFamily="2" charset="77"/>
              </a:rPr>
              <a:t>Gateway of last resort is 108.34.215.1 to network 0.0.0.0</a:t>
            </a:r>
          </a:p>
          <a:p>
            <a:endParaRPr lang="en-US" sz="1200" dirty="0">
              <a:solidFill>
                <a:srgbClr val="F2F2F2"/>
              </a:solidFill>
              <a:effectLst/>
              <a:latin typeface="Monaco" pitchFamily="2" charset="77"/>
            </a:endParaRPr>
          </a:p>
          <a:p>
            <a:r>
              <a:rPr lang="en-US" sz="1200" dirty="0">
                <a:solidFill>
                  <a:srgbClr val="C0C0C0"/>
                </a:solidFill>
                <a:effectLst/>
                <a:latin typeface="Monaco" pitchFamily="2" charset="77"/>
              </a:rPr>
              <a:t>S*    0.0.0.0/0 [1/0] via 108.34.215.1</a:t>
            </a:r>
          </a:p>
          <a:p>
            <a:r>
              <a:rPr lang="en-US" sz="1200" dirty="0">
                <a:solidFill>
                  <a:srgbClr val="C0C0C0"/>
                </a:solidFill>
                <a:effectLst/>
                <a:latin typeface="Monaco" pitchFamily="2" charset="77"/>
              </a:rPr>
              <a:t>      10.0.0.0/8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7 subnets, 3 masks</a:t>
            </a:r>
          </a:p>
          <a:p>
            <a:r>
              <a:rPr lang="en-US" sz="1200" dirty="0">
                <a:solidFill>
                  <a:srgbClr val="C0C0C0"/>
                </a:solidFill>
                <a:effectLst/>
                <a:latin typeface="Monaco" pitchFamily="2" charset="77"/>
              </a:rPr>
              <a:t>C        10.1.0.0/24 is directly connected, wlan-ap0</a:t>
            </a:r>
          </a:p>
          <a:p>
            <a:r>
              <a:rPr lang="en-US" sz="1200" dirty="0">
                <a:solidFill>
                  <a:srgbClr val="C0C0C0"/>
                </a:solidFill>
                <a:effectLst/>
                <a:latin typeface="Monaco" pitchFamily="2" charset="77"/>
              </a:rPr>
              <a:t>L        10.1.0.2/32 is directly connected, wlan-ap0</a:t>
            </a:r>
          </a:p>
          <a:p>
            <a:r>
              <a:rPr lang="en-US" sz="1200" dirty="0">
                <a:solidFill>
                  <a:srgbClr val="C0C0C0"/>
                </a:solidFill>
                <a:effectLst/>
                <a:latin typeface="Monaco" pitchFamily="2" charset="77"/>
              </a:rPr>
              <a:t>O IA     10.1.44.1/32 [110/1001] via 10.20.30.33, 3w4d, Tunnel0</a:t>
            </a:r>
          </a:p>
          <a:p>
            <a:r>
              <a:rPr lang="en-US" sz="1200" dirty="0">
                <a:solidFill>
                  <a:srgbClr val="C0C0C0"/>
                </a:solidFill>
                <a:effectLst/>
                <a:latin typeface="Monaco" pitchFamily="2" charset="77"/>
              </a:rPr>
              <a:t>C        10.1.48.0/24 is directly connected, Loopback0</a:t>
            </a:r>
          </a:p>
          <a:p>
            <a:r>
              <a:rPr lang="en-US" sz="1200" dirty="0">
                <a:solidFill>
                  <a:srgbClr val="C0C0C0"/>
                </a:solidFill>
                <a:effectLst/>
                <a:latin typeface="Monaco" pitchFamily="2" charset="77"/>
              </a:rPr>
              <a:t>L        10.1.48.1/32 is directly connected, Loopback0</a:t>
            </a:r>
          </a:p>
          <a:p>
            <a:r>
              <a:rPr lang="en-US" sz="1200" dirty="0">
                <a:solidFill>
                  <a:srgbClr val="C0C0C0"/>
                </a:solidFill>
                <a:effectLst/>
                <a:latin typeface="Monaco" pitchFamily="2" charset="77"/>
              </a:rPr>
              <a:t>C        10.20.30.32/31 is directly connected, Tunnel0</a:t>
            </a:r>
          </a:p>
          <a:p>
            <a:r>
              <a:rPr lang="en-US" sz="1200" dirty="0">
                <a:solidFill>
                  <a:srgbClr val="C0C0C0"/>
                </a:solidFill>
                <a:effectLst/>
                <a:latin typeface="Monaco" pitchFamily="2" charset="77"/>
              </a:rPr>
              <a:t>L        10.20.30.32/32 is directly connected, Tunnel0</a:t>
            </a:r>
          </a:p>
          <a:p>
            <a:r>
              <a:rPr lang="en-US" sz="1200" dirty="0">
                <a:solidFill>
                  <a:srgbClr val="C0C0C0"/>
                </a:solidFill>
                <a:effectLst/>
                <a:latin typeface="Monaco" pitchFamily="2" charset="77"/>
              </a:rPr>
              <a:t>      108.0.0.0/8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108.34.215.0/24 is directly connected, GigabitEthernet0/0</a:t>
            </a:r>
          </a:p>
          <a:p>
            <a:r>
              <a:rPr lang="en-US" sz="1200" dirty="0">
                <a:solidFill>
                  <a:srgbClr val="C0C0C0"/>
                </a:solidFill>
                <a:effectLst/>
                <a:latin typeface="Monaco" pitchFamily="2" charset="77"/>
              </a:rPr>
              <a:t>L        108.34.215.208/32 is directly connected, GigabitEthernet0/0</a:t>
            </a:r>
          </a:p>
          <a:p>
            <a:r>
              <a:rPr lang="en-US" sz="1200" dirty="0">
                <a:solidFill>
                  <a:srgbClr val="C0C0C0"/>
                </a:solidFill>
                <a:effectLst/>
                <a:latin typeface="Monaco" pitchFamily="2" charset="77"/>
              </a:rPr>
              <a:t>      172.16.0.0/16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172.16.98.0/24 is directly connected, Vlan98</a:t>
            </a:r>
          </a:p>
          <a:p>
            <a:r>
              <a:rPr lang="en-US" sz="1200" dirty="0">
                <a:solidFill>
                  <a:srgbClr val="C0C0C0"/>
                </a:solidFill>
                <a:effectLst/>
                <a:latin typeface="Monaco" pitchFamily="2" charset="77"/>
              </a:rPr>
              <a:t>L        172.16.98.1/32 is directly connected, Vlan98</a:t>
            </a:r>
          </a:p>
          <a:p>
            <a:r>
              <a:rPr lang="en-US" sz="1200" dirty="0">
                <a:solidFill>
                  <a:srgbClr val="C0C0C0"/>
                </a:solidFill>
                <a:effectLst/>
                <a:latin typeface="Monaco" pitchFamily="2" charset="77"/>
              </a:rPr>
              <a:t>      172.17.0.0/16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6 subnets, 3 masks</a:t>
            </a:r>
          </a:p>
          <a:p>
            <a:r>
              <a:rPr lang="en-US" sz="1200" dirty="0">
                <a:solidFill>
                  <a:srgbClr val="C0C0C0"/>
                </a:solidFill>
                <a:effectLst/>
                <a:latin typeface="Monaco" pitchFamily="2" charset="77"/>
              </a:rPr>
              <a:t>O IA     172.17.44.0/24 [110/1001] via 10.20.30.33, 3w4d, Tunnel0</a:t>
            </a:r>
          </a:p>
          <a:p>
            <a:r>
              <a:rPr lang="en-US" sz="1200" dirty="0">
                <a:solidFill>
                  <a:srgbClr val="C0C0C0"/>
                </a:solidFill>
                <a:effectLst/>
                <a:latin typeface="Monaco" pitchFamily="2" charset="77"/>
              </a:rPr>
              <a:t>C        172.17.48.0/24 is directly connected, Vlan20</a:t>
            </a:r>
          </a:p>
          <a:p>
            <a:r>
              <a:rPr lang="en-US" sz="1200" dirty="0">
                <a:solidFill>
                  <a:srgbClr val="C0C0C0"/>
                </a:solidFill>
                <a:effectLst/>
                <a:latin typeface="Monaco" pitchFamily="2" charset="77"/>
              </a:rPr>
              <a:t>L        172.17.48.1/32 is directly connected, Vlan20</a:t>
            </a:r>
          </a:p>
          <a:p>
            <a:r>
              <a:rPr lang="en-US" sz="1200" dirty="0">
                <a:solidFill>
                  <a:srgbClr val="C0C0C0"/>
                </a:solidFill>
                <a:effectLst/>
                <a:latin typeface="Monaco" pitchFamily="2" charset="77"/>
              </a:rPr>
              <a:t>C        172.17.49.0/25 is directly connected, Vlan50</a:t>
            </a:r>
          </a:p>
          <a:p>
            <a:r>
              <a:rPr lang="en-US" sz="1200" dirty="0">
                <a:solidFill>
                  <a:srgbClr val="C0C0C0"/>
                </a:solidFill>
                <a:effectLst/>
                <a:latin typeface="Monaco" pitchFamily="2" charset="77"/>
              </a:rPr>
              <a:t>L        172.17.49.1/32 is directly connected, Vlan50</a:t>
            </a:r>
          </a:p>
          <a:p>
            <a:r>
              <a:rPr lang="en-US" sz="1200" dirty="0">
                <a:solidFill>
                  <a:srgbClr val="C0C0C0"/>
                </a:solidFill>
                <a:effectLst/>
                <a:latin typeface="Monaco" pitchFamily="2" charset="77"/>
              </a:rPr>
              <a:t>O IA     172.17.80.0/25 [110/1011] via 10.20.30.33, 4d12h, Tunnel0</a:t>
            </a:r>
          </a:p>
        </p:txBody>
      </p:sp>
    </p:spTree>
    <p:extLst>
      <p:ext uri="{BB962C8B-B14F-4D97-AF65-F5344CB8AC3E}">
        <p14:creationId xmlns:p14="http://schemas.microsoft.com/office/powerpoint/2010/main" val="82256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Addresses (mac addresses)</a:t>
            </a:r>
          </a:p>
        </p:txBody>
      </p:sp>
      <p:sp>
        <p:nvSpPr>
          <p:cNvPr id="3" name="Content Placeholder 2"/>
          <p:cNvSpPr>
            <a:spLocks noGrp="1"/>
          </p:cNvSpPr>
          <p:nvPr>
            <p:ph idx="1"/>
          </p:nvPr>
        </p:nvSpPr>
        <p:spPr>
          <a:xfrm>
            <a:off x="-152400" y="210085"/>
            <a:ext cx="8763000" cy="3394472"/>
          </a:xfrm>
        </p:spPr>
        <p:txBody>
          <a:bodyPr>
            <a:normAutofit/>
          </a:bodyPr>
          <a:lstStyle/>
          <a:p>
            <a:pPr marL="0" indent="0">
              <a:buNone/>
            </a:pPr>
            <a:endParaRPr lang="en-US" sz="2100" dirty="0"/>
          </a:p>
          <a:p>
            <a:pPr marL="0" indent="0">
              <a:buNone/>
            </a:pPr>
            <a:endParaRPr lang="en-US" sz="2100" dirty="0"/>
          </a:p>
          <a:p>
            <a:pPr marL="0" indent="0" algn="ctr">
              <a:buNone/>
            </a:pPr>
            <a:r>
              <a:rPr lang="en-US" sz="2100" dirty="0"/>
              <a:t>Globally unique, 48-bit address per interface</a:t>
            </a:r>
            <a:br>
              <a:rPr lang="en-US" sz="2100" dirty="0"/>
            </a:br>
            <a:r>
              <a:rPr lang="en-US" sz="1800" dirty="0">
                <a:solidFill>
                  <a:srgbClr val="FFCC33"/>
                </a:solidFill>
              </a:rPr>
              <a:t>00:1c:43</a:t>
            </a:r>
            <a:r>
              <a:rPr lang="en-US" sz="1800" dirty="0"/>
              <a:t>:00:3d:09 (</a:t>
            </a:r>
            <a:r>
              <a:rPr lang="en-US" sz="1800" dirty="0">
                <a:solidFill>
                  <a:srgbClr val="FFCC33"/>
                </a:solidFill>
              </a:rPr>
              <a:t>Samsung</a:t>
            </a:r>
            <a:r>
              <a:rPr lang="en-US" sz="1800" dirty="0"/>
              <a:t> adapter)</a:t>
            </a:r>
          </a:p>
        </p:txBody>
      </p:sp>
      <p:pic>
        <p:nvPicPr>
          <p:cNvPr id="4" name="Picture 3">
            <a:extLst>
              <a:ext uri="{FF2B5EF4-FFF2-40B4-BE49-F238E27FC236}">
                <a16:creationId xmlns:a16="http://schemas.microsoft.com/office/drawing/2014/main" id="{86F15D72-90DF-2AC0-94C9-D1167A77C73F}"/>
              </a:ext>
            </a:extLst>
          </p:cNvPr>
          <p:cNvPicPr>
            <a:picLocks noChangeAspect="1"/>
          </p:cNvPicPr>
          <p:nvPr/>
        </p:nvPicPr>
        <p:blipFill>
          <a:blip r:embed="rId2"/>
          <a:stretch>
            <a:fillRect/>
          </a:stretch>
        </p:blipFill>
        <p:spPr>
          <a:xfrm>
            <a:off x="1657350" y="1016716"/>
            <a:ext cx="5829300" cy="746248"/>
          </a:xfrm>
          <a:prstGeom prst="rect">
            <a:avLst/>
          </a:prstGeom>
        </p:spPr>
      </p:pic>
      <p:sp>
        <p:nvSpPr>
          <p:cNvPr id="6" name="Rounded Rectangle 5">
            <a:extLst>
              <a:ext uri="{FF2B5EF4-FFF2-40B4-BE49-F238E27FC236}">
                <a16:creationId xmlns:a16="http://schemas.microsoft.com/office/drawing/2014/main" id="{FF1ABFD5-C305-2C5D-5826-001C1D1314D3}"/>
              </a:ext>
            </a:extLst>
          </p:cNvPr>
          <p:cNvSpPr/>
          <p:nvPr/>
        </p:nvSpPr>
        <p:spPr>
          <a:xfrm>
            <a:off x="1295400" y="4136081"/>
            <a:ext cx="7155212" cy="744293"/>
          </a:xfrm>
          <a:prstGeom prst="roundRect">
            <a:avLst/>
          </a:prstGeom>
          <a:solidFill>
            <a:srgbClr val="6612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spcBef>
                <a:spcPct val="20000"/>
              </a:spcBef>
              <a:defRPr/>
            </a:pPr>
            <a:r>
              <a:rPr lang="en-US" sz="2100" dirty="0">
                <a:latin typeface="Avenir Book" panose="02000503020000020003" pitchFamily="2" charset="0"/>
              </a:rPr>
              <a:t>=&gt; Nowadays, we call them “mac addresses” or </a:t>
            </a:r>
            <a:br>
              <a:rPr lang="en-US" sz="2100" dirty="0">
                <a:latin typeface="Avenir Book" panose="02000503020000020003" pitchFamily="2" charset="0"/>
              </a:rPr>
            </a:br>
            <a:r>
              <a:rPr lang="en-US" sz="2100" dirty="0">
                <a:latin typeface="Avenir Book" panose="02000503020000020003" pitchFamily="2" charset="0"/>
              </a:rPr>
              <a:t>“hardware addresses”</a:t>
            </a:r>
          </a:p>
        </p:txBody>
      </p:sp>
      <p:sp>
        <p:nvSpPr>
          <p:cNvPr id="5" name="Rectangle 4">
            <a:extLst>
              <a:ext uri="{FF2B5EF4-FFF2-40B4-BE49-F238E27FC236}">
                <a16:creationId xmlns:a16="http://schemas.microsoft.com/office/drawing/2014/main" id="{591F22C9-DB50-A2CB-9FBD-3D5944337707}"/>
              </a:ext>
            </a:extLst>
          </p:cNvPr>
          <p:cNvSpPr/>
          <p:nvPr/>
        </p:nvSpPr>
        <p:spPr>
          <a:xfrm>
            <a:off x="2847975" y="961214"/>
            <a:ext cx="1747838" cy="857250"/>
          </a:xfrm>
          <a:prstGeom prst="rect">
            <a:avLst/>
          </a:prstGeom>
          <a:noFill/>
          <a:ln w="57150">
            <a:solidFill>
              <a:srgbClr val="20A6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ontent Placeholder 2">
            <a:extLst>
              <a:ext uri="{FF2B5EF4-FFF2-40B4-BE49-F238E27FC236}">
                <a16:creationId xmlns:a16="http://schemas.microsoft.com/office/drawing/2014/main" id="{8D39B2CF-CEDA-9474-8A0E-9363F17EC3FF}"/>
              </a:ext>
            </a:extLst>
          </p:cNvPr>
          <p:cNvSpPr txBox="1">
            <a:spLocks/>
          </p:cNvSpPr>
          <p:nvPr/>
        </p:nvSpPr>
        <p:spPr>
          <a:xfrm>
            <a:off x="296333" y="1818464"/>
            <a:ext cx="8619067" cy="30619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venir Book" charset="0"/>
                <a:ea typeface="Avenir Book" charset="0"/>
                <a:cs typeface="Avenir Book"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venir Book" charset="0"/>
                <a:ea typeface="Avenir Book" charset="0"/>
                <a:cs typeface="Avenir Book"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venir Book" charset="0"/>
                <a:ea typeface="Avenir Book" charset="0"/>
                <a:cs typeface="Avenir Book"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venir Book" charset="0"/>
                <a:ea typeface="Avenir Book" charset="0"/>
                <a:cs typeface="Avenir Book"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a:t>Globally unique, 48-bit address per interface</a:t>
            </a:r>
          </a:p>
          <a:p>
            <a:pPr marL="0" indent="0" algn="ctr">
              <a:buFont typeface="Arial" pitchFamily="34" charset="0"/>
              <a:buNone/>
            </a:pPr>
            <a:r>
              <a:rPr lang="en-US" sz="2000" dirty="0">
                <a:solidFill>
                  <a:srgbClr val="FFCC33"/>
                </a:solidFill>
              </a:rPr>
              <a:t>00:1c:43</a:t>
            </a:r>
            <a:r>
              <a:rPr lang="en-US" sz="2000" dirty="0"/>
              <a:t>:00:3d:09 (</a:t>
            </a:r>
            <a:r>
              <a:rPr lang="en-US" sz="2000" dirty="0">
                <a:solidFill>
                  <a:srgbClr val="FFCC33"/>
                </a:solidFill>
              </a:rPr>
              <a:t>Samsung</a:t>
            </a:r>
            <a:r>
              <a:rPr lang="en-US" sz="2000" dirty="0"/>
              <a:t> adapter)</a:t>
            </a:r>
          </a:p>
          <a:p>
            <a:pPr marL="0" indent="0">
              <a:buFont typeface="Arial" pitchFamily="34" charset="0"/>
              <a:buNone/>
            </a:pPr>
            <a:endParaRPr lang="en-US" sz="2000" dirty="0"/>
          </a:p>
          <a:p>
            <a:pPr marL="0" indent="0">
              <a:buFont typeface="Arial" pitchFamily="34" charset="0"/>
              <a:buNone/>
            </a:pPr>
            <a:r>
              <a:rPr lang="en-US" sz="2000" dirty="0"/>
              <a:t>First 24 bits: </a:t>
            </a:r>
            <a:r>
              <a:rPr lang="en-US" sz="2000" dirty="0">
                <a:hlinkClick r:id="rId3"/>
              </a:rPr>
              <a:t>Registered to manufacturers</a:t>
            </a:r>
            <a:endParaRPr lang="en-US" sz="2000" dirty="0"/>
          </a:p>
          <a:p>
            <a:pPr marL="0" indent="0">
              <a:buFont typeface="Arial" pitchFamily="34" charset="0"/>
              <a:buNone/>
            </a:pPr>
            <a:r>
              <a:rPr lang="en-US" sz="1800" dirty="0"/>
              <a:t>=&gt; Other protocols have adopted this address format (</a:t>
            </a:r>
            <a:r>
              <a:rPr lang="en-US" sz="1800" dirty="0" err="1"/>
              <a:t>eg.</a:t>
            </a:r>
            <a:r>
              <a:rPr lang="en-US" sz="1800" dirty="0"/>
              <a:t> </a:t>
            </a:r>
            <a:r>
              <a:rPr lang="en-US" sz="1800" dirty="0" err="1"/>
              <a:t>Wifi</a:t>
            </a:r>
            <a:r>
              <a:rPr lang="en-US" sz="1800" dirty="0"/>
              <a:t>, Bluetooth, …)  </a:t>
            </a:r>
          </a:p>
        </p:txBody>
      </p:sp>
    </p:spTree>
    <p:extLst>
      <p:ext uri="{BB962C8B-B14F-4D97-AF65-F5344CB8AC3E}">
        <p14:creationId xmlns:p14="http://schemas.microsoft.com/office/powerpoint/2010/main" val="344217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routing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70</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304800" y="942350"/>
            <a:ext cx="8115300" cy="6740307"/>
          </a:xfrm>
          <a:prstGeom prst="rect">
            <a:avLst/>
          </a:prstGeom>
          <a:solidFill>
            <a:schemeClr val="bg1"/>
          </a:solidFill>
        </p:spPr>
        <p:txBody>
          <a:bodyPr wrap="square">
            <a:spAutoFit/>
          </a:bodyPr>
          <a:lstStyle/>
          <a:p>
            <a:r>
              <a:rPr lang="en-US" sz="1200" dirty="0">
                <a:solidFill>
                  <a:srgbClr val="C0C0C0"/>
                </a:solidFill>
                <a:effectLst/>
                <a:latin typeface="Monaco" pitchFamily="2" charset="77"/>
              </a:rPr>
              <a:t>R6#sh </a:t>
            </a:r>
            <a:r>
              <a:rPr lang="en-US" sz="1200" dirty="0" err="1">
                <a:solidFill>
                  <a:srgbClr val="C0C0C0"/>
                </a:solidFill>
                <a:effectLst/>
                <a:latin typeface="Monaco" pitchFamily="2" charset="77"/>
              </a:rPr>
              <a:t>ip</a:t>
            </a:r>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ro</a:t>
            </a:r>
            <a:endParaRPr lang="en-US" sz="1200" dirty="0">
              <a:solidFill>
                <a:srgbClr val="C0C0C0"/>
              </a:solidFill>
              <a:effectLst/>
              <a:latin typeface="Monaco" pitchFamily="2" charset="77"/>
            </a:endParaRPr>
          </a:p>
          <a:p>
            <a:r>
              <a:rPr lang="en-US" sz="1200" dirty="0">
                <a:solidFill>
                  <a:srgbClr val="C0C0C0"/>
                </a:solidFill>
                <a:effectLst/>
                <a:latin typeface="Monaco" pitchFamily="2" charset="77"/>
              </a:rPr>
              <a:t>Codes: L - local, C - connected, S - static, R - RIP, M - mobile, B - BGP</a:t>
            </a:r>
          </a:p>
          <a:p>
            <a:r>
              <a:rPr lang="en-US" sz="1200" dirty="0">
                <a:solidFill>
                  <a:srgbClr val="C0C0C0"/>
                </a:solidFill>
                <a:effectLst/>
                <a:latin typeface="Monaco" pitchFamily="2" charset="77"/>
              </a:rPr>
              <a:t>       D - EIGRP, EX - EIGRP external, O - OSPF, IA - OSPF inter area </a:t>
            </a:r>
          </a:p>
          <a:p>
            <a:r>
              <a:rPr lang="en-US" sz="1200" dirty="0">
                <a:solidFill>
                  <a:srgbClr val="C0C0C0"/>
                </a:solidFill>
                <a:effectLst/>
                <a:latin typeface="Monaco" pitchFamily="2" charset="77"/>
              </a:rPr>
              <a:t>       N1 - OSPF NSSA external type 1, N2 - OSPF NSSA external type 2</a:t>
            </a:r>
          </a:p>
          <a:p>
            <a:r>
              <a:rPr lang="en-US" sz="1200" dirty="0">
                <a:solidFill>
                  <a:srgbClr val="C0C0C0"/>
                </a:solidFill>
                <a:effectLst/>
                <a:latin typeface="Monaco" pitchFamily="2" charset="77"/>
              </a:rPr>
              <a:t>       E1 - OSPF external type 1, E2 - OSPF external type 2</a:t>
            </a:r>
          </a:p>
          <a:p>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i</a:t>
            </a:r>
            <a:r>
              <a:rPr lang="en-US" sz="1200" dirty="0">
                <a:solidFill>
                  <a:srgbClr val="C0C0C0"/>
                </a:solidFill>
                <a:effectLst/>
                <a:latin typeface="Monaco" pitchFamily="2" charset="77"/>
              </a:rPr>
              <a:t> - IS-IS, </a:t>
            </a:r>
            <a:r>
              <a:rPr lang="en-US" sz="1200" dirty="0" err="1">
                <a:solidFill>
                  <a:srgbClr val="C0C0C0"/>
                </a:solidFill>
                <a:effectLst/>
                <a:latin typeface="Monaco" pitchFamily="2" charset="77"/>
              </a:rPr>
              <a:t>su</a:t>
            </a:r>
            <a:r>
              <a:rPr lang="en-US" sz="1200" dirty="0">
                <a:solidFill>
                  <a:srgbClr val="C0C0C0"/>
                </a:solidFill>
                <a:effectLst/>
                <a:latin typeface="Monaco" pitchFamily="2" charset="77"/>
              </a:rPr>
              <a:t> - IS-IS summary, L1 - IS-IS level-1, L2 - IS-IS level-2</a:t>
            </a:r>
          </a:p>
          <a:p>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ia</a:t>
            </a:r>
            <a:r>
              <a:rPr lang="en-US" sz="1200" dirty="0">
                <a:solidFill>
                  <a:srgbClr val="C0C0C0"/>
                </a:solidFill>
                <a:effectLst/>
                <a:latin typeface="Monaco" pitchFamily="2" charset="77"/>
              </a:rPr>
              <a:t> - IS-IS inter area, * - candidate default, U - per-user static route</a:t>
            </a:r>
          </a:p>
          <a:p>
            <a:r>
              <a:rPr lang="en-US" sz="1200" dirty="0">
                <a:solidFill>
                  <a:srgbClr val="C0C0C0"/>
                </a:solidFill>
                <a:effectLst/>
                <a:latin typeface="Monaco" pitchFamily="2" charset="77"/>
              </a:rPr>
              <a:t>       o - ODR, P - periodic downloaded static route, H - NHRP, l - LISP</a:t>
            </a:r>
          </a:p>
          <a:p>
            <a:r>
              <a:rPr lang="en-US" sz="1200" dirty="0">
                <a:solidFill>
                  <a:srgbClr val="C0C0C0"/>
                </a:solidFill>
                <a:effectLst/>
                <a:latin typeface="Monaco" pitchFamily="2" charset="77"/>
              </a:rPr>
              <a:t>       + - replicated route, % - next hop override</a:t>
            </a:r>
          </a:p>
          <a:p>
            <a:br>
              <a:rPr lang="en-US" sz="1200" dirty="0">
                <a:solidFill>
                  <a:srgbClr val="F2F2F2"/>
                </a:solidFill>
                <a:effectLst/>
                <a:latin typeface="Monaco" pitchFamily="2" charset="77"/>
              </a:rPr>
            </a:br>
            <a:endParaRPr lang="en-US" sz="1200" dirty="0">
              <a:solidFill>
                <a:srgbClr val="F2F2F2"/>
              </a:solidFill>
              <a:effectLst/>
              <a:latin typeface="Monaco" pitchFamily="2" charset="77"/>
            </a:endParaRPr>
          </a:p>
          <a:p>
            <a:r>
              <a:rPr lang="en-US" sz="1200" dirty="0">
                <a:solidFill>
                  <a:srgbClr val="C0C0C0"/>
                </a:solidFill>
                <a:effectLst/>
                <a:latin typeface="Monaco" pitchFamily="2" charset="77"/>
              </a:rPr>
              <a:t>Gateway of last resort is 108.34.215.1 to network 0.0.0.0</a:t>
            </a:r>
          </a:p>
          <a:p>
            <a:br>
              <a:rPr lang="en-US" sz="1200" dirty="0">
                <a:solidFill>
                  <a:srgbClr val="F2F2F2"/>
                </a:solidFill>
                <a:effectLst/>
                <a:latin typeface="Monaco" pitchFamily="2" charset="77"/>
              </a:rPr>
            </a:br>
            <a:endParaRPr lang="en-US" sz="1200" dirty="0">
              <a:solidFill>
                <a:srgbClr val="F2F2F2"/>
              </a:solidFill>
              <a:effectLst/>
              <a:latin typeface="Monaco" pitchFamily="2" charset="77"/>
            </a:endParaRPr>
          </a:p>
          <a:p>
            <a:r>
              <a:rPr lang="en-US" sz="1200" dirty="0">
                <a:solidFill>
                  <a:srgbClr val="C0C0C0"/>
                </a:solidFill>
                <a:effectLst/>
                <a:latin typeface="Monaco" pitchFamily="2" charset="77"/>
              </a:rPr>
              <a:t>S*    0.0.0.0/0 [1/0] via 108.34.215.1</a:t>
            </a:r>
          </a:p>
          <a:p>
            <a:r>
              <a:rPr lang="en-US" sz="1200" dirty="0">
                <a:solidFill>
                  <a:srgbClr val="C0C0C0"/>
                </a:solidFill>
                <a:effectLst/>
                <a:latin typeface="Monaco" pitchFamily="2" charset="77"/>
              </a:rPr>
              <a:t>      10.0.0.0/8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7 subnets, 3 masks</a:t>
            </a:r>
          </a:p>
          <a:p>
            <a:r>
              <a:rPr lang="en-US" sz="1200" dirty="0">
                <a:solidFill>
                  <a:srgbClr val="C0C0C0"/>
                </a:solidFill>
                <a:effectLst/>
                <a:latin typeface="Monaco" pitchFamily="2" charset="77"/>
              </a:rPr>
              <a:t>C        10.1.0.0/24 is directly connected, wlan-ap0</a:t>
            </a:r>
          </a:p>
          <a:p>
            <a:r>
              <a:rPr lang="en-US" sz="1200" dirty="0">
                <a:solidFill>
                  <a:srgbClr val="C0C0C0"/>
                </a:solidFill>
                <a:effectLst/>
                <a:latin typeface="Monaco" pitchFamily="2" charset="77"/>
              </a:rPr>
              <a:t>L        10.1.0.2/32 is directly connected, wlan-ap0</a:t>
            </a:r>
          </a:p>
          <a:p>
            <a:r>
              <a:rPr lang="en-US" sz="1200" dirty="0">
                <a:solidFill>
                  <a:srgbClr val="C0C0C0"/>
                </a:solidFill>
                <a:effectLst/>
                <a:latin typeface="Monaco" pitchFamily="2" charset="77"/>
              </a:rPr>
              <a:t>O IA     10.1.44.1/32 [110/1001] via 10.20.30.33, 3w4d, Tunnel0</a:t>
            </a:r>
          </a:p>
          <a:p>
            <a:r>
              <a:rPr lang="en-US" sz="1200" dirty="0">
                <a:solidFill>
                  <a:srgbClr val="C0C0C0"/>
                </a:solidFill>
                <a:effectLst/>
                <a:latin typeface="Monaco" pitchFamily="2" charset="77"/>
              </a:rPr>
              <a:t>C        10.1.48.0/24 is directly connected, Loopback0</a:t>
            </a:r>
          </a:p>
          <a:p>
            <a:r>
              <a:rPr lang="en-US" sz="1200" dirty="0">
                <a:solidFill>
                  <a:srgbClr val="C0C0C0"/>
                </a:solidFill>
                <a:effectLst/>
                <a:latin typeface="Monaco" pitchFamily="2" charset="77"/>
              </a:rPr>
              <a:t>L        10.1.48.1/32 is directly connected, Loopback0</a:t>
            </a:r>
          </a:p>
          <a:p>
            <a:r>
              <a:rPr lang="en-US" sz="1200" dirty="0">
                <a:solidFill>
                  <a:srgbClr val="C0C0C0"/>
                </a:solidFill>
                <a:effectLst/>
                <a:latin typeface="Monaco" pitchFamily="2" charset="77"/>
              </a:rPr>
              <a:t>C        10.20.30.32/31 is directly connected, Tunnel0</a:t>
            </a:r>
          </a:p>
          <a:p>
            <a:r>
              <a:rPr lang="en-US" sz="1200" dirty="0">
                <a:solidFill>
                  <a:srgbClr val="C0C0C0"/>
                </a:solidFill>
                <a:effectLst/>
                <a:latin typeface="Monaco" pitchFamily="2" charset="77"/>
              </a:rPr>
              <a:t>L        10.20.30.32/32 is directly connected, Tunnel0</a:t>
            </a:r>
          </a:p>
          <a:p>
            <a:r>
              <a:rPr lang="en-US" sz="1200" dirty="0">
                <a:solidFill>
                  <a:srgbClr val="C0C0C0"/>
                </a:solidFill>
                <a:effectLst/>
                <a:latin typeface="Monaco" pitchFamily="2" charset="77"/>
              </a:rPr>
              <a:t>      108.0.0.0/8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108.34.215.0/24 is directly connected, GigabitEthernet0/0</a:t>
            </a:r>
          </a:p>
          <a:p>
            <a:r>
              <a:rPr lang="en-US" sz="1200" dirty="0">
                <a:solidFill>
                  <a:srgbClr val="C0C0C0"/>
                </a:solidFill>
                <a:effectLst/>
                <a:latin typeface="Monaco" pitchFamily="2" charset="77"/>
              </a:rPr>
              <a:t>L        108.34.215.208/32 is directly connected, GigabitEthernet0/0</a:t>
            </a:r>
          </a:p>
          <a:p>
            <a:r>
              <a:rPr lang="en-US" sz="1200" dirty="0">
                <a:solidFill>
                  <a:srgbClr val="C0C0C0"/>
                </a:solidFill>
                <a:effectLst/>
                <a:latin typeface="Monaco" pitchFamily="2" charset="77"/>
              </a:rPr>
              <a:t>      172.16.0.0/16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172.16.98.0/24 is directly connected, Vlan98</a:t>
            </a:r>
          </a:p>
          <a:p>
            <a:r>
              <a:rPr lang="en-US" sz="1200" dirty="0">
                <a:solidFill>
                  <a:srgbClr val="C0C0C0"/>
                </a:solidFill>
                <a:effectLst/>
                <a:latin typeface="Monaco" pitchFamily="2" charset="77"/>
              </a:rPr>
              <a:t>L        172.16.98.1/32 is directly connected, Vlan98</a:t>
            </a:r>
          </a:p>
          <a:p>
            <a:r>
              <a:rPr lang="en-US" sz="1200" dirty="0">
                <a:solidFill>
                  <a:srgbClr val="C0C0C0"/>
                </a:solidFill>
                <a:effectLst/>
                <a:latin typeface="Monaco" pitchFamily="2" charset="77"/>
              </a:rPr>
              <a:t>      172.17.0.0/16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6 subnets, 3 masks</a:t>
            </a:r>
          </a:p>
          <a:p>
            <a:r>
              <a:rPr lang="en-US" sz="1200" dirty="0">
                <a:solidFill>
                  <a:srgbClr val="C0C0C0"/>
                </a:solidFill>
                <a:effectLst/>
                <a:latin typeface="Monaco" pitchFamily="2" charset="77"/>
              </a:rPr>
              <a:t>O IA     172.17.44.0/24 [110/1001] via 10.20.30.33, 3w4d, Tunnel0</a:t>
            </a:r>
          </a:p>
          <a:p>
            <a:r>
              <a:rPr lang="en-US" sz="1200" dirty="0">
                <a:solidFill>
                  <a:srgbClr val="C0C0C0"/>
                </a:solidFill>
                <a:effectLst/>
                <a:latin typeface="Monaco" pitchFamily="2" charset="77"/>
              </a:rPr>
              <a:t>C        172.17.48.0/24 is directly connected, Vlan20</a:t>
            </a:r>
          </a:p>
          <a:p>
            <a:r>
              <a:rPr lang="en-US" sz="1200" dirty="0">
                <a:solidFill>
                  <a:srgbClr val="C0C0C0"/>
                </a:solidFill>
                <a:effectLst/>
                <a:latin typeface="Monaco" pitchFamily="2" charset="77"/>
              </a:rPr>
              <a:t>L        172.17.48.1/32 is directly connected, Vlan20</a:t>
            </a:r>
          </a:p>
          <a:p>
            <a:r>
              <a:rPr lang="en-US" sz="1200" dirty="0">
                <a:solidFill>
                  <a:srgbClr val="C0C0C0"/>
                </a:solidFill>
                <a:effectLst/>
                <a:latin typeface="Monaco" pitchFamily="2" charset="77"/>
              </a:rPr>
              <a:t>C        172.17.49.0/25 is directly connected, Vlan50</a:t>
            </a:r>
          </a:p>
          <a:p>
            <a:r>
              <a:rPr lang="en-US" sz="1200" dirty="0">
                <a:solidFill>
                  <a:srgbClr val="C0C0C0"/>
                </a:solidFill>
                <a:effectLst/>
                <a:latin typeface="Monaco" pitchFamily="2" charset="77"/>
              </a:rPr>
              <a:t>L        172.17.49.1/32 is directly connected, Vlan50</a:t>
            </a:r>
          </a:p>
          <a:p>
            <a:r>
              <a:rPr lang="en-US" sz="1200" dirty="0">
                <a:solidFill>
                  <a:srgbClr val="C0C0C0"/>
                </a:solidFill>
                <a:effectLst/>
                <a:latin typeface="Monaco" pitchFamily="2" charset="77"/>
              </a:rPr>
              <a:t>O IA     172.17.80.0/25 [110/1011] via 10.20.30.33, 4d12h, Tunnel0</a:t>
            </a:r>
          </a:p>
        </p:txBody>
      </p:sp>
    </p:spTree>
    <p:extLst>
      <p:ext uri="{BB962C8B-B14F-4D97-AF65-F5344CB8AC3E}">
        <p14:creationId xmlns:p14="http://schemas.microsoft.com/office/powerpoint/2010/main" val="2894913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large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71</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304800" y="942350"/>
            <a:ext cx="8115300" cy="8402300"/>
          </a:xfrm>
          <a:prstGeom prst="rect">
            <a:avLst/>
          </a:prstGeom>
          <a:solidFill>
            <a:schemeClr val="bg1"/>
          </a:solidFill>
        </p:spPr>
        <p:txBody>
          <a:bodyPr wrap="square">
            <a:spAutoFit/>
          </a:bodyPr>
          <a:lstStyle/>
          <a:p>
            <a:r>
              <a:rPr lang="en-US" sz="1200" dirty="0" err="1">
                <a:latin typeface="Consolas" panose="020B0609020204030204" pitchFamily="49" charset="0"/>
                <a:cs typeface="Consolas" panose="020B0609020204030204" pitchFamily="49" charset="0"/>
              </a:rPr>
              <a:t>rviews@route-server.ip.att.net</a:t>
            </a:r>
            <a:r>
              <a:rPr lang="en-US" sz="1200" dirty="0">
                <a:latin typeface="Consolas" panose="020B0609020204030204" pitchFamily="49" charset="0"/>
                <a:cs typeface="Consolas" panose="020B0609020204030204" pitchFamily="49" charset="0"/>
              </a:rPr>
              <a:t>&gt;</a:t>
            </a:r>
            <a:r>
              <a:rPr lang="en-US" sz="1200" dirty="0">
                <a:latin typeface="Monaco" pitchFamily="2" charset="77"/>
              </a:rPr>
              <a:t>show route table inet.0 active-path    </a:t>
            </a:r>
          </a:p>
          <a:p>
            <a:endParaRPr lang="en-US" sz="1200" dirty="0">
              <a:latin typeface="Consolas" panose="020B0609020204030204" pitchFamily="49" charset="0"/>
              <a:cs typeface="Consolas" panose="020B0609020204030204" pitchFamily="49" charset="0"/>
            </a:endParaRPr>
          </a:p>
          <a:p>
            <a:r>
              <a:rPr lang="en-US" sz="1200" dirty="0">
                <a:latin typeface="Monaco" pitchFamily="2" charset="77"/>
              </a:rPr>
              <a:t>inet.0: 866991 destinations, </a:t>
            </a:r>
            <a:r>
              <a:rPr lang="en-US" sz="1200" dirty="0">
                <a:solidFill>
                  <a:srgbClr val="FFC000"/>
                </a:solidFill>
                <a:latin typeface="Monaco" pitchFamily="2" charset="77"/>
              </a:rPr>
              <a:t>13870153</a:t>
            </a:r>
            <a:r>
              <a:rPr lang="en-US" sz="1200" dirty="0">
                <a:latin typeface="Monaco" pitchFamily="2" charset="77"/>
              </a:rPr>
              <a:t> routes (866991 active, 0 </a:t>
            </a:r>
            <a:r>
              <a:rPr lang="en-US" sz="1200" dirty="0" err="1">
                <a:latin typeface="Monaco" pitchFamily="2" charset="77"/>
              </a:rPr>
              <a:t>holddown</a:t>
            </a:r>
            <a:r>
              <a:rPr lang="en-US" sz="1200" dirty="0">
                <a:latin typeface="Monaco" pitchFamily="2" charset="77"/>
              </a:rPr>
              <a:t>, 0 hidden)</a:t>
            </a:r>
          </a:p>
          <a:p>
            <a:r>
              <a:rPr lang="en-US" sz="1200" dirty="0">
                <a:latin typeface="Monaco" pitchFamily="2" charset="77"/>
              </a:rPr>
              <a:t>+ = Active Route, - = Last Active, * = Both</a:t>
            </a:r>
          </a:p>
          <a:p>
            <a:br>
              <a:rPr lang="en-US" sz="1200" dirty="0">
                <a:latin typeface="Monaco" pitchFamily="2" charset="77"/>
              </a:rPr>
            </a:br>
            <a:endParaRPr lang="en-US" sz="1200" dirty="0">
              <a:latin typeface="Monaco" pitchFamily="2" charset="77"/>
            </a:endParaRPr>
          </a:p>
          <a:p>
            <a:r>
              <a:rPr lang="en-US" sz="1200" dirty="0">
                <a:latin typeface="Monaco" pitchFamily="2" charset="77"/>
              </a:rPr>
              <a:t>0.0.0.0/0          *[Static/5] 5w0d 19:43:09</a:t>
            </a:r>
          </a:p>
          <a:p>
            <a:r>
              <a:rPr lang="en-US" sz="1200" dirty="0">
                <a:latin typeface="Monaco" pitchFamily="2" charset="77"/>
              </a:rPr>
              <a:t>                    &gt; to 12.0.1.1 via em0.0</a:t>
            </a:r>
          </a:p>
          <a:p>
            <a:r>
              <a:rPr lang="en-US" sz="1200" dirty="0">
                <a:latin typeface="Monaco" pitchFamily="2" charset="77"/>
              </a:rPr>
              <a:t>1.0.0.0/24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13335 I, validation-state: valid</a:t>
            </a:r>
          </a:p>
          <a:p>
            <a:r>
              <a:rPr lang="en-US" sz="1200" dirty="0">
                <a:latin typeface="Monaco" pitchFamily="2" charset="77"/>
              </a:rPr>
              <a:t>                    &gt; to 12.0.1.1 via em0.0</a:t>
            </a:r>
          </a:p>
          <a:p>
            <a:r>
              <a:rPr lang="en-US" sz="1200" dirty="0">
                <a:latin typeface="Monaco" pitchFamily="2" charset="77"/>
              </a:rPr>
              <a:t>1.0.4.0/22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1.0.4.0/24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1.0.5.0/24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1.0.6.0/24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1.0.7.0/24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1.0.64.0/18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2497 7670 18144 I, validation-state: unknown</a:t>
            </a:r>
          </a:p>
          <a:p>
            <a:r>
              <a:rPr lang="en-US" sz="1200" dirty="0">
                <a:latin typeface="Monaco" pitchFamily="2" charset="77"/>
              </a:rPr>
              <a:t>                    &gt; to 12.0.1.1 via em0.0</a:t>
            </a:r>
          </a:p>
          <a:p>
            <a:r>
              <a:rPr lang="en-US" sz="1200" dirty="0">
                <a:latin typeface="Monaco" pitchFamily="2" charset="77"/>
              </a:rPr>
              <a:t>1.0.128.0/17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1.0.128.0/18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1.0.128.0/19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6939 4651 23969 I, validation-state: unknown</a:t>
            </a:r>
          </a:p>
          <a:p>
            <a:r>
              <a:rPr lang="en-US" sz="1200" dirty="0">
                <a:latin typeface="Monaco" pitchFamily="2" charset="77"/>
              </a:rPr>
              <a:t>                    &gt; to 12.0.1.1 via em0.0</a:t>
            </a:r>
          </a:p>
          <a:p>
            <a:r>
              <a:rPr lang="en-US" sz="1200" dirty="0">
                <a:latin typeface="Monaco" pitchFamily="2" charset="77"/>
              </a:rPr>
              <a:t>1.0.129.0/24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6939 4651 23969 I, validation-state: unknown</a:t>
            </a:r>
          </a:p>
          <a:p>
            <a:r>
              <a:rPr lang="en-US" sz="1200" dirty="0">
                <a:latin typeface="Monaco" pitchFamily="2" charset="77"/>
              </a:rPr>
              <a:t>                    &gt; to 12.0.1.1 via em0.0</a:t>
            </a:r>
          </a:p>
          <a:p>
            <a:endParaRPr lang="en-US"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4798225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27E6-AB38-F348-AE2F-FA415EA3F3D0}"/>
              </a:ext>
            </a:extLst>
          </p:cNvPr>
          <p:cNvSpPr>
            <a:spLocks noGrp="1"/>
          </p:cNvSpPr>
          <p:nvPr>
            <p:ph type="title"/>
          </p:nvPr>
        </p:nvSpPr>
        <p:spPr/>
        <p:txBody>
          <a:bodyPr/>
          <a:lstStyle/>
          <a:p>
            <a:r>
              <a:rPr lang="en-US" dirty="0"/>
              <a:t>The IPv4 Header</a:t>
            </a:r>
          </a:p>
        </p:txBody>
      </p:sp>
      <p:sp>
        <p:nvSpPr>
          <p:cNvPr id="4" name="Slide Number Placeholder 3">
            <a:extLst>
              <a:ext uri="{FF2B5EF4-FFF2-40B4-BE49-F238E27FC236}">
                <a16:creationId xmlns:a16="http://schemas.microsoft.com/office/drawing/2014/main" id="{CBF0D7BE-E6EC-E04E-BB0A-051F1877FC82}"/>
              </a:ext>
            </a:extLst>
          </p:cNvPr>
          <p:cNvSpPr>
            <a:spLocks noGrp="1"/>
          </p:cNvSpPr>
          <p:nvPr>
            <p:ph type="sldNum" sz="quarter" idx="12"/>
          </p:nvPr>
        </p:nvSpPr>
        <p:spPr/>
        <p:txBody>
          <a:bodyPr/>
          <a:lstStyle/>
          <a:p>
            <a:fld id="{22D6CAD1-C946-4B93-B6A2-6369BC3B5860}" type="slidenum">
              <a:rPr lang="en-US" smtClean="0"/>
              <a:t>72</a:t>
            </a:fld>
            <a:endParaRPr lang="en-US" dirty="0"/>
          </a:p>
        </p:txBody>
      </p:sp>
      <p:pic>
        <p:nvPicPr>
          <p:cNvPr id="1026" name="Picture 2">
            <a:extLst>
              <a:ext uri="{FF2B5EF4-FFF2-40B4-BE49-F238E27FC236}">
                <a16:creationId xmlns:a16="http://schemas.microsoft.com/office/drawing/2014/main" id="{03899025-242A-E340-82DA-AEBC320347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123950"/>
            <a:ext cx="6858000" cy="3127772"/>
          </a:xfrm>
          <a:prstGeom prst="rect">
            <a:avLst/>
          </a:prstGeom>
          <a:solidFill>
            <a:schemeClr val="tx1"/>
          </a:solidFill>
          <a:ln>
            <a:solidFill>
              <a:schemeClr val="bg1"/>
            </a:solidFill>
          </a:ln>
        </p:spPr>
      </p:pic>
      <p:sp>
        <p:nvSpPr>
          <p:cNvPr id="5" name="Rounded Rectangle 4">
            <a:extLst>
              <a:ext uri="{FF2B5EF4-FFF2-40B4-BE49-F238E27FC236}">
                <a16:creationId xmlns:a16="http://schemas.microsoft.com/office/drawing/2014/main" id="{BEB8C3B5-2FFB-FA4A-AFBD-26AF618CEAF1}"/>
              </a:ext>
            </a:extLst>
          </p:cNvPr>
          <p:cNvSpPr/>
          <p:nvPr/>
        </p:nvSpPr>
        <p:spPr>
          <a:xfrm>
            <a:off x="1143001" y="4461272"/>
            <a:ext cx="6858000" cy="579836"/>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Avenir Book" charset="0"/>
                <a:ea typeface="Avenir Book" charset="0"/>
                <a:cs typeface="Avenir Book" charset="0"/>
              </a:rPr>
              <a:t>Defined by RFC 791</a:t>
            </a:r>
          </a:p>
          <a:p>
            <a:pPr algn="ctr"/>
            <a:r>
              <a:rPr lang="en-US" dirty="0">
                <a:latin typeface="Avenir Book" charset="0"/>
                <a:ea typeface="Avenir Book" charset="0"/>
                <a:cs typeface="Avenir Book" charset="0"/>
              </a:rPr>
              <a:t>RFC (Request for Comment): defines network standard</a:t>
            </a:r>
          </a:p>
        </p:txBody>
      </p:sp>
    </p:spTree>
    <p:extLst>
      <p:ext uri="{BB962C8B-B14F-4D97-AF65-F5344CB8AC3E}">
        <p14:creationId xmlns:p14="http://schemas.microsoft.com/office/powerpoint/2010/main" val="14926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Traceroute example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73</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514350" y="1047750"/>
            <a:ext cx="8115300" cy="1954381"/>
          </a:xfrm>
          <a:prstGeom prst="rect">
            <a:avLst/>
          </a:prstGeom>
          <a:solidFill>
            <a:schemeClr val="bg1"/>
          </a:solidFill>
        </p:spPr>
        <p:txBody>
          <a:bodyPr wrap="square">
            <a:spAutoFit/>
          </a:bodyPr>
          <a:lstStyle/>
          <a:p>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deemer@Warsprite</a:t>
            </a:r>
            <a:r>
              <a:rPr lang="en-US" sz="1400" dirty="0">
                <a:latin typeface="Consolas" panose="020B0609020204030204" pitchFamily="49" charset="0"/>
                <a:cs typeface="Consolas" panose="020B0609020204030204" pitchFamily="49" charset="0"/>
              </a:rPr>
              <a:t> ~]$ traceroute -q 1 </a:t>
            </a:r>
            <a:r>
              <a:rPr lang="en-US" sz="1400" dirty="0" err="1">
                <a:latin typeface="Consolas" panose="020B0609020204030204" pitchFamily="49" charset="0"/>
                <a:cs typeface="Consolas" panose="020B0609020204030204" pitchFamily="49" charset="0"/>
              </a:rPr>
              <a:t>google.com</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traceroute to </a:t>
            </a:r>
            <a:r>
              <a:rPr lang="en-US" sz="1400" dirty="0" err="1">
                <a:latin typeface="Consolas" panose="020B0609020204030204" pitchFamily="49" charset="0"/>
                <a:cs typeface="Consolas" panose="020B0609020204030204" pitchFamily="49" charset="0"/>
              </a:rPr>
              <a:t>google.com</a:t>
            </a:r>
            <a:r>
              <a:rPr lang="en-US" sz="1400" dirty="0">
                <a:latin typeface="Consolas" panose="020B0609020204030204" pitchFamily="49" charset="0"/>
                <a:cs typeface="Consolas" panose="020B0609020204030204" pitchFamily="49" charset="0"/>
              </a:rPr>
              <a:t> (142.251.40.174), 30 hops max, 60 byte packets</a:t>
            </a:r>
          </a:p>
          <a:p>
            <a:r>
              <a:rPr lang="en-US" sz="1400" dirty="0">
                <a:latin typeface="Consolas" panose="020B0609020204030204" pitchFamily="49" charset="0"/>
                <a:cs typeface="Consolas" panose="020B0609020204030204" pitchFamily="49" charset="0"/>
              </a:rPr>
              <a:t> 1  router1-nac.linode.com (207.99.1.13)  0.621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2  if-0-1-0-0-0.gw1.cjj1.us.linode.com (173.255.239.26)  0.499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3  72.14.222.136 (72.14.222.136)  0.949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4  72.14.222.136 (72.14.222.136)  0.919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5  108.170.248.65 (108.170.248.65)  1.842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6  </a:t>
            </a:r>
            <a:r>
              <a:rPr lang="en-US" sz="1400" dirty="0">
                <a:solidFill>
                  <a:srgbClr val="FFCC33"/>
                </a:solidFill>
                <a:latin typeface="Consolas" panose="020B0609020204030204" pitchFamily="49" charset="0"/>
                <a:cs typeface="Consolas" panose="020B0609020204030204" pitchFamily="49" charset="0"/>
              </a:rPr>
              <a:t>lga</a:t>
            </a:r>
            <a:r>
              <a:rPr lang="en-US" sz="1400" dirty="0">
                <a:latin typeface="Consolas" panose="020B0609020204030204" pitchFamily="49" charset="0"/>
                <a:cs typeface="Consolas" panose="020B0609020204030204" pitchFamily="49" charset="0"/>
              </a:rPr>
              <a:t>25s81-in-f14.1e100.net (142.251.40.174)  1.812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endParaRPr lang="en-US" sz="800" dirty="0">
              <a:effectLst/>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813316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Traceroute example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74</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514350" y="1047750"/>
            <a:ext cx="8115300" cy="3416320"/>
          </a:xfrm>
          <a:prstGeom prst="rect">
            <a:avLst/>
          </a:prstGeom>
          <a:solidFill>
            <a:schemeClr val="bg1"/>
          </a:solidFill>
        </p:spPr>
        <p:txBody>
          <a:bodyPr wrap="square">
            <a:spAutoFit/>
          </a:bodyPr>
          <a:lstStyle/>
          <a:p>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deemer@Warsprite</a:t>
            </a:r>
            <a:r>
              <a:rPr lang="en-US" sz="1400" dirty="0">
                <a:latin typeface="Consolas" panose="020B0609020204030204" pitchFamily="49" charset="0"/>
                <a:cs typeface="Consolas" panose="020B0609020204030204" pitchFamily="49" charset="0"/>
              </a:rPr>
              <a:t> ~]$ traceroute -q 1 </a:t>
            </a:r>
            <a:r>
              <a:rPr lang="en-US" sz="1400" dirty="0" err="1">
                <a:latin typeface="Consolas" panose="020B0609020204030204" pitchFamily="49" charset="0"/>
                <a:cs typeface="Consolas" panose="020B0609020204030204" pitchFamily="49" charset="0"/>
              </a:rPr>
              <a:t>amazon.co.uk</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traceroute to </a:t>
            </a:r>
            <a:r>
              <a:rPr lang="en-US" sz="1400" dirty="0" err="1">
                <a:latin typeface="Consolas" panose="020B0609020204030204" pitchFamily="49" charset="0"/>
                <a:cs typeface="Consolas" panose="020B0609020204030204" pitchFamily="49" charset="0"/>
              </a:rPr>
              <a:t>amazon.co.uk</a:t>
            </a:r>
            <a:r>
              <a:rPr lang="en-US" sz="1400" dirty="0">
                <a:latin typeface="Consolas" panose="020B0609020204030204" pitchFamily="49" charset="0"/>
                <a:cs typeface="Consolas" panose="020B0609020204030204" pitchFamily="49" charset="0"/>
              </a:rPr>
              <a:t> (178.236.7.220), 30 hops max, 60 byte packets</a:t>
            </a:r>
          </a:p>
          <a:p>
            <a:r>
              <a:rPr lang="en-US" sz="1400" dirty="0">
                <a:latin typeface="Consolas" panose="020B0609020204030204" pitchFamily="49" charset="0"/>
                <a:cs typeface="Consolas" panose="020B0609020204030204" pitchFamily="49" charset="0"/>
              </a:rPr>
              <a:t> 1  router2-nac.linode.com (207.99.1.14)  0.577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2  if-11-1-0-1-0.gw2.cjj1.us.linode.com (173.255.239.16)  0.461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3  ix-et-2-0-2-0.tcore3.</a:t>
            </a:r>
            <a:r>
              <a:rPr lang="en-US" sz="1400" dirty="0">
                <a:solidFill>
                  <a:srgbClr val="FFC000"/>
                </a:solidFill>
                <a:latin typeface="Consolas" panose="020B0609020204030204" pitchFamily="49" charset="0"/>
                <a:cs typeface="Consolas" panose="020B0609020204030204" pitchFamily="49" charset="0"/>
              </a:rPr>
              <a:t>njy-newark</a:t>
            </a:r>
            <a:r>
              <a:rPr lang="en-US" sz="1400" dirty="0">
                <a:latin typeface="Consolas" panose="020B0609020204030204" pitchFamily="49" charset="0"/>
                <a:cs typeface="Consolas" panose="020B0609020204030204" pitchFamily="49" charset="0"/>
              </a:rPr>
              <a:t>.as6453.net (66.198.70.104)  1.025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4  be3294.ccr41.</a:t>
            </a:r>
            <a:r>
              <a:rPr lang="en-US" sz="1400" dirty="0">
                <a:solidFill>
                  <a:srgbClr val="FFC000"/>
                </a:solidFill>
                <a:latin typeface="Consolas" panose="020B0609020204030204" pitchFamily="49" charset="0"/>
                <a:cs typeface="Consolas" panose="020B0609020204030204" pitchFamily="49" charset="0"/>
              </a:rPr>
              <a:t>jfk02</a:t>
            </a:r>
            <a:r>
              <a:rPr lang="en-US" sz="1400" dirty="0">
                <a:latin typeface="Consolas" panose="020B0609020204030204" pitchFamily="49" charset="0"/>
                <a:cs typeface="Consolas" panose="020B0609020204030204" pitchFamily="49" charset="0"/>
              </a:rPr>
              <a:t>.atlas.cogentco.com (154.54.47.217)  2.938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5  be2317.ccr41.</a:t>
            </a:r>
            <a:r>
              <a:rPr lang="en-US" sz="1400" dirty="0">
                <a:solidFill>
                  <a:srgbClr val="FFC000"/>
                </a:solidFill>
                <a:latin typeface="Consolas" panose="020B0609020204030204" pitchFamily="49" charset="0"/>
                <a:cs typeface="Consolas" panose="020B0609020204030204" pitchFamily="49" charset="0"/>
              </a:rPr>
              <a:t>lon13</a:t>
            </a:r>
            <a:r>
              <a:rPr lang="en-US" sz="1400" dirty="0">
                <a:latin typeface="Consolas" panose="020B0609020204030204" pitchFamily="49" charset="0"/>
                <a:cs typeface="Consolas" panose="020B0609020204030204" pitchFamily="49" charset="0"/>
              </a:rPr>
              <a:t>.atlas.cogentco.com (154.54.30.186)  69.725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6  be2350.rcr21.b023101-0.lon13.atlas.cogentco.com (130.117.51.138)  69.947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7  a100-row.demarc.cogentco.com (149.11.173.122)  71.639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8  150.222.15.28 (150.222.15.28)  78.217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9  150.222.15.21 (150.222.15.21)  84.383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10  *</a:t>
            </a:r>
          </a:p>
          <a:p>
            <a:r>
              <a:rPr lang="en-US" sz="1400" dirty="0">
                <a:latin typeface="Consolas" panose="020B0609020204030204" pitchFamily="49" charset="0"/>
                <a:cs typeface="Consolas" panose="020B0609020204030204" pitchFamily="49" charset="0"/>
              </a:rPr>
              <a:t>11  150.222.15.4 (150.222.15.4)  74.529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                                        . . .</a:t>
            </a:r>
          </a:p>
          <a:p>
            <a:r>
              <a:rPr lang="en-US" sz="1400" dirty="0">
                <a:latin typeface="Consolas" panose="020B0609020204030204" pitchFamily="49" charset="0"/>
                <a:cs typeface="Consolas" panose="020B0609020204030204" pitchFamily="49" charset="0"/>
              </a:rPr>
              <a:t>30  178.236.14.162 (178.236.14.162)  83.659 </a:t>
            </a:r>
            <a:r>
              <a:rPr lang="en-US" sz="1400" dirty="0" err="1">
                <a:latin typeface="Consolas" panose="020B0609020204030204" pitchFamily="49" charset="0"/>
                <a:cs typeface="Consolas" panose="020B0609020204030204" pitchFamily="49" charset="0"/>
              </a:rPr>
              <a:t>ms</a:t>
            </a:r>
            <a:endParaRPr lang="en-US" sz="1400" dirty="0">
              <a:latin typeface="Consolas" panose="020B0609020204030204" pitchFamily="49" charset="0"/>
              <a:cs typeface="Consolas" panose="020B0609020204030204" pitchFamily="49" charset="0"/>
            </a:endParaRPr>
          </a:p>
          <a:p>
            <a:endParaRPr lang="en-US" sz="600" dirty="0">
              <a:effectLst/>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181171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routing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75</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304800" y="942350"/>
            <a:ext cx="8115300" cy="6740307"/>
          </a:xfrm>
          <a:prstGeom prst="rect">
            <a:avLst/>
          </a:prstGeom>
          <a:solidFill>
            <a:schemeClr val="bg1"/>
          </a:solidFill>
        </p:spPr>
        <p:txBody>
          <a:bodyPr wrap="square">
            <a:spAutoFit/>
          </a:bodyPr>
          <a:lstStyle/>
          <a:p>
            <a:r>
              <a:rPr lang="en-US" sz="1200" dirty="0">
                <a:solidFill>
                  <a:srgbClr val="C0C0C0"/>
                </a:solidFill>
                <a:effectLst/>
                <a:latin typeface="Monaco" pitchFamily="2" charset="77"/>
              </a:rPr>
              <a:t>R6#sh </a:t>
            </a:r>
            <a:r>
              <a:rPr lang="en-US" sz="1200" dirty="0" err="1">
                <a:solidFill>
                  <a:srgbClr val="C0C0C0"/>
                </a:solidFill>
                <a:effectLst/>
                <a:latin typeface="Monaco" pitchFamily="2" charset="77"/>
              </a:rPr>
              <a:t>ip</a:t>
            </a:r>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ro</a:t>
            </a:r>
            <a:endParaRPr lang="en-US" sz="1200" dirty="0">
              <a:solidFill>
                <a:srgbClr val="C0C0C0"/>
              </a:solidFill>
              <a:effectLst/>
              <a:latin typeface="Monaco" pitchFamily="2" charset="77"/>
            </a:endParaRPr>
          </a:p>
          <a:p>
            <a:r>
              <a:rPr lang="en-US" sz="1200" dirty="0">
                <a:solidFill>
                  <a:srgbClr val="C0C0C0"/>
                </a:solidFill>
                <a:effectLst/>
                <a:latin typeface="Monaco" pitchFamily="2" charset="77"/>
              </a:rPr>
              <a:t>Codes: L - local, C - connected, S - static, R - RIP, M - mobile, B - BGP</a:t>
            </a:r>
          </a:p>
          <a:p>
            <a:r>
              <a:rPr lang="en-US" sz="1200" dirty="0">
                <a:solidFill>
                  <a:srgbClr val="C0C0C0"/>
                </a:solidFill>
                <a:effectLst/>
                <a:latin typeface="Monaco" pitchFamily="2" charset="77"/>
              </a:rPr>
              <a:t>       D - EIGRP, EX - EIGRP external, O - OSPF, IA - OSPF inter area </a:t>
            </a:r>
          </a:p>
          <a:p>
            <a:r>
              <a:rPr lang="en-US" sz="1200" dirty="0">
                <a:solidFill>
                  <a:srgbClr val="C0C0C0"/>
                </a:solidFill>
                <a:effectLst/>
                <a:latin typeface="Monaco" pitchFamily="2" charset="77"/>
              </a:rPr>
              <a:t>       N1 - OSPF NSSA external type 1, N2 - OSPF NSSA external type 2</a:t>
            </a:r>
          </a:p>
          <a:p>
            <a:r>
              <a:rPr lang="en-US" sz="1200" dirty="0">
                <a:solidFill>
                  <a:srgbClr val="C0C0C0"/>
                </a:solidFill>
                <a:effectLst/>
                <a:latin typeface="Monaco" pitchFamily="2" charset="77"/>
              </a:rPr>
              <a:t>       E1 - OSPF external type 1, E2 - OSPF external type 2</a:t>
            </a:r>
          </a:p>
          <a:p>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i</a:t>
            </a:r>
            <a:r>
              <a:rPr lang="en-US" sz="1200" dirty="0">
                <a:solidFill>
                  <a:srgbClr val="C0C0C0"/>
                </a:solidFill>
                <a:effectLst/>
                <a:latin typeface="Monaco" pitchFamily="2" charset="77"/>
              </a:rPr>
              <a:t> - IS-IS, </a:t>
            </a:r>
            <a:r>
              <a:rPr lang="en-US" sz="1200" dirty="0" err="1">
                <a:solidFill>
                  <a:srgbClr val="C0C0C0"/>
                </a:solidFill>
                <a:effectLst/>
                <a:latin typeface="Monaco" pitchFamily="2" charset="77"/>
              </a:rPr>
              <a:t>su</a:t>
            </a:r>
            <a:r>
              <a:rPr lang="en-US" sz="1200" dirty="0">
                <a:solidFill>
                  <a:srgbClr val="C0C0C0"/>
                </a:solidFill>
                <a:effectLst/>
                <a:latin typeface="Monaco" pitchFamily="2" charset="77"/>
              </a:rPr>
              <a:t> - IS-IS summary, L1 - IS-IS level-1, L2 - IS-IS level-2</a:t>
            </a:r>
          </a:p>
          <a:p>
            <a:r>
              <a:rPr lang="en-US" sz="1200" dirty="0">
                <a:solidFill>
                  <a:srgbClr val="C0C0C0"/>
                </a:solidFill>
                <a:effectLst/>
                <a:latin typeface="Monaco" pitchFamily="2" charset="77"/>
              </a:rPr>
              <a:t>       </a:t>
            </a:r>
            <a:r>
              <a:rPr lang="en-US" sz="1200" dirty="0" err="1">
                <a:solidFill>
                  <a:srgbClr val="C0C0C0"/>
                </a:solidFill>
                <a:effectLst/>
                <a:latin typeface="Monaco" pitchFamily="2" charset="77"/>
              </a:rPr>
              <a:t>ia</a:t>
            </a:r>
            <a:r>
              <a:rPr lang="en-US" sz="1200" dirty="0">
                <a:solidFill>
                  <a:srgbClr val="C0C0C0"/>
                </a:solidFill>
                <a:effectLst/>
                <a:latin typeface="Monaco" pitchFamily="2" charset="77"/>
              </a:rPr>
              <a:t> - IS-IS inter area, * - candidate default, U - per-user static route</a:t>
            </a:r>
          </a:p>
          <a:p>
            <a:r>
              <a:rPr lang="en-US" sz="1200" dirty="0">
                <a:solidFill>
                  <a:srgbClr val="C0C0C0"/>
                </a:solidFill>
                <a:effectLst/>
                <a:latin typeface="Monaco" pitchFamily="2" charset="77"/>
              </a:rPr>
              <a:t>       o - ODR, P - periodic downloaded static route, H - NHRP, l - LISP</a:t>
            </a:r>
          </a:p>
          <a:p>
            <a:r>
              <a:rPr lang="en-US" sz="1200" dirty="0">
                <a:solidFill>
                  <a:srgbClr val="C0C0C0"/>
                </a:solidFill>
                <a:effectLst/>
                <a:latin typeface="Monaco" pitchFamily="2" charset="77"/>
              </a:rPr>
              <a:t>       + - replicated route, % - next hop override</a:t>
            </a:r>
          </a:p>
          <a:p>
            <a:br>
              <a:rPr lang="en-US" sz="1200" dirty="0">
                <a:solidFill>
                  <a:srgbClr val="F2F2F2"/>
                </a:solidFill>
                <a:effectLst/>
                <a:latin typeface="Monaco" pitchFamily="2" charset="77"/>
              </a:rPr>
            </a:br>
            <a:endParaRPr lang="en-US" sz="1200" dirty="0">
              <a:solidFill>
                <a:srgbClr val="F2F2F2"/>
              </a:solidFill>
              <a:effectLst/>
              <a:latin typeface="Monaco" pitchFamily="2" charset="77"/>
            </a:endParaRPr>
          </a:p>
          <a:p>
            <a:r>
              <a:rPr lang="en-US" sz="1200" dirty="0">
                <a:solidFill>
                  <a:srgbClr val="C0C0C0"/>
                </a:solidFill>
                <a:effectLst/>
                <a:latin typeface="Monaco" pitchFamily="2" charset="77"/>
              </a:rPr>
              <a:t>Gateway of last resort is 108.34.215.1 to network 0.0.0.0</a:t>
            </a:r>
          </a:p>
          <a:p>
            <a:br>
              <a:rPr lang="en-US" sz="1200" dirty="0">
                <a:solidFill>
                  <a:srgbClr val="F2F2F2"/>
                </a:solidFill>
                <a:effectLst/>
                <a:latin typeface="Monaco" pitchFamily="2" charset="77"/>
              </a:rPr>
            </a:br>
            <a:endParaRPr lang="en-US" sz="1200" dirty="0">
              <a:solidFill>
                <a:srgbClr val="F2F2F2"/>
              </a:solidFill>
              <a:effectLst/>
              <a:latin typeface="Monaco" pitchFamily="2" charset="77"/>
            </a:endParaRPr>
          </a:p>
          <a:p>
            <a:r>
              <a:rPr lang="en-US" sz="1200" dirty="0">
                <a:solidFill>
                  <a:srgbClr val="C0C0C0"/>
                </a:solidFill>
                <a:effectLst/>
                <a:latin typeface="Monaco" pitchFamily="2" charset="77"/>
              </a:rPr>
              <a:t>S*    0.0.0.0/0 [1/0] via 108.34.215.1</a:t>
            </a:r>
          </a:p>
          <a:p>
            <a:r>
              <a:rPr lang="en-US" sz="1200" dirty="0">
                <a:solidFill>
                  <a:srgbClr val="C0C0C0"/>
                </a:solidFill>
                <a:effectLst/>
                <a:latin typeface="Monaco" pitchFamily="2" charset="77"/>
              </a:rPr>
              <a:t>      10.0.0.0/8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7 subnets, 3 masks</a:t>
            </a:r>
          </a:p>
          <a:p>
            <a:r>
              <a:rPr lang="en-US" sz="1200" dirty="0">
                <a:solidFill>
                  <a:srgbClr val="C0C0C0"/>
                </a:solidFill>
                <a:effectLst/>
                <a:latin typeface="Monaco" pitchFamily="2" charset="77"/>
              </a:rPr>
              <a:t>C        10.1.0.0/24 is directly connected, wlan-ap0</a:t>
            </a:r>
          </a:p>
          <a:p>
            <a:r>
              <a:rPr lang="en-US" sz="1200" dirty="0">
                <a:solidFill>
                  <a:srgbClr val="C0C0C0"/>
                </a:solidFill>
                <a:effectLst/>
                <a:latin typeface="Monaco" pitchFamily="2" charset="77"/>
              </a:rPr>
              <a:t>L        10.1.0.2/32 is directly connected, wlan-ap0</a:t>
            </a:r>
          </a:p>
          <a:p>
            <a:r>
              <a:rPr lang="en-US" sz="1200" dirty="0">
                <a:solidFill>
                  <a:srgbClr val="C0C0C0"/>
                </a:solidFill>
                <a:effectLst/>
                <a:latin typeface="Monaco" pitchFamily="2" charset="77"/>
              </a:rPr>
              <a:t>O IA     10.1.44.1/32 [110/1001] via 10.20.30.33, 3w4d, Tunnel0</a:t>
            </a:r>
          </a:p>
          <a:p>
            <a:r>
              <a:rPr lang="en-US" sz="1200" dirty="0">
                <a:solidFill>
                  <a:srgbClr val="C0C0C0"/>
                </a:solidFill>
                <a:effectLst/>
                <a:latin typeface="Monaco" pitchFamily="2" charset="77"/>
              </a:rPr>
              <a:t>C        10.1.48.0/24 is directly connected, Loopback0</a:t>
            </a:r>
          </a:p>
          <a:p>
            <a:r>
              <a:rPr lang="en-US" sz="1200" dirty="0">
                <a:solidFill>
                  <a:srgbClr val="C0C0C0"/>
                </a:solidFill>
                <a:effectLst/>
                <a:latin typeface="Monaco" pitchFamily="2" charset="77"/>
              </a:rPr>
              <a:t>L        10.1.48.1/32 is directly connected, Loopback0</a:t>
            </a:r>
          </a:p>
          <a:p>
            <a:r>
              <a:rPr lang="en-US" sz="1200" dirty="0">
                <a:solidFill>
                  <a:srgbClr val="C0C0C0"/>
                </a:solidFill>
                <a:effectLst/>
                <a:latin typeface="Monaco" pitchFamily="2" charset="77"/>
              </a:rPr>
              <a:t>C        10.20.30.32/31 is directly connected, Tunnel0</a:t>
            </a:r>
          </a:p>
          <a:p>
            <a:r>
              <a:rPr lang="en-US" sz="1200" dirty="0">
                <a:solidFill>
                  <a:srgbClr val="C0C0C0"/>
                </a:solidFill>
                <a:effectLst/>
                <a:latin typeface="Monaco" pitchFamily="2" charset="77"/>
              </a:rPr>
              <a:t>L        10.20.30.32/32 is directly connected, Tunnel0</a:t>
            </a:r>
          </a:p>
          <a:p>
            <a:r>
              <a:rPr lang="en-US" sz="1200" dirty="0">
                <a:solidFill>
                  <a:srgbClr val="C0C0C0"/>
                </a:solidFill>
                <a:effectLst/>
                <a:latin typeface="Monaco" pitchFamily="2" charset="77"/>
              </a:rPr>
              <a:t>      108.0.0.0/8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108.34.215.0/24 is directly connected, GigabitEthernet0/0</a:t>
            </a:r>
          </a:p>
          <a:p>
            <a:r>
              <a:rPr lang="en-US" sz="1200" dirty="0">
                <a:solidFill>
                  <a:srgbClr val="C0C0C0"/>
                </a:solidFill>
                <a:effectLst/>
                <a:latin typeface="Monaco" pitchFamily="2" charset="77"/>
              </a:rPr>
              <a:t>L        108.34.215.208/32 is directly connected, GigabitEthernet0/0</a:t>
            </a:r>
          </a:p>
          <a:p>
            <a:r>
              <a:rPr lang="en-US" sz="1200" dirty="0">
                <a:solidFill>
                  <a:srgbClr val="C0C0C0"/>
                </a:solidFill>
                <a:effectLst/>
                <a:latin typeface="Monaco" pitchFamily="2" charset="77"/>
              </a:rPr>
              <a:t>      172.16.0.0/16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2 subnets, 2 masks</a:t>
            </a:r>
          </a:p>
          <a:p>
            <a:r>
              <a:rPr lang="en-US" sz="1200" dirty="0">
                <a:solidFill>
                  <a:srgbClr val="C0C0C0"/>
                </a:solidFill>
                <a:effectLst/>
                <a:latin typeface="Monaco" pitchFamily="2" charset="77"/>
              </a:rPr>
              <a:t>C        172.16.98.0/24 is directly connected, Vlan98</a:t>
            </a:r>
          </a:p>
          <a:p>
            <a:r>
              <a:rPr lang="en-US" sz="1200" dirty="0">
                <a:solidFill>
                  <a:srgbClr val="C0C0C0"/>
                </a:solidFill>
                <a:effectLst/>
                <a:latin typeface="Monaco" pitchFamily="2" charset="77"/>
              </a:rPr>
              <a:t>L        172.16.98.1/32 is directly connected, Vlan98</a:t>
            </a:r>
          </a:p>
          <a:p>
            <a:r>
              <a:rPr lang="en-US" sz="1200" dirty="0">
                <a:solidFill>
                  <a:srgbClr val="C0C0C0"/>
                </a:solidFill>
                <a:effectLst/>
                <a:latin typeface="Monaco" pitchFamily="2" charset="77"/>
              </a:rPr>
              <a:t>      172.17.0.0/16 is variably </a:t>
            </a:r>
            <a:r>
              <a:rPr lang="en-US" sz="1200" dirty="0" err="1">
                <a:solidFill>
                  <a:srgbClr val="C0C0C0"/>
                </a:solidFill>
                <a:effectLst/>
                <a:latin typeface="Monaco" pitchFamily="2" charset="77"/>
              </a:rPr>
              <a:t>subnetted</a:t>
            </a:r>
            <a:r>
              <a:rPr lang="en-US" sz="1200" dirty="0">
                <a:solidFill>
                  <a:srgbClr val="C0C0C0"/>
                </a:solidFill>
                <a:effectLst/>
                <a:latin typeface="Monaco" pitchFamily="2" charset="77"/>
              </a:rPr>
              <a:t>, 6 subnets, 3 masks</a:t>
            </a:r>
          </a:p>
          <a:p>
            <a:r>
              <a:rPr lang="en-US" sz="1200" dirty="0">
                <a:solidFill>
                  <a:srgbClr val="C0C0C0"/>
                </a:solidFill>
                <a:effectLst/>
                <a:latin typeface="Monaco" pitchFamily="2" charset="77"/>
              </a:rPr>
              <a:t>O IA     172.17.44.0/24 [110/1001] via 10.20.30.33, 3w4d, Tunnel0</a:t>
            </a:r>
          </a:p>
          <a:p>
            <a:r>
              <a:rPr lang="en-US" sz="1200" dirty="0">
                <a:solidFill>
                  <a:srgbClr val="C0C0C0"/>
                </a:solidFill>
                <a:effectLst/>
                <a:latin typeface="Monaco" pitchFamily="2" charset="77"/>
              </a:rPr>
              <a:t>C        172.17.48.0/24 is directly connected, Vlan20</a:t>
            </a:r>
          </a:p>
          <a:p>
            <a:r>
              <a:rPr lang="en-US" sz="1200" dirty="0">
                <a:solidFill>
                  <a:srgbClr val="C0C0C0"/>
                </a:solidFill>
                <a:effectLst/>
                <a:latin typeface="Monaco" pitchFamily="2" charset="77"/>
              </a:rPr>
              <a:t>L        172.17.48.1/32 is directly connected, Vlan20</a:t>
            </a:r>
          </a:p>
          <a:p>
            <a:r>
              <a:rPr lang="en-US" sz="1200" dirty="0">
                <a:solidFill>
                  <a:srgbClr val="C0C0C0"/>
                </a:solidFill>
                <a:effectLst/>
                <a:latin typeface="Monaco" pitchFamily="2" charset="77"/>
              </a:rPr>
              <a:t>C        172.17.49.0/25 is directly connected, Vlan50</a:t>
            </a:r>
          </a:p>
          <a:p>
            <a:r>
              <a:rPr lang="en-US" sz="1200" dirty="0">
                <a:solidFill>
                  <a:srgbClr val="C0C0C0"/>
                </a:solidFill>
                <a:effectLst/>
                <a:latin typeface="Monaco" pitchFamily="2" charset="77"/>
              </a:rPr>
              <a:t>L        172.17.49.1/32 is directly connected, Vlan50</a:t>
            </a:r>
          </a:p>
          <a:p>
            <a:r>
              <a:rPr lang="en-US" sz="1200" dirty="0">
                <a:solidFill>
                  <a:srgbClr val="C0C0C0"/>
                </a:solidFill>
                <a:effectLst/>
                <a:latin typeface="Monaco" pitchFamily="2" charset="77"/>
              </a:rPr>
              <a:t>O IA     172.17.80.0/25 [110/1011] via 10.20.30.33, 4d12h, Tunnel0</a:t>
            </a:r>
          </a:p>
        </p:txBody>
      </p:sp>
    </p:spTree>
    <p:extLst>
      <p:ext uri="{BB962C8B-B14F-4D97-AF65-F5344CB8AC3E}">
        <p14:creationId xmlns:p14="http://schemas.microsoft.com/office/powerpoint/2010/main" val="30804849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50FD-9636-8D46-BC65-C1F8BC521588}"/>
              </a:ext>
            </a:extLst>
          </p:cNvPr>
          <p:cNvSpPr>
            <a:spLocks noGrp="1"/>
          </p:cNvSpPr>
          <p:nvPr>
            <p:ph type="title"/>
          </p:nvPr>
        </p:nvSpPr>
        <p:spPr/>
        <p:txBody>
          <a:bodyPr/>
          <a:lstStyle/>
          <a:p>
            <a:r>
              <a:rPr lang="en-US" dirty="0"/>
              <a:t>A large table</a:t>
            </a:r>
          </a:p>
        </p:txBody>
      </p:sp>
      <p:sp>
        <p:nvSpPr>
          <p:cNvPr id="4" name="Slide Number Placeholder 3">
            <a:extLst>
              <a:ext uri="{FF2B5EF4-FFF2-40B4-BE49-F238E27FC236}">
                <a16:creationId xmlns:a16="http://schemas.microsoft.com/office/drawing/2014/main" id="{3B091C26-4112-954F-9632-104E05E52CE1}"/>
              </a:ext>
            </a:extLst>
          </p:cNvPr>
          <p:cNvSpPr>
            <a:spLocks noGrp="1"/>
          </p:cNvSpPr>
          <p:nvPr>
            <p:ph type="sldNum" sz="quarter" idx="12"/>
          </p:nvPr>
        </p:nvSpPr>
        <p:spPr/>
        <p:txBody>
          <a:bodyPr/>
          <a:lstStyle/>
          <a:p>
            <a:fld id="{22D6CAD1-C946-4B93-B6A2-6369BC3B5860}" type="slidenum">
              <a:rPr lang="en-US" smtClean="0"/>
              <a:t>76</a:t>
            </a:fld>
            <a:endParaRPr lang="en-US"/>
          </a:p>
        </p:txBody>
      </p:sp>
      <p:sp>
        <p:nvSpPr>
          <p:cNvPr id="6" name="Rectangle 5">
            <a:extLst>
              <a:ext uri="{FF2B5EF4-FFF2-40B4-BE49-F238E27FC236}">
                <a16:creationId xmlns:a16="http://schemas.microsoft.com/office/drawing/2014/main" id="{7B7EEB3E-CC96-E54E-8136-5081BBF56511}"/>
              </a:ext>
            </a:extLst>
          </p:cNvPr>
          <p:cNvSpPr/>
          <p:nvPr/>
        </p:nvSpPr>
        <p:spPr>
          <a:xfrm>
            <a:off x="304800" y="942350"/>
            <a:ext cx="8115300" cy="8402300"/>
          </a:xfrm>
          <a:prstGeom prst="rect">
            <a:avLst/>
          </a:prstGeom>
          <a:solidFill>
            <a:schemeClr val="bg1"/>
          </a:solidFill>
        </p:spPr>
        <p:txBody>
          <a:bodyPr wrap="square">
            <a:spAutoFit/>
          </a:bodyPr>
          <a:lstStyle/>
          <a:p>
            <a:r>
              <a:rPr lang="en-US" sz="1200" dirty="0" err="1">
                <a:latin typeface="Consolas" panose="020B0609020204030204" pitchFamily="49" charset="0"/>
                <a:cs typeface="Consolas" panose="020B0609020204030204" pitchFamily="49" charset="0"/>
              </a:rPr>
              <a:t>rviews@route-server.ip.att.net</a:t>
            </a:r>
            <a:r>
              <a:rPr lang="en-US" sz="1200" dirty="0">
                <a:latin typeface="Consolas" panose="020B0609020204030204" pitchFamily="49" charset="0"/>
                <a:cs typeface="Consolas" panose="020B0609020204030204" pitchFamily="49" charset="0"/>
              </a:rPr>
              <a:t>&gt;</a:t>
            </a:r>
            <a:r>
              <a:rPr lang="en-US" sz="1200" dirty="0">
                <a:latin typeface="Monaco" pitchFamily="2" charset="77"/>
              </a:rPr>
              <a:t>show route table inet.0 active-path    </a:t>
            </a:r>
          </a:p>
          <a:p>
            <a:endParaRPr lang="en-US" sz="1200" dirty="0">
              <a:latin typeface="Consolas" panose="020B0609020204030204" pitchFamily="49" charset="0"/>
              <a:cs typeface="Consolas" panose="020B0609020204030204" pitchFamily="49" charset="0"/>
            </a:endParaRPr>
          </a:p>
          <a:p>
            <a:r>
              <a:rPr lang="en-US" sz="1200" dirty="0">
                <a:latin typeface="Monaco" pitchFamily="2" charset="77"/>
              </a:rPr>
              <a:t>inet.0: 866991 destinations, </a:t>
            </a:r>
            <a:r>
              <a:rPr lang="en-US" sz="1200" dirty="0">
                <a:solidFill>
                  <a:srgbClr val="FFC000"/>
                </a:solidFill>
                <a:latin typeface="Monaco" pitchFamily="2" charset="77"/>
              </a:rPr>
              <a:t>13870153</a:t>
            </a:r>
            <a:r>
              <a:rPr lang="en-US" sz="1200" dirty="0">
                <a:latin typeface="Monaco" pitchFamily="2" charset="77"/>
              </a:rPr>
              <a:t> routes (866991 active, 0 </a:t>
            </a:r>
            <a:r>
              <a:rPr lang="en-US" sz="1200" dirty="0" err="1">
                <a:latin typeface="Monaco" pitchFamily="2" charset="77"/>
              </a:rPr>
              <a:t>holddown</a:t>
            </a:r>
            <a:r>
              <a:rPr lang="en-US" sz="1200" dirty="0">
                <a:latin typeface="Monaco" pitchFamily="2" charset="77"/>
              </a:rPr>
              <a:t>, 0 hidden)</a:t>
            </a:r>
          </a:p>
          <a:p>
            <a:r>
              <a:rPr lang="en-US" sz="1200" dirty="0">
                <a:latin typeface="Monaco" pitchFamily="2" charset="77"/>
              </a:rPr>
              <a:t>+ = Active Route, - = Last Active, * = Both</a:t>
            </a:r>
          </a:p>
          <a:p>
            <a:br>
              <a:rPr lang="en-US" sz="1200" dirty="0">
                <a:latin typeface="Monaco" pitchFamily="2" charset="77"/>
              </a:rPr>
            </a:br>
            <a:endParaRPr lang="en-US" sz="1200" dirty="0">
              <a:latin typeface="Monaco" pitchFamily="2" charset="77"/>
            </a:endParaRPr>
          </a:p>
          <a:p>
            <a:r>
              <a:rPr lang="en-US" sz="1200" dirty="0">
                <a:latin typeface="Monaco" pitchFamily="2" charset="77"/>
              </a:rPr>
              <a:t>0.0.0.0/0          *[Static/5] 5w0d 19:43:09</a:t>
            </a:r>
          </a:p>
          <a:p>
            <a:r>
              <a:rPr lang="en-US" sz="1200" dirty="0">
                <a:latin typeface="Monaco" pitchFamily="2" charset="77"/>
              </a:rPr>
              <a:t>                    &gt; to 12.0.1.1 via em0.0</a:t>
            </a:r>
          </a:p>
          <a:p>
            <a:r>
              <a:rPr lang="en-US" sz="1200" dirty="0">
                <a:latin typeface="Monaco" pitchFamily="2" charset="77"/>
              </a:rPr>
              <a:t>1.0.0.0/24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13335 I, validation-state: valid</a:t>
            </a:r>
          </a:p>
          <a:p>
            <a:r>
              <a:rPr lang="en-US" sz="1200" dirty="0">
                <a:latin typeface="Monaco" pitchFamily="2" charset="77"/>
              </a:rPr>
              <a:t>                    &gt; to 12.0.1.1 via em0.0</a:t>
            </a:r>
          </a:p>
          <a:p>
            <a:r>
              <a:rPr lang="en-US" sz="1200" dirty="0">
                <a:latin typeface="Monaco" pitchFamily="2" charset="77"/>
              </a:rPr>
              <a:t>1.0.4.0/22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1.0.4.0/24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1.0.5.0/24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1.0.6.0/24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1.0.7.0/24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4826 38803 I, validation-state: valid</a:t>
            </a:r>
          </a:p>
          <a:p>
            <a:r>
              <a:rPr lang="en-US" sz="1200" dirty="0">
                <a:latin typeface="Monaco" pitchFamily="2" charset="77"/>
              </a:rPr>
              <a:t>                    &gt; to 12.0.1.1 via em0.0</a:t>
            </a:r>
          </a:p>
          <a:p>
            <a:r>
              <a:rPr lang="en-US" sz="1200" dirty="0">
                <a:latin typeface="Monaco" pitchFamily="2" charset="77"/>
              </a:rPr>
              <a:t>1.0.64.0/18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2497 7670 18144 I, validation-state: unknown</a:t>
            </a:r>
          </a:p>
          <a:p>
            <a:r>
              <a:rPr lang="en-US" sz="1200" dirty="0">
                <a:latin typeface="Monaco" pitchFamily="2" charset="77"/>
              </a:rPr>
              <a:t>                    &gt; to 12.0.1.1 via em0.0</a:t>
            </a:r>
          </a:p>
          <a:p>
            <a:r>
              <a:rPr lang="en-US" sz="1200" dirty="0">
                <a:latin typeface="Monaco" pitchFamily="2" charset="77"/>
              </a:rPr>
              <a:t>1.0.128.0/17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1.0.128.0/18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1.0.128.0/19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3356 38040 23969 I, validation-state: unknown</a:t>
            </a:r>
          </a:p>
          <a:p>
            <a:r>
              <a:rPr lang="en-US" sz="1200" dirty="0">
                <a:latin typeface="Monaco" pitchFamily="2" charset="77"/>
              </a:rPr>
              <a:t>                    &gt; to 12.0.1.1 via em0.0</a:t>
            </a:r>
          </a:p>
          <a:p>
            <a:r>
              <a:rPr lang="en-US" sz="1200" dirty="0">
                <a:latin typeface="Monaco" pitchFamily="2" charset="77"/>
              </a:rPr>
              <a:t>1.0.128.0/24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6939 4651 23969 I, validation-state: unknown</a:t>
            </a:r>
          </a:p>
          <a:p>
            <a:r>
              <a:rPr lang="en-US" sz="1200" dirty="0">
                <a:latin typeface="Monaco" pitchFamily="2" charset="77"/>
              </a:rPr>
              <a:t>                    &gt; to 12.0.1.1 via em0.0</a:t>
            </a:r>
          </a:p>
          <a:p>
            <a:r>
              <a:rPr lang="en-US" sz="1200" dirty="0">
                <a:latin typeface="Monaco" pitchFamily="2" charset="77"/>
              </a:rPr>
              <a:t>1.0.129.0/24       *[BGP/170] 1d 10:24:47, </a:t>
            </a:r>
            <a:r>
              <a:rPr lang="en-US" sz="1200" dirty="0" err="1">
                <a:latin typeface="Monaco" pitchFamily="2" charset="77"/>
              </a:rPr>
              <a:t>localpref</a:t>
            </a:r>
            <a:r>
              <a:rPr lang="en-US" sz="1200" dirty="0">
                <a:latin typeface="Monaco" pitchFamily="2" charset="77"/>
              </a:rPr>
              <a:t> 100, from 12.122.83.238</a:t>
            </a:r>
          </a:p>
          <a:p>
            <a:r>
              <a:rPr lang="en-US" sz="1200" dirty="0">
                <a:latin typeface="Monaco" pitchFamily="2" charset="77"/>
              </a:rPr>
              <a:t>                      AS path: 7018 6939 4651 23969 I, validation-state: unknown</a:t>
            </a:r>
          </a:p>
          <a:p>
            <a:r>
              <a:rPr lang="en-US" sz="1200" dirty="0">
                <a:latin typeface="Monaco" pitchFamily="2" charset="77"/>
              </a:rPr>
              <a:t>                    &gt; to 12.0.1.1 via em0.0</a:t>
            </a:r>
          </a:p>
          <a:p>
            <a:endParaRPr lang="en-US" sz="12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632055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E70D7C-3DA4-1B49-92AA-87A8C9234561}"/>
              </a:ext>
            </a:extLst>
          </p:cNvPr>
          <p:cNvSpPr>
            <a:spLocks noGrp="1"/>
          </p:cNvSpPr>
          <p:nvPr>
            <p:ph type="sldNum" sz="quarter" idx="12"/>
          </p:nvPr>
        </p:nvSpPr>
        <p:spPr/>
        <p:txBody>
          <a:bodyPr/>
          <a:lstStyle/>
          <a:p>
            <a:fld id="{22D6CAD1-C946-4B93-B6A2-6369BC3B5860}" type="slidenum">
              <a:rPr lang="en-US" smtClean="0"/>
              <a:t>77</a:t>
            </a:fld>
            <a:endParaRPr lang="en-US"/>
          </a:p>
        </p:txBody>
      </p:sp>
      <p:pic>
        <p:nvPicPr>
          <p:cNvPr id="6" name="Picture 5">
            <a:extLst>
              <a:ext uri="{FF2B5EF4-FFF2-40B4-BE49-F238E27FC236}">
                <a16:creationId xmlns:a16="http://schemas.microsoft.com/office/drawing/2014/main" id="{6136AEF5-6FEC-224E-9F75-6D744B3E3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200" y="285750"/>
            <a:ext cx="7975600" cy="4306074"/>
          </a:xfrm>
          <a:prstGeom prst="rect">
            <a:avLst/>
          </a:prstGeom>
        </p:spPr>
      </p:pic>
    </p:spTree>
    <p:extLst>
      <p:ext uri="{BB962C8B-B14F-4D97-AF65-F5344CB8AC3E}">
        <p14:creationId xmlns:p14="http://schemas.microsoft.com/office/powerpoint/2010/main" val="3020573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E6B7-B9C4-FB4A-B72B-F2B48D83E0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34EBFF-DCC5-4D47-AB82-630FE782509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B291969-6814-424D-866C-EF7F4F3CF3E6}"/>
              </a:ext>
            </a:extLst>
          </p:cNvPr>
          <p:cNvSpPr>
            <a:spLocks noGrp="1"/>
          </p:cNvSpPr>
          <p:nvPr>
            <p:ph type="sldNum" sz="quarter" idx="12"/>
          </p:nvPr>
        </p:nvSpPr>
        <p:spPr/>
        <p:txBody>
          <a:bodyPr/>
          <a:lstStyle/>
          <a:p>
            <a:fld id="{22D6CAD1-C946-4B93-B6A2-6369BC3B5860}" type="slidenum">
              <a:rPr lang="en-US" smtClean="0"/>
              <a:t>78</a:t>
            </a:fld>
            <a:endParaRPr lang="en-US"/>
          </a:p>
        </p:txBody>
      </p:sp>
    </p:spTree>
    <p:extLst>
      <p:ext uri="{BB962C8B-B14F-4D97-AF65-F5344CB8AC3E}">
        <p14:creationId xmlns:p14="http://schemas.microsoft.com/office/powerpoint/2010/main" val="3602052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53C77-DD34-26FC-A86B-064977B56B3F}"/>
              </a:ext>
            </a:extLst>
          </p:cNvPr>
          <p:cNvSpPr>
            <a:spLocks noGrp="1"/>
          </p:cNvSpPr>
          <p:nvPr>
            <p:ph type="title"/>
          </p:nvPr>
        </p:nvSpPr>
        <p:spPr/>
        <p:txBody>
          <a:bodyPr/>
          <a:lstStyle/>
          <a:p>
            <a:r>
              <a:rPr lang="en-US" dirty="0"/>
              <a:t>Recap:  the link layer</a:t>
            </a:r>
          </a:p>
        </p:txBody>
      </p:sp>
      <p:sp>
        <p:nvSpPr>
          <p:cNvPr id="3" name="Content Placeholder 2">
            <a:extLst>
              <a:ext uri="{FF2B5EF4-FFF2-40B4-BE49-F238E27FC236}">
                <a16:creationId xmlns:a16="http://schemas.microsoft.com/office/drawing/2014/main" id="{54861934-29E3-40BB-0183-91B75D3C6B07}"/>
              </a:ext>
            </a:extLst>
          </p:cNvPr>
          <p:cNvSpPr>
            <a:spLocks noGrp="1"/>
          </p:cNvSpPr>
          <p:nvPr>
            <p:ph idx="1"/>
          </p:nvPr>
        </p:nvSpPr>
        <p:spPr>
          <a:xfrm>
            <a:off x="152400" y="981482"/>
            <a:ext cx="8763000" cy="3812452"/>
          </a:xfrm>
        </p:spPr>
        <p:txBody>
          <a:bodyPr>
            <a:normAutofit/>
          </a:bodyPr>
          <a:lstStyle/>
          <a:p>
            <a:pPr marL="0" indent="0">
              <a:buNone/>
            </a:pPr>
            <a:r>
              <a:rPr lang="en-US" sz="2000" dirty="0"/>
              <a:t>Goal:  How to connect hosts on a ”small” network</a:t>
            </a:r>
            <a:endParaRPr lang="en-US" sz="2000" u="sng" dirty="0"/>
          </a:p>
          <a:p>
            <a:r>
              <a:rPr lang="en-US" sz="2000" dirty="0"/>
              <a:t>Hosts connect to network via </a:t>
            </a:r>
            <a:r>
              <a:rPr lang="en-US" sz="2000" u="sng" dirty="0"/>
              <a:t>interfaces</a:t>
            </a:r>
            <a:endParaRPr lang="en-US" sz="2000" b="1" dirty="0"/>
          </a:p>
          <a:p>
            <a:r>
              <a:rPr lang="en-US" sz="2000" dirty="0"/>
              <a:t>Every interface has a link-layer address</a:t>
            </a:r>
          </a:p>
          <a:p>
            <a:pPr lvl="1"/>
            <a:r>
              <a:rPr lang="en-US" sz="1600" dirty="0"/>
              <a:t>Ethernet/</a:t>
            </a:r>
            <a:r>
              <a:rPr lang="en-US" sz="1600" dirty="0" err="1"/>
              <a:t>Wifi</a:t>
            </a:r>
            <a:r>
              <a:rPr lang="en-US" sz="1600" dirty="0"/>
              <a:t>:  MAC address (</a:t>
            </a:r>
            <a:r>
              <a:rPr lang="en-US" sz="1400" dirty="0">
                <a:solidFill>
                  <a:srgbClr val="FFCC33"/>
                </a:solidFill>
                <a:latin typeface="Consolas" panose="020B0609020204030204" pitchFamily="49" charset="0"/>
                <a:cs typeface="Consolas" panose="020B0609020204030204" pitchFamily="49" charset="0"/>
              </a:rPr>
              <a:t>0c:45:22:c1:be:03</a:t>
            </a:r>
            <a:r>
              <a:rPr lang="en-US" sz="1600" dirty="0"/>
              <a:t>)</a:t>
            </a:r>
            <a:endParaRPr lang="en-US" b="1" dirty="0"/>
          </a:p>
          <a:p>
            <a:pPr marL="0" indent="0">
              <a:buNone/>
            </a:pPr>
            <a:endParaRPr lang="en-US" sz="2000" u="sng" dirty="0"/>
          </a:p>
          <a:p>
            <a:pPr marL="0" indent="0">
              <a:buNone/>
            </a:pPr>
            <a:r>
              <a:rPr lang="en-US" sz="2000" u="sng" dirty="0"/>
              <a:t>Mental model for the link layer</a:t>
            </a:r>
          </a:p>
          <a:p>
            <a:r>
              <a:rPr lang="en-US" sz="2000" dirty="0"/>
              <a:t>Every host connected to every other host (at least logically)</a:t>
            </a:r>
          </a:p>
          <a:p>
            <a:r>
              <a:rPr lang="en-US" sz="2000" dirty="0"/>
              <a:t>Given a link-layer address, know how to reach host </a:t>
            </a:r>
            <a:r>
              <a:rPr lang="en-US" sz="2000" dirty="0">
                <a:solidFill>
                  <a:srgbClr val="FFCC33"/>
                </a:solidFill>
              </a:rPr>
              <a:t>on your network</a:t>
            </a:r>
          </a:p>
          <a:p>
            <a:endParaRPr lang="en-US" sz="2000" u="sng" dirty="0">
              <a:solidFill>
                <a:srgbClr val="FFCC33"/>
              </a:solidFill>
            </a:endParaRPr>
          </a:p>
          <a:p>
            <a:endParaRPr lang="en-US" sz="2000" u="sng" dirty="0"/>
          </a:p>
          <a:p>
            <a:endParaRPr lang="en-US" sz="2000" u="sng" dirty="0"/>
          </a:p>
          <a:p>
            <a:pPr marL="0" indent="0">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26597204-DB21-E5BD-4668-50D0470BDC7A}"/>
              </a:ext>
            </a:extLst>
          </p:cNvPr>
          <p:cNvSpPr>
            <a:spLocks noGrp="1"/>
          </p:cNvSpPr>
          <p:nvPr>
            <p:ph type="sldNum" sz="quarter" idx="12"/>
          </p:nvPr>
        </p:nvSpPr>
        <p:spPr/>
        <p:txBody>
          <a:bodyPr/>
          <a:lstStyle/>
          <a:p>
            <a:fld id="{22D6CAD1-C946-4B93-B6A2-6369BC3B5860}" type="slidenum">
              <a:rPr lang="en-US" smtClean="0"/>
              <a:t>8</a:t>
            </a:fld>
            <a:endParaRPr lang="en-US"/>
          </a:p>
        </p:txBody>
      </p:sp>
      <p:sp>
        <p:nvSpPr>
          <p:cNvPr id="6" name="Rounded Rectangle 5">
            <a:extLst>
              <a:ext uri="{FF2B5EF4-FFF2-40B4-BE49-F238E27FC236}">
                <a16:creationId xmlns:a16="http://schemas.microsoft.com/office/drawing/2014/main" id="{5C05B13B-DC58-03DD-0038-5ED35B90E66F}"/>
              </a:ext>
            </a:extLst>
          </p:cNvPr>
          <p:cNvSpPr/>
          <p:nvPr/>
        </p:nvSpPr>
        <p:spPr>
          <a:xfrm>
            <a:off x="685800" y="4032479"/>
            <a:ext cx="7696200" cy="671513"/>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latin typeface="Avenir Book" panose="02000503020000020003" pitchFamily="2" charset="0"/>
              </a:rPr>
              <a:t>=&gt;  Devices:  Switches, </a:t>
            </a:r>
            <a:r>
              <a:rPr lang="en-US" dirty="0" err="1">
                <a:latin typeface="Avenir Book" panose="02000503020000020003" pitchFamily="2" charset="0"/>
              </a:rPr>
              <a:t>Wifi</a:t>
            </a:r>
            <a:r>
              <a:rPr lang="en-US" dirty="0">
                <a:latin typeface="Avenir Book" panose="02000503020000020003" pitchFamily="2" charset="0"/>
              </a:rPr>
              <a:t> APs:  forward packets between nodes on same network</a:t>
            </a:r>
          </a:p>
        </p:txBody>
      </p:sp>
    </p:spTree>
    <p:extLst>
      <p:ext uri="{BB962C8B-B14F-4D97-AF65-F5344CB8AC3E}">
        <p14:creationId xmlns:p14="http://schemas.microsoft.com/office/powerpoint/2010/main" val="891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BA7FE-A1BC-F0F0-6921-B1DC22133F34}"/>
              </a:ext>
            </a:extLst>
          </p:cNvPr>
          <p:cNvSpPr>
            <a:spLocks noGrp="1"/>
          </p:cNvSpPr>
          <p:nvPr>
            <p:ph idx="1"/>
          </p:nvPr>
        </p:nvSpPr>
        <p:spPr>
          <a:xfrm>
            <a:off x="335280" y="320775"/>
            <a:ext cx="8229600" cy="857251"/>
          </a:xfrm>
        </p:spPr>
        <p:txBody>
          <a:bodyPr/>
          <a:lstStyle/>
          <a:p>
            <a:pPr marL="0" indent="0">
              <a:buNone/>
            </a:pPr>
            <a:r>
              <a:rPr lang="en-US" dirty="0"/>
              <a:t>Switch:  network device that forwards frames (packets) between </a:t>
            </a:r>
            <a:r>
              <a:rPr lang="en-US" i="1" dirty="0"/>
              <a:t>ports</a:t>
            </a:r>
            <a:endParaRPr lang="en-US" dirty="0"/>
          </a:p>
        </p:txBody>
      </p:sp>
      <p:pic>
        <p:nvPicPr>
          <p:cNvPr id="2" name="Picture 1">
            <a:extLst>
              <a:ext uri="{FF2B5EF4-FFF2-40B4-BE49-F238E27FC236}">
                <a16:creationId xmlns:a16="http://schemas.microsoft.com/office/drawing/2014/main" id="{3CF4FD0A-BE42-6330-E6CD-B024EF2C30D4}"/>
              </a:ext>
            </a:extLst>
          </p:cNvPr>
          <p:cNvPicPr>
            <a:picLocks noChangeAspect="1"/>
          </p:cNvPicPr>
          <p:nvPr/>
        </p:nvPicPr>
        <p:blipFill rotWithShape="1">
          <a:blip r:embed="rId2"/>
          <a:srcRect t="32680" b="11006"/>
          <a:stretch/>
        </p:blipFill>
        <p:spPr>
          <a:xfrm>
            <a:off x="304800" y="1178025"/>
            <a:ext cx="8503920" cy="3595859"/>
          </a:xfrm>
          <a:prstGeom prst="rect">
            <a:avLst/>
          </a:prstGeom>
        </p:spPr>
      </p:pic>
    </p:spTree>
    <p:extLst>
      <p:ext uri="{BB962C8B-B14F-4D97-AF65-F5344CB8AC3E}">
        <p14:creationId xmlns:p14="http://schemas.microsoft.com/office/powerpoint/2010/main" val="3138320011"/>
      </p:ext>
    </p:extLst>
  </p:cSld>
  <p:clrMapOvr>
    <a:masterClrMapping/>
  </p:clrMapOvr>
</p:sld>
</file>

<file path=ppt/theme/theme1.xml><?xml version="1.0" encoding="utf-8"?>
<a:theme xmlns:a="http://schemas.openxmlformats.org/drawingml/2006/main" name="Blue_Line">
  <a:themeElements>
    <a:clrScheme name="Custom 13">
      <a:dk1>
        <a:srgbClr val="000000"/>
      </a:dk1>
      <a:lt1>
        <a:srgbClr val="FFFFFF"/>
      </a:lt1>
      <a:dk2>
        <a:srgbClr val="283138"/>
      </a:dk2>
      <a:lt2>
        <a:srgbClr val="AC2B37"/>
      </a:lt2>
      <a:accent1>
        <a:srgbClr val="838D9B"/>
      </a:accent1>
      <a:accent2>
        <a:srgbClr val="AC2B37"/>
      </a:accent2>
      <a:accent3>
        <a:srgbClr val="80716A"/>
      </a:accent3>
      <a:accent4>
        <a:srgbClr val="94147C"/>
      </a:accent4>
      <a:accent5>
        <a:srgbClr val="5D5AD2"/>
      </a:accent5>
      <a:accent6>
        <a:srgbClr val="6F6C7D"/>
      </a:accent6>
      <a:hlink>
        <a:srgbClr val="6187E3"/>
      </a:hlink>
      <a:folHlink>
        <a:srgbClr val="7B8E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latin typeface="Avenir Book" charset="0"/>
            <a:ea typeface="Avenir Book" charset="0"/>
            <a:cs typeface="Avenir Book"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118050</TotalTime>
  <Words>5981</Words>
  <Application>Microsoft Macintosh PowerPoint</Application>
  <PresentationFormat>On-screen Show (16:9)</PresentationFormat>
  <Paragraphs>888</Paragraphs>
  <Slides>78</Slides>
  <Notes>36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Avenir Book</vt:lpstr>
      <vt:lpstr>Calibri</vt:lpstr>
      <vt:lpstr>Consolas</vt:lpstr>
      <vt:lpstr>Courier New</vt:lpstr>
      <vt:lpstr>Monaco</vt:lpstr>
      <vt:lpstr>Symbol</vt:lpstr>
      <vt:lpstr>Verdana</vt:lpstr>
      <vt:lpstr>Blue_Line</vt:lpstr>
      <vt:lpstr>CSCI1680 Network Layer:  IP &amp; Forwarding</vt:lpstr>
      <vt:lpstr>Administivia</vt:lpstr>
      <vt:lpstr>Today</vt:lpstr>
      <vt:lpstr>Recap:  the link layer</vt:lpstr>
      <vt:lpstr>Recap:  the link layer</vt:lpstr>
      <vt:lpstr>Ethernet Addresses (mac addresses)</vt:lpstr>
      <vt:lpstr>Ethernet Addresses (mac addresses)</vt:lpstr>
      <vt:lpstr>Recap:  the link layer</vt:lpstr>
      <vt:lpstr>PowerPoint Presentation</vt:lpstr>
      <vt:lpstr>PowerPoint Presentation</vt:lpstr>
      <vt:lpstr>Example:  Ethernet switch MAC table</vt:lpstr>
      <vt:lpstr>Example:  Ethernet switch MAC table</vt:lpstr>
      <vt:lpstr>PowerPoint Presentation</vt:lpstr>
      <vt:lpstr>Enter:  IP</vt:lpstr>
      <vt:lpstr>Internet Protocol (IP) Goals</vt:lpstr>
      <vt:lpstr>Internet Protocol (IP) Goals</vt:lpstr>
      <vt:lpstr>PowerPoint Presentation</vt:lpstr>
      <vt:lpstr>PowerPoint Presentation</vt:lpstr>
      <vt:lpstr>New Challenges</vt:lpstr>
      <vt:lpstr>What came before the Internet?</vt:lpstr>
      <vt:lpstr>PowerPoint Presentation</vt:lpstr>
      <vt:lpstr>PowerPoint Presentation</vt:lpstr>
      <vt:lpstr>PowerPoint Presentation</vt:lpstr>
      <vt:lpstr>PowerPoint Presentation</vt:lpstr>
      <vt:lpstr>Early telephone systems </vt:lpstr>
      <vt:lpstr>Early Internet goals</vt:lpstr>
      <vt:lpstr>Early Internet goals</vt:lpstr>
      <vt:lpstr>Early Internet goals</vt:lpstr>
      <vt:lpstr>Design questions</vt:lpstr>
      <vt:lpstr>A Bit of History</vt:lpstr>
      <vt:lpstr>A Bit of History</vt:lpstr>
      <vt:lpstr>A Bit of History</vt:lpstr>
      <vt:lpstr>PowerPoint Presentation</vt:lpstr>
      <vt:lpstr>PowerPoint Presentation</vt:lpstr>
      <vt:lpstr>How to make such a protocol?</vt:lpstr>
      <vt:lpstr>1974:  TCP/IP Introduced</vt:lpstr>
      <vt:lpstr>1974:  TCP/IP Introduced</vt:lpstr>
      <vt:lpstr>PowerPoint Presentation</vt:lpstr>
      <vt:lpstr>IP’s Decisions</vt:lpstr>
      <vt:lpstr>IP’s Decisions</vt:lpstr>
      <vt:lpstr>An excellent read</vt:lpstr>
      <vt:lpstr>PowerPoint Presentation</vt:lpstr>
      <vt:lpstr>PowerPoint Presentation</vt:lpstr>
      <vt:lpstr>IP Addressing</vt:lpstr>
      <vt:lpstr>What’s an IP address</vt:lpstr>
      <vt:lpstr>Example:  phone numbers</vt:lpstr>
      <vt:lpstr>Analogy:  back to phones</vt:lpstr>
      <vt:lpstr>PowerPoint Presentation</vt:lpstr>
      <vt:lpstr>PowerPoint Presentation</vt:lpstr>
      <vt:lpstr>IP Addressing</vt:lpstr>
      <vt:lpstr>IP Addressing</vt:lpstr>
      <vt:lpstr>PowerPoint Presentation</vt:lpstr>
      <vt:lpstr>PowerPoint Presentation</vt:lpstr>
      <vt:lpstr>IP Addressing</vt:lpstr>
      <vt:lpstr>Assigning numbers</vt:lpstr>
      <vt:lpstr>A typical configuration</vt:lpstr>
      <vt:lpstr>What do we do with this number?</vt:lpstr>
      <vt:lpstr>What do we do with this number?</vt:lpstr>
      <vt:lpstr>How IP forwarding works</vt:lpstr>
      <vt:lpstr>How do we move  packets between networks?</vt:lpstr>
      <vt:lpstr>PowerPoint Presentation</vt:lpstr>
      <vt:lpstr>PowerPoint Presentation</vt:lpstr>
      <vt:lpstr>PowerPoint Presentation</vt:lpstr>
      <vt:lpstr>PowerPoint Presentation</vt:lpstr>
      <vt:lpstr>PowerPoint Presentation</vt:lpstr>
      <vt:lpstr>PowerPoint Presentation</vt:lpstr>
      <vt:lpstr>How do we move  packets between networks?</vt:lpstr>
      <vt:lpstr>A forwarding table (my laptop)</vt:lpstr>
      <vt:lpstr>A routing table</vt:lpstr>
      <vt:lpstr>A routing table</vt:lpstr>
      <vt:lpstr>A large table</vt:lpstr>
      <vt:lpstr>The IPv4 Header</vt:lpstr>
      <vt:lpstr>Traceroute example</vt:lpstr>
      <vt:lpstr>Traceroute example</vt:lpstr>
      <vt:lpstr>A routing table</vt:lpstr>
      <vt:lpstr>A large table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Usable Network Traffic Policies for IoT Devices in Home Networks</dc:title>
  <dc:subject/>
  <dc:creator>Nicholas DeMarinis</dc:creator>
  <cp:keywords/>
  <dc:description/>
  <cp:lastModifiedBy>DeMarinis, Nicholas</cp:lastModifiedBy>
  <cp:revision>2076</cp:revision>
  <cp:lastPrinted>2021-08-27T18:04:24Z</cp:lastPrinted>
  <dcterms:created xsi:type="dcterms:W3CDTF">2014-03-05T10:18:08Z</dcterms:created>
  <dcterms:modified xsi:type="dcterms:W3CDTF">2026-02-10T12:55:42Z</dcterms:modified>
  <cp:category/>
</cp:coreProperties>
</file>