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73"/>
  </p:notesMasterIdLst>
  <p:handoutMasterIdLst>
    <p:handoutMasterId r:id="rId74"/>
  </p:handoutMasterIdLst>
  <p:sldIdLst>
    <p:sldId id="438" r:id="rId2"/>
    <p:sldId id="439" r:id="rId3"/>
    <p:sldId id="551" r:id="rId4"/>
    <p:sldId id="440" r:id="rId5"/>
    <p:sldId id="574" r:id="rId6"/>
    <p:sldId id="575" r:id="rId7"/>
    <p:sldId id="555" r:id="rId8"/>
    <p:sldId id="577" r:id="rId9"/>
    <p:sldId id="576" r:id="rId10"/>
    <p:sldId id="578" r:id="rId11"/>
    <p:sldId id="557" r:id="rId12"/>
    <p:sldId id="580" r:id="rId13"/>
    <p:sldId id="556" r:id="rId14"/>
    <p:sldId id="579" r:id="rId15"/>
    <p:sldId id="558" r:id="rId16"/>
    <p:sldId id="582" r:id="rId17"/>
    <p:sldId id="581" r:id="rId18"/>
    <p:sldId id="547" r:id="rId19"/>
    <p:sldId id="549" r:id="rId20"/>
    <p:sldId id="548" r:id="rId21"/>
    <p:sldId id="550" r:id="rId22"/>
    <p:sldId id="499" r:id="rId23"/>
    <p:sldId id="559" r:id="rId24"/>
    <p:sldId id="539" r:id="rId25"/>
    <p:sldId id="564" r:id="rId26"/>
    <p:sldId id="563" r:id="rId27"/>
    <p:sldId id="561" r:id="rId28"/>
    <p:sldId id="503" r:id="rId29"/>
    <p:sldId id="522" r:id="rId30"/>
    <p:sldId id="523" r:id="rId31"/>
    <p:sldId id="583" r:id="rId32"/>
    <p:sldId id="566" r:id="rId33"/>
    <p:sldId id="568" r:id="rId34"/>
    <p:sldId id="565" r:id="rId35"/>
    <p:sldId id="585" r:id="rId36"/>
    <p:sldId id="442" r:id="rId37"/>
    <p:sldId id="567" r:id="rId38"/>
    <p:sldId id="584" r:id="rId39"/>
    <p:sldId id="492" r:id="rId40"/>
    <p:sldId id="540" r:id="rId41"/>
    <p:sldId id="532" r:id="rId42"/>
    <p:sldId id="531" r:id="rId43"/>
    <p:sldId id="464" r:id="rId44"/>
    <p:sldId id="543" r:id="rId45"/>
    <p:sldId id="505" r:id="rId46"/>
    <p:sldId id="526" r:id="rId47"/>
    <p:sldId id="544" r:id="rId48"/>
    <p:sldId id="586" r:id="rId49"/>
    <p:sldId id="527" r:id="rId50"/>
    <p:sldId id="545" r:id="rId51"/>
    <p:sldId id="571" r:id="rId52"/>
    <p:sldId id="569" r:id="rId53"/>
    <p:sldId id="570" r:id="rId54"/>
    <p:sldId id="572" r:id="rId55"/>
    <p:sldId id="524" r:id="rId56"/>
    <p:sldId id="511" r:id="rId57"/>
    <p:sldId id="528" r:id="rId58"/>
    <p:sldId id="493" r:id="rId59"/>
    <p:sldId id="513" r:id="rId60"/>
    <p:sldId id="573" r:id="rId61"/>
    <p:sldId id="533" r:id="rId62"/>
    <p:sldId id="529" r:id="rId63"/>
    <p:sldId id="462" r:id="rId64"/>
    <p:sldId id="542" r:id="rId65"/>
    <p:sldId id="468" r:id="rId66"/>
    <p:sldId id="458" r:id="rId67"/>
    <p:sldId id="500" r:id="rId68"/>
    <p:sldId id="520" r:id="rId69"/>
    <p:sldId id="459" r:id="rId70"/>
    <p:sldId id="507" r:id="rId71"/>
    <p:sldId id="509" r:id="rId7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2" userDrawn="1">
          <p15:clr>
            <a:srgbClr val="A4A3A4"/>
          </p15:clr>
        </p15:guide>
        <p15:guide id="2" orient="horz" pos="1284" userDrawn="1">
          <p15:clr>
            <a:srgbClr val="A4A3A4"/>
          </p15:clr>
        </p15:guide>
        <p15:guide id="3" orient="horz" pos="1620" userDrawn="1">
          <p15:clr>
            <a:srgbClr val="A4A3A4"/>
          </p15:clr>
        </p15:guide>
        <p15:guide id="4" orient="horz" pos="372" userDrawn="1">
          <p15:clr>
            <a:srgbClr val="A4A3A4"/>
          </p15:clr>
        </p15:guide>
        <p15:guide id="5" pos="192" userDrawn="1">
          <p15:clr>
            <a:srgbClr val="A4A3A4"/>
          </p15:clr>
        </p15:guide>
        <p15:guide id="6" pos="4320" userDrawn="1">
          <p15:clr>
            <a:srgbClr val="A4A3A4"/>
          </p15:clr>
        </p15:guide>
        <p15:guide id="7" pos="28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as DeMarinis" initials="ND" lastIdx="1" clrIdx="0"/>
  <p:cmAuthor id="2" name="Nicholas DeMarinis" initials="ND [2]" lastIdx="1" clrIdx="1"/>
  <p:cmAuthor id="3" name="Nicholas DeMarinis" initials="ND [3]" lastIdx="1" clrIdx="2"/>
  <p:cmAuthor id="4" name="Nicholas DeMarinis" initials="ND [4]" lastIdx="1" clrIdx="3"/>
  <p:cmAuthor id="5" name="Nicholas DeMarinis" initials="ND [5]" lastIdx="1" clrIdx="4"/>
  <p:cmAuthor id="6" name="Nicholas DeMarinis" initials="ND [6]" lastIdx="1" clrIdx="5"/>
  <p:cmAuthor id="7" name="Nicholas DeMarinis" initials="ND [7]" lastIdx="1" clrIdx="6"/>
  <p:cmAuthor id="8" name="Nicholas DeMarinis" initials="ND [8]" lastIdx="1" clrIdx="7"/>
  <p:cmAuthor id="9" name="Nicholas DeMarinis" initials="ND [9]" lastIdx="1" clrIdx="8"/>
  <p:cmAuthor id="10" name="Nicholas DeMarinis" initials="ND [10]" lastIdx="1" clrIdx="9"/>
  <p:cmAuthor id="11" name="Nicholas DeMarinis" initials="ND [11]" lastIdx="1" clrIdx="10"/>
  <p:cmAuthor id="12" name="Nicholas DeMarinis" initials="ND [12]" lastIdx="1" clrIdx="11"/>
  <p:cmAuthor id="13" name="Nicholas DeMarinis" initials="ND [13]" lastIdx="1" clrIdx="12"/>
  <p:cmAuthor id="14" name="Nicholas DeMarinis" initials="ND [14]" lastIdx="1" clrIdx="13"/>
  <p:cmAuthor id="15" name="Nicholas DeMarinis" initials="ND [15]" lastIdx="1" clrIdx="14"/>
  <p:cmAuthor id="16" name="Nicholas DeMarinis" initials="ND [16]" lastIdx="1" clrIdx="15"/>
  <p:cmAuthor id="17" name="Nicholas DeMarinis" initials="ND [17]" lastIdx="1" clrIdx="16"/>
  <p:cmAuthor id="18" name="Nicholas DeMarinis" initials="ND [18]" lastIdx="1" clrIdx="17"/>
  <p:cmAuthor id="19" name="Nicholas DeMarinis" initials="ND [16] [2]" lastIdx="1" clrIdx="18"/>
  <p:cmAuthor id="20" name="Nicholas DeMarinis" initials="ND [18] [2]" lastIdx="1" clrIdx="19"/>
  <p:cmAuthor id="21" name="Nicholas DeMarinis" initials="ND [18] [2] [2]" lastIdx="1" clrIdx="20"/>
  <p:cmAuthor id="22" name="Nicholas DeMarinis" initials="ND [16] [3]" lastIdx="1" clrIdx="21"/>
  <p:cmAuthor id="23" name="Nicholas DeMarinis" initials="ND [19]" lastIdx="1" clrIdx="22"/>
  <p:cmAuthor id="24" name="Nicholas DeMarinis" initials="ND [20]" lastIdx="1" clrIdx="23"/>
  <p:cmAuthor id="25" name="Nicholas DeMarinis" initials="ND [21]" lastIdx="1" clrIdx="24"/>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CC33"/>
    <a:srgbClr val="FFFFFF"/>
    <a:srgbClr val="EC00EE"/>
    <a:srgbClr val="661366"/>
    <a:srgbClr val="22A6F4"/>
    <a:srgbClr val="3C3C3C"/>
    <a:srgbClr val="273037"/>
    <a:srgbClr val="999999"/>
    <a:srgbClr val="FF00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9" autoAdjust="0"/>
    <p:restoredTop sz="85041" autoAdjust="0"/>
  </p:normalViewPr>
  <p:slideViewPr>
    <p:cSldViewPr>
      <p:cViewPr varScale="1">
        <p:scale>
          <a:sx n="123" d="100"/>
          <a:sy n="123" d="100"/>
        </p:scale>
        <p:origin x="184" y="416"/>
      </p:cViewPr>
      <p:guideLst>
        <p:guide orient="horz" pos="2772"/>
        <p:guide orient="horz" pos="1284"/>
        <p:guide orient="horz" pos="1620"/>
        <p:guide orient="horz" pos="372"/>
        <p:guide pos="192"/>
        <p:guide pos="4320"/>
        <p:guide pos="2832"/>
      </p:guideLst>
    </p:cSldViewPr>
  </p:slideViewPr>
  <p:outlineViewPr>
    <p:cViewPr>
      <p:scale>
        <a:sx n="33" d="100"/>
        <a:sy n="33" d="100"/>
      </p:scale>
      <p:origin x="0" y="2752"/>
    </p:cViewPr>
  </p:outlineViewPr>
  <p:notesTextViewPr>
    <p:cViewPr>
      <p:scale>
        <a:sx n="105" d="100"/>
        <a:sy n="105" d="100"/>
      </p:scale>
      <p:origin x="0" y="0"/>
    </p:cViewPr>
  </p:notesTextViewPr>
  <p:sorterViewPr>
    <p:cViewPr>
      <p:scale>
        <a:sx n="109" d="100"/>
        <a:sy n="109"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Verdana"/>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0CCE06-F866-1840-88FC-9C7D6876FE2D}" type="datetimeFigureOut">
              <a:rPr lang="en-US" smtClean="0">
                <a:latin typeface="Verdana"/>
              </a:rPr>
              <a:t>2/12/26</a:t>
            </a:fld>
            <a:endParaRPr lang="en-US" dirty="0">
              <a:latin typeface="Verdana"/>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Verdana"/>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16DB53-5DF8-9841-8A06-8D15A9C9C569}" type="slidenum">
              <a:rPr lang="en-US" smtClean="0">
                <a:latin typeface="Verdana"/>
              </a:rPr>
              <a:t>‹#›</a:t>
            </a:fld>
            <a:endParaRPr lang="en-US" dirty="0">
              <a:latin typeface="Verdana"/>
            </a:endParaRPr>
          </a:p>
        </p:txBody>
      </p:sp>
    </p:spTree>
    <p:extLst>
      <p:ext uri="{BB962C8B-B14F-4D97-AF65-F5344CB8AC3E}">
        <p14:creationId xmlns:p14="http://schemas.microsoft.com/office/powerpoint/2010/main" val="2972282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Verdana"/>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Verdana"/>
              </a:defRPr>
            </a:lvl1pPr>
          </a:lstStyle>
          <a:p>
            <a:fld id="{31314803-AC65-B148-84EA-60C5596AF763}" type="datetimeFigureOut">
              <a:rPr lang="en-US" smtClean="0"/>
              <a:pPr/>
              <a:t>2/12/26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Verdana"/>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Verdana"/>
              </a:defRPr>
            </a:lvl1pPr>
          </a:lstStyle>
          <a:p>
            <a:fld id="{7848A2DA-734F-204E-B2A7-A7DCBD521470}" type="slidenum">
              <a:rPr lang="en-US" smtClean="0"/>
              <a:pPr/>
              <a:t>‹#›</a:t>
            </a:fld>
            <a:endParaRPr lang="en-US" dirty="0"/>
          </a:p>
        </p:txBody>
      </p:sp>
    </p:spTree>
    <p:extLst>
      <p:ext uri="{BB962C8B-B14F-4D97-AF65-F5344CB8AC3E}">
        <p14:creationId xmlns:p14="http://schemas.microsoft.com/office/powerpoint/2010/main" val="32143959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Verdana"/>
        <a:ea typeface="+mn-ea"/>
        <a:cs typeface="+mn-cs"/>
      </a:defRPr>
    </a:lvl1pPr>
    <a:lvl2pPr marL="457200" algn="l" defTabSz="457200" rtl="0" eaLnBrk="1" latinLnBrk="0" hangingPunct="1">
      <a:defRPr sz="1200" kern="1200">
        <a:solidFill>
          <a:schemeClr val="tx1"/>
        </a:solidFill>
        <a:latin typeface="Verdana"/>
        <a:ea typeface="+mn-ea"/>
        <a:cs typeface="+mn-cs"/>
      </a:defRPr>
    </a:lvl2pPr>
    <a:lvl3pPr marL="914400" algn="l" defTabSz="457200" rtl="0" eaLnBrk="1" latinLnBrk="0" hangingPunct="1">
      <a:defRPr sz="1200" kern="1200">
        <a:solidFill>
          <a:schemeClr val="tx1"/>
        </a:solidFill>
        <a:latin typeface="Verdana"/>
        <a:ea typeface="+mn-ea"/>
        <a:cs typeface="+mn-cs"/>
      </a:defRPr>
    </a:lvl3pPr>
    <a:lvl4pPr marL="1371600" algn="l" defTabSz="457200" rtl="0" eaLnBrk="1" latinLnBrk="0" hangingPunct="1">
      <a:defRPr sz="1200" kern="1200">
        <a:solidFill>
          <a:schemeClr val="tx1"/>
        </a:solidFill>
        <a:latin typeface="Verdana"/>
        <a:ea typeface="+mn-ea"/>
        <a:cs typeface="+mn-cs"/>
      </a:defRPr>
    </a:lvl4pPr>
    <a:lvl5pPr marL="1828800" algn="l" defTabSz="457200" rtl="0" eaLnBrk="1" latinLnBrk="0" hangingPunct="1">
      <a:defRPr sz="1200" kern="1200">
        <a:solidFill>
          <a:schemeClr val="tx1"/>
        </a:solidFill>
        <a:latin typeface="Verdana"/>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p2location.com/demo/192.128.0.0"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ip2location.com/demo/192.128.15.255"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48A2DA-734F-204E-B2A7-A7DCBD521470}" type="slidenum">
              <a:rPr lang="en-US" smtClean="0"/>
              <a:pPr/>
              <a:t>1</a:t>
            </a:fld>
            <a:endParaRPr lang="en-US" dirty="0"/>
          </a:p>
        </p:txBody>
      </p:sp>
    </p:spTree>
    <p:extLst>
      <p:ext uri="{BB962C8B-B14F-4D97-AF65-F5344CB8AC3E}">
        <p14:creationId xmlns:p14="http://schemas.microsoft.com/office/powerpoint/2010/main" val="1701211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we have an entry for every host?  Not over the whole internet.  Instead, we rely on hierarchical structure of the network</a:t>
            </a:r>
          </a:p>
          <a:p>
            <a:endParaRPr lang="en-US" dirty="0"/>
          </a:p>
          <a:p>
            <a:r>
              <a:rPr lang="en-US" dirty="0"/>
              <a:t>We call this the forwarding table</a:t>
            </a:r>
          </a:p>
        </p:txBody>
      </p:sp>
      <p:sp>
        <p:nvSpPr>
          <p:cNvPr id="4" name="Slide Number Placeholder 3"/>
          <p:cNvSpPr>
            <a:spLocks noGrp="1"/>
          </p:cNvSpPr>
          <p:nvPr>
            <p:ph type="sldNum" sz="quarter" idx="5"/>
          </p:nvPr>
        </p:nvSpPr>
        <p:spPr/>
        <p:txBody>
          <a:bodyPr/>
          <a:lstStyle/>
          <a:p>
            <a:fld id="{7848A2DA-734F-204E-B2A7-A7DCBD521470}" type="slidenum">
              <a:rPr lang="en-US" smtClean="0"/>
              <a:pPr/>
              <a:t>27</a:t>
            </a:fld>
            <a:endParaRPr lang="en-US" dirty="0"/>
          </a:p>
        </p:txBody>
      </p:sp>
    </p:spTree>
    <p:extLst>
      <p:ext uri="{BB962C8B-B14F-4D97-AF65-F5344CB8AC3E}">
        <p14:creationId xmlns:p14="http://schemas.microsoft.com/office/powerpoint/2010/main" val="1469925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we have an entry for every host?  Not over the whole internet.  Instead, we rely on hierarchical structure of the network</a:t>
            </a:r>
          </a:p>
          <a:p>
            <a:endParaRPr lang="en-US" dirty="0"/>
          </a:p>
          <a:p>
            <a:r>
              <a:rPr lang="en-US" dirty="0"/>
              <a:t>We call this the forwarding table</a:t>
            </a:r>
          </a:p>
          <a:p>
            <a:endParaRPr lang="en-US" dirty="0"/>
          </a:p>
          <a:p>
            <a:r>
              <a:rPr lang="en-US" dirty="0"/>
              <a:t>Keep in mind that if there are multiple matches</a:t>
            </a:r>
          </a:p>
          <a:p>
            <a:endParaRPr lang="en-US" dirty="0"/>
          </a:p>
        </p:txBody>
      </p:sp>
      <p:sp>
        <p:nvSpPr>
          <p:cNvPr id="4" name="Slide Number Placeholder 3"/>
          <p:cNvSpPr>
            <a:spLocks noGrp="1"/>
          </p:cNvSpPr>
          <p:nvPr>
            <p:ph type="sldNum" sz="quarter" idx="5"/>
          </p:nvPr>
        </p:nvSpPr>
        <p:spPr/>
        <p:txBody>
          <a:bodyPr/>
          <a:lstStyle/>
          <a:p>
            <a:fld id="{7848A2DA-734F-204E-B2A7-A7DCBD521470}" type="slidenum">
              <a:rPr lang="en-US" smtClean="0"/>
              <a:pPr/>
              <a:t>28</a:t>
            </a:fld>
            <a:endParaRPr lang="en-US" dirty="0"/>
          </a:p>
        </p:txBody>
      </p:sp>
    </p:spTree>
    <p:extLst>
      <p:ext uri="{BB962C8B-B14F-4D97-AF65-F5344CB8AC3E}">
        <p14:creationId xmlns:p14="http://schemas.microsoft.com/office/powerpoint/2010/main" val="2910523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hop</a:t>
            </a:r>
          </a:p>
          <a:p>
            <a:endParaRPr lang="en-US" dirty="0"/>
          </a:p>
          <a:p>
            <a:r>
              <a:rPr lang="en-US" dirty="0"/>
              <a:t>Could we have an entry for every host?  Not over the whole internet.  Instead, we rely on hierarchical structure of the network</a:t>
            </a:r>
          </a:p>
          <a:p>
            <a:endParaRPr lang="en-US" dirty="0"/>
          </a:p>
          <a:p>
            <a:r>
              <a:rPr lang="en-US" dirty="0"/>
              <a:t>We call this the forwarding table</a:t>
            </a:r>
          </a:p>
          <a:p>
            <a:endParaRPr lang="en-US" dirty="0"/>
          </a:p>
          <a:p>
            <a:r>
              <a:rPr lang="en-US" dirty="0"/>
              <a:t>Keep in mind that if there are multiple matches</a:t>
            </a:r>
          </a:p>
          <a:p>
            <a:endParaRPr lang="en-US" dirty="0"/>
          </a:p>
        </p:txBody>
      </p:sp>
      <p:sp>
        <p:nvSpPr>
          <p:cNvPr id="4" name="Slide Number Placeholder 3"/>
          <p:cNvSpPr>
            <a:spLocks noGrp="1"/>
          </p:cNvSpPr>
          <p:nvPr>
            <p:ph type="sldNum" sz="quarter" idx="5"/>
          </p:nvPr>
        </p:nvSpPr>
        <p:spPr/>
        <p:txBody>
          <a:bodyPr/>
          <a:lstStyle/>
          <a:p>
            <a:fld id="{7848A2DA-734F-204E-B2A7-A7DCBD521470}" type="slidenum">
              <a:rPr lang="en-US" smtClean="0"/>
              <a:pPr/>
              <a:t>29</a:t>
            </a:fld>
            <a:endParaRPr lang="en-US" dirty="0"/>
          </a:p>
        </p:txBody>
      </p:sp>
    </p:spTree>
    <p:extLst>
      <p:ext uri="{BB962C8B-B14F-4D97-AF65-F5344CB8AC3E}">
        <p14:creationId xmlns:p14="http://schemas.microsoft.com/office/powerpoint/2010/main" val="1160593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hop</a:t>
            </a:r>
          </a:p>
          <a:p>
            <a:endParaRPr lang="en-US" dirty="0"/>
          </a:p>
          <a:p>
            <a:r>
              <a:rPr lang="en-US" dirty="0"/>
              <a:t>Could we have an entry for every host?  Not over the whole internet.  Instead, we rely on hierarchical structure of the network</a:t>
            </a:r>
          </a:p>
          <a:p>
            <a:endParaRPr lang="en-US" dirty="0"/>
          </a:p>
          <a:p>
            <a:r>
              <a:rPr lang="en-US" dirty="0"/>
              <a:t>We call this the forwarding table</a:t>
            </a:r>
          </a:p>
          <a:p>
            <a:endParaRPr lang="en-US" dirty="0"/>
          </a:p>
          <a:p>
            <a:r>
              <a:rPr lang="en-US" dirty="0"/>
              <a:t>Keep in mind that if there are multiple matches</a:t>
            </a:r>
          </a:p>
          <a:p>
            <a:endParaRPr lang="en-US" dirty="0"/>
          </a:p>
        </p:txBody>
      </p:sp>
      <p:sp>
        <p:nvSpPr>
          <p:cNvPr id="4" name="Slide Number Placeholder 3"/>
          <p:cNvSpPr>
            <a:spLocks noGrp="1"/>
          </p:cNvSpPr>
          <p:nvPr>
            <p:ph type="sldNum" sz="quarter" idx="5"/>
          </p:nvPr>
        </p:nvSpPr>
        <p:spPr/>
        <p:txBody>
          <a:bodyPr/>
          <a:lstStyle/>
          <a:p>
            <a:fld id="{7848A2DA-734F-204E-B2A7-A7DCBD521470}" type="slidenum">
              <a:rPr lang="en-US" smtClean="0"/>
              <a:pPr/>
              <a:t>30</a:t>
            </a:fld>
            <a:endParaRPr lang="en-US" dirty="0"/>
          </a:p>
        </p:txBody>
      </p:sp>
    </p:spTree>
    <p:extLst>
      <p:ext uri="{BB962C8B-B14F-4D97-AF65-F5344CB8AC3E}">
        <p14:creationId xmlns:p14="http://schemas.microsoft.com/office/powerpoint/2010/main" val="2851002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hop</a:t>
            </a:r>
          </a:p>
          <a:p>
            <a:endParaRPr lang="en-US" dirty="0"/>
          </a:p>
          <a:p>
            <a:r>
              <a:rPr lang="en-US" dirty="0"/>
              <a:t>Could we have an entry for every host?  Not over the whole internet.  Instead, we rely on hierarchical structure of the network</a:t>
            </a:r>
          </a:p>
          <a:p>
            <a:endParaRPr lang="en-US" dirty="0"/>
          </a:p>
          <a:p>
            <a:r>
              <a:rPr lang="en-US" dirty="0"/>
              <a:t>We call this the forwarding table</a:t>
            </a:r>
          </a:p>
          <a:p>
            <a:endParaRPr lang="en-US" dirty="0"/>
          </a:p>
          <a:p>
            <a:r>
              <a:rPr lang="en-US" dirty="0"/>
              <a:t>Keep in mind that if there are multiple matches</a:t>
            </a:r>
          </a:p>
          <a:p>
            <a:endParaRPr lang="en-US" dirty="0"/>
          </a:p>
        </p:txBody>
      </p:sp>
      <p:sp>
        <p:nvSpPr>
          <p:cNvPr id="4" name="Slide Number Placeholder 3"/>
          <p:cNvSpPr>
            <a:spLocks noGrp="1"/>
          </p:cNvSpPr>
          <p:nvPr>
            <p:ph type="sldNum" sz="quarter" idx="5"/>
          </p:nvPr>
        </p:nvSpPr>
        <p:spPr/>
        <p:txBody>
          <a:bodyPr/>
          <a:lstStyle/>
          <a:p>
            <a:fld id="{7848A2DA-734F-204E-B2A7-A7DCBD521470}" type="slidenum">
              <a:rPr lang="en-US" smtClean="0"/>
              <a:pPr/>
              <a:t>31</a:t>
            </a:fld>
            <a:endParaRPr lang="en-US" dirty="0"/>
          </a:p>
        </p:txBody>
      </p:sp>
    </p:spTree>
    <p:extLst>
      <p:ext uri="{BB962C8B-B14F-4D97-AF65-F5344CB8AC3E}">
        <p14:creationId xmlns:p14="http://schemas.microsoft.com/office/powerpoint/2010/main" val="874460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hop</a:t>
            </a:r>
          </a:p>
          <a:p>
            <a:endParaRPr lang="en-US" dirty="0"/>
          </a:p>
          <a:p>
            <a:r>
              <a:rPr lang="en-US" dirty="0"/>
              <a:t>Could we have an entry for every host?  Not over the whole internet.  Instead, we rely on hierarchical structure of the network</a:t>
            </a:r>
          </a:p>
          <a:p>
            <a:endParaRPr lang="en-US" dirty="0"/>
          </a:p>
          <a:p>
            <a:r>
              <a:rPr lang="en-US" dirty="0"/>
              <a:t>We call this the forwarding table</a:t>
            </a:r>
          </a:p>
          <a:p>
            <a:endParaRPr lang="en-US" dirty="0"/>
          </a:p>
          <a:p>
            <a:r>
              <a:rPr lang="en-US" dirty="0"/>
              <a:t>Keep in mind that if there are multiple matches</a:t>
            </a:r>
          </a:p>
          <a:p>
            <a:endParaRPr lang="en-US" dirty="0"/>
          </a:p>
        </p:txBody>
      </p:sp>
      <p:sp>
        <p:nvSpPr>
          <p:cNvPr id="4" name="Slide Number Placeholder 3"/>
          <p:cNvSpPr>
            <a:spLocks noGrp="1"/>
          </p:cNvSpPr>
          <p:nvPr>
            <p:ph type="sldNum" sz="quarter" idx="5"/>
          </p:nvPr>
        </p:nvSpPr>
        <p:spPr/>
        <p:txBody>
          <a:bodyPr/>
          <a:lstStyle/>
          <a:p>
            <a:fld id="{7848A2DA-734F-204E-B2A7-A7DCBD521470}" type="slidenum">
              <a:rPr lang="en-US" smtClean="0"/>
              <a:pPr/>
              <a:t>32</a:t>
            </a:fld>
            <a:endParaRPr lang="en-US" dirty="0"/>
          </a:p>
        </p:txBody>
      </p:sp>
    </p:spTree>
    <p:extLst>
      <p:ext uri="{BB962C8B-B14F-4D97-AF65-F5344CB8AC3E}">
        <p14:creationId xmlns:p14="http://schemas.microsoft.com/office/powerpoint/2010/main" val="913318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hop</a:t>
            </a:r>
          </a:p>
          <a:p>
            <a:endParaRPr lang="en-US" dirty="0"/>
          </a:p>
          <a:p>
            <a:r>
              <a:rPr lang="en-US" dirty="0"/>
              <a:t>Could we have an entry for every host?  Not over the whole internet.  Instead, we rely on hierarchical structure of the network</a:t>
            </a:r>
          </a:p>
          <a:p>
            <a:endParaRPr lang="en-US" dirty="0"/>
          </a:p>
          <a:p>
            <a:r>
              <a:rPr lang="en-US" dirty="0"/>
              <a:t>We call this the forwarding table</a:t>
            </a:r>
          </a:p>
          <a:p>
            <a:endParaRPr lang="en-US" dirty="0"/>
          </a:p>
          <a:p>
            <a:r>
              <a:rPr lang="en-US" dirty="0"/>
              <a:t>Keep in mind that if there are multiple matches</a:t>
            </a:r>
          </a:p>
          <a:p>
            <a:endParaRPr lang="en-US" dirty="0"/>
          </a:p>
        </p:txBody>
      </p:sp>
      <p:sp>
        <p:nvSpPr>
          <p:cNvPr id="4" name="Slide Number Placeholder 3"/>
          <p:cNvSpPr>
            <a:spLocks noGrp="1"/>
          </p:cNvSpPr>
          <p:nvPr>
            <p:ph type="sldNum" sz="quarter" idx="5"/>
          </p:nvPr>
        </p:nvSpPr>
        <p:spPr/>
        <p:txBody>
          <a:bodyPr/>
          <a:lstStyle/>
          <a:p>
            <a:fld id="{7848A2DA-734F-204E-B2A7-A7DCBD521470}" type="slidenum">
              <a:rPr lang="en-US" smtClean="0"/>
              <a:pPr/>
              <a:t>34</a:t>
            </a:fld>
            <a:endParaRPr lang="en-US" dirty="0"/>
          </a:p>
        </p:txBody>
      </p:sp>
    </p:spTree>
    <p:extLst>
      <p:ext uri="{BB962C8B-B14F-4D97-AF65-F5344CB8AC3E}">
        <p14:creationId xmlns:p14="http://schemas.microsoft.com/office/powerpoint/2010/main" val="2545348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look at how we move packets between the two networks</a:t>
            </a:r>
          </a:p>
        </p:txBody>
      </p:sp>
      <p:sp>
        <p:nvSpPr>
          <p:cNvPr id="4" name="Slide Number Placeholder 3"/>
          <p:cNvSpPr>
            <a:spLocks noGrp="1"/>
          </p:cNvSpPr>
          <p:nvPr>
            <p:ph type="sldNum" sz="quarter" idx="5"/>
          </p:nvPr>
        </p:nvSpPr>
        <p:spPr/>
        <p:txBody>
          <a:bodyPr/>
          <a:lstStyle/>
          <a:p>
            <a:fld id="{7848A2DA-734F-204E-B2A7-A7DCBD521470}" type="slidenum">
              <a:rPr lang="en-US" smtClean="0"/>
              <a:pPr/>
              <a:t>35</a:t>
            </a:fld>
            <a:endParaRPr lang="en-US" dirty="0"/>
          </a:p>
        </p:txBody>
      </p:sp>
    </p:spTree>
    <p:extLst>
      <p:ext uri="{BB962C8B-B14F-4D97-AF65-F5344CB8AC3E}">
        <p14:creationId xmlns:p14="http://schemas.microsoft.com/office/powerpoint/2010/main" val="1325365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put something real to this, here’s a map of what that graph looks like.  We call the Internet a network of networks:  and each point is a network—a group of systems—that can talk to the others.  And the network grants us the ability to pretty much communicate between any two points on this graph.  And the goal of the network, how it’s designed, and the protocols that comprise it, is to figure out how to get a message there—regardless of where they are, whether they’re connected by a copper wire, or a wireless link, and regardless of what’s being sent.  </a:t>
            </a:r>
          </a:p>
        </p:txBody>
      </p:sp>
      <p:sp>
        <p:nvSpPr>
          <p:cNvPr id="4" name="Slide Number Placeholder 3"/>
          <p:cNvSpPr>
            <a:spLocks noGrp="1"/>
          </p:cNvSpPr>
          <p:nvPr>
            <p:ph type="sldNum" sz="quarter" idx="5"/>
          </p:nvPr>
        </p:nvSpPr>
        <p:spPr/>
        <p:txBody>
          <a:bodyPr/>
          <a:lstStyle/>
          <a:p>
            <a:fld id="{7848A2DA-734F-204E-B2A7-A7DCBD521470}" type="slidenum">
              <a:rPr lang="en-US" smtClean="0"/>
              <a:pPr/>
              <a:t>39</a:t>
            </a:fld>
            <a:endParaRPr lang="en-US" dirty="0"/>
          </a:p>
        </p:txBody>
      </p:sp>
    </p:spTree>
    <p:extLst>
      <p:ext uri="{BB962C8B-B14F-4D97-AF65-F5344CB8AC3E}">
        <p14:creationId xmlns:p14="http://schemas.microsoft.com/office/powerpoint/2010/main" val="2430658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Takes this information and synthesizes it down into its forwarding table </a:t>
            </a:r>
            <a:r>
              <a:rPr lang="en-US" dirty="0" err="1"/>
              <a:t>baed</a:t>
            </a:r>
            <a:r>
              <a:rPr lang="en-US" dirty="0"/>
              <a:t> on interfaces</a:t>
            </a:r>
          </a:p>
        </p:txBody>
      </p:sp>
      <p:sp>
        <p:nvSpPr>
          <p:cNvPr id="4" name="Slide Number Placeholder 3"/>
          <p:cNvSpPr>
            <a:spLocks noGrp="1"/>
          </p:cNvSpPr>
          <p:nvPr>
            <p:ph type="sldNum" sz="quarter" idx="5"/>
          </p:nvPr>
        </p:nvSpPr>
        <p:spPr/>
        <p:txBody>
          <a:bodyPr/>
          <a:lstStyle/>
          <a:p>
            <a:fld id="{7848A2DA-734F-204E-B2A7-A7DCBD521470}" type="slidenum">
              <a:rPr lang="en-US" smtClean="0"/>
              <a:pPr/>
              <a:t>41</a:t>
            </a:fld>
            <a:endParaRPr lang="en-US" dirty="0"/>
          </a:p>
        </p:txBody>
      </p:sp>
    </p:spTree>
    <p:extLst>
      <p:ext uri="{BB962C8B-B14F-4D97-AF65-F5344CB8AC3E}">
        <p14:creationId xmlns:p14="http://schemas.microsoft.com/office/powerpoint/2010/main" val="339771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look at how we move packets between the two networks</a:t>
            </a:r>
          </a:p>
        </p:txBody>
      </p:sp>
      <p:sp>
        <p:nvSpPr>
          <p:cNvPr id="4" name="Slide Number Placeholder 3"/>
          <p:cNvSpPr>
            <a:spLocks noGrp="1"/>
          </p:cNvSpPr>
          <p:nvPr>
            <p:ph type="sldNum" sz="quarter" idx="5"/>
          </p:nvPr>
        </p:nvSpPr>
        <p:spPr/>
        <p:txBody>
          <a:bodyPr/>
          <a:lstStyle/>
          <a:p>
            <a:fld id="{7848A2DA-734F-204E-B2A7-A7DCBD521470}" type="slidenum">
              <a:rPr lang="en-US" smtClean="0"/>
              <a:pPr/>
              <a:t>6</a:t>
            </a:fld>
            <a:endParaRPr lang="en-US" dirty="0"/>
          </a:p>
        </p:txBody>
      </p:sp>
    </p:spTree>
    <p:extLst>
      <p:ext uri="{BB962C8B-B14F-4D97-AF65-F5344CB8AC3E}">
        <p14:creationId xmlns:p14="http://schemas.microsoft.com/office/powerpoint/2010/main" val="2584243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Takes this information and synthesizes it down into its forwarding table </a:t>
            </a:r>
            <a:r>
              <a:rPr lang="en-US" dirty="0" err="1"/>
              <a:t>baed</a:t>
            </a:r>
            <a:r>
              <a:rPr lang="en-US" dirty="0"/>
              <a:t> on interfaces</a:t>
            </a:r>
          </a:p>
        </p:txBody>
      </p:sp>
      <p:sp>
        <p:nvSpPr>
          <p:cNvPr id="4" name="Slide Number Placeholder 3"/>
          <p:cNvSpPr>
            <a:spLocks noGrp="1"/>
          </p:cNvSpPr>
          <p:nvPr>
            <p:ph type="sldNum" sz="quarter" idx="5"/>
          </p:nvPr>
        </p:nvSpPr>
        <p:spPr/>
        <p:txBody>
          <a:bodyPr/>
          <a:lstStyle/>
          <a:p>
            <a:fld id="{7848A2DA-734F-204E-B2A7-A7DCBD521470}" type="slidenum">
              <a:rPr lang="en-US" smtClean="0"/>
              <a:pPr/>
              <a:t>42</a:t>
            </a:fld>
            <a:endParaRPr lang="en-US" dirty="0"/>
          </a:p>
        </p:txBody>
      </p:sp>
    </p:spTree>
    <p:extLst>
      <p:ext uri="{BB962C8B-B14F-4D97-AF65-F5344CB8AC3E}">
        <p14:creationId xmlns:p14="http://schemas.microsoft.com/office/powerpoint/2010/main" val="3870913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Takes this information and synthesizes it down into its forwarding table </a:t>
            </a:r>
            <a:r>
              <a:rPr lang="en-US" dirty="0" err="1"/>
              <a:t>baed</a:t>
            </a:r>
            <a:r>
              <a:rPr lang="en-US" dirty="0"/>
              <a:t> on interfaces</a:t>
            </a:r>
          </a:p>
        </p:txBody>
      </p:sp>
      <p:sp>
        <p:nvSpPr>
          <p:cNvPr id="4" name="Slide Number Placeholder 3"/>
          <p:cNvSpPr>
            <a:spLocks noGrp="1"/>
          </p:cNvSpPr>
          <p:nvPr>
            <p:ph type="sldNum" sz="quarter" idx="5"/>
          </p:nvPr>
        </p:nvSpPr>
        <p:spPr/>
        <p:txBody>
          <a:bodyPr/>
          <a:lstStyle/>
          <a:p>
            <a:fld id="{7848A2DA-734F-204E-B2A7-A7DCBD521470}" type="slidenum">
              <a:rPr lang="en-US" smtClean="0"/>
              <a:pPr/>
              <a:t>43</a:t>
            </a:fld>
            <a:endParaRPr lang="en-US" dirty="0"/>
          </a:p>
        </p:txBody>
      </p:sp>
    </p:spTree>
    <p:extLst>
      <p:ext uri="{BB962C8B-B14F-4D97-AF65-F5344CB8AC3E}">
        <p14:creationId xmlns:p14="http://schemas.microsoft.com/office/powerpoint/2010/main" val="1697093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parts are HERE</a:t>
            </a:r>
          </a:p>
        </p:txBody>
      </p:sp>
      <p:sp>
        <p:nvSpPr>
          <p:cNvPr id="4" name="Slide Number Placeholder 3"/>
          <p:cNvSpPr>
            <a:spLocks noGrp="1"/>
          </p:cNvSpPr>
          <p:nvPr>
            <p:ph type="sldNum" sz="quarter" idx="5"/>
          </p:nvPr>
        </p:nvSpPr>
        <p:spPr/>
        <p:txBody>
          <a:bodyPr/>
          <a:lstStyle/>
          <a:p>
            <a:fld id="{7848A2DA-734F-204E-B2A7-A7DCBD521470}" type="slidenum">
              <a:rPr lang="en-US" smtClean="0"/>
              <a:pPr/>
              <a:t>45</a:t>
            </a:fld>
            <a:endParaRPr lang="en-US" dirty="0"/>
          </a:p>
        </p:txBody>
      </p:sp>
    </p:spTree>
    <p:extLst>
      <p:ext uri="{BB962C8B-B14F-4D97-AF65-F5344CB8AC3E}">
        <p14:creationId xmlns:p14="http://schemas.microsoft.com/office/powerpoint/2010/main" val="3077246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48A2DA-734F-204E-B2A7-A7DCBD521470}" type="slidenum">
              <a:rPr lang="en-US" smtClean="0"/>
              <a:pPr/>
              <a:t>49</a:t>
            </a:fld>
            <a:endParaRPr lang="en-US" dirty="0"/>
          </a:p>
        </p:txBody>
      </p:sp>
    </p:spTree>
    <p:extLst>
      <p:ext uri="{BB962C8B-B14F-4D97-AF65-F5344CB8AC3E}">
        <p14:creationId xmlns:p14="http://schemas.microsoft.com/office/powerpoint/2010/main" val="2260059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 of OS &lt;--&gt; IP - </a:t>
            </a:r>
            <a:r>
              <a:rPr lang="en-US" dirty="0">
                <a:sym typeface="Wingdings" pitchFamily="2" charset="2"/>
              </a:rPr>
              <a:t></a:t>
            </a:r>
            <a:r>
              <a:rPr lang="en-US" dirty="0"/>
              <a:t>NIC</a:t>
            </a:r>
          </a:p>
        </p:txBody>
      </p:sp>
      <p:sp>
        <p:nvSpPr>
          <p:cNvPr id="4" name="Slide Number Placeholder 3"/>
          <p:cNvSpPr>
            <a:spLocks noGrp="1"/>
          </p:cNvSpPr>
          <p:nvPr>
            <p:ph type="sldNum" sz="quarter" idx="5"/>
          </p:nvPr>
        </p:nvSpPr>
        <p:spPr/>
        <p:txBody>
          <a:bodyPr/>
          <a:lstStyle/>
          <a:p>
            <a:fld id="{7848A2DA-734F-204E-B2A7-A7DCBD521470}" type="slidenum">
              <a:rPr lang="en-US" smtClean="0"/>
              <a:pPr/>
              <a:t>50</a:t>
            </a:fld>
            <a:endParaRPr lang="en-US" dirty="0"/>
          </a:p>
        </p:txBody>
      </p:sp>
    </p:spTree>
    <p:extLst>
      <p:ext uri="{BB962C8B-B14F-4D97-AF65-F5344CB8AC3E}">
        <p14:creationId xmlns:p14="http://schemas.microsoft.com/office/powerpoint/2010/main" val="31793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48A2DA-734F-204E-B2A7-A7DCBD521470}" type="slidenum">
              <a:rPr lang="en-US" smtClean="0"/>
              <a:pPr/>
              <a:t>56</a:t>
            </a:fld>
            <a:endParaRPr lang="en-US" dirty="0"/>
          </a:p>
        </p:txBody>
      </p:sp>
    </p:spTree>
    <p:extLst>
      <p:ext uri="{BB962C8B-B14F-4D97-AF65-F5344CB8AC3E}">
        <p14:creationId xmlns:p14="http://schemas.microsoft.com/office/powerpoint/2010/main" val="2573369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TTL 0 =&gt; 1 HOP</a:t>
            </a:r>
          </a:p>
          <a:p>
            <a:r>
              <a:rPr lang="en-US" dirty="0"/>
              <a:t>TTL 1 =&gt; 2 hops</a:t>
            </a:r>
          </a:p>
          <a:p>
            <a:r>
              <a:rPr lang="en-US" dirty="0"/>
              <a:t>…</a:t>
            </a:r>
          </a:p>
        </p:txBody>
      </p:sp>
      <p:sp>
        <p:nvSpPr>
          <p:cNvPr id="4" name="Slide Number Placeholder 3"/>
          <p:cNvSpPr>
            <a:spLocks noGrp="1"/>
          </p:cNvSpPr>
          <p:nvPr>
            <p:ph type="sldNum" sz="quarter" idx="5"/>
          </p:nvPr>
        </p:nvSpPr>
        <p:spPr/>
        <p:txBody>
          <a:bodyPr/>
          <a:lstStyle/>
          <a:p>
            <a:fld id="{7848A2DA-734F-204E-B2A7-A7DCBD521470}" type="slidenum">
              <a:rPr lang="en-US" smtClean="0"/>
              <a:pPr/>
              <a:t>57</a:t>
            </a:fld>
            <a:endParaRPr lang="en-US" dirty="0"/>
          </a:p>
        </p:txBody>
      </p:sp>
    </p:spTree>
    <p:extLst>
      <p:ext uri="{BB962C8B-B14F-4D97-AF65-F5344CB8AC3E}">
        <p14:creationId xmlns:p14="http://schemas.microsoft.com/office/powerpoint/2010/main" val="2121569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48A2DA-734F-204E-B2A7-A7DCBD521470}" type="slidenum">
              <a:rPr lang="en-US" smtClean="0"/>
              <a:pPr/>
              <a:t>58</a:t>
            </a:fld>
            <a:endParaRPr lang="en-US" dirty="0"/>
          </a:p>
        </p:txBody>
      </p:sp>
    </p:spTree>
    <p:extLst>
      <p:ext uri="{BB962C8B-B14F-4D97-AF65-F5344CB8AC3E}">
        <p14:creationId xmlns:p14="http://schemas.microsoft.com/office/powerpoint/2010/main" val="1370151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48A2DA-734F-204E-B2A7-A7DCBD521470}" type="slidenum">
              <a:rPr lang="en-US" smtClean="0"/>
              <a:pPr/>
              <a:t>59</a:t>
            </a:fld>
            <a:endParaRPr lang="en-US" dirty="0"/>
          </a:p>
        </p:txBody>
      </p:sp>
    </p:spTree>
    <p:extLst>
      <p:ext uri="{BB962C8B-B14F-4D97-AF65-F5344CB8AC3E}">
        <p14:creationId xmlns:p14="http://schemas.microsoft.com/office/powerpoint/2010/main" val="1125721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prefixes Brown advertises</a:t>
            </a:r>
          </a:p>
        </p:txBody>
      </p:sp>
      <p:sp>
        <p:nvSpPr>
          <p:cNvPr id="4" name="Slide Number Placeholder 3"/>
          <p:cNvSpPr>
            <a:spLocks noGrp="1"/>
          </p:cNvSpPr>
          <p:nvPr>
            <p:ph type="sldNum" sz="quarter" idx="5"/>
          </p:nvPr>
        </p:nvSpPr>
        <p:spPr/>
        <p:txBody>
          <a:bodyPr/>
          <a:lstStyle/>
          <a:p>
            <a:fld id="{7848A2DA-734F-204E-B2A7-A7DCBD521470}" type="slidenum">
              <a:rPr lang="en-US" smtClean="0"/>
              <a:pPr/>
              <a:t>63</a:t>
            </a:fld>
            <a:endParaRPr lang="en-US" dirty="0"/>
          </a:p>
        </p:txBody>
      </p:sp>
    </p:spTree>
    <p:extLst>
      <p:ext uri="{BB962C8B-B14F-4D97-AF65-F5344CB8AC3E}">
        <p14:creationId xmlns:p14="http://schemas.microsoft.com/office/powerpoint/2010/main" val="2025003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look at how we move packets between the two networks</a:t>
            </a:r>
          </a:p>
        </p:txBody>
      </p:sp>
      <p:sp>
        <p:nvSpPr>
          <p:cNvPr id="4" name="Slide Number Placeholder 3"/>
          <p:cNvSpPr>
            <a:spLocks noGrp="1"/>
          </p:cNvSpPr>
          <p:nvPr>
            <p:ph type="sldNum" sz="quarter" idx="5"/>
          </p:nvPr>
        </p:nvSpPr>
        <p:spPr/>
        <p:txBody>
          <a:bodyPr/>
          <a:lstStyle/>
          <a:p>
            <a:fld id="{7848A2DA-734F-204E-B2A7-A7DCBD521470}" type="slidenum">
              <a:rPr lang="en-US" smtClean="0"/>
              <a:pPr/>
              <a:t>7</a:t>
            </a:fld>
            <a:endParaRPr lang="en-US" dirty="0"/>
          </a:p>
        </p:txBody>
      </p:sp>
    </p:spTree>
    <p:extLst>
      <p:ext uri="{BB962C8B-B14F-4D97-AF65-F5344CB8AC3E}">
        <p14:creationId xmlns:p14="http://schemas.microsoft.com/office/powerpoint/2010/main" val="2027773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are some common prefixes—and we’ll see that the size of the prefix denotes the size of the network, the number of possible addresses</a:t>
            </a:r>
          </a:p>
          <a:p>
            <a:endParaRPr lang="en-US" dirty="0"/>
          </a:p>
          <a:p>
            <a:r>
              <a:rPr lang="en-US" dirty="0"/>
              <a:t>If we have a mask, we want to know how many hosts it has, and how big the network is</a:t>
            </a:r>
          </a:p>
          <a:p>
            <a:endParaRPr lang="en-US" dirty="0"/>
          </a:p>
          <a:p>
            <a:r>
              <a:rPr lang="en-US" dirty="0"/>
              <a:t>Once I reach that </a:t>
            </a:r>
            <a:r>
              <a:rPr lang="en-US" dirty="0" err="1"/>
              <a:t>netwotk</a:t>
            </a:r>
            <a:r>
              <a:rPr lang="en-US" dirty="0"/>
              <a:t>, it’s up to example net to figure out how to get to the hosts</a:t>
            </a:r>
          </a:p>
          <a:p>
            <a:endParaRPr lang="en-US" dirty="0"/>
          </a:p>
        </p:txBody>
      </p:sp>
      <p:sp>
        <p:nvSpPr>
          <p:cNvPr id="4" name="Slide Number Placeholder 3"/>
          <p:cNvSpPr>
            <a:spLocks noGrp="1"/>
          </p:cNvSpPr>
          <p:nvPr>
            <p:ph type="sldNum" sz="quarter" idx="5"/>
          </p:nvPr>
        </p:nvSpPr>
        <p:spPr/>
        <p:txBody>
          <a:bodyPr/>
          <a:lstStyle/>
          <a:p>
            <a:fld id="{7848A2DA-734F-204E-B2A7-A7DCBD521470}" type="slidenum">
              <a:rPr lang="en-US" smtClean="0"/>
              <a:pPr/>
              <a:t>65</a:t>
            </a:fld>
            <a:endParaRPr lang="en-US" dirty="0"/>
          </a:p>
        </p:txBody>
      </p:sp>
    </p:spTree>
    <p:extLst>
      <p:ext uri="{BB962C8B-B14F-4D97-AF65-F5344CB8AC3E}">
        <p14:creationId xmlns:p14="http://schemas.microsoft.com/office/powerpoint/2010/main" val="2373476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ENet</a:t>
            </a:r>
            <a:r>
              <a:rPr lang="en-US" dirty="0"/>
              <a:t> is free to assign addresses however it wants within its network, and in turn it can also make networks inside itself.  So to look at this we’re going to start with a smaller network, this /24 here, which starts with 1.2.1.  </a:t>
            </a:r>
          </a:p>
          <a:p>
            <a:endParaRPr lang="en-US" dirty="0"/>
          </a:p>
          <a:p>
            <a:r>
              <a:rPr lang="en-US" dirty="0"/>
              <a:t>For now we can say that as long as we’re in the same network, there are other devices like switches that transfer information from one host to another.  </a:t>
            </a:r>
          </a:p>
          <a:p>
            <a:r>
              <a:rPr lang="en-US" dirty="0"/>
              <a:t>But what happens if we want to reach one host outside the network?</a:t>
            </a:r>
          </a:p>
          <a:p>
            <a:endParaRPr lang="en-US" dirty="0"/>
          </a:p>
          <a:p>
            <a:r>
              <a:rPr lang="en-US" dirty="0"/>
              <a:t>As long as we’re inside the network, we don’t need to make as much of a decision from the perspective of the Internet.  It’s like shouting.  I’m abstracting things here, </a:t>
            </a:r>
          </a:p>
        </p:txBody>
      </p:sp>
      <p:sp>
        <p:nvSpPr>
          <p:cNvPr id="4" name="Slide Number Placeholder 3"/>
          <p:cNvSpPr>
            <a:spLocks noGrp="1"/>
          </p:cNvSpPr>
          <p:nvPr>
            <p:ph type="sldNum" sz="quarter" idx="5"/>
          </p:nvPr>
        </p:nvSpPr>
        <p:spPr/>
        <p:txBody>
          <a:bodyPr/>
          <a:lstStyle/>
          <a:p>
            <a:fld id="{7848A2DA-734F-204E-B2A7-A7DCBD521470}" type="slidenum">
              <a:rPr lang="en-US" smtClean="0"/>
              <a:pPr/>
              <a:t>66</a:t>
            </a:fld>
            <a:endParaRPr lang="en-US" dirty="0"/>
          </a:p>
        </p:txBody>
      </p:sp>
    </p:spTree>
    <p:extLst>
      <p:ext uri="{BB962C8B-B14F-4D97-AF65-F5344CB8AC3E}">
        <p14:creationId xmlns:p14="http://schemas.microsoft.com/office/powerpoint/2010/main" val="685139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look at how we move packets between the two networks</a:t>
            </a:r>
          </a:p>
        </p:txBody>
      </p:sp>
      <p:sp>
        <p:nvSpPr>
          <p:cNvPr id="4" name="Slide Number Placeholder 3"/>
          <p:cNvSpPr>
            <a:spLocks noGrp="1"/>
          </p:cNvSpPr>
          <p:nvPr>
            <p:ph type="sldNum" sz="quarter" idx="5"/>
          </p:nvPr>
        </p:nvSpPr>
        <p:spPr/>
        <p:txBody>
          <a:bodyPr/>
          <a:lstStyle/>
          <a:p>
            <a:fld id="{7848A2DA-734F-204E-B2A7-A7DCBD521470}" type="slidenum">
              <a:rPr lang="en-US" smtClean="0"/>
              <a:pPr/>
              <a:t>67</a:t>
            </a:fld>
            <a:endParaRPr lang="en-US" dirty="0"/>
          </a:p>
        </p:txBody>
      </p:sp>
    </p:spTree>
    <p:extLst>
      <p:ext uri="{BB962C8B-B14F-4D97-AF65-F5344CB8AC3E}">
        <p14:creationId xmlns:p14="http://schemas.microsoft.com/office/powerpoint/2010/main" val="4230091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look at how we move packets between the two networks</a:t>
            </a:r>
          </a:p>
        </p:txBody>
      </p:sp>
      <p:sp>
        <p:nvSpPr>
          <p:cNvPr id="4" name="Slide Number Placeholder 3"/>
          <p:cNvSpPr>
            <a:spLocks noGrp="1"/>
          </p:cNvSpPr>
          <p:nvPr>
            <p:ph type="sldNum" sz="quarter" idx="5"/>
          </p:nvPr>
        </p:nvSpPr>
        <p:spPr/>
        <p:txBody>
          <a:bodyPr/>
          <a:lstStyle/>
          <a:p>
            <a:fld id="{7848A2DA-734F-204E-B2A7-A7DCBD521470}" type="slidenum">
              <a:rPr lang="en-US" smtClean="0"/>
              <a:pPr/>
              <a:t>68</a:t>
            </a:fld>
            <a:endParaRPr lang="en-US" dirty="0"/>
          </a:p>
        </p:txBody>
      </p:sp>
    </p:spTree>
    <p:extLst>
      <p:ext uri="{BB962C8B-B14F-4D97-AF65-F5344CB8AC3E}">
        <p14:creationId xmlns:p14="http://schemas.microsoft.com/office/powerpoint/2010/main" val="2350467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what we have in a larger graph:  we have redundant links, there’s the possibility for loops, etc.</a:t>
            </a:r>
          </a:p>
          <a:p>
            <a:endParaRPr lang="en-US" dirty="0"/>
          </a:p>
          <a:p>
            <a:endParaRPr lang="en-US" dirty="0"/>
          </a:p>
        </p:txBody>
      </p:sp>
      <p:sp>
        <p:nvSpPr>
          <p:cNvPr id="4" name="Slide Number Placeholder 3"/>
          <p:cNvSpPr>
            <a:spLocks noGrp="1"/>
          </p:cNvSpPr>
          <p:nvPr>
            <p:ph type="sldNum" sz="quarter" idx="5"/>
          </p:nvPr>
        </p:nvSpPr>
        <p:spPr/>
        <p:txBody>
          <a:bodyPr/>
          <a:lstStyle/>
          <a:p>
            <a:fld id="{7848A2DA-734F-204E-B2A7-A7DCBD521470}" type="slidenum">
              <a:rPr lang="en-US" smtClean="0"/>
              <a:pPr/>
              <a:t>69</a:t>
            </a:fld>
            <a:endParaRPr lang="en-US" dirty="0"/>
          </a:p>
        </p:txBody>
      </p:sp>
    </p:spTree>
    <p:extLst>
      <p:ext uri="{BB962C8B-B14F-4D97-AF65-F5344CB8AC3E}">
        <p14:creationId xmlns:p14="http://schemas.microsoft.com/office/powerpoint/2010/main" val="58813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Forwarding table tells us about networks, not individual hosts</a:t>
            </a:r>
          </a:p>
          <a:p>
            <a:r>
              <a:rPr lang="en-US" dirty="0"/>
              <a:t>Prefix becomes a mask telling us how </a:t>
            </a:r>
          </a:p>
          <a:p>
            <a:r>
              <a:rPr lang="en-US" dirty="0"/>
              <a:t>Summarizing our forwarding options based on networks allows us to scale—we can represent the whole space in a relatively small table </a:t>
            </a:r>
          </a:p>
          <a:p>
            <a:r>
              <a:rPr lang="en-US" dirty="0"/>
              <a:t>And by picking the longest prefix, by picking the smallest or most specific network we know about that has that address, we’re getting closer to the destination—the hope being that this route either contains the destination, or has another router that knows what to do next</a:t>
            </a:r>
          </a:p>
          <a:p>
            <a:endParaRPr lang="en-US" dirty="0"/>
          </a:p>
        </p:txBody>
      </p:sp>
      <p:sp>
        <p:nvSpPr>
          <p:cNvPr id="4" name="Slide Number Placeholder 3"/>
          <p:cNvSpPr>
            <a:spLocks noGrp="1"/>
          </p:cNvSpPr>
          <p:nvPr>
            <p:ph type="sldNum" sz="quarter" idx="5"/>
          </p:nvPr>
        </p:nvSpPr>
        <p:spPr/>
        <p:txBody>
          <a:bodyPr/>
          <a:lstStyle/>
          <a:p>
            <a:fld id="{7848A2DA-734F-204E-B2A7-A7DCBD521470}" type="slidenum">
              <a:rPr lang="en-US" smtClean="0"/>
              <a:pPr/>
              <a:t>70</a:t>
            </a:fld>
            <a:endParaRPr lang="en-US" dirty="0"/>
          </a:p>
        </p:txBody>
      </p:sp>
    </p:spTree>
    <p:extLst>
      <p:ext uri="{BB962C8B-B14F-4D97-AF65-F5344CB8AC3E}">
        <p14:creationId xmlns:p14="http://schemas.microsoft.com/office/powerpoint/2010/main" val="17459172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But the table isn’t always nicely disjoint</a:t>
            </a:r>
          </a:p>
          <a:p>
            <a:endParaRPr lang="en-US" dirty="0"/>
          </a:p>
          <a:p>
            <a:r>
              <a:rPr lang="en-US" dirty="0"/>
              <a:t>It doesn’t need to be strictly </a:t>
            </a:r>
            <a:r>
              <a:rPr lang="en-US" dirty="0" err="1"/>
              <a:t>hierardhical</a:t>
            </a:r>
            <a:endParaRPr lang="en-US" dirty="0"/>
          </a:p>
          <a:p>
            <a:endParaRPr lang="en-US" dirty="0"/>
          </a:p>
          <a:p>
            <a:r>
              <a:rPr lang="en-US" dirty="0"/>
              <a:t>Make sure you summarize</a:t>
            </a:r>
          </a:p>
        </p:txBody>
      </p:sp>
      <p:sp>
        <p:nvSpPr>
          <p:cNvPr id="4" name="Slide Number Placeholder 3"/>
          <p:cNvSpPr>
            <a:spLocks noGrp="1"/>
          </p:cNvSpPr>
          <p:nvPr>
            <p:ph type="sldNum" sz="quarter" idx="5"/>
          </p:nvPr>
        </p:nvSpPr>
        <p:spPr/>
        <p:txBody>
          <a:bodyPr/>
          <a:lstStyle/>
          <a:p>
            <a:fld id="{7848A2DA-734F-204E-B2A7-A7DCBD521470}" type="slidenum">
              <a:rPr lang="en-US" smtClean="0"/>
              <a:pPr/>
              <a:t>71</a:t>
            </a:fld>
            <a:endParaRPr lang="en-US" dirty="0"/>
          </a:p>
        </p:txBody>
      </p:sp>
    </p:spTree>
    <p:extLst>
      <p:ext uri="{BB962C8B-B14F-4D97-AF65-F5344CB8AC3E}">
        <p14:creationId xmlns:p14="http://schemas.microsoft.com/office/powerpoint/2010/main" val="1649459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look at how we move packets between the two networks</a:t>
            </a:r>
          </a:p>
        </p:txBody>
      </p:sp>
      <p:sp>
        <p:nvSpPr>
          <p:cNvPr id="4" name="Slide Number Placeholder 3"/>
          <p:cNvSpPr>
            <a:spLocks noGrp="1"/>
          </p:cNvSpPr>
          <p:nvPr>
            <p:ph type="sldNum" sz="quarter" idx="5"/>
          </p:nvPr>
        </p:nvSpPr>
        <p:spPr/>
        <p:txBody>
          <a:bodyPr/>
          <a:lstStyle/>
          <a:p>
            <a:fld id="{7848A2DA-734F-204E-B2A7-A7DCBD521470}" type="slidenum">
              <a:rPr lang="en-US" smtClean="0"/>
              <a:pPr/>
              <a:t>8</a:t>
            </a:fld>
            <a:endParaRPr lang="en-US" dirty="0"/>
          </a:p>
        </p:txBody>
      </p:sp>
    </p:spTree>
    <p:extLst>
      <p:ext uri="{BB962C8B-B14F-4D97-AF65-F5344CB8AC3E}">
        <p14:creationId xmlns:p14="http://schemas.microsoft.com/office/powerpoint/2010/main" val="252640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are some common prefixes—and we’ll see that the size of the prefix denotes the size of the network, the number of possible addresses</a:t>
            </a:r>
          </a:p>
          <a:p>
            <a:endParaRPr lang="en-US" dirty="0"/>
          </a:p>
          <a:p>
            <a:r>
              <a:rPr lang="en-US" dirty="0"/>
              <a:t>If we have a mask, we want to know how many hosts it has, and how big the network is</a:t>
            </a:r>
          </a:p>
          <a:p>
            <a:endParaRPr lang="en-US" dirty="0"/>
          </a:p>
          <a:p>
            <a:r>
              <a:rPr lang="en-US" dirty="0"/>
              <a:t>Once I reach that </a:t>
            </a:r>
            <a:r>
              <a:rPr lang="en-US" dirty="0" err="1"/>
              <a:t>netwotk</a:t>
            </a:r>
            <a:r>
              <a:rPr lang="en-US" dirty="0"/>
              <a:t>, it’s up to example net to figure out how to get to the hosts</a:t>
            </a:r>
          </a:p>
          <a:p>
            <a:endParaRPr lang="en-US" dirty="0"/>
          </a:p>
        </p:txBody>
      </p:sp>
      <p:sp>
        <p:nvSpPr>
          <p:cNvPr id="4" name="Slide Number Placeholder 3"/>
          <p:cNvSpPr>
            <a:spLocks noGrp="1"/>
          </p:cNvSpPr>
          <p:nvPr>
            <p:ph type="sldNum" sz="quarter" idx="5"/>
          </p:nvPr>
        </p:nvSpPr>
        <p:spPr/>
        <p:txBody>
          <a:bodyPr/>
          <a:lstStyle/>
          <a:p>
            <a:fld id="{7848A2DA-734F-204E-B2A7-A7DCBD521470}" type="slidenum">
              <a:rPr lang="en-US" smtClean="0"/>
              <a:pPr/>
              <a:t>18</a:t>
            </a:fld>
            <a:endParaRPr lang="en-US" dirty="0"/>
          </a:p>
        </p:txBody>
      </p:sp>
    </p:spTree>
    <p:extLst>
      <p:ext uri="{BB962C8B-B14F-4D97-AF65-F5344CB8AC3E}">
        <p14:creationId xmlns:p14="http://schemas.microsoft.com/office/powerpoint/2010/main" val="384891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/8 allocations</a:t>
            </a:r>
          </a:p>
        </p:txBody>
      </p:sp>
      <p:sp>
        <p:nvSpPr>
          <p:cNvPr id="4" name="Slide Number Placeholder 3"/>
          <p:cNvSpPr>
            <a:spLocks noGrp="1"/>
          </p:cNvSpPr>
          <p:nvPr>
            <p:ph type="sldNum" sz="quarter" idx="5"/>
          </p:nvPr>
        </p:nvSpPr>
        <p:spPr/>
        <p:txBody>
          <a:bodyPr/>
          <a:lstStyle/>
          <a:p>
            <a:fld id="{7848A2DA-734F-204E-B2A7-A7DCBD521470}" type="slidenum">
              <a:rPr lang="en-US" smtClean="0"/>
              <a:pPr/>
              <a:t>19</a:t>
            </a:fld>
            <a:endParaRPr lang="en-US" dirty="0"/>
          </a:p>
        </p:txBody>
      </p:sp>
    </p:spTree>
    <p:extLst>
      <p:ext uri="{BB962C8B-B14F-4D97-AF65-F5344CB8AC3E}">
        <p14:creationId xmlns:p14="http://schemas.microsoft.com/office/powerpoint/2010/main" val="140093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Take a moment and try this</a:t>
            </a:r>
          </a:p>
          <a:p>
            <a:endParaRPr lang="en-US" dirty="0">
              <a:hlinkClick r:id="rId3"/>
            </a:endParaRPr>
          </a:p>
          <a:p>
            <a:r>
              <a:rPr lang="en-US" dirty="0">
                <a:hlinkClick r:id="rId3"/>
              </a:rPr>
              <a:t>192.128.0.0</a:t>
            </a:r>
            <a:r>
              <a:rPr lang="en-US" dirty="0"/>
              <a:t>-</a:t>
            </a:r>
            <a:r>
              <a:rPr lang="en-US" dirty="0">
                <a:hlinkClick r:id="rId4"/>
              </a:rPr>
              <a:t>192.128.15.255</a:t>
            </a:r>
            <a:r>
              <a:rPr lang="en-US" dirty="0"/>
              <a:t>, 4096 hosts</a:t>
            </a:r>
          </a:p>
        </p:txBody>
      </p:sp>
      <p:sp>
        <p:nvSpPr>
          <p:cNvPr id="4" name="Slide Number Placeholder 3"/>
          <p:cNvSpPr>
            <a:spLocks noGrp="1"/>
          </p:cNvSpPr>
          <p:nvPr>
            <p:ph type="sldNum" sz="quarter" idx="5"/>
          </p:nvPr>
        </p:nvSpPr>
        <p:spPr/>
        <p:txBody>
          <a:bodyPr/>
          <a:lstStyle/>
          <a:p>
            <a:fld id="{7848A2DA-734F-204E-B2A7-A7DCBD521470}" type="slidenum">
              <a:rPr lang="en-US" smtClean="0"/>
              <a:pPr/>
              <a:t>20</a:t>
            </a:fld>
            <a:endParaRPr lang="en-US" dirty="0"/>
          </a:p>
        </p:txBody>
      </p:sp>
    </p:spTree>
    <p:extLst>
      <p:ext uri="{BB962C8B-B14F-4D97-AF65-F5344CB8AC3E}">
        <p14:creationId xmlns:p14="http://schemas.microsoft.com/office/powerpoint/2010/main" val="1854162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the ability to name hosts, how do we move packets between them?  </a:t>
            </a:r>
          </a:p>
          <a:p>
            <a:endParaRPr lang="en-US" dirty="0"/>
          </a:p>
          <a:p>
            <a:endParaRPr lang="en-US" dirty="0"/>
          </a:p>
          <a:p>
            <a:endParaRPr lang="en-US" dirty="0"/>
          </a:p>
          <a:p>
            <a:endParaRPr lang="en-US" dirty="0"/>
          </a:p>
          <a:p>
            <a:endParaRPr lang="en-US" dirty="0"/>
          </a:p>
          <a:p>
            <a:r>
              <a:rPr lang="en-US" dirty="0"/>
              <a:t>Another way to think about these things—and then the network part is some kind of grouping to refer to them as the same authority</a:t>
            </a:r>
          </a:p>
          <a:p>
            <a:endParaRPr lang="en-US" dirty="0"/>
          </a:p>
        </p:txBody>
      </p:sp>
      <p:sp>
        <p:nvSpPr>
          <p:cNvPr id="4" name="Slide Number Placeholder 3"/>
          <p:cNvSpPr>
            <a:spLocks noGrp="1"/>
          </p:cNvSpPr>
          <p:nvPr>
            <p:ph type="sldNum" sz="quarter" idx="5"/>
          </p:nvPr>
        </p:nvSpPr>
        <p:spPr/>
        <p:txBody>
          <a:bodyPr/>
          <a:lstStyle/>
          <a:p>
            <a:fld id="{7848A2DA-734F-204E-B2A7-A7DCBD521470}" type="slidenum">
              <a:rPr lang="en-US" smtClean="0"/>
              <a:pPr/>
              <a:t>22</a:t>
            </a:fld>
            <a:endParaRPr lang="en-US" dirty="0"/>
          </a:p>
        </p:txBody>
      </p:sp>
    </p:spTree>
    <p:extLst>
      <p:ext uri="{BB962C8B-B14F-4D97-AF65-F5344CB8AC3E}">
        <p14:creationId xmlns:p14="http://schemas.microsoft.com/office/powerpoint/2010/main" val="180714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look at how we move packets between the two networks</a:t>
            </a:r>
          </a:p>
        </p:txBody>
      </p:sp>
      <p:sp>
        <p:nvSpPr>
          <p:cNvPr id="4" name="Slide Number Placeholder 3"/>
          <p:cNvSpPr>
            <a:spLocks noGrp="1"/>
          </p:cNvSpPr>
          <p:nvPr>
            <p:ph type="sldNum" sz="quarter" idx="5"/>
          </p:nvPr>
        </p:nvSpPr>
        <p:spPr/>
        <p:txBody>
          <a:bodyPr/>
          <a:lstStyle/>
          <a:p>
            <a:fld id="{7848A2DA-734F-204E-B2A7-A7DCBD521470}" type="slidenum">
              <a:rPr lang="en-US" smtClean="0"/>
              <a:pPr/>
              <a:t>23</a:t>
            </a:fld>
            <a:endParaRPr lang="en-US" dirty="0"/>
          </a:p>
        </p:txBody>
      </p:sp>
    </p:spTree>
    <p:extLst>
      <p:ext uri="{BB962C8B-B14F-4D97-AF65-F5344CB8AC3E}">
        <p14:creationId xmlns:p14="http://schemas.microsoft.com/office/powerpoint/2010/main" val="305100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82FA8F-1663-CB4A-984A-11A75380DA82}" type="datetime1">
              <a:rPr lang="en-US" smtClean="0"/>
              <a:t>2/12/26</a:t>
            </a:fld>
            <a:endParaRPr lang="en-US"/>
          </a:p>
        </p:txBody>
      </p:sp>
      <p:sp>
        <p:nvSpPr>
          <p:cNvPr id="5" name="Footer Placeholder 4"/>
          <p:cNvSpPr>
            <a:spLocks noGrp="1"/>
          </p:cNvSpPr>
          <p:nvPr>
            <p:ph type="ftr" sz="quarter" idx="11"/>
          </p:nvPr>
        </p:nvSpPr>
        <p:spPr/>
        <p:txBody>
          <a:bodyPr/>
          <a:lstStyle/>
          <a:p>
            <a:r>
              <a:rPr lang="en-US"/>
              <a:t>On LTE Security</a:t>
            </a:r>
          </a:p>
        </p:txBody>
      </p:sp>
      <p:sp>
        <p:nvSpPr>
          <p:cNvPr id="6" name="Slide Number Placeholder 5"/>
          <p:cNvSpPr>
            <a:spLocks noGrp="1"/>
          </p:cNvSpPr>
          <p:nvPr>
            <p:ph type="sldNum" sz="quarter" idx="12"/>
          </p:nvPr>
        </p:nvSpPr>
        <p:spPr/>
        <p:txBody>
          <a:bodyPr/>
          <a:lstStyle/>
          <a:p>
            <a:fld id="{22D6CAD1-C946-4B93-B6A2-6369BC3B5860}" type="slidenum">
              <a:rPr lang="en-US" smtClean="0"/>
              <a:t>‹#›</a:t>
            </a:fld>
            <a:endParaRPr lang="en-US"/>
          </a:p>
        </p:txBody>
      </p:sp>
      <p:cxnSp>
        <p:nvCxnSpPr>
          <p:cNvPr id="7" name="Straight Connector 6"/>
          <p:cNvCxnSpPr/>
          <p:nvPr/>
        </p:nvCxnSpPr>
        <p:spPr>
          <a:xfrm flipH="1">
            <a:off x="0" y="1864420"/>
            <a:ext cx="9144000" cy="0"/>
          </a:xfrm>
          <a:prstGeom prst="line">
            <a:avLst/>
          </a:prstGeom>
          <a:ln w="50800" cmpd="sng">
            <a:solidFill>
              <a:srgbClr val="0093D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340673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6C6494-A66B-DC4A-AE21-DD11B5A00CC3}" type="datetime1">
              <a:rPr lang="en-US" smtClean="0"/>
              <a:t>2/12/26</a:t>
            </a:fld>
            <a:endParaRPr lang="en-US"/>
          </a:p>
        </p:txBody>
      </p:sp>
      <p:sp>
        <p:nvSpPr>
          <p:cNvPr id="6" name="Footer Placeholder 5"/>
          <p:cNvSpPr>
            <a:spLocks noGrp="1"/>
          </p:cNvSpPr>
          <p:nvPr>
            <p:ph type="ftr" sz="quarter" idx="11"/>
          </p:nvPr>
        </p:nvSpPr>
        <p:spPr/>
        <p:txBody>
          <a:bodyPr/>
          <a:lstStyle/>
          <a:p>
            <a:r>
              <a:rPr lang="en-US"/>
              <a:t>On LTE Security</a:t>
            </a:r>
          </a:p>
        </p:txBody>
      </p:sp>
      <p:sp>
        <p:nvSpPr>
          <p:cNvPr id="7" name="Slide Number Placeholder 6"/>
          <p:cNvSpPr>
            <a:spLocks noGrp="1"/>
          </p:cNvSpPr>
          <p:nvPr>
            <p:ph type="sldNum" sz="quarter" idx="12"/>
          </p:nvPr>
        </p:nvSpPr>
        <p:spPr/>
        <p:txBody>
          <a:bodyPr/>
          <a:lstStyle/>
          <a:p>
            <a:fld id="{22D6CAD1-C946-4B93-B6A2-6369BC3B5860}" type="slidenum">
              <a:rPr lang="en-US" smtClean="0"/>
              <a:t>‹#›</a:t>
            </a:fld>
            <a:endParaRPr lang="en-US"/>
          </a:p>
        </p:txBody>
      </p:sp>
    </p:spTree>
    <p:extLst>
      <p:ext uri="{BB962C8B-B14F-4D97-AF65-F5344CB8AC3E}">
        <p14:creationId xmlns:p14="http://schemas.microsoft.com/office/powerpoint/2010/main" val="55681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CA85E-38DD-714A-ACBE-B291B3F0BF98}" type="datetime1">
              <a:rPr lang="en-US" smtClean="0"/>
              <a:t>2/12/26</a:t>
            </a:fld>
            <a:endParaRPr lang="en-US"/>
          </a:p>
        </p:txBody>
      </p:sp>
      <p:sp>
        <p:nvSpPr>
          <p:cNvPr id="5" name="Footer Placeholder 4"/>
          <p:cNvSpPr>
            <a:spLocks noGrp="1"/>
          </p:cNvSpPr>
          <p:nvPr>
            <p:ph type="ftr" sz="quarter" idx="11"/>
          </p:nvPr>
        </p:nvSpPr>
        <p:spPr/>
        <p:txBody>
          <a:bodyPr/>
          <a:lstStyle/>
          <a:p>
            <a:r>
              <a:rPr lang="en-US"/>
              <a:t>On LTE Security</a:t>
            </a:r>
          </a:p>
        </p:txBody>
      </p:sp>
      <p:sp>
        <p:nvSpPr>
          <p:cNvPr id="6" name="Slide Number Placeholder 5"/>
          <p:cNvSpPr>
            <a:spLocks noGrp="1"/>
          </p:cNvSpPr>
          <p:nvPr>
            <p:ph type="sldNum" sz="quarter" idx="12"/>
          </p:nvPr>
        </p:nvSpPr>
        <p:spPr/>
        <p:txBody>
          <a:bodyPr/>
          <a:lstStyle/>
          <a:p>
            <a:fld id="{22D6CAD1-C946-4B93-B6A2-6369BC3B5860}" type="slidenum">
              <a:rPr lang="en-US" smtClean="0"/>
              <a:t>‹#›</a:t>
            </a:fld>
            <a:endParaRPr lang="en-US"/>
          </a:p>
        </p:txBody>
      </p:sp>
    </p:spTree>
    <p:extLst>
      <p:ext uri="{BB962C8B-B14F-4D97-AF65-F5344CB8AC3E}">
        <p14:creationId xmlns:p14="http://schemas.microsoft.com/office/powerpoint/2010/main" val="2064095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993B5A-B2B1-D848-B2C5-871577BB6F6A}" type="datetime1">
              <a:rPr lang="en-US" smtClean="0"/>
              <a:t>2/12/26</a:t>
            </a:fld>
            <a:endParaRPr lang="en-US"/>
          </a:p>
        </p:txBody>
      </p:sp>
      <p:sp>
        <p:nvSpPr>
          <p:cNvPr id="5" name="Footer Placeholder 4"/>
          <p:cNvSpPr>
            <a:spLocks noGrp="1"/>
          </p:cNvSpPr>
          <p:nvPr>
            <p:ph type="ftr" sz="quarter" idx="11"/>
          </p:nvPr>
        </p:nvSpPr>
        <p:spPr/>
        <p:txBody>
          <a:bodyPr/>
          <a:lstStyle/>
          <a:p>
            <a:r>
              <a:rPr lang="en-US"/>
              <a:t>On LTE Security</a:t>
            </a:r>
          </a:p>
        </p:txBody>
      </p:sp>
      <p:sp>
        <p:nvSpPr>
          <p:cNvPr id="6" name="Slide Number Placeholder 5"/>
          <p:cNvSpPr>
            <a:spLocks noGrp="1"/>
          </p:cNvSpPr>
          <p:nvPr>
            <p:ph type="sldNum" sz="quarter" idx="12"/>
          </p:nvPr>
        </p:nvSpPr>
        <p:spPr/>
        <p:txBody>
          <a:bodyPr/>
          <a:lstStyle/>
          <a:p>
            <a:fld id="{22D6CAD1-C946-4B93-B6A2-6369BC3B5860}" type="slidenum">
              <a:rPr lang="en-US" smtClean="0"/>
              <a:t>‹#›</a:t>
            </a:fld>
            <a:endParaRPr lang="en-US"/>
          </a:p>
        </p:txBody>
      </p:sp>
    </p:spTree>
    <p:extLst>
      <p:ext uri="{BB962C8B-B14F-4D97-AF65-F5344CB8AC3E}">
        <p14:creationId xmlns:p14="http://schemas.microsoft.com/office/powerpoint/2010/main" val="2568297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633BAE-273B-9746-B5EF-FA97283C9258}" type="datetime1">
              <a:rPr lang="en-US" smtClean="0"/>
              <a:t>2/12/26</a:t>
            </a:fld>
            <a:endParaRPr lang="en-US" dirty="0"/>
          </a:p>
        </p:txBody>
      </p:sp>
      <p:sp>
        <p:nvSpPr>
          <p:cNvPr id="4" name="Footer Placeholder 3"/>
          <p:cNvSpPr>
            <a:spLocks noGrp="1"/>
          </p:cNvSpPr>
          <p:nvPr>
            <p:ph type="ftr" sz="quarter" idx="11"/>
          </p:nvPr>
        </p:nvSpPr>
        <p:spPr/>
        <p:txBody>
          <a:bodyPr/>
          <a:lstStyle/>
          <a:p>
            <a:r>
              <a:rPr lang="en-US"/>
              <a:t>On LTE Security</a:t>
            </a:r>
            <a:endParaRPr lang="en-US" dirty="0"/>
          </a:p>
        </p:txBody>
      </p:sp>
      <p:sp>
        <p:nvSpPr>
          <p:cNvPr id="5" name="Slide Number Placeholder 4"/>
          <p:cNvSpPr>
            <a:spLocks noGrp="1"/>
          </p:cNvSpPr>
          <p:nvPr>
            <p:ph type="sldNum" sz="quarter" idx="12"/>
          </p:nvPr>
        </p:nvSpPr>
        <p:spPr/>
        <p:txBody>
          <a:bodyPr/>
          <a:lstStyle/>
          <a:p>
            <a:fld id="{22D6CAD1-C946-4B93-B6A2-6369BC3B5860}" type="slidenum">
              <a:rPr lang="en-US" smtClean="0"/>
              <a:pPr/>
              <a:t>‹#›</a:t>
            </a:fld>
            <a:endParaRPr lang="en-US" dirty="0"/>
          </a:p>
        </p:txBody>
      </p:sp>
      <p:sp>
        <p:nvSpPr>
          <p:cNvPr id="6" name="Content Placeholder 2"/>
          <p:cNvSpPr>
            <a:spLocks noGrp="1"/>
          </p:cNvSpPr>
          <p:nvPr>
            <p:ph idx="1"/>
          </p:nvPr>
        </p:nvSpPr>
        <p:spPr>
          <a:xfrm>
            <a:off x="457200" y="1200151"/>
            <a:ext cx="8229600" cy="3203377"/>
          </a:xfrm>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0" y="4476750"/>
            <a:ext cx="9144000" cy="0"/>
          </a:xfrm>
          <a:prstGeom prst="line">
            <a:avLst/>
          </a:prstGeom>
          <a:ln w="76200">
            <a:gradFill flip="none" rotWithShape="1">
              <a:gsLst>
                <a:gs pos="23000">
                  <a:srgbClr val="999999"/>
                </a:gs>
                <a:gs pos="51000">
                  <a:srgbClr val="22A6F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8691" y="4476757"/>
            <a:ext cx="582211" cy="307777"/>
          </a:xfrm>
          <a:prstGeom prst="rect">
            <a:avLst/>
          </a:prstGeom>
          <a:noFill/>
        </p:spPr>
        <p:txBody>
          <a:bodyPr wrap="none" rtlCol="0">
            <a:spAutoFit/>
          </a:bodyPr>
          <a:lstStyle/>
          <a:p>
            <a:r>
              <a:rPr lang="en-US" sz="1400" dirty="0">
                <a:latin typeface="Avenir Book" charset="0"/>
                <a:ea typeface="Avenir Book" charset="0"/>
                <a:cs typeface="Avenir Book" charset="0"/>
              </a:rPr>
              <a:t>1996</a:t>
            </a:r>
          </a:p>
        </p:txBody>
      </p:sp>
      <p:sp>
        <p:nvSpPr>
          <p:cNvPr id="10" name="TextBox 9"/>
          <p:cNvSpPr txBox="1"/>
          <p:nvPr userDrawn="1"/>
        </p:nvSpPr>
        <p:spPr>
          <a:xfrm>
            <a:off x="3706467" y="4484496"/>
            <a:ext cx="582211" cy="307777"/>
          </a:xfrm>
          <a:prstGeom prst="rect">
            <a:avLst/>
          </a:prstGeom>
          <a:noFill/>
        </p:spPr>
        <p:txBody>
          <a:bodyPr wrap="none" rtlCol="0">
            <a:spAutoFit/>
          </a:bodyPr>
          <a:lstStyle/>
          <a:p>
            <a:r>
              <a:rPr lang="en-US" sz="1400" dirty="0">
                <a:latin typeface="Avenir Book" charset="0"/>
                <a:ea typeface="Avenir Book" charset="0"/>
                <a:cs typeface="Avenir Book" charset="0"/>
              </a:rPr>
              <a:t>2008</a:t>
            </a:r>
          </a:p>
        </p:txBody>
      </p:sp>
      <p:sp>
        <p:nvSpPr>
          <p:cNvPr id="11" name="TextBox 10"/>
          <p:cNvSpPr txBox="1"/>
          <p:nvPr userDrawn="1"/>
        </p:nvSpPr>
        <p:spPr>
          <a:xfrm>
            <a:off x="4968292" y="4476752"/>
            <a:ext cx="364202" cy="307777"/>
          </a:xfrm>
          <a:prstGeom prst="rect">
            <a:avLst/>
          </a:prstGeom>
          <a:noFill/>
        </p:spPr>
        <p:txBody>
          <a:bodyPr wrap="none" rtlCol="0">
            <a:spAutoFit/>
          </a:bodyPr>
          <a:lstStyle/>
          <a:p>
            <a:r>
              <a:rPr lang="en-US" sz="1400" dirty="0">
                <a:latin typeface="Avenir Book" charset="0"/>
                <a:ea typeface="Avenir Book" charset="0"/>
                <a:cs typeface="Avenir Book" charset="0"/>
              </a:rPr>
              <a:t>…</a:t>
            </a:r>
          </a:p>
        </p:txBody>
      </p:sp>
      <p:sp>
        <p:nvSpPr>
          <p:cNvPr id="12" name="TextBox 11"/>
          <p:cNvSpPr txBox="1"/>
          <p:nvPr userDrawn="1"/>
        </p:nvSpPr>
        <p:spPr>
          <a:xfrm>
            <a:off x="8561789" y="4476756"/>
            <a:ext cx="582211" cy="307777"/>
          </a:xfrm>
          <a:prstGeom prst="rect">
            <a:avLst/>
          </a:prstGeom>
          <a:noFill/>
        </p:spPr>
        <p:txBody>
          <a:bodyPr wrap="none" rtlCol="0">
            <a:spAutoFit/>
          </a:bodyPr>
          <a:lstStyle/>
          <a:p>
            <a:r>
              <a:rPr lang="en-US" sz="1400" dirty="0">
                <a:latin typeface="Avenir Book" charset="0"/>
                <a:ea typeface="Avenir Book" charset="0"/>
                <a:cs typeface="Avenir Book" charset="0"/>
              </a:rPr>
              <a:t>2020</a:t>
            </a:r>
          </a:p>
        </p:txBody>
      </p:sp>
      <p:sp>
        <p:nvSpPr>
          <p:cNvPr id="13" name="TextBox 12"/>
          <p:cNvSpPr txBox="1"/>
          <p:nvPr userDrawn="1"/>
        </p:nvSpPr>
        <p:spPr>
          <a:xfrm>
            <a:off x="2291320" y="4484496"/>
            <a:ext cx="582211" cy="307777"/>
          </a:xfrm>
          <a:prstGeom prst="rect">
            <a:avLst/>
          </a:prstGeom>
          <a:noFill/>
        </p:spPr>
        <p:txBody>
          <a:bodyPr wrap="none" rtlCol="0">
            <a:spAutoFit/>
          </a:bodyPr>
          <a:lstStyle/>
          <a:p>
            <a:r>
              <a:rPr lang="en-US" sz="1400" dirty="0">
                <a:latin typeface="Avenir Book" charset="0"/>
                <a:ea typeface="Avenir Book" charset="0"/>
                <a:cs typeface="Avenir Book" charset="0"/>
              </a:rPr>
              <a:t>2004</a:t>
            </a:r>
          </a:p>
        </p:txBody>
      </p:sp>
      <p:sp>
        <p:nvSpPr>
          <p:cNvPr id="14" name="TextBox 13"/>
          <p:cNvSpPr txBox="1"/>
          <p:nvPr userDrawn="1"/>
        </p:nvSpPr>
        <p:spPr>
          <a:xfrm>
            <a:off x="6068212" y="4476751"/>
            <a:ext cx="582211" cy="307777"/>
          </a:xfrm>
          <a:prstGeom prst="rect">
            <a:avLst/>
          </a:prstGeom>
          <a:noFill/>
        </p:spPr>
        <p:txBody>
          <a:bodyPr wrap="none" rtlCol="0">
            <a:spAutoFit/>
          </a:bodyPr>
          <a:lstStyle/>
          <a:p>
            <a:r>
              <a:rPr lang="en-US" sz="1400" dirty="0">
                <a:latin typeface="Avenir Book" charset="0"/>
                <a:ea typeface="Avenir Book" charset="0"/>
                <a:cs typeface="Avenir Book" charset="0"/>
              </a:rPr>
              <a:t>2016</a:t>
            </a:r>
          </a:p>
        </p:txBody>
      </p:sp>
      <p:sp>
        <p:nvSpPr>
          <p:cNvPr id="15" name="TextBox 14"/>
          <p:cNvSpPr txBox="1"/>
          <p:nvPr userDrawn="1"/>
        </p:nvSpPr>
        <p:spPr>
          <a:xfrm>
            <a:off x="7243860" y="4476750"/>
            <a:ext cx="582211" cy="307777"/>
          </a:xfrm>
          <a:prstGeom prst="rect">
            <a:avLst/>
          </a:prstGeom>
          <a:noFill/>
        </p:spPr>
        <p:txBody>
          <a:bodyPr wrap="none" rtlCol="0">
            <a:spAutoFit/>
          </a:bodyPr>
          <a:lstStyle/>
          <a:p>
            <a:r>
              <a:rPr lang="en-US" sz="1400" dirty="0">
                <a:latin typeface="Avenir Book" charset="0"/>
                <a:ea typeface="Avenir Book" charset="0"/>
                <a:cs typeface="Avenir Book" charset="0"/>
              </a:rPr>
              <a:t>2018</a:t>
            </a:r>
          </a:p>
        </p:txBody>
      </p:sp>
      <p:sp>
        <p:nvSpPr>
          <p:cNvPr id="16" name="TextBox 15"/>
          <p:cNvSpPr txBox="1"/>
          <p:nvPr userDrawn="1"/>
        </p:nvSpPr>
        <p:spPr>
          <a:xfrm>
            <a:off x="1058541" y="4476753"/>
            <a:ext cx="582211" cy="307777"/>
          </a:xfrm>
          <a:prstGeom prst="rect">
            <a:avLst/>
          </a:prstGeom>
          <a:noFill/>
        </p:spPr>
        <p:txBody>
          <a:bodyPr wrap="none" rtlCol="0">
            <a:spAutoFit/>
          </a:bodyPr>
          <a:lstStyle/>
          <a:p>
            <a:r>
              <a:rPr lang="en-US" sz="1400" dirty="0">
                <a:latin typeface="Avenir Book" charset="0"/>
                <a:ea typeface="Avenir Book" charset="0"/>
                <a:cs typeface="Avenir Book" charset="0"/>
              </a:rPr>
              <a:t>2000</a:t>
            </a:r>
          </a:p>
        </p:txBody>
      </p:sp>
      <p:cxnSp>
        <p:nvCxnSpPr>
          <p:cNvPr id="17" name="Straight Connector 16"/>
          <p:cNvCxnSpPr/>
          <p:nvPr userDrawn="1"/>
        </p:nvCxnSpPr>
        <p:spPr>
          <a:xfrm flipH="1">
            <a:off x="0" y="857250"/>
            <a:ext cx="9144000" cy="0"/>
          </a:xfrm>
          <a:prstGeom prst="line">
            <a:avLst/>
          </a:prstGeom>
          <a:ln w="38100" cmpd="sng">
            <a:solidFill>
              <a:srgbClr val="0093D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803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CA96CB-C625-AA44-B960-2AD542AEC87C}" type="datetime1">
              <a:rPr lang="en-US" smtClean="0"/>
              <a:t>2/12/26</a:t>
            </a:fld>
            <a:endParaRPr lang="en-US"/>
          </a:p>
        </p:txBody>
      </p:sp>
      <p:sp>
        <p:nvSpPr>
          <p:cNvPr id="5" name="Footer Placeholder 4"/>
          <p:cNvSpPr>
            <a:spLocks noGrp="1"/>
          </p:cNvSpPr>
          <p:nvPr>
            <p:ph type="ftr" sz="quarter" idx="11"/>
          </p:nvPr>
        </p:nvSpPr>
        <p:spPr/>
        <p:txBody>
          <a:bodyPr/>
          <a:lstStyle/>
          <a:p>
            <a:r>
              <a:rPr lang="en-US"/>
              <a:t>On LTE Security</a:t>
            </a:r>
          </a:p>
        </p:txBody>
      </p:sp>
      <p:sp>
        <p:nvSpPr>
          <p:cNvPr id="6" name="Slide Number Placeholder 5"/>
          <p:cNvSpPr>
            <a:spLocks noGrp="1"/>
          </p:cNvSpPr>
          <p:nvPr>
            <p:ph type="sldNum" sz="quarter" idx="12"/>
          </p:nvPr>
        </p:nvSpPr>
        <p:spPr/>
        <p:txBody>
          <a:bodyPr/>
          <a:lstStyle/>
          <a:p>
            <a:fld id="{22D6CAD1-C946-4B93-B6A2-6369BC3B5860}" type="slidenum">
              <a:rPr lang="en-US" smtClean="0"/>
              <a:t>‹#›</a:t>
            </a:fld>
            <a:endParaRPr lang="en-US"/>
          </a:p>
        </p:txBody>
      </p:sp>
    </p:spTree>
    <p:extLst>
      <p:ext uri="{BB962C8B-B14F-4D97-AF65-F5344CB8AC3E}">
        <p14:creationId xmlns:p14="http://schemas.microsoft.com/office/powerpoint/2010/main" val="425183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CA96CB-C625-AA44-B960-2AD542AEC87C}" type="datetime1">
              <a:rPr lang="en-US" smtClean="0"/>
              <a:t>2/12/26</a:t>
            </a:fld>
            <a:endParaRPr lang="en-US"/>
          </a:p>
        </p:txBody>
      </p:sp>
      <p:sp>
        <p:nvSpPr>
          <p:cNvPr id="5" name="Footer Placeholder 4"/>
          <p:cNvSpPr>
            <a:spLocks noGrp="1"/>
          </p:cNvSpPr>
          <p:nvPr>
            <p:ph type="ftr" sz="quarter" idx="11"/>
          </p:nvPr>
        </p:nvSpPr>
        <p:spPr/>
        <p:txBody>
          <a:bodyPr/>
          <a:lstStyle/>
          <a:p>
            <a:r>
              <a:rPr lang="en-US"/>
              <a:t>On LTE Security</a:t>
            </a:r>
          </a:p>
        </p:txBody>
      </p:sp>
      <p:sp>
        <p:nvSpPr>
          <p:cNvPr id="6" name="Slide Number Placeholder 5"/>
          <p:cNvSpPr>
            <a:spLocks noGrp="1"/>
          </p:cNvSpPr>
          <p:nvPr>
            <p:ph type="sldNum" sz="quarter" idx="12"/>
          </p:nvPr>
        </p:nvSpPr>
        <p:spPr/>
        <p:txBody>
          <a:bodyPr/>
          <a:lstStyle/>
          <a:p>
            <a:fld id="{22D6CAD1-C946-4B93-B6A2-6369BC3B5860}" type="slidenum">
              <a:rPr lang="en-US" smtClean="0"/>
              <a:t>‹#›</a:t>
            </a:fld>
            <a:endParaRPr lang="en-US"/>
          </a:p>
        </p:txBody>
      </p:sp>
      <p:cxnSp>
        <p:nvCxnSpPr>
          <p:cNvPr id="7" name="Straight Connector 6"/>
          <p:cNvCxnSpPr/>
          <p:nvPr/>
        </p:nvCxnSpPr>
        <p:spPr>
          <a:xfrm flipH="1">
            <a:off x="0" y="857250"/>
            <a:ext cx="9144000" cy="0"/>
          </a:xfrm>
          <a:prstGeom prst="line">
            <a:avLst/>
          </a:prstGeom>
          <a:ln w="38100" cmpd="sng">
            <a:solidFill>
              <a:srgbClr val="0093D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589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E205CB-B585-D64E-94BC-0178BBC6822D}" type="datetime1">
              <a:rPr lang="en-US" smtClean="0"/>
              <a:t>2/12/26</a:t>
            </a:fld>
            <a:endParaRPr lang="en-US"/>
          </a:p>
        </p:txBody>
      </p:sp>
      <p:sp>
        <p:nvSpPr>
          <p:cNvPr id="5" name="Footer Placeholder 4"/>
          <p:cNvSpPr>
            <a:spLocks noGrp="1"/>
          </p:cNvSpPr>
          <p:nvPr>
            <p:ph type="ftr" sz="quarter" idx="11"/>
          </p:nvPr>
        </p:nvSpPr>
        <p:spPr/>
        <p:txBody>
          <a:bodyPr/>
          <a:lstStyle/>
          <a:p>
            <a:r>
              <a:rPr lang="en-US"/>
              <a:t>On LTE Security</a:t>
            </a:r>
          </a:p>
        </p:txBody>
      </p:sp>
      <p:sp>
        <p:nvSpPr>
          <p:cNvPr id="6" name="Slide Number Placeholder 5"/>
          <p:cNvSpPr>
            <a:spLocks noGrp="1"/>
          </p:cNvSpPr>
          <p:nvPr>
            <p:ph type="sldNum" sz="quarter" idx="12"/>
          </p:nvPr>
        </p:nvSpPr>
        <p:spPr/>
        <p:txBody>
          <a:bodyPr/>
          <a:lstStyle/>
          <a:p>
            <a:fld id="{22D6CAD1-C946-4B93-B6A2-6369BC3B5860}" type="slidenum">
              <a:rPr lang="en-US" smtClean="0"/>
              <a:t>‹#›</a:t>
            </a:fld>
            <a:endParaRPr lang="en-US"/>
          </a:p>
        </p:txBody>
      </p:sp>
      <p:cxnSp>
        <p:nvCxnSpPr>
          <p:cNvPr id="7" name="Straight Connector 6"/>
          <p:cNvCxnSpPr/>
          <p:nvPr userDrawn="1"/>
        </p:nvCxnSpPr>
        <p:spPr>
          <a:xfrm flipH="1">
            <a:off x="0" y="2857500"/>
            <a:ext cx="9144000" cy="0"/>
          </a:xfrm>
          <a:prstGeom prst="line">
            <a:avLst/>
          </a:prstGeom>
          <a:ln w="63500" cmpd="sng">
            <a:solidFill>
              <a:srgbClr val="0093D5"/>
            </a:solidFill>
          </a:ln>
        </p:spPr>
        <p:style>
          <a:lnRef idx="2">
            <a:schemeClr val="accent1"/>
          </a:lnRef>
          <a:fillRef idx="0">
            <a:schemeClr val="accent1"/>
          </a:fillRef>
          <a:effectRef idx="1">
            <a:schemeClr val="accent1"/>
          </a:effectRef>
          <a:fontRef idx="minor">
            <a:schemeClr val="tx1"/>
          </a:fontRef>
        </p:style>
      </p:cxnSp>
      <p:sp>
        <p:nvSpPr>
          <p:cNvPr id="11" name="Title 10"/>
          <p:cNvSpPr>
            <a:spLocks noGrp="1"/>
          </p:cNvSpPr>
          <p:nvPr>
            <p:ph type="title"/>
          </p:nvPr>
        </p:nvSpPr>
        <p:spPr>
          <a:xfrm>
            <a:off x="216569" y="2000250"/>
            <a:ext cx="8229600" cy="85725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426928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8D2CBB-3A03-8E4A-9346-7A0B50983732}" type="datetime1">
              <a:rPr lang="en-US" smtClean="0"/>
              <a:t>2/12/26</a:t>
            </a:fld>
            <a:endParaRPr lang="en-US"/>
          </a:p>
        </p:txBody>
      </p:sp>
      <p:sp>
        <p:nvSpPr>
          <p:cNvPr id="6" name="Footer Placeholder 5"/>
          <p:cNvSpPr>
            <a:spLocks noGrp="1"/>
          </p:cNvSpPr>
          <p:nvPr>
            <p:ph type="ftr" sz="quarter" idx="11"/>
          </p:nvPr>
        </p:nvSpPr>
        <p:spPr/>
        <p:txBody>
          <a:bodyPr/>
          <a:lstStyle/>
          <a:p>
            <a:r>
              <a:rPr lang="en-US"/>
              <a:t>On LTE Security</a:t>
            </a:r>
          </a:p>
        </p:txBody>
      </p:sp>
      <p:sp>
        <p:nvSpPr>
          <p:cNvPr id="7" name="Slide Number Placeholder 6"/>
          <p:cNvSpPr>
            <a:spLocks noGrp="1"/>
          </p:cNvSpPr>
          <p:nvPr>
            <p:ph type="sldNum" sz="quarter" idx="12"/>
          </p:nvPr>
        </p:nvSpPr>
        <p:spPr/>
        <p:txBody>
          <a:bodyPr/>
          <a:lstStyle/>
          <a:p>
            <a:fld id="{22D6CAD1-C946-4B93-B6A2-6369BC3B5860}" type="slidenum">
              <a:rPr lang="en-US" smtClean="0"/>
              <a:pPr/>
              <a:t>‹#›</a:t>
            </a:fld>
            <a:endParaRPr lang="en-US"/>
          </a:p>
        </p:txBody>
      </p:sp>
      <p:cxnSp>
        <p:nvCxnSpPr>
          <p:cNvPr id="8" name="Straight Connector 7"/>
          <p:cNvCxnSpPr/>
          <p:nvPr userDrawn="1"/>
        </p:nvCxnSpPr>
        <p:spPr>
          <a:xfrm flipH="1">
            <a:off x="0" y="857250"/>
            <a:ext cx="9144000" cy="0"/>
          </a:xfrm>
          <a:prstGeom prst="line">
            <a:avLst/>
          </a:prstGeom>
          <a:ln w="38100" cmpd="sng">
            <a:solidFill>
              <a:srgbClr val="0093D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783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7B63D5-DFDF-7F4E-A331-B81FC45547F0}" type="datetime1">
              <a:rPr lang="en-US" smtClean="0"/>
              <a:t>2/12/26</a:t>
            </a:fld>
            <a:endParaRPr lang="en-US"/>
          </a:p>
        </p:txBody>
      </p:sp>
      <p:sp>
        <p:nvSpPr>
          <p:cNvPr id="8" name="Footer Placeholder 7"/>
          <p:cNvSpPr>
            <a:spLocks noGrp="1"/>
          </p:cNvSpPr>
          <p:nvPr>
            <p:ph type="ftr" sz="quarter" idx="11"/>
          </p:nvPr>
        </p:nvSpPr>
        <p:spPr/>
        <p:txBody>
          <a:bodyPr/>
          <a:lstStyle/>
          <a:p>
            <a:r>
              <a:rPr lang="en-US"/>
              <a:t>On LTE Security</a:t>
            </a:r>
          </a:p>
        </p:txBody>
      </p:sp>
      <p:sp>
        <p:nvSpPr>
          <p:cNvPr id="9" name="Slide Number Placeholder 8"/>
          <p:cNvSpPr>
            <a:spLocks noGrp="1"/>
          </p:cNvSpPr>
          <p:nvPr>
            <p:ph type="sldNum" sz="quarter" idx="12"/>
          </p:nvPr>
        </p:nvSpPr>
        <p:spPr/>
        <p:txBody>
          <a:bodyPr/>
          <a:lstStyle/>
          <a:p>
            <a:fld id="{22D6CAD1-C946-4B93-B6A2-6369BC3B5860}" type="slidenum">
              <a:rPr lang="en-US" smtClean="0"/>
              <a:t>‹#›</a:t>
            </a:fld>
            <a:endParaRPr lang="en-US"/>
          </a:p>
        </p:txBody>
      </p:sp>
      <p:cxnSp>
        <p:nvCxnSpPr>
          <p:cNvPr id="10" name="Straight Connector 9"/>
          <p:cNvCxnSpPr/>
          <p:nvPr userDrawn="1"/>
        </p:nvCxnSpPr>
        <p:spPr>
          <a:xfrm flipH="1">
            <a:off x="0" y="857250"/>
            <a:ext cx="9144000" cy="0"/>
          </a:xfrm>
          <a:prstGeom prst="line">
            <a:avLst/>
          </a:prstGeom>
          <a:ln w="38100" cmpd="sng">
            <a:solidFill>
              <a:srgbClr val="0093D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636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C084C9-D377-DE4C-9322-DC8CA1B90BF3}" type="datetime1">
              <a:rPr lang="en-US" smtClean="0"/>
              <a:t>2/12/26</a:t>
            </a:fld>
            <a:endParaRPr lang="en-US"/>
          </a:p>
        </p:txBody>
      </p:sp>
      <p:sp>
        <p:nvSpPr>
          <p:cNvPr id="4" name="Footer Placeholder 3"/>
          <p:cNvSpPr>
            <a:spLocks noGrp="1"/>
          </p:cNvSpPr>
          <p:nvPr>
            <p:ph type="ftr" sz="quarter" idx="11"/>
          </p:nvPr>
        </p:nvSpPr>
        <p:spPr/>
        <p:txBody>
          <a:bodyPr/>
          <a:lstStyle/>
          <a:p>
            <a:r>
              <a:rPr lang="en-US"/>
              <a:t>On LTE Security</a:t>
            </a:r>
          </a:p>
        </p:txBody>
      </p:sp>
      <p:sp>
        <p:nvSpPr>
          <p:cNvPr id="5" name="Slide Number Placeholder 4"/>
          <p:cNvSpPr>
            <a:spLocks noGrp="1"/>
          </p:cNvSpPr>
          <p:nvPr>
            <p:ph type="sldNum" sz="quarter" idx="12"/>
          </p:nvPr>
        </p:nvSpPr>
        <p:spPr/>
        <p:txBody>
          <a:bodyPr/>
          <a:lstStyle/>
          <a:p>
            <a:fld id="{22D6CAD1-C946-4B93-B6A2-6369BC3B5860}" type="slidenum">
              <a:rPr lang="en-US" smtClean="0"/>
              <a:t>‹#›</a:t>
            </a:fld>
            <a:endParaRPr lang="en-US"/>
          </a:p>
        </p:txBody>
      </p:sp>
    </p:spTree>
    <p:extLst>
      <p:ext uri="{BB962C8B-B14F-4D97-AF65-F5344CB8AC3E}">
        <p14:creationId xmlns:p14="http://schemas.microsoft.com/office/powerpoint/2010/main" val="303949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12C30-F6EC-8747-B17D-D8E05002A0CD}" type="datetime1">
              <a:rPr lang="en-US" smtClean="0"/>
              <a:t>2/12/26</a:t>
            </a:fld>
            <a:endParaRPr lang="en-US"/>
          </a:p>
        </p:txBody>
      </p:sp>
      <p:sp>
        <p:nvSpPr>
          <p:cNvPr id="3" name="Footer Placeholder 2"/>
          <p:cNvSpPr>
            <a:spLocks noGrp="1"/>
          </p:cNvSpPr>
          <p:nvPr>
            <p:ph type="ftr" sz="quarter" idx="11"/>
          </p:nvPr>
        </p:nvSpPr>
        <p:spPr/>
        <p:txBody>
          <a:bodyPr/>
          <a:lstStyle/>
          <a:p>
            <a:r>
              <a:rPr lang="en-US"/>
              <a:t>On LTE Security</a:t>
            </a:r>
          </a:p>
        </p:txBody>
      </p:sp>
      <p:sp>
        <p:nvSpPr>
          <p:cNvPr id="4" name="Slide Number Placeholder 3"/>
          <p:cNvSpPr>
            <a:spLocks noGrp="1"/>
          </p:cNvSpPr>
          <p:nvPr>
            <p:ph type="sldNum" sz="quarter" idx="12"/>
          </p:nvPr>
        </p:nvSpPr>
        <p:spPr/>
        <p:txBody>
          <a:bodyPr/>
          <a:lstStyle/>
          <a:p>
            <a:fld id="{22D6CAD1-C946-4B93-B6A2-6369BC3B5860}" type="slidenum">
              <a:rPr lang="en-US" smtClean="0"/>
              <a:t>‹#›</a:t>
            </a:fld>
            <a:endParaRPr lang="en-US"/>
          </a:p>
        </p:txBody>
      </p:sp>
    </p:spTree>
    <p:extLst>
      <p:ext uri="{BB962C8B-B14F-4D97-AF65-F5344CB8AC3E}">
        <p14:creationId xmlns:p14="http://schemas.microsoft.com/office/powerpoint/2010/main" val="394407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F1F5AB-E6B4-4440-8E3D-983B47E86AB9}" type="datetime1">
              <a:rPr lang="en-US" smtClean="0"/>
              <a:t>2/12/26</a:t>
            </a:fld>
            <a:endParaRPr lang="en-US"/>
          </a:p>
        </p:txBody>
      </p:sp>
      <p:sp>
        <p:nvSpPr>
          <p:cNvPr id="6" name="Footer Placeholder 5"/>
          <p:cNvSpPr>
            <a:spLocks noGrp="1"/>
          </p:cNvSpPr>
          <p:nvPr>
            <p:ph type="ftr" sz="quarter" idx="11"/>
          </p:nvPr>
        </p:nvSpPr>
        <p:spPr/>
        <p:txBody>
          <a:bodyPr/>
          <a:lstStyle/>
          <a:p>
            <a:r>
              <a:rPr lang="en-US"/>
              <a:t>On LTE Security</a:t>
            </a:r>
          </a:p>
        </p:txBody>
      </p:sp>
      <p:sp>
        <p:nvSpPr>
          <p:cNvPr id="7" name="Slide Number Placeholder 6"/>
          <p:cNvSpPr>
            <a:spLocks noGrp="1"/>
          </p:cNvSpPr>
          <p:nvPr>
            <p:ph type="sldNum" sz="quarter" idx="12"/>
          </p:nvPr>
        </p:nvSpPr>
        <p:spPr/>
        <p:txBody>
          <a:bodyPr/>
          <a:lstStyle/>
          <a:p>
            <a:fld id="{22D6CAD1-C946-4B93-B6A2-6369BC3B5860}" type="slidenum">
              <a:rPr lang="en-US" smtClean="0"/>
              <a:t>‹#›</a:t>
            </a:fld>
            <a:endParaRPr lang="en-US"/>
          </a:p>
        </p:txBody>
      </p:sp>
    </p:spTree>
    <p:extLst>
      <p:ext uri="{BB962C8B-B14F-4D97-AF65-F5344CB8AC3E}">
        <p14:creationId xmlns:p14="http://schemas.microsoft.com/office/powerpoint/2010/main" val="224172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57150"/>
            <a:ext cx="8686800" cy="85725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1200151"/>
            <a:ext cx="86868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100">
                <a:solidFill>
                  <a:schemeClr val="tx1">
                    <a:tint val="75000"/>
                  </a:schemeClr>
                </a:solidFill>
                <a:latin typeface="Verdana"/>
              </a:defRPr>
            </a:lvl1pPr>
          </a:lstStyle>
          <a:p>
            <a:fld id="{9B633BAE-273B-9746-B5EF-FA97283C9258}" type="datetime1">
              <a:rPr lang="en-US" smtClean="0"/>
              <a:t>2/12/26</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100">
                <a:solidFill>
                  <a:schemeClr val="tx1">
                    <a:tint val="75000"/>
                  </a:schemeClr>
                </a:solidFill>
                <a:latin typeface="Verdana"/>
              </a:defRPr>
            </a:lvl1pPr>
          </a:lstStyle>
          <a:p>
            <a:r>
              <a:rPr lang="en-US"/>
              <a:t>On LTE Security</a:t>
            </a: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100">
                <a:solidFill>
                  <a:schemeClr val="tx1">
                    <a:tint val="75000"/>
                  </a:schemeClr>
                </a:solidFill>
                <a:latin typeface="Verdana"/>
              </a:defRPr>
            </a:lvl1pPr>
          </a:lstStyle>
          <a:p>
            <a:fld id="{22D6CAD1-C946-4B93-B6A2-6369BC3B5860}" type="slidenum">
              <a:rPr lang="en-US" smtClean="0"/>
              <a:pPr/>
              <a:t>‹#›</a:t>
            </a:fld>
            <a:endParaRPr lang="en-US" dirty="0"/>
          </a:p>
        </p:txBody>
      </p:sp>
    </p:spTree>
    <p:extLst>
      <p:ext uri="{BB962C8B-B14F-4D97-AF65-F5344CB8AC3E}">
        <p14:creationId xmlns:p14="http://schemas.microsoft.com/office/powerpoint/2010/main" val="418460469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21"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hf hdr="0" ftr="0" dt="0"/>
  <p:txStyles>
    <p:titleStyle>
      <a:lvl1pPr algn="l" defTabSz="914400" rtl="0" eaLnBrk="1" latinLnBrk="0" hangingPunct="1">
        <a:spcBef>
          <a:spcPct val="0"/>
        </a:spcBef>
        <a:buNone/>
        <a:defRPr sz="3600" kern="1200">
          <a:solidFill>
            <a:schemeClr val="tx1"/>
          </a:solidFill>
          <a:latin typeface="Avenir Book"/>
          <a:ea typeface="+mj-ea"/>
          <a:cs typeface="Avenir Book"/>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venir Book" charset="0"/>
          <a:ea typeface="Avenir Book" charset="0"/>
          <a:cs typeface="Avenir Book"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venir Book" charset="0"/>
          <a:ea typeface="Avenir Book" charset="0"/>
          <a:cs typeface="Avenir Book"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venir Book" charset="0"/>
          <a:ea typeface="Avenir Book" charset="0"/>
          <a:cs typeface="Avenir Book"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venir Book" charset="0"/>
          <a:ea typeface="Avenir Book" charset="0"/>
          <a:cs typeface="Avenir Book"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idr.xyz/" TargetMode="Externa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4480AB-CB72-4148-BC03-0DE988C19277}"/>
              </a:ext>
            </a:extLst>
          </p:cNvPr>
          <p:cNvSpPr>
            <a:spLocks noGrp="1"/>
          </p:cNvSpPr>
          <p:nvPr>
            <p:ph type="ctrTitle"/>
          </p:nvPr>
        </p:nvSpPr>
        <p:spPr>
          <a:xfrm>
            <a:off x="548382" y="102392"/>
            <a:ext cx="7772400" cy="1102519"/>
          </a:xfrm>
        </p:spPr>
        <p:txBody>
          <a:bodyPr/>
          <a:lstStyle/>
          <a:p>
            <a:r>
              <a:rPr lang="en-US" dirty="0"/>
              <a:t>CSCI1680</a:t>
            </a:r>
            <a:br>
              <a:rPr lang="en-US" dirty="0"/>
            </a:br>
            <a:r>
              <a:rPr lang="en-US" sz="2800" dirty="0"/>
              <a:t>Network Layer:  IP &amp; Forwarding II</a:t>
            </a:r>
            <a:endParaRPr lang="en-US" dirty="0"/>
          </a:p>
        </p:txBody>
      </p:sp>
      <p:sp>
        <p:nvSpPr>
          <p:cNvPr id="4" name="Slide Number Placeholder 3">
            <a:extLst>
              <a:ext uri="{FF2B5EF4-FFF2-40B4-BE49-F238E27FC236}">
                <a16:creationId xmlns:a16="http://schemas.microsoft.com/office/drawing/2014/main" id="{4452B6C3-46C3-C84F-AED3-DD783269E495}"/>
              </a:ext>
            </a:extLst>
          </p:cNvPr>
          <p:cNvSpPr>
            <a:spLocks noGrp="1"/>
          </p:cNvSpPr>
          <p:nvPr>
            <p:ph type="sldNum" sz="quarter" idx="12"/>
          </p:nvPr>
        </p:nvSpPr>
        <p:spPr/>
        <p:txBody>
          <a:bodyPr/>
          <a:lstStyle/>
          <a:p>
            <a:fld id="{22D6CAD1-C946-4B93-B6A2-6369BC3B5860}" type="slidenum">
              <a:rPr lang="en-US" smtClean="0"/>
              <a:t>1</a:t>
            </a:fld>
            <a:endParaRPr lang="en-US"/>
          </a:p>
        </p:txBody>
      </p:sp>
      <p:sp>
        <p:nvSpPr>
          <p:cNvPr id="7" name="TextBox 6">
            <a:extLst>
              <a:ext uri="{FF2B5EF4-FFF2-40B4-BE49-F238E27FC236}">
                <a16:creationId xmlns:a16="http://schemas.microsoft.com/office/drawing/2014/main" id="{578F7005-D9FE-A147-9B4D-D3C512FC2D43}"/>
              </a:ext>
            </a:extLst>
          </p:cNvPr>
          <p:cNvSpPr txBox="1"/>
          <p:nvPr/>
        </p:nvSpPr>
        <p:spPr>
          <a:xfrm>
            <a:off x="823217" y="4802107"/>
            <a:ext cx="7497565" cy="307777"/>
          </a:xfrm>
          <a:prstGeom prst="rect">
            <a:avLst/>
          </a:prstGeom>
          <a:noFill/>
        </p:spPr>
        <p:txBody>
          <a:bodyPr wrap="none" rtlCol="0">
            <a:spAutoFit/>
          </a:bodyPr>
          <a:lstStyle/>
          <a:p>
            <a:r>
              <a:rPr lang="en-US" sz="1400" dirty="0">
                <a:latin typeface="Avenir Book" panose="02000503020000020003" pitchFamily="2" charset="0"/>
              </a:rPr>
              <a:t>Based partly on lecture notes by Rodrigo Fonseca, David </a:t>
            </a:r>
            <a:r>
              <a:rPr lang="en-US" sz="1400" dirty="0" err="1">
                <a:latin typeface="Avenir Book" panose="02000503020000020003" pitchFamily="2" charset="0"/>
              </a:rPr>
              <a:t>Mazières</a:t>
            </a:r>
            <a:r>
              <a:rPr lang="en-US" sz="1400" dirty="0">
                <a:latin typeface="Avenir Book" panose="02000503020000020003" pitchFamily="2" charset="0"/>
              </a:rPr>
              <a:t>, Phil Levis, John </a:t>
            </a:r>
            <a:r>
              <a:rPr lang="en-US" sz="1400" dirty="0" err="1">
                <a:latin typeface="Avenir Book" panose="02000503020000020003" pitchFamily="2" charset="0"/>
              </a:rPr>
              <a:t>Jannotti</a:t>
            </a:r>
            <a:endParaRPr lang="en-US" sz="1400" dirty="0">
              <a:latin typeface="Avenir Book" panose="02000503020000020003" pitchFamily="2" charset="0"/>
            </a:endParaRPr>
          </a:p>
        </p:txBody>
      </p:sp>
    </p:spTree>
    <p:extLst>
      <p:ext uri="{BB962C8B-B14F-4D97-AF65-F5344CB8AC3E}">
        <p14:creationId xmlns:p14="http://schemas.microsoft.com/office/powerpoint/2010/main" val="1331007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25F43C-A0D3-07D1-BA9A-AE1E9C330BB5}"/>
              </a:ext>
            </a:extLst>
          </p:cNvPr>
          <p:cNvSpPr>
            <a:spLocks noGrp="1"/>
          </p:cNvSpPr>
          <p:nvPr>
            <p:ph type="sldNum" sz="quarter" idx="12"/>
          </p:nvPr>
        </p:nvSpPr>
        <p:spPr/>
        <p:txBody>
          <a:bodyPr/>
          <a:lstStyle/>
          <a:p>
            <a:fld id="{22D6CAD1-C946-4B93-B6A2-6369BC3B5860}" type="slidenum">
              <a:rPr lang="en-US" smtClean="0"/>
              <a:t>10</a:t>
            </a:fld>
            <a:endParaRPr lang="en-US"/>
          </a:p>
        </p:txBody>
      </p:sp>
      <p:pic>
        <p:nvPicPr>
          <p:cNvPr id="3" name="Picture 2">
            <a:extLst>
              <a:ext uri="{FF2B5EF4-FFF2-40B4-BE49-F238E27FC236}">
                <a16:creationId xmlns:a16="http://schemas.microsoft.com/office/drawing/2014/main" id="{011535DD-4ECA-461B-84C2-159E3B310C7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514600" y="209550"/>
            <a:ext cx="4037032" cy="2615184"/>
          </a:xfrm>
          <a:prstGeom prst="rect">
            <a:avLst/>
          </a:prstGeom>
        </p:spPr>
      </p:pic>
    </p:spTree>
    <p:extLst>
      <p:ext uri="{BB962C8B-B14F-4D97-AF65-F5344CB8AC3E}">
        <p14:creationId xmlns:p14="http://schemas.microsoft.com/office/powerpoint/2010/main" val="358015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5A79AE-B479-C3FC-7507-12191EAC8BD5}"/>
              </a:ext>
            </a:extLst>
          </p:cNvPr>
          <p:cNvSpPr>
            <a:spLocks noGrp="1"/>
          </p:cNvSpPr>
          <p:nvPr>
            <p:ph type="sldNum" sz="quarter" idx="12"/>
          </p:nvPr>
        </p:nvSpPr>
        <p:spPr/>
        <p:txBody>
          <a:bodyPr/>
          <a:lstStyle/>
          <a:p>
            <a:fld id="{22D6CAD1-C946-4B93-B6A2-6369BC3B5860}" type="slidenum">
              <a:rPr lang="en-US" smtClean="0"/>
              <a:t>11</a:t>
            </a:fld>
            <a:endParaRPr lang="en-US"/>
          </a:p>
        </p:txBody>
      </p:sp>
      <p:sp>
        <p:nvSpPr>
          <p:cNvPr id="3" name="Content Placeholder 2">
            <a:extLst>
              <a:ext uri="{FF2B5EF4-FFF2-40B4-BE49-F238E27FC236}">
                <a16:creationId xmlns:a16="http://schemas.microsoft.com/office/drawing/2014/main" id="{2ED3FA42-140C-6EFE-0B7A-52F6F53913A2}"/>
              </a:ext>
            </a:extLst>
          </p:cNvPr>
          <p:cNvSpPr>
            <a:spLocks noGrp="1"/>
          </p:cNvSpPr>
          <p:nvPr>
            <p:ph idx="4294967295"/>
          </p:nvPr>
        </p:nvSpPr>
        <p:spPr>
          <a:xfrm>
            <a:off x="107345" y="321702"/>
            <a:ext cx="8229600" cy="3394075"/>
          </a:xfrm>
        </p:spPr>
        <p:txBody>
          <a:bodyPr/>
          <a:lstStyle/>
          <a:p>
            <a:pPr marL="0" indent="0">
              <a:buNone/>
            </a:pPr>
            <a:r>
              <a:rPr lang="en-US" dirty="0"/>
              <a:t>What network are we on?</a:t>
            </a:r>
          </a:p>
        </p:txBody>
      </p:sp>
      <p:pic>
        <p:nvPicPr>
          <p:cNvPr id="6" name="Picture 5">
            <a:extLst>
              <a:ext uri="{FF2B5EF4-FFF2-40B4-BE49-F238E27FC236}">
                <a16:creationId xmlns:a16="http://schemas.microsoft.com/office/drawing/2014/main" id="{187ABF7C-E2BB-9529-8114-17907A4EE593}"/>
              </a:ext>
            </a:extLst>
          </p:cNvPr>
          <p:cNvPicPr>
            <a:picLocks noChangeAspect="1"/>
          </p:cNvPicPr>
          <p:nvPr/>
        </p:nvPicPr>
        <p:blipFill rotWithShape="1">
          <a:blip r:embed="rId2">
            <a:extLst>
              <a:ext uri="{28A0092B-C50C-407E-A947-70E740481C1C}">
                <a14:useLocalDpi xmlns:a14="http://schemas.microsoft.com/office/drawing/2010/main" val="0"/>
              </a:ext>
            </a:extLst>
          </a:blip>
          <a:srcRect r="25352"/>
          <a:stretch/>
        </p:blipFill>
        <p:spPr>
          <a:xfrm>
            <a:off x="6570133" y="36719"/>
            <a:ext cx="2427864" cy="1572768"/>
          </a:xfrm>
          <a:prstGeom prst="rect">
            <a:avLst/>
          </a:prstGeom>
        </p:spPr>
      </p:pic>
      <p:sp>
        <p:nvSpPr>
          <p:cNvPr id="5" name="TextBox 4">
            <a:extLst>
              <a:ext uri="{FF2B5EF4-FFF2-40B4-BE49-F238E27FC236}">
                <a16:creationId xmlns:a16="http://schemas.microsoft.com/office/drawing/2014/main" id="{2296D187-BF22-A9E9-C641-E7C3A007CC36}"/>
              </a:ext>
            </a:extLst>
          </p:cNvPr>
          <p:cNvSpPr txBox="1"/>
          <p:nvPr/>
        </p:nvSpPr>
        <p:spPr>
          <a:xfrm>
            <a:off x="3733800" y="1521480"/>
            <a:ext cx="2686954" cy="523220"/>
          </a:xfrm>
          <a:prstGeom prst="rect">
            <a:avLst/>
          </a:prstGeom>
          <a:noFill/>
        </p:spPr>
        <p:txBody>
          <a:bodyPr wrap="none" rtlCol="0">
            <a:spAutoFit/>
          </a:bodyPr>
          <a:lstStyle/>
          <a:p>
            <a:r>
              <a:rPr lang="en-US" sz="2800" dirty="0">
                <a:latin typeface="Avenir Book" panose="02000503020000020003" pitchFamily="2" charset="0"/>
              </a:rPr>
              <a:t>138.16.161.209</a:t>
            </a:r>
            <a:endParaRPr lang="en-US" sz="2800" b="1" dirty="0">
              <a:latin typeface="Courier New" panose="02070309020205020404" pitchFamily="49" charset="0"/>
              <a:ea typeface="Avenir Book" charset="0"/>
              <a:cs typeface="Courier New" panose="02070309020205020404" pitchFamily="49" charset="0"/>
            </a:endParaRPr>
          </a:p>
        </p:txBody>
      </p:sp>
      <p:sp>
        <p:nvSpPr>
          <p:cNvPr id="8" name="TextBox 7">
            <a:extLst>
              <a:ext uri="{FF2B5EF4-FFF2-40B4-BE49-F238E27FC236}">
                <a16:creationId xmlns:a16="http://schemas.microsoft.com/office/drawing/2014/main" id="{C3B9A535-96B5-8DAE-CED7-2A679F78DE69}"/>
              </a:ext>
            </a:extLst>
          </p:cNvPr>
          <p:cNvSpPr txBox="1"/>
          <p:nvPr/>
        </p:nvSpPr>
        <p:spPr>
          <a:xfrm>
            <a:off x="2766189" y="2063123"/>
            <a:ext cx="5570756" cy="400110"/>
          </a:xfrm>
          <a:prstGeom prst="rect">
            <a:avLst/>
          </a:prstGeom>
          <a:noFill/>
        </p:spPr>
        <p:txBody>
          <a:bodyPr wrap="none" rtlCol="0">
            <a:spAutoFit/>
          </a:bodyPr>
          <a:lstStyle/>
          <a:p>
            <a:r>
              <a:rPr lang="en-US" sz="2000" b="1" dirty="0">
                <a:latin typeface="Courier New" panose="02070309020205020404" pitchFamily="49" charset="0"/>
                <a:ea typeface="Avenir Book" charset="0"/>
                <a:cs typeface="Courier New" panose="02070309020205020404" pitchFamily="49" charset="0"/>
              </a:rPr>
              <a:t>10001010 00010000 10100001 11010001</a:t>
            </a:r>
          </a:p>
        </p:txBody>
      </p:sp>
      <p:sp>
        <p:nvSpPr>
          <p:cNvPr id="10" name="TextBox 9">
            <a:extLst>
              <a:ext uri="{FF2B5EF4-FFF2-40B4-BE49-F238E27FC236}">
                <a16:creationId xmlns:a16="http://schemas.microsoft.com/office/drawing/2014/main" id="{E89EFB15-F018-1D67-FC1E-267163FFDAEB}"/>
              </a:ext>
            </a:extLst>
          </p:cNvPr>
          <p:cNvSpPr txBox="1"/>
          <p:nvPr/>
        </p:nvSpPr>
        <p:spPr>
          <a:xfrm>
            <a:off x="396597" y="2095440"/>
            <a:ext cx="1965603" cy="400110"/>
          </a:xfrm>
          <a:prstGeom prst="rect">
            <a:avLst/>
          </a:prstGeom>
          <a:noFill/>
        </p:spPr>
        <p:txBody>
          <a:bodyPr wrap="none" rtlCol="0">
            <a:spAutoFit/>
          </a:bodyPr>
          <a:lstStyle/>
          <a:p>
            <a:r>
              <a:rPr lang="en-US" sz="2000" dirty="0">
                <a:latin typeface="Avenir Book" panose="02000503020000020003" pitchFamily="2" charset="0"/>
              </a:rPr>
              <a:t>138.16.161.209</a:t>
            </a:r>
            <a:endParaRPr lang="en-US" sz="2000" b="1" dirty="0">
              <a:latin typeface="Courier New" panose="02070309020205020404" pitchFamily="49" charset="0"/>
              <a:ea typeface="Avenir Book" charset="0"/>
              <a:cs typeface="Courier New" panose="02070309020205020404" pitchFamily="49" charset="0"/>
            </a:endParaRPr>
          </a:p>
        </p:txBody>
      </p:sp>
      <p:sp>
        <p:nvSpPr>
          <p:cNvPr id="11" name="TextBox 10">
            <a:extLst>
              <a:ext uri="{FF2B5EF4-FFF2-40B4-BE49-F238E27FC236}">
                <a16:creationId xmlns:a16="http://schemas.microsoft.com/office/drawing/2014/main" id="{6972E44B-682A-EAF2-A1AE-F9A4C258C8B6}"/>
              </a:ext>
            </a:extLst>
          </p:cNvPr>
          <p:cNvSpPr txBox="1"/>
          <p:nvPr/>
        </p:nvSpPr>
        <p:spPr>
          <a:xfrm>
            <a:off x="396597" y="2891880"/>
            <a:ext cx="1822935" cy="400110"/>
          </a:xfrm>
          <a:prstGeom prst="rect">
            <a:avLst/>
          </a:prstGeom>
          <a:noFill/>
        </p:spPr>
        <p:txBody>
          <a:bodyPr wrap="none" rtlCol="0">
            <a:spAutoFit/>
          </a:bodyPr>
          <a:lstStyle/>
          <a:p>
            <a:r>
              <a:rPr lang="en-US" sz="2000" dirty="0">
                <a:latin typeface="Avenir Book" panose="02000503020000020003" pitchFamily="2" charset="0"/>
              </a:rPr>
              <a:t>255.255.255.0</a:t>
            </a:r>
            <a:endParaRPr lang="en-US" sz="2000" b="1" dirty="0">
              <a:latin typeface="Courier New" panose="02070309020205020404" pitchFamily="49" charset="0"/>
              <a:ea typeface="Avenir Book" charset="0"/>
              <a:cs typeface="Courier New" panose="02070309020205020404" pitchFamily="49" charset="0"/>
            </a:endParaRPr>
          </a:p>
        </p:txBody>
      </p:sp>
      <p:sp>
        <p:nvSpPr>
          <p:cNvPr id="12" name="TextBox 11">
            <a:extLst>
              <a:ext uri="{FF2B5EF4-FFF2-40B4-BE49-F238E27FC236}">
                <a16:creationId xmlns:a16="http://schemas.microsoft.com/office/drawing/2014/main" id="{AE611717-F0EE-CB32-D8A5-3396720EFA73}"/>
              </a:ext>
            </a:extLst>
          </p:cNvPr>
          <p:cNvSpPr txBox="1"/>
          <p:nvPr/>
        </p:nvSpPr>
        <p:spPr>
          <a:xfrm>
            <a:off x="2766189" y="2853629"/>
            <a:ext cx="5570756" cy="400110"/>
          </a:xfrm>
          <a:prstGeom prst="rect">
            <a:avLst/>
          </a:prstGeom>
          <a:noFill/>
        </p:spPr>
        <p:txBody>
          <a:bodyPr wrap="none" rtlCol="0">
            <a:spAutoFit/>
          </a:bodyPr>
          <a:lstStyle/>
          <a:p>
            <a:r>
              <a:rPr lang="en-US" sz="2000" b="1" dirty="0">
                <a:solidFill>
                  <a:srgbClr val="FFFFFF"/>
                </a:solidFill>
                <a:latin typeface="Courier New" panose="02070309020205020404" pitchFamily="49" charset="0"/>
                <a:ea typeface="Avenir Book" charset="0"/>
                <a:cs typeface="Courier New" panose="02070309020205020404" pitchFamily="49" charset="0"/>
              </a:rPr>
              <a:t>11111111 11111111 11111111 </a:t>
            </a:r>
            <a:r>
              <a:rPr lang="en-US" sz="2000" b="1" dirty="0">
                <a:latin typeface="Courier New" panose="02070309020205020404" pitchFamily="49" charset="0"/>
                <a:ea typeface="Avenir Book" charset="0"/>
                <a:cs typeface="Courier New" panose="02070309020205020404" pitchFamily="49" charset="0"/>
              </a:rPr>
              <a:t>00000000</a:t>
            </a:r>
          </a:p>
        </p:txBody>
      </p:sp>
      <p:sp>
        <p:nvSpPr>
          <p:cNvPr id="25" name="TextBox 24">
            <a:extLst>
              <a:ext uri="{FF2B5EF4-FFF2-40B4-BE49-F238E27FC236}">
                <a16:creationId xmlns:a16="http://schemas.microsoft.com/office/drawing/2014/main" id="{DAD93CD7-77B2-D3D3-AF9C-0162291C6CFC}"/>
              </a:ext>
            </a:extLst>
          </p:cNvPr>
          <p:cNvSpPr txBox="1"/>
          <p:nvPr/>
        </p:nvSpPr>
        <p:spPr>
          <a:xfrm>
            <a:off x="8238" y="1853684"/>
            <a:ext cx="766557" cy="369332"/>
          </a:xfrm>
          <a:prstGeom prst="rect">
            <a:avLst/>
          </a:prstGeom>
          <a:noFill/>
        </p:spPr>
        <p:txBody>
          <a:bodyPr wrap="none" rtlCol="0">
            <a:spAutoFit/>
          </a:bodyPr>
          <a:lstStyle/>
          <a:p>
            <a:r>
              <a:rPr lang="en-US" dirty="0" err="1">
                <a:latin typeface="Avenir Book" charset="0"/>
                <a:ea typeface="Avenir Book" charset="0"/>
                <a:cs typeface="Avenir Book" charset="0"/>
              </a:rPr>
              <a:t>Addr</a:t>
            </a:r>
            <a:r>
              <a:rPr lang="en-US" dirty="0">
                <a:latin typeface="Avenir Book" charset="0"/>
                <a:ea typeface="Avenir Book" charset="0"/>
                <a:cs typeface="Avenir Book" charset="0"/>
              </a:rPr>
              <a:t>:</a:t>
            </a:r>
          </a:p>
        </p:txBody>
      </p:sp>
      <p:sp>
        <p:nvSpPr>
          <p:cNvPr id="26" name="TextBox 25">
            <a:extLst>
              <a:ext uri="{FF2B5EF4-FFF2-40B4-BE49-F238E27FC236}">
                <a16:creationId xmlns:a16="http://schemas.microsoft.com/office/drawing/2014/main" id="{9CC388A6-E858-E6CE-9553-0EC7D02ECC70}"/>
              </a:ext>
            </a:extLst>
          </p:cNvPr>
          <p:cNvSpPr txBox="1"/>
          <p:nvPr/>
        </p:nvSpPr>
        <p:spPr>
          <a:xfrm>
            <a:off x="17844" y="2595867"/>
            <a:ext cx="782587" cy="369332"/>
          </a:xfrm>
          <a:prstGeom prst="rect">
            <a:avLst/>
          </a:prstGeom>
          <a:noFill/>
        </p:spPr>
        <p:txBody>
          <a:bodyPr wrap="none" rtlCol="0">
            <a:spAutoFit/>
          </a:bodyPr>
          <a:lstStyle/>
          <a:p>
            <a:r>
              <a:rPr lang="en-US" dirty="0">
                <a:latin typeface="Avenir Book" charset="0"/>
                <a:ea typeface="Avenir Book" charset="0"/>
                <a:cs typeface="Avenir Book" charset="0"/>
              </a:rPr>
              <a:t>Mask:</a:t>
            </a:r>
          </a:p>
        </p:txBody>
      </p:sp>
    </p:spTree>
    <p:extLst>
      <p:ext uri="{BB962C8B-B14F-4D97-AF65-F5344CB8AC3E}">
        <p14:creationId xmlns:p14="http://schemas.microsoft.com/office/powerpoint/2010/main" val="334580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5A79AE-B479-C3FC-7507-12191EAC8BD5}"/>
              </a:ext>
            </a:extLst>
          </p:cNvPr>
          <p:cNvSpPr>
            <a:spLocks noGrp="1"/>
          </p:cNvSpPr>
          <p:nvPr>
            <p:ph type="sldNum" sz="quarter" idx="12"/>
          </p:nvPr>
        </p:nvSpPr>
        <p:spPr/>
        <p:txBody>
          <a:bodyPr/>
          <a:lstStyle/>
          <a:p>
            <a:fld id="{22D6CAD1-C946-4B93-B6A2-6369BC3B5860}" type="slidenum">
              <a:rPr lang="en-US" smtClean="0"/>
              <a:t>12</a:t>
            </a:fld>
            <a:endParaRPr lang="en-US"/>
          </a:p>
        </p:txBody>
      </p:sp>
      <p:sp>
        <p:nvSpPr>
          <p:cNvPr id="3" name="Content Placeholder 2">
            <a:extLst>
              <a:ext uri="{FF2B5EF4-FFF2-40B4-BE49-F238E27FC236}">
                <a16:creationId xmlns:a16="http://schemas.microsoft.com/office/drawing/2014/main" id="{2ED3FA42-140C-6EFE-0B7A-52F6F53913A2}"/>
              </a:ext>
            </a:extLst>
          </p:cNvPr>
          <p:cNvSpPr>
            <a:spLocks noGrp="1"/>
          </p:cNvSpPr>
          <p:nvPr>
            <p:ph idx="4294967295"/>
          </p:nvPr>
        </p:nvSpPr>
        <p:spPr>
          <a:xfrm>
            <a:off x="107345" y="321702"/>
            <a:ext cx="8229600" cy="3394075"/>
          </a:xfrm>
        </p:spPr>
        <p:txBody>
          <a:bodyPr/>
          <a:lstStyle/>
          <a:p>
            <a:pPr marL="0" indent="0">
              <a:buNone/>
            </a:pPr>
            <a:r>
              <a:rPr lang="en-US" dirty="0"/>
              <a:t>What network are we on?</a:t>
            </a:r>
          </a:p>
        </p:txBody>
      </p:sp>
      <p:pic>
        <p:nvPicPr>
          <p:cNvPr id="6" name="Picture 5">
            <a:extLst>
              <a:ext uri="{FF2B5EF4-FFF2-40B4-BE49-F238E27FC236}">
                <a16:creationId xmlns:a16="http://schemas.microsoft.com/office/drawing/2014/main" id="{187ABF7C-E2BB-9529-8114-17907A4EE593}"/>
              </a:ext>
            </a:extLst>
          </p:cNvPr>
          <p:cNvPicPr>
            <a:picLocks noChangeAspect="1"/>
          </p:cNvPicPr>
          <p:nvPr/>
        </p:nvPicPr>
        <p:blipFill rotWithShape="1">
          <a:blip r:embed="rId2">
            <a:extLst>
              <a:ext uri="{28A0092B-C50C-407E-A947-70E740481C1C}">
                <a14:useLocalDpi xmlns:a14="http://schemas.microsoft.com/office/drawing/2010/main" val="0"/>
              </a:ext>
            </a:extLst>
          </a:blip>
          <a:srcRect r="25352"/>
          <a:stretch/>
        </p:blipFill>
        <p:spPr>
          <a:xfrm>
            <a:off x="6570133" y="36719"/>
            <a:ext cx="2427864" cy="1572768"/>
          </a:xfrm>
          <a:prstGeom prst="rect">
            <a:avLst/>
          </a:prstGeom>
        </p:spPr>
      </p:pic>
      <p:sp>
        <p:nvSpPr>
          <p:cNvPr id="5" name="TextBox 4">
            <a:extLst>
              <a:ext uri="{FF2B5EF4-FFF2-40B4-BE49-F238E27FC236}">
                <a16:creationId xmlns:a16="http://schemas.microsoft.com/office/drawing/2014/main" id="{2296D187-BF22-A9E9-C641-E7C3A007CC36}"/>
              </a:ext>
            </a:extLst>
          </p:cNvPr>
          <p:cNvSpPr txBox="1"/>
          <p:nvPr/>
        </p:nvSpPr>
        <p:spPr>
          <a:xfrm>
            <a:off x="3733800" y="1521480"/>
            <a:ext cx="2686954" cy="523220"/>
          </a:xfrm>
          <a:prstGeom prst="rect">
            <a:avLst/>
          </a:prstGeom>
          <a:noFill/>
        </p:spPr>
        <p:txBody>
          <a:bodyPr wrap="none" rtlCol="0">
            <a:spAutoFit/>
          </a:bodyPr>
          <a:lstStyle/>
          <a:p>
            <a:r>
              <a:rPr lang="en-US" sz="2800" dirty="0">
                <a:latin typeface="Avenir Book" panose="02000503020000020003" pitchFamily="2" charset="0"/>
              </a:rPr>
              <a:t>138.16.161.209</a:t>
            </a:r>
            <a:endParaRPr lang="en-US" sz="2800" b="1" dirty="0">
              <a:latin typeface="Courier New" panose="02070309020205020404" pitchFamily="49" charset="0"/>
              <a:ea typeface="Avenir Book" charset="0"/>
              <a:cs typeface="Courier New" panose="02070309020205020404" pitchFamily="49" charset="0"/>
            </a:endParaRPr>
          </a:p>
        </p:txBody>
      </p:sp>
      <p:sp>
        <p:nvSpPr>
          <p:cNvPr id="8" name="TextBox 7">
            <a:extLst>
              <a:ext uri="{FF2B5EF4-FFF2-40B4-BE49-F238E27FC236}">
                <a16:creationId xmlns:a16="http://schemas.microsoft.com/office/drawing/2014/main" id="{C3B9A535-96B5-8DAE-CED7-2A679F78DE69}"/>
              </a:ext>
            </a:extLst>
          </p:cNvPr>
          <p:cNvSpPr txBox="1"/>
          <p:nvPr/>
        </p:nvSpPr>
        <p:spPr>
          <a:xfrm>
            <a:off x="2766189" y="2063123"/>
            <a:ext cx="5570756" cy="400110"/>
          </a:xfrm>
          <a:prstGeom prst="rect">
            <a:avLst/>
          </a:prstGeom>
          <a:noFill/>
        </p:spPr>
        <p:txBody>
          <a:bodyPr wrap="none" rtlCol="0">
            <a:spAutoFit/>
          </a:bodyPr>
          <a:lstStyle/>
          <a:p>
            <a:r>
              <a:rPr lang="en-US" sz="2000" b="1" dirty="0">
                <a:latin typeface="Courier New" panose="02070309020205020404" pitchFamily="49" charset="0"/>
                <a:ea typeface="Avenir Book" charset="0"/>
                <a:cs typeface="Courier New" panose="02070309020205020404" pitchFamily="49" charset="0"/>
              </a:rPr>
              <a:t>10001010 00010000 10100001 11010001</a:t>
            </a:r>
          </a:p>
        </p:txBody>
      </p:sp>
      <p:sp>
        <p:nvSpPr>
          <p:cNvPr id="10" name="TextBox 9">
            <a:extLst>
              <a:ext uri="{FF2B5EF4-FFF2-40B4-BE49-F238E27FC236}">
                <a16:creationId xmlns:a16="http://schemas.microsoft.com/office/drawing/2014/main" id="{E89EFB15-F018-1D67-FC1E-267163FFDAEB}"/>
              </a:ext>
            </a:extLst>
          </p:cNvPr>
          <p:cNvSpPr txBox="1"/>
          <p:nvPr/>
        </p:nvSpPr>
        <p:spPr>
          <a:xfrm>
            <a:off x="396597" y="2095440"/>
            <a:ext cx="1965603" cy="400110"/>
          </a:xfrm>
          <a:prstGeom prst="rect">
            <a:avLst/>
          </a:prstGeom>
          <a:noFill/>
        </p:spPr>
        <p:txBody>
          <a:bodyPr wrap="none" rtlCol="0">
            <a:spAutoFit/>
          </a:bodyPr>
          <a:lstStyle/>
          <a:p>
            <a:r>
              <a:rPr lang="en-US" sz="2000" dirty="0">
                <a:latin typeface="Avenir Book" panose="02000503020000020003" pitchFamily="2" charset="0"/>
              </a:rPr>
              <a:t>138.16.161.209</a:t>
            </a:r>
            <a:endParaRPr lang="en-US" sz="2000" b="1" dirty="0">
              <a:latin typeface="Courier New" panose="02070309020205020404" pitchFamily="49" charset="0"/>
              <a:ea typeface="Avenir Book" charset="0"/>
              <a:cs typeface="Courier New" panose="02070309020205020404" pitchFamily="49" charset="0"/>
            </a:endParaRPr>
          </a:p>
        </p:txBody>
      </p:sp>
      <p:sp>
        <p:nvSpPr>
          <p:cNvPr id="11" name="TextBox 10">
            <a:extLst>
              <a:ext uri="{FF2B5EF4-FFF2-40B4-BE49-F238E27FC236}">
                <a16:creationId xmlns:a16="http://schemas.microsoft.com/office/drawing/2014/main" id="{6972E44B-682A-EAF2-A1AE-F9A4C258C8B6}"/>
              </a:ext>
            </a:extLst>
          </p:cNvPr>
          <p:cNvSpPr txBox="1"/>
          <p:nvPr/>
        </p:nvSpPr>
        <p:spPr>
          <a:xfrm>
            <a:off x="396597" y="2891880"/>
            <a:ext cx="1822935" cy="400110"/>
          </a:xfrm>
          <a:prstGeom prst="rect">
            <a:avLst/>
          </a:prstGeom>
          <a:noFill/>
        </p:spPr>
        <p:txBody>
          <a:bodyPr wrap="none" rtlCol="0">
            <a:spAutoFit/>
          </a:bodyPr>
          <a:lstStyle/>
          <a:p>
            <a:r>
              <a:rPr lang="en-US" sz="2000" dirty="0">
                <a:latin typeface="Avenir Book" panose="02000503020000020003" pitchFamily="2" charset="0"/>
              </a:rPr>
              <a:t>255.255.255.0</a:t>
            </a:r>
            <a:endParaRPr lang="en-US" sz="2000" b="1" dirty="0">
              <a:latin typeface="Courier New" panose="02070309020205020404" pitchFamily="49" charset="0"/>
              <a:ea typeface="Avenir Book" charset="0"/>
              <a:cs typeface="Courier New" panose="02070309020205020404" pitchFamily="49" charset="0"/>
            </a:endParaRPr>
          </a:p>
        </p:txBody>
      </p:sp>
      <p:sp>
        <p:nvSpPr>
          <p:cNvPr id="12" name="TextBox 11">
            <a:extLst>
              <a:ext uri="{FF2B5EF4-FFF2-40B4-BE49-F238E27FC236}">
                <a16:creationId xmlns:a16="http://schemas.microsoft.com/office/drawing/2014/main" id="{AE611717-F0EE-CB32-D8A5-3396720EFA73}"/>
              </a:ext>
            </a:extLst>
          </p:cNvPr>
          <p:cNvSpPr txBox="1"/>
          <p:nvPr/>
        </p:nvSpPr>
        <p:spPr>
          <a:xfrm>
            <a:off x="2766189" y="2853629"/>
            <a:ext cx="5570756" cy="400110"/>
          </a:xfrm>
          <a:prstGeom prst="rect">
            <a:avLst/>
          </a:prstGeom>
          <a:noFill/>
        </p:spPr>
        <p:txBody>
          <a:bodyPr wrap="none" rtlCol="0">
            <a:spAutoFit/>
          </a:bodyPr>
          <a:lstStyle/>
          <a:p>
            <a:r>
              <a:rPr lang="en-US" sz="2000" b="1" dirty="0">
                <a:solidFill>
                  <a:srgbClr val="FFFFFF"/>
                </a:solidFill>
                <a:latin typeface="Courier New" panose="02070309020205020404" pitchFamily="49" charset="0"/>
                <a:ea typeface="Avenir Book" charset="0"/>
                <a:cs typeface="Courier New" panose="02070309020205020404" pitchFamily="49" charset="0"/>
              </a:rPr>
              <a:t>11111111 11111111 11111111 </a:t>
            </a:r>
            <a:r>
              <a:rPr lang="en-US" sz="2000" b="1" dirty="0">
                <a:latin typeface="Courier New" panose="02070309020205020404" pitchFamily="49" charset="0"/>
                <a:ea typeface="Avenir Book" charset="0"/>
                <a:cs typeface="Courier New" panose="02070309020205020404" pitchFamily="49" charset="0"/>
              </a:rPr>
              <a:t>00000000</a:t>
            </a:r>
          </a:p>
        </p:txBody>
      </p:sp>
      <p:sp>
        <p:nvSpPr>
          <p:cNvPr id="25" name="TextBox 24">
            <a:extLst>
              <a:ext uri="{FF2B5EF4-FFF2-40B4-BE49-F238E27FC236}">
                <a16:creationId xmlns:a16="http://schemas.microsoft.com/office/drawing/2014/main" id="{DAD93CD7-77B2-D3D3-AF9C-0162291C6CFC}"/>
              </a:ext>
            </a:extLst>
          </p:cNvPr>
          <p:cNvSpPr txBox="1"/>
          <p:nvPr/>
        </p:nvSpPr>
        <p:spPr>
          <a:xfrm>
            <a:off x="8238" y="1853684"/>
            <a:ext cx="766557" cy="369332"/>
          </a:xfrm>
          <a:prstGeom prst="rect">
            <a:avLst/>
          </a:prstGeom>
          <a:noFill/>
        </p:spPr>
        <p:txBody>
          <a:bodyPr wrap="none" rtlCol="0">
            <a:spAutoFit/>
          </a:bodyPr>
          <a:lstStyle/>
          <a:p>
            <a:r>
              <a:rPr lang="en-US" dirty="0" err="1">
                <a:latin typeface="Avenir Book" charset="0"/>
                <a:ea typeface="Avenir Book" charset="0"/>
                <a:cs typeface="Avenir Book" charset="0"/>
              </a:rPr>
              <a:t>Addr</a:t>
            </a:r>
            <a:r>
              <a:rPr lang="en-US" dirty="0">
                <a:latin typeface="Avenir Book" charset="0"/>
                <a:ea typeface="Avenir Book" charset="0"/>
                <a:cs typeface="Avenir Book" charset="0"/>
              </a:rPr>
              <a:t>:</a:t>
            </a:r>
          </a:p>
        </p:txBody>
      </p:sp>
      <p:sp>
        <p:nvSpPr>
          <p:cNvPr id="26" name="TextBox 25">
            <a:extLst>
              <a:ext uri="{FF2B5EF4-FFF2-40B4-BE49-F238E27FC236}">
                <a16:creationId xmlns:a16="http://schemas.microsoft.com/office/drawing/2014/main" id="{9CC388A6-E858-E6CE-9553-0EC7D02ECC70}"/>
              </a:ext>
            </a:extLst>
          </p:cNvPr>
          <p:cNvSpPr txBox="1"/>
          <p:nvPr/>
        </p:nvSpPr>
        <p:spPr>
          <a:xfrm>
            <a:off x="17844" y="2595867"/>
            <a:ext cx="782587" cy="369332"/>
          </a:xfrm>
          <a:prstGeom prst="rect">
            <a:avLst/>
          </a:prstGeom>
          <a:noFill/>
        </p:spPr>
        <p:txBody>
          <a:bodyPr wrap="none" rtlCol="0">
            <a:spAutoFit/>
          </a:bodyPr>
          <a:lstStyle/>
          <a:p>
            <a:r>
              <a:rPr lang="en-US" dirty="0">
                <a:latin typeface="Avenir Book" charset="0"/>
                <a:ea typeface="Avenir Book" charset="0"/>
                <a:cs typeface="Avenir Book" charset="0"/>
              </a:rPr>
              <a:t>Mask:</a:t>
            </a:r>
          </a:p>
        </p:txBody>
      </p:sp>
      <p:sp>
        <p:nvSpPr>
          <p:cNvPr id="2" name="Rounded Rectangle 1">
            <a:extLst>
              <a:ext uri="{FF2B5EF4-FFF2-40B4-BE49-F238E27FC236}">
                <a16:creationId xmlns:a16="http://schemas.microsoft.com/office/drawing/2014/main" id="{22B1E96C-237D-6F53-DD77-DA31D6E4A878}"/>
              </a:ext>
            </a:extLst>
          </p:cNvPr>
          <p:cNvSpPr/>
          <p:nvPr/>
        </p:nvSpPr>
        <p:spPr>
          <a:xfrm>
            <a:off x="945545" y="4002305"/>
            <a:ext cx="6553200" cy="640558"/>
          </a:xfrm>
          <a:prstGeom prst="roundRect">
            <a:avLst/>
          </a:prstGeom>
          <a:solidFill>
            <a:srgbClr val="22A6F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dirty="0">
                <a:latin typeface="Avenir Book" charset="0"/>
                <a:ea typeface="Avenir Book" charset="0"/>
                <a:cs typeface="Avenir Book" charset="0"/>
              </a:rPr>
              <a:t>=&gt; Bitmask used to “filter out” which part is for hosts on the same network</a:t>
            </a:r>
          </a:p>
        </p:txBody>
      </p:sp>
    </p:spTree>
    <p:extLst>
      <p:ext uri="{BB962C8B-B14F-4D97-AF65-F5344CB8AC3E}">
        <p14:creationId xmlns:p14="http://schemas.microsoft.com/office/powerpoint/2010/main" val="290961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5A79AE-B479-C3FC-7507-12191EAC8BD5}"/>
              </a:ext>
            </a:extLst>
          </p:cNvPr>
          <p:cNvSpPr>
            <a:spLocks noGrp="1"/>
          </p:cNvSpPr>
          <p:nvPr>
            <p:ph type="sldNum" sz="quarter" idx="12"/>
          </p:nvPr>
        </p:nvSpPr>
        <p:spPr/>
        <p:txBody>
          <a:bodyPr/>
          <a:lstStyle/>
          <a:p>
            <a:fld id="{22D6CAD1-C946-4B93-B6A2-6369BC3B5860}" type="slidenum">
              <a:rPr lang="en-US" smtClean="0"/>
              <a:t>13</a:t>
            </a:fld>
            <a:endParaRPr lang="en-US"/>
          </a:p>
        </p:txBody>
      </p:sp>
      <p:sp>
        <p:nvSpPr>
          <p:cNvPr id="3" name="Content Placeholder 2">
            <a:extLst>
              <a:ext uri="{FF2B5EF4-FFF2-40B4-BE49-F238E27FC236}">
                <a16:creationId xmlns:a16="http://schemas.microsoft.com/office/drawing/2014/main" id="{2ED3FA42-140C-6EFE-0B7A-52F6F53913A2}"/>
              </a:ext>
            </a:extLst>
          </p:cNvPr>
          <p:cNvSpPr>
            <a:spLocks noGrp="1"/>
          </p:cNvSpPr>
          <p:nvPr>
            <p:ph idx="4294967295"/>
          </p:nvPr>
        </p:nvSpPr>
        <p:spPr>
          <a:xfrm>
            <a:off x="107345" y="321702"/>
            <a:ext cx="8229600" cy="3394075"/>
          </a:xfrm>
        </p:spPr>
        <p:txBody>
          <a:bodyPr/>
          <a:lstStyle/>
          <a:p>
            <a:pPr marL="0" indent="0">
              <a:buNone/>
            </a:pPr>
            <a:r>
              <a:rPr lang="en-US" dirty="0"/>
              <a:t>Identifying host and network</a:t>
            </a:r>
          </a:p>
        </p:txBody>
      </p:sp>
      <p:pic>
        <p:nvPicPr>
          <p:cNvPr id="6" name="Picture 5">
            <a:extLst>
              <a:ext uri="{FF2B5EF4-FFF2-40B4-BE49-F238E27FC236}">
                <a16:creationId xmlns:a16="http://schemas.microsoft.com/office/drawing/2014/main" id="{187ABF7C-E2BB-9529-8114-17907A4EE593}"/>
              </a:ext>
            </a:extLst>
          </p:cNvPr>
          <p:cNvPicPr>
            <a:picLocks noChangeAspect="1"/>
          </p:cNvPicPr>
          <p:nvPr/>
        </p:nvPicPr>
        <p:blipFill rotWithShape="1">
          <a:blip r:embed="rId2">
            <a:extLst>
              <a:ext uri="{28A0092B-C50C-407E-A947-70E740481C1C}">
                <a14:useLocalDpi xmlns:a14="http://schemas.microsoft.com/office/drawing/2010/main" val="0"/>
              </a:ext>
            </a:extLst>
          </a:blip>
          <a:srcRect r="25352"/>
          <a:stretch/>
        </p:blipFill>
        <p:spPr>
          <a:xfrm>
            <a:off x="6570133" y="36719"/>
            <a:ext cx="2427864" cy="1572768"/>
          </a:xfrm>
          <a:prstGeom prst="rect">
            <a:avLst/>
          </a:prstGeom>
        </p:spPr>
      </p:pic>
      <p:sp>
        <p:nvSpPr>
          <p:cNvPr id="5" name="TextBox 4">
            <a:extLst>
              <a:ext uri="{FF2B5EF4-FFF2-40B4-BE49-F238E27FC236}">
                <a16:creationId xmlns:a16="http://schemas.microsoft.com/office/drawing/2014/main" id="{2296D187-BF22-A9E9-C641-E7C3A007CC36}"/>
              </a:ext>
            </a:extLst>
          </p:cNvPr>
          <p:cNvSpPr txBox="1"/>
          <p:nvPr/>
        </p:nvSpPr>
        <p:spPr>
          <a:xfrm>
            <a:off x="3733800" y="1521480"/>
            <a:ext cx="2686954" cy="523220"/>
          </a:xfrm>
          <a:prstGeom prst="rect">
            <a:avLst/>
          </a:prstGeom>
          <a:noFill/>
        </p:spPr>
        <p:txBody>
          <a:bodyPr wrap="none" rtlCol="0">
            <a:spAutoFit/>
          </a:bodyPr>
          <a:lstStyle/>
          <a:p>
            <a:r>
              <a:rPr lang="en-US" sz="2800" dirty="0">
                <a:latin typeface="Avenir Book" panose="02000503020000020003" pitchFamily="2" charset="0"/>
              </a:rPr>
              <a:t>138.16.161.209</a:t>
            </a:r>
            <a:endParaRPr lang="en-US" sz="2800" b="1" dirty="0">
              <a:latin typeface="Courier New" panose="02070309020205020404" pitchFamily="49" charset="0"/>
              <a:ea typeface="Avenir Book" charset="0"/>
              <a:cs typeface="Courier New" panose="02070309020205020404" pitchFamily="49" charset="0"/>
            </a:endParaRPr>
          </a:p>
        </p:txBody>
      </p:sp>
      <p:sp>
        <p:nvSpPr>
          <p:cNvPr id="8" name="TextBox 7">
            <a:extLst>
              <a:ext uri="{FF2B5EF4-FFF2-40B4-BE49-F238E27FC236}">
                <a16:creationId xmlns:a16="http://schemas.microsoft.com/office/drawing/2014/main" id="{C3B9A535-96B5-8DAE-CED7-2A679F78DE69}"/>
              </a:ext>
            </a:extLst>
          </p:cNvPr>
          <p:cNvSpPr txBox="1"/>
          <p:nvPr/>
        </p:nvSpPr>
        <p:spPr>
          <a:xfrm>
            <a:off x="2766189" y="2063123"/>
            <a:ext cx="5570756" cy="400110"/>
          </a:xfrm>
          <a:prstGeom prst="rect">
            <a:avLst/>
          </a:prstGeom>
          <a:noFill/>
        </p:spPr>
        <p:txBody>
          <a:bodyPr wrap="none" rtlCol="0">
            <a:spAutoFit/>
          </a:bodyPr>
          <a:lstStyle/>
          <a:p>
            <a:r>
              <a:rPr lang="en-US" sz="2000" b="1" dirty="0">
                <a:latin typeface="Courier New" panose="02070309020205020404" pitchFamily="49" charset="0"/>
                <a:ea typeface="Avenir Book" charset="0"/>
                <a:cs typeface="Courier New" panose="02070309020205020404" pitchFamily="49" charset="0"/>
              </a:rPr>
              <a:t>10001010 00010000 10100001 11010001</a:t>
            </a:r>
          </a:p>
        </p:txBody>
      </p:sp>
      <p:sp>
        <p:nvSpPr>
          <p:cNvPr id="10" name="TextBox 9">
            <a:extLst>
              <a:ext uri="{FF2B5EF4-FFF2-40B4-BE49-F238E27FC236}">
                <a16:creationId xmlns:a16="http://schemas.microsoft.com/office/drawing/2014/main" id="{E89EFB15-F018-1D67-FC1E-267163FFDAEB}"/>
              </a:ext>
            </a:extLst>
          </p:cNvPr>
          <p:cNvSpPr txBox="1"/>
          <p:nvPr/>
        </p:nvSpPr>
        <p:spPr>
          <a:xfrm>
            <a:off x="396597" y="2095440"/>
            <a:ext cx="1965603" cy="400110"/>
          </a:xfrm>
          <a:prstGeom prst="rect">
            <a:avLst/>
          </a:prstGeom>
          <a:noFill/>
        </p:spPr>
        <p:txBody>
          <a:bodyPr wrap="none" rtlCol="0">
            <a:spAutoFit/>
          </a:bodyPr>
          <a:lstStyle/>
          <a:p>
            <a:r>
              <a:rPr lang="en-US" sz="2000" dirty="0">
                <a:latin typeface="Avenir Book" panose="02000503020000020003" pitchFamily="2" charset="0"/>
              </a:rPr>
              <a:t>138.16.161.209</a:t>
            </a:r>
            <a:endParaRPr lang="en-US" sz="2000" b="1" dirty="0">
              <a:latin typeface="Courier New" panose="02070309020205020404" pitchFamily="49" charset="0"/>
              <a:ea typeface="Avenir Book" charset="0"/>
              <a:cs typeface="Courier New" panose="02070309020205020404" pitchFamily="49" charset="0"/>
            </a:endParaRPr>
          </a:p>
        </p:txBody>
      </p:sp>
      <p:sp>
        <p:nvSpPr>
          <p:cNvPr id="11" name="TextBox 10">
            <a:extLst>
              <a:ext uri="{FF2B5EF4-FFF2-40B4-BE49-F238E27FC236}">
                <a16:creationId xmlns:a16="http://schemas.microsoft.com/office/drawing/2014/main" id="{6972E44B-682A-EAF2-A1AE-F9A4C258C8B6}"/>
              </a:ext>
            </a:extLst>
          </p:cNvPr>
          <p:cNvSpPr txBox="1"/>
          <p:nvPr/>
        </p:nvSpPr>
        <p:spPr>
          <a:xfrm>
            <a:off x="396597" y="2891880"/>
            <a:ext cx="1822935" cy="400110"/>
          </a:xfrm>
          <a:prstGeom prst="rect">
            <a:avLst/>
          </a:prstGeom>
          <a:noFill/>
        </p:spPr>
        <p:txBody>
          <a:bodyPr wrap="none" rtlCol="0">
            <a:spAutoFit/>
          </a:bodyPr>
          <a:lstStyle/>
          <a:p>
            <a:r>
              <a:rPr lang="en-US" sz="2000" dirty="0">
                <a:latin typeface="Avenir Book" panose="02000503020000020003" pitchFamily="2" charset="0"/>
              </a:rPr>
              <a:t>255.255.255.0</a:t>
            </a:r>
            <a:endParaRPr lang="en-US" sz="2000" b="1" dirty="0">
              <a:latin typeface="Courier New" panose="02070309020205020404" pitchFamily="49" charset="0"/>
              <a:ea typeface="Avenir Book" charset="0"/>
              <a:cs typeface="Courier New" panose="02070309020205020404" pitchFamily="49" charset="0"/>
            </a:endParaRPr>
          </a:p>
        </p:txBody>
      </p:sp>
      <p:sp>
        <p:nvSpPr>
          <p:cNvPr id="12" name="TextBox 11">
            <a:extLst>
              <a:ext uri="{FF2B5EF4-FFF2-40B4-BE49-F238E27FC236}">
                <a16:creationId xmlns:a16="http://schemas.microsoft.com/office/drawing/2014/main" id="{AE611717-F0EE-CB32-D8A5-3396720EFA73}"/>
              </a:ext>
            </a:extLst>
          </p:cNvPr>
          <p:cNvSpPr txBox="1"/>
          <p:nvPr/>
        </p:nvSpPr>
        <p:spPr>
          <a:xfrm>
            <a:off x="2766189" y="2853629"/>
            <a:ext cx="5570756" cy="400110"/>
          </a:xfrm>
          <a:prstGeom prst="rect">
            <a:avLst/>
          </a:prstGeom>
          <a:noFill/>
        </p:spPr>
        <p:txBody>
          <a:bodyPr wrap="none" rtlCol="0">
            <a:spAutoFit/>
          </a:bodyPr>
          <a:lstStyle/>
          <a:p>
            <a:r>
              <a:rPr lang="en-US" sz="2000" b="1" dirty="0">
                <a:solidFill>
                  <a:srgbClr val="FFCC33"/>
                </a:solidFill>
                <a:latin typeface="Courier New" panose="02070309020205020404" pitchFamily="49" charset="0"/>
                <a:ea typeface="Avenir Book" charset="0"/>
                <a:cs typeface="Courier New" panose="02070309020205020404" pitchFamily="49" charset="0"/>
              </a:rPr>
              <a:t>11111111 11111111 11111111 </a:t>
            </a:r>
            <a:r>
              <a:rPr lang="en-US" sz="2000" b="1" dirty="0">
                <a:latin typeface="Courier New" panose="02070309020205020404" pitchFamily="49" charset="0"/>
                <a:ea typeface="Avenir Book" charset="0"/>
                <a:cs typeface="Courier New" panose="02070309020205020404" pitchFamily="49" charset="0"/>
              </a:rPr>
              <a:t>00000000</a:t>
            </a:r>
          </a:p>
        </p:txBody>
      </p:sp>
      <p:cxnSp>
        <p:nvCxnSpPr>
          <p:cNvPr id="14" name="Straight Connector 13">
            <a:extLst>
              <a:ext uri="{FF2B5EF4-FFF2-40B4-BE49-F238E27FC236}">
                <a16:creationId xmlns:a16="http://schemas.microsoft.com/office/drawing/2014/main" id="{95BCF6D5-4E95-405D-0E53-44F2408885F8}"/>
              </a:ext>
            </a:extLst>
          </p:cNvPr>
          <p:cNvCxnSpPr>
            <a:cxnSpLocks/>
          </p:cNvCxnSpPr>
          <p:nvPr/>
        </p:nvCxnSpPr>
        <p:spPr>
          <a:xfrm>
            <a:off x="2362200" y="3253739"/>
            <a:ext cx="59747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7CD7DB5-74F0-9D5D-8D73-71F40297EBAA}"/>
              </a:ext>
            </a:extLst>
          </p:cNvPr>
          <p:cNvSpPr txBox="1"/>
          <p:nvPr/>
        </p:nvSpPr>
        <p:spPr>
          <a:xfrm>
            <a:off x="2284967" y="2891880"/>
            <a:ext cx="338554" cy="400110"/>
          </a:xfrm>
          <a:prstGeom prst="rect">
            <a:avLst/>
          </a:prstGeom>
          <a:noFill/>
        </p:spPr>
        <p:txBody>
          <a:bodyPr wrap="none" rtlCol="0">
            <a:spAutoFit/>
          </a:bodyPr>
          <a:lstStyle/>
          <a:p>
            <a:r>
              <a:rPr lang="en-US" sz="2000" b="1" dirty="0">
                <a:latin typeface="Courier New" panose="02070309020205020404" pitchFamily="49" charset="0"/>
                <a:ea typeface="Avenir Book" charset="0"/>
                <a:cs typeface="Courier New" panose="02070309020205020404" pitchFamily="49" charset="0"/>
              </a:rPr>
              <a:t>&amp;</a:t>
            </a:r>
          </a:p>
        </p:txBody>
      </p:sp>
      <p:sp>
        <p:nvSpPr>
          <p:cNvPr id="20" name="TextBox 19">
            <a:extLst>
              <a:ext uri="{FF2B5EF4-FFF2-40B4-BE49-F238E27FC236}">
                <a16:creationId xmlns:a16="http://schemas.microsoft.com/office/drawing/2014/main" id="{0F5C9C55-8FBF-6B9C-C1D1-1507533FF761}"/>
              </a:ext>
            </a:extLst>
          </p:cNvPr>
          <p:cNvSpPr txBox="1"/>
          <p:nvPr/>
        </p:nvSpPr>
        <p:spPr>
          <a:xfrm>
            <a:off x="2766189" y="3453794"/>
            <a:ext cx="5570756" cy="400110"/>
          </a:xfrm>
          <a:prstGeom prst="rect">
            <a:avLst/>
          </a:prstGeom>
          <a:noFill/>
        </p:spPr>
        <p:txBody>
          <a:bodyPr wrap="none" rtlCol="0">
            <a:spAutoFit/>
          </a:bodyPr>
          <a:lstStyle/>
          <a:p>
            <a:r>
              <a:rPr lang="en-US" sz="2000" b="1" dirty="0">
                <a:solidFill>
                  <a:srgbClr val="FFCC33"/>
                </a:solidFill>
                <a:latin typeface="Courier New" panose="02070309020205020404" pitchFamily="49" charset="0"/>
                <a:ea typeface="Avenir Book" charset="0"/>
                <a:cs typeface="Courier New" panose="02070309020205020404" pitchFamily="49" charset="0"/>
              </a:rPr>
              <a:t>10001010 00010000 10100001 </a:t>
            </a:r>
            <a:r>
              <a:rPr lang="en-US" sz="2000" b="1" dirty="0">
                <a:latin typeface="Courier New" panose="02070309020205020404" pitchFamily="49" charset="0"/>
                <a:ea typeface="Avenir Book" charset="0"/>
                <a:cs typeface="Courier New" panose="02070309020205020404" pitchFamily="49" charset="0"/>
              </a:rPr>
              <a:t>00000000</a:t>
            </a:r>
          </a:p>
        </p:txBody>
      </p:sp>
      <p:sp>
        <p:nvSpPr>
          <p:cNvPr id="21" name="TextBox 20">
            <a:extLst>
              <a:ext uri="{FF2B5EF4-FFF2-40B4-BE49-F238E27FC236}">
                <a16:creationId xmlns:a16="http://schemas.microsoft.com/office/drawing/2014/main" id="{F4E5649A-AEA9-3154-01F9-7878910CBCBF}"/>
              </a:ext>
            </a:extLst>
          </p:cNvPr>
          <p:cNvSpPr txBox="1"/>
          <p:nvPr/>
        </p:nvSpPr>
        <p:spPr>
          <a:xfrm>
            <a:off x="4404316" y="3983046"/>
            <a:ext cx="1680268" cy="400110"/>
          </a:xfrm>
          <a:prstGeom prst="rect">
            <a:avLst/>
          </a:prstGeom>
          <a:noFill/>
        </p:spPr>
        <p:txBody>
          <a:bodyPr wrap="none" rtlCol="0">
            <a:spAutoFit/>
          </a:bodyPr>
          <a:lstStyle/>
          <a:p>
            <a:r>
              <a:rPr lang="en-US" sz="2000" dirty="0">
                <a:latin typeface="Avenir Book" panose="02000503020000020003" pitchFamily="2" charset="0"/>
              </a:rPr>
              <a:t>138.16.161.0</a:t>
            </a:r>
            <a:endParaRPr lang="en-US" sz="2000" b="1" dirty="0">
              <a:latin typeface="Courier New" panose="02070309020205020404" pitchFamily="49" charset="0"/>
              <a:ea typeface="Avenir Book" charset="0"/>
              <a:cs typeface="Courier New" panose="02070309020205020404" pitchFamily="49" charset="0"/>
            </a:endParaRPr>
          </a:p>
        </p:txBody>
      </p:sp>
      <p:sp>
        <p:nvSpPr>
          <p:cNvPr id="23" name="Left Brace 22">
            <a:extLst>
              <a:ext uri="{FF2B5EF4-FFF2-40B4-BE49-F238E27FC236}">
                <a16:creationId xmlns:a16="http://schemas.microsoft.com/office/drawing/2014/main" id="{A1AD4877-CADB-210F-4E94-C01BDD328F2A}"/>
              </a:ext>
            </a:extLst>
          </p:cNvPr>
          <p:cNvSpPr/>
          <p:nvPr/>
        </p:nvSpPr>
        <p:spPr>
          <a:xfrm rot="16200000">
            <a:off x="4551910" y="1913005"/>
            <a:ext cx="500679" cy="4021320"/>
          </a:xfrm>
          <a:prstGeom prst="leftBrace">
            <a:avLst>
              <a:gd name="adj1" fmla="val 8333"/>
              <a:gd name="adj2" fmla="val 6627"/>
            </a:avLst>
          </a:prstGeom>
          <a:ln w="28575">
            <a:solidFill>
              <a:srgbClr val="FFCC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326AF895-450C-9A80-FC5D-D7079687CE02}"/>
              </a:ext>
            </a:extLst>
          </p:cNvPr>
          <p:cNvSpPr txBox="1"/>
          <p:nvPr/>
        </p:nvSpPr>
        <p:spPr>
          <a:xfrm>
            <a:off x="2623521" y="4082496"/>
            <a:ext cx="877163" cy="369332"/>
          </a:xfrm>
          <a:prstGeom prst="rect">
            <a:avLst/>
          </a:prstGeom>
          <a:noFill/>
        </p:spPr>
        <p:txBody>
          <a:bodyPr wrap="none" rtlCol="0">
            <a:spAutoFit/>
          </a:bodyPr>
          <a:lstStyle/>
          <a:p>
            <a:r>
              <a:rPr lang="en-US" dirty="0">
                <a:latin typeface="Avenir Book" charset="0"/>
                <a:ea typeface="Avenir Book" charset="0"/>
                <a:cs typeface="Avenir Book" charset="0"/>
              </a:rPr>
              <a:t>24 bits</a:t>
            </a:r>
          </a:p>
        </p:txBody>
      </p:sp>
      <p:sp>
        <p:nvSpPr>
          <p:cNvPr id="25" name="TextBox 24">
            <a:extLst>
              <a:ext uri="{FF2B5EF4-FFF2-40B4-BE49-F238E27FC236}">
                <a16:creationId xmlns:a16="http://schemas.microsoft.com/office/drawing/2014/main" id="{DAD93CD7-77B2-D3D3-AF9C-0162291C6CFC}"/>
              </a:ext>
            </a:extLst>
          </p:cNvPr>
          <p:cNvSpPr txBox="1"/>
          <p:nvPr/>
        </p:nvSpPr>
        <p:spPr>
          <a:xfrm>
            <a:off x="8238" y="1853684"/>
            <a:ext cx="766557" cy="369332"/>
          </a:xfrm>
          <a:prstGeom prst="rect">
            <a:avLst/>
          </a:prstGeom>
          <a:noFill/>
        </p:spPr>
        <p:txBody>
          <a:bodyPr wrap="none" rtlCol="0">
            <a:spAutoFit/>
          </a:bodyPr>
          <a:lstStyle/>
          <a:p>
            <a:r>
              <a:rPr lang="en-US" dirty="0" err="1">
                <a:latin typeface="Avenir Book" charset="0"/>
                <a:ea typeface="Avenir Book" charset="0"/>
                <a:cs typeface="Avenir Book" charset="0"/>
              </a:rPr>
              <a:t>Addr</a:t>
            </a:r>
            <a:r>
              <a:rPr lang="en-US" dirty="0">
                <a:latin typeface="Avenir Book" charset="0"/>
                <a:ea typeface="Avenir Book" charset="0"/>
                <a:cs typeface="Avenir Book" charset="0"/>
              </a:rPr>
              <a:t>:</a:t>
            </a:r>
          </a:p>
        </p:txBody>
      </p:sp>
      <p:sp>
        <p:nvSpPr>
          <p:cNvPr id="26" name="TextBox 25">
            <a:extLst>
              <a:ext uri="{FF2B5EF4-FFF2-40B4-BE49-F238E27FC236}">
                <a16:creationId xmlns:a16="http://schemas.microsoft.com/office/drawing/2014/main" id="{9CC388A6-E858-E6CE-9553-0EC7D02ECC70}"/>
              </a:ext>
            </a:extLst>
          </p:cNvPr>
          <p:cNvSpPr txBox="1"/>
          <p:nvPr/>
        </p:nvSpPr>
        <p:spPr>
          <a:xfrm>
            <a:off x="17844" y="2595867"/>
            <a:ext cx="782587" cy="369332"/>
          </a:xfrm>
          <a:prstGeom prst="rect">
            <a:avLst/>
          </a:prstGeom>
          <a:noFill/>
        </p:spPr>
        <p:txBody>
          <a:bodyPr wrap="none" rtlCol="0">
            <a:spAutoFit/>
          </a:bodyPr>
          <a:lstStyle/>
          <a:p>
            <a:r>
              <a:rPr lang="en-US" dirty="0">
                <a:latin typeface="Avenir Book" charset="0"/>
                <a:ea typeface="Avenir Book" charset="0"/>
                <a:cs typeface="Avenir Book" charset="0"/>
              </a:rPr>
              <a:t>Mask:</a:t>
            </a:r>
          </a:p>
        </p:txBody>
      </p:sp>
    </p:spTree>
    <p:extLst>
      <p:ext uri="{BB962C8B-B14F-4D97-AF65-F5344CB8AC3E}">
        <p14:creationId xmlns:p14="http://schemas.microsoft.com/office/powerpoint/2010/main" val="326571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5A79AE-B479-C3FC-7507-12191EAC8BD5}"/>
              </a:ext>
            </a:extLst>
          </p:cNvPr>
          <p:cNvSpPr>
            <a:spLocks noGrp="1"/>
          </p:cNvSpPr>
          <p:nvPr>
            <p:ph type="sldNum" sz="quarter" idx="12"/>
          </p:nvPr>
        </p:nvSpPr>
        <p:spPr/>
        <p:txBody>
          <a:bodyPr/>
          <a:lstStyle/>
          <a:p>
            <a:fld id="{22D6CAD1-C946-4B93-B6A2-6369BC3B5860}" type="slidenum">
              <a:rPr lang="en-US" smtClean="0"/>
              <a:t>14</a:t>
            </a:fld>
            <a:endParaRPr lang="en-US"/>
          </a:p>
        </p:txBody>
      </p:sp>
      <p:sp>
        <p:nvSpPr>
          <p:cNvPr id="3" name="Content Placeholder 2">
            <a:extLst>
              <a:ext uri="{FF2B5EF4-FFF2-40B4-BE49-F238E27FC236}">
                <a16:creationId xmlns:a16="http://schemas.microsoft.com/office/drawing/2014/main" id="{2ED3FA42-140C-6EFE-0B7A-52F6F53913A2}"/>
              </a:ext>
            </a:extLst>
          </p:cNvPr>
          <p:cNvSpPr>
            <a:spLocks noGrp="1"/>
          </p:cNvSpPr>
          <p:nvPr>
            <p:ph idx="4294967295"/>
          </p:nvPr>
        </p:nvSpPr>
        <p:spPr>
          <a:xfrm>
            <a:off x="107345" y="321702"/>
            <a:ext cx="8229600" cy="3394075"/>
          </a:xfrm>
        </p:spPr>
        <p:txBody>
          <a:bodyPr/>
          <a:lstStyle/>
          <a:p>
            <a:pPr marL="0" indent="0">
              <a:buNone/>
            </a:pPr>
            <a:r>
              <a:rPr lang="en-US" dirty="0"/>
              <a:t>All systems with an IP address have a </a:t>
            </a:r>
          </a:p>
          <a:p>
            <a:pPr marL="0" indent="0">
              <a:buNone/>
            </a:pPr>
            <a:r>
              <a:rPr lang="en-US" dirty="0"/>
              <a:t>configuration like this</a:t>
            </a:r>
          </a:p>
        </p:txBody>
      </p:sp>
      <p:pic>
        <p:nvPicPr>
          <p:cNvPr id="6" name="Picture 5">
            <a:extLst>
              <a:ext uri="{FF2B5EF4-FFF2-40B4-BE49-F238E27FC236}">
                <a16:creationId xmlns:a16="http://schemas.microsoft.com/office/drawing/2014/main" id="{187ABF7C-E2BB-9529-8114-17907A4EE593}"/>
              </a:ext>
            </a:extLst>
          </p:cNvPr>
          <p:cNvPicPr>
            <a:picLocks noChangeAspect="1"/>
          </p:cNvPicPr>
          <p:nvPr/>
        </p:nvPicPr>
        <p:blipFill rotWithShape="1">
          <a:blip r:embed="rId2">
            <a:extLst>
              <a:ext uri="{28A0092B-C50C-407E-A947-70E740481C1C}">
                <a14:useLocalDpi xmlns:a14="http://schemas.microsoft.com/office/drawing/2010/main" val="0"/>
              </a:ext>
            </a:extLst>
          </a:blip>
          <a:srcRect r="25352"/>
          <a:stretch/>
        </p:blipFill>
        <p:spPr>
          <a:xfrm>
            <a:off x="6570133" y="36719"/>
            <a:ext cx="2427864" cy="1572768"/>
          </a:xfrm>
          <a:prstGeom prst="rect">
            <a:avLst/>
          </a:prstGeom>
        </p:spPr>
      </p:pic>
      <p:sp>
        <p:nvSpPr>
          <p:cNvPr id="5" name="TextBox 4">
            <a:extLst>
              <a:ext uri="{FF2B5EF4-FFF2-40B4-BE49-F238E27FC236}">
                <a16:creationId xmlns:a16="http://schemas.microsoft.com/office/drawing/2014/main" id="{2296D187-BF22-A9E9-C641-E7C3A007CC36}"/>
              </a:ext>
            </a:extLst>
          </p:cNvPr>
          <p:cNvSpPr txBox="1"/>
          <p:nvPr/>
        </p:nvSpPr>
        <p:spPr>
          <a:xfrm>
            <a:off x="3733800" y="1521480"/>
            <a:ext cx="2686954" cy="523220"/>
          </a:xfrm>
          <a:prstGeom prst="rect">
            <a:avLst/>
          </a:prstGeom>
          <a:noFill/>
        </p:spPr>
        <p:txBody>
          <a:bodyPr wrap="none" rtlCol="0">
            <a:spAutoFit/>
          </a:bodyPr>
          <a:lstStyle/>
          <a:p>
            <a:r>
              <a:rPr lang="en-US" sz="2800" dirty="0">
                <a:latin typeface="Avenir Book" panose="02000503020000020003" pitchFamily="2" charset="0"/>
              </a:rPr>
              <a:t>138.16.161.209</a:t>
            </a:r>
            <a:endParaRPr lang="en-US" sz="2800" b="1" dirty="0">
              <a:latin typeface="Courier New" panose="02070309020205020404" pitchFamily="49" charset="0"/>
              <a:ea typeface="Avenir Book" charset="0"/>
              <a:cs typeface="Courier New" panose="02070309020205020404" pitchFamily="49" charset="0"/>
            </a:endParaRPr>
          </a:p>
        </p:txBody>
      </p:sp>
      <p:sp>
        <p:nvSpPr>
          <p:cNvPr id="8" name="TextBox 7">
            <a:extLst>
              <a:ext uri="{FF2B5EF4-FFF2-40B4-BE49-F238E27FC236}">
                <a16:creationId xmlns:a16="http://schemas.microsoft.com/office/drawing/2014/main" id="{C3B9A535-96B5-8DAE-CED7-2A679F78DE69}"/>
              </a:ext>
            </a:extLst>
          </p:cNvPr>
          <p:cNvSpPr txBox="1"/>
          <p:nvPr/>
        </p:nvSpPr>
        <p:spPr>
          <a:xfrm>
            <a:off x="2766189" y="2063123"/>
            <a:ext cx="5570756" cy="400110"/>
          </a:xfrm>
          <a:prstGeom prst="rect">
            <a:avLst/>
          </a:prstGeom>
          <a:noFill/>
        </p:spPr>
        <p:txBody>
          <a:bodyPr wrap="none" rtlCol="0">
            <a:spAutoFit/>
          </a:bodyPr>
          <a:lstStyle/>
          <a:p>
            <a:r>
              <a:rPr lang="en-US" sz="2000" b="1" dirty="0">
                <a:latin typeface="Courier New" panose="02070309020205020404" pitchFamily="49" charset="0"/>
                <a:ea typeface="Avenir Book" charset="0"/>
                <a:cs typeface="Courier New" panose="02070309020205020404" pitchFamily="49" charset="0"/>
              </a:rPr>
              <a:t>10001010 00010000 10100001 11010001</a:t>
            </a:r>
          </a:p>
        </p:txBody>
      </p:sp>
      <p:sp>
        <p:nvSpPr>
          <p:cNvPr id="10" name="TextBox 9">
            <a:extLst>
              <a:ext uri="{FF2B5EF4-FFF2-40B4-BE49-F238E27FC236}">
                <a16:creationId xmlns:a16="http://schemas.microsoft.com/office/drawing/2014/main" id="{E89EFB15-F018-1D67-FC1E-267163FFDAEB}"/>
              </a:ext>
            </a:extLst>
          </p:cNvPr>
          <p:cNvSpPr txBox="1"/>
          <p:nvPr/>
        </p:nvSpPr>
        <p:spPr>
          <a:xfrm>
            <a:off x="396597" y="2095440"/>
            <a:ext cx="1965603" cy="400110"/>
          </a:xfrm>
          <a:prstGeom prst="rect">
            <a:avLst/>
          </a:prstGeom>
          <a:noFill/>
        </p:spPr>
        <p:txBody>
          <a:bodyPr wrap="none" rtlCol="0">
            <a:spAutoFit/>
          </a:bodyPr>
          <a:lstStyle/>
          <a:p>
            <a:r>
              <a:rPr lang="en-US" sz="2000" dirty="0">
                <a:latin typeface="Avenir Book" panose="02000503020000020003" pitchFamily="2" charset="0"/>
              </a:rPr>
              <a:t>138.16.161.209</a:t>
            </a:r>
            <a:endParaRPr lang="en-US" sz="2000" b="1" dirty="0">
              <a:latin typeface="Courier New" panose="02070309020205020404" pitchFamily="49" charset="0"/>
              <a:ea typeface="Avenir Book" charset="0"/>
              <a:cs typeface="Courier New" panose="02070309020205020404" pitchFamily="49" charset="0"/>
            </a:endParaRPr>
          </a:p>
        </p:txBody>
      </p:sp>
      <p:sp>
        <p:nvSpPr>
          <p:cNvPr id="11" name="TextBox 10">
            <a:extLst>
              <a:ext uri="{FF2B5EF4-FFF2-40B4-BE49-F238E27FC236}">
                <a16:creationId xmlns:a16="http://schemas.microsoft.com/office/drawing/2014/main" id="{6972E44B-682A-EAF2-A1AE-F9A4C258C8B6}"/>
              </a:ext>
            </a:extLst>
          </p:cNvPr>
          <p:cNvSpPr txBox="1"/>
          <p:nvPr/>
        </p:nvSpPr>
        <p:spPr>
          <a:xfrm>
            <a:off x="396597" y="2891880"/>
            <a:ext cx="1822935" cy="400110"/>
          </a:xfrm>
          <a:prstGeom prst="rect">
            <a:avLst/>
          </a:prstGeom>
          <a:noFill/>
        </p:spPr>
        <p:txBody>
          <a:bodyPr wrap="none" rtlCol="0">
            <a:spAutoFit/>
          </a:bodyPr>
          <a:lstStyle/>
          <a:p>
            <a:r>
              <a:rPr lang="en-US" sz="2000" dirty="0">
                <a:latin typeface="Avenir Book" panose="02000503020000020003" pitchFamily="2" charset="0"/>
              </a:rPr>
              <a:t>255.255.255.0</a:t>
            </a:r>
            <a:endParaRPr lang="en-US" sz="2000" b="1" dirty="0">
              <a:latin typeface="Courier New" panose="02070309020205020404" pitchFamily="49" charset="0"/>
              <a:ea typeface="Avenir Book" charset="0"/>
              <a:cs typeface="Courier New" panose="02070309020205020404" pitchFamily="49" charset="0"/>
            </a:endParaRPr>
          </a:p>
        </p:txBody>
      </p:sp>
      <p:sp>
        <p:nvSpPr>
          <p:cNvPr id="12" name="TextBox 11">
            <a:extLst>
              <a:ext uri="{FF2B5EF4-FFF2-40B4-BE49-F238E27FC236}">
                <a16:creationId xmlns:a16="http://schemas.microsoft.com/office/drawing/2014/main" id="{AE611717-F0EE-CB32-D8A5-3396720EFA73}"/>
              </a:ext>
            </a:extLst>
          </p:cNvPr>
          <p:cNvSpPr txBox="1"/>
          <p:nvPr/>
        </p:nvSpPr>
        <p:spPr>
          <a:xfrm>
            <a:off x="2766189" y="2853629"/>
            <a:ext cx="5570756" cy="400110"/>
          </a:xfrm>
          <a:prstGeom prst="rect">
            <a:avLst/>
          </a:prstGeom>
          <a:noFill/>
        </p:spPr>
        <p:txBody>
          <a:bodyPr wrap="none" rtlCol="0">
            <a:spAutoFit/>
          </a:bodyPr>
          <a:lstStyle/>
          <a:p>
            <a:r>
              <a:rPr lang="en-US" sz="2000" b="1" dirty="0">
                <a:solidFill>
                  <a:srgbClr val="FFCC33"/>
                </a:solidFill>
                <a:latin typeface="Courier New" panose="02070309020205020404" pitchFamily="49" charset="0"/>
                <a:ea typeface="Avenir Book" charset="0"/>
                <a:cs typeface="Courier New" panose="02070309020205020404" pitchFamily="49" charset="0"/>
              </a:rPr>
              <a:t>11111111 11111111 11111111 </a:t>
            </a:r>
            <a:r>
              <a:rPr lang="en-US" sz="2000" b="1" dirty="0">
                <a:latin typeface="Courier New" panose="02070309020205020404" pitchFamily="49" charset="0"/>
                <a:ea typeface="Avenir Book" charset="0"/>
                <a:cs typeface="Courier New" panose="02070309020205020404" pitchFamily="49" charset="0"/>
              </a:rPr>
              <a:t>00000000</a:t>
            </a:r>
          </a:p>
        </p:txBody>
      </p:sp>
      <p:cxnSp>
        <p:nvCxnSpPr>
          <p:cNvPr id="14" name="Straight Connector 13">
            <a:extLst>
              <a:ext uri="{FF2B5EF4-FFF2-40B4-BE49-F238E27FC236}">
                <a16:creationId xmlns:a16="http://schemas.microsoft.com/office/drawing/2014/main" id="{95BCF6D5-4E95-405D-0E53-44F2408885F8}"/>
              </a:ext>
            </a:extLst>
          </p:cNvPr>
          <p:cNvCxnSpPr>
            <a:cxnSpLocks/>
          </p:cNvCxnSpPr>
          <p:nvPr/>
        </p:nvCxnSpPr>
        <p:spPr>
          <a:xfrm>
            <a:off x="2362200" y="3253739"/>
            <a:ext cx="59747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7CD7DB5-74F0-9D5D-8D73-71F40297EBAA}"/>
              </a:ext>
            </a:extLst>
          </p:cNvPr>
          <p:cNvSpPr txBox="1"/>
          <p:nvPr/>
        </p:nvSpPr>
        <p:spPr>
          <a:xfrm>
            <a:off x="2284967" y="2891880"/>
            <a:ext cx="338554" cy="400110"/>
          </a:xfrm>
          <a:prstGeom prst="rect">
            <a:avLst/>
          </a:prstGeom>
          <a:noFill/>
        </p:spPr>
        <p:txBody>
          <a:bodyPr wrap="none" rtlCol="0">
            <a:spAutoFit/>
          </a:bodyPr>
          <a:lstStyle/>
          <a:p>
            <a:r>
              <a:rPr lang="en-US" sz="2000" b="1" dirty="0">
                <a:latin typeface="Courier New" panose="02070309020205020404" pitchFamily="49" charset="0"/>
                <a:ea typeface="Avenir Book" charset="0"/>
                <a:cs typeface="Courier New" panose="02070309020205020404" pitchFamily="49" charset="0"/>
              </a:rPr>
              <a:t>&amp;</a:t>
            </a:r>
          </a:p>
        </p:txBody>
      </p:sp>
      <p:sp>
        <p:nvSpPr>
          <p:cNvPr id="20" name="TextBox 19">
            <a:extLst>
              <a:ext uri="{FF2B5EF4-FFF2-40B4-BE49-F238E27FC236}">
                <a16:creationId xmlns:a16="http://schemas.microsoft.com/office/drawing/2014/main" id="{0F5C9C55-8FBF-6B9C-C1D1-1507533FF761}"/>
              </a:ext>
            </a:extLst>
          </p:cNvPr>
          <p:cNvSpPr txBox="1"/>
          <p:nvPr/>
        </p:nvSpPr>
        <p:spPr>
          <a:xfrm>
            <a:off x="2766189" y="3453794"/>
            <a:ext cx="5570756" cy="400110"/>
          </a:xfrm>
          <a:prstGeom prst="rect">
            <a:avLst/>
          </a:prstGeom>
          <a:noFill/>
        </p:spPr>
        <p:txBody>
          <a:bodyPr wrap="none" rtlCol="0">
            <a:spAutoFit/>
          </a:bodyPr>
          <a:lstStyle/>
          <a:p>
            <a:r>
              <a:rPr lang="en-US" sz="2000" b="1" dirty="0">
                <a:solidFill>
                  <a:srgbClr val="FFCC33"/>
                </a:solidFill>
                <a:latin typeface="Courier New" panose="02070309020205020404" pitchFamily="49" charset="0"/>
                <a:ea typeface="Avenir Book" charset="0"/>
                <a:cs typeface="Courier New" panose="02070309020205020404" pitchFamily="49" charset="0"/>
              </a:rPr>
              <a:t>10001010 00010000 10100001 </a:t>
            </a:r>
            <a:r>
              <a:rPr lang="en-US" sz="2000" b="1" dirty="0">
                <a:latin typeface="Courier New" panose="02070309020205020404" pitchFamily="49" charset="0"/>
                <a:ea typeface="Avenir Book" charset="0"/>
                <a:cs typeface="Courier New" panose="02070309020205020404" pitchFamily="49" charset="0"/>
              </a:rPr>
              <a:t>00000000</a:t>
            </a:r>
          </a:p>
        </p:txBody>
      </p:sp>
      <p:sp>
        <p:nvSpPr>
          <p:cNvPr id="21" name="TextBox 20">
            <a:extLst>
              <a:ext uri="{FF2B5EF4-FFF2-40B4-BE49-F238E27FC236}">
                <a16:creationId xmlns:a16="http://schemas.microsoft.com/office/drawing/2014/main" id="{F4E5649A-AEA9-3154-01F9-7878910CBCBF}"/>
              </a:ext>
            </a:extLst>
          </p:cNvPr>
          <p:cNvSpPr txBox="1"/>
          <p:nvPr/>
        </p:nvSpPr>
        <p:spPr>
          <a:xfrm>
            <a:off x="4404316" y="3983046"/>
            <a:ext cx="1680268" cy="400110"/>
          </a:xfrm>
          <a:prstGeom prst="rect">
            <a:avLst/>
          </a:prstGeom>
          <a:noFill/>
        </p:spPr>
        <p:txBody>
          <a:bodyPr wrap="none" rtlCol="0">
            <a:spAutoFit/>
          </a:bodyPr>
          <a:lstStyle/>
          <a:p>
            <a:r>
              <a:rPr lang="en-US" sz="2000" dirty="0">
                <a:latin typeface="Avenir Book" panose="02000503020000020003" pitchFamily="2" charset="0"/>
              </a:rPr>
              <a:t>138.16.161.0</a:t>
            </a:r>
            <a:endParaRPr lang="en-US" sz="2000" b="1" dirty="0">
              <a:latin typeface="Courier New" panose="02070309020205020404" pitchFamily="49" charset="0"/>
              <a:ea typeface="Avenir Book" charset="0"/>
              <a:cs typeface="Courier New" panose="02070309020205020404" pitchFamily="49" charset="0"/>
            </a:endParaRPr>
          </a:p>
        </p:txBody>
      </p:sp>
      <p:sp>
        <p:nvSpPr>
          <p:cNvPr id="23" name="Left Brace 22">
            <a:extLst>
              <a:ext uri="{FF2B5EF4-FFF2-40B4-BE49-F238E27FC236}">
                <a16:creationId xmlns:a16="http://schemas.microsoft.com/office/drawing/2014/main" id="{A1AD4877-CADB-210F-4E94-C01BDD328F2A}"/>
              </a:ext>
            </a:extLst>
          </p:cNvPr>
          <p:cNvSpPr/>
          <p:nvPr/>
        </p:nvSpPr>
        <p:spPr>
          <a:xfrm rot="16200000">
            <a:off x="4551910" y="1913005"/>
            <a:ext cx="500679" cy="4021320"/>
          </a:xfrm>
          <a:prstGeom prst="leftBrace">
            <a:avLst>
              <a:gd name="adj1" fmla="val 8333"/>
              <a:gd name="adj2" fmla="val 6627"/>
            </a:avLst>
          </a:prstGeom>
          <a:ln w="28575">
            <a:solidFill>
              <a:srgbClr val="FFCC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326AF895-450C-9A80-FC5D-D7079687CE02}"/>
              </a:ext>
            </a:extLst>
          </p:cNvPr>
          <p:cNvSpPr txBox="1"/>
          <p:nvPr/>
        </p:nvSpPr>
        <p:spPr>
          <a:xfrm>
            <a:off x="2623521" y="3943350"/>
            <a:ext cx="877163" cy="369332"/>
          </a:xfrm>
          <a:prstGeom prst="rect">
            <a:avLst/>
          </a:prstGeom>
          <a:noFill/>
        </p:spPr>
        <p:txBody>
          <a:bodyPr wrap="none" rtlCol="0">
            <a:spAutoFit/>
          </a:bodyPr>
          <a:lstStyle/>
          <a:p>
            <a:r>
              <a:rPr lang="en-US" dirty="0">
                <a:latin typeface="Avenir Book" charset="0"/>
                <a:ea typeface="Avenir Book" charset="0"/>
                <a:cs typeface="Avenir Book" charset="0"/>
              </a:rPr>
              <a:t>24 bits</a:t>
            </a:r>
          </a:p>
        </p:txBody>
      </p:sp>
      <p:sp>
        <p:nvSpPr>
          <p:cNvPr id="25" name="TextBox 24">
            <a:extLst>
              <a:ext uri="{FF2B5EF4-FFF2-40B4-BE49-F238E27FC236}">
                <a16:creationId xmlns:a16="http://schemas.microsoft.com/office/drawing/2014/main" id="{DAD93CD7-77B2-D3D3-AF9C-0162291C6CFC}"/>
              </a:ext>
            </a:extLst>
          </p:cNvPr>
          <p:cNvSpPr txBox="1"/>
          <p:nvPr/>
        </p:nvSpPr>
        <p:spPr>
          <a:xfrm>
            <a:off x="8238" y="1853684"/>
            <a:ext cx="766557" cy="369332"/>
          </a:xfrm>
          <a:prstGeom prst="rect">
            <a:avLst/>
          </a:prstGeom>
          <a:noFill/>
        </p:spPr>
        <p:txBody>
          <a:bodyPr wrap="none" rtlCol="0">
            <a:spAutoFit/>
          </a:bodyPr>
          <a:lstStyle/>
          <a:p>
            <a:r>
              <a:rPr lang="en-US" dirty="0" err="1">
                <a:latin typeface="Avenir Book" charset="0"/>
                <a:ea typeface="Avenir Book" charset="0"/>
                <a:cs typeface="Avenir Book" charset="0"/>
              </a:rPr>
              <a:t>Addr</a:t>
            </a:r>
            <a:r>
              <a:rPr lang="en-US" dirty="0">
                <a:latin typeface="Avenir Book" charset="0"/>
                <a:ea typeface="Avenir Book" charset="0"/>
                <a:cs typeface="Avenir Book" charset="0"/>
              </a:rPr>
              <a:t>:</a:t>
            </a:r>
          </a:p>
        </p:txBody>
      </p:sp>
      <p:sp>
        <p:nvSpPr>
          <p:cNvPr id="26" name="TextBox 25">
            <a:extLst>
              <a:ext uri="{FF2B5EF4-FFF2-40B4-BE49-F238E27FC236}">
                <a16:creationId xmlns:a16="http://schemas.microsoft.com/office/drawing/2014/main" id="{9CC388A6-E858-E6CE-9553-0EC7D02ECC70}"/>
              </a:ext>
            </a:extLst>
          </p:cNvPr>
          <p:cNvSpPr txBox="1"/>
          <p:nvPr/>
        </p:nvSpPr>
        <p:spPr>
          <a:xfrm>
            <a:off x="17844" y="2595867"/>
            <a:ext cx="782587" cy="369332"/>
          </a:xfrm>
          <a:prstGeom prst="rect">
            <a:avLst/>
          </a:prstGeom>
          <a:noFill/>
        </p:spPr>
        <p:txBody>
          <a:bodyPr wrap="none" rtlCol="0">
            <a:spAutoFit/>
          </a:bodyPr>
          <a:lstStyle/>
          <a:p>
            <a:r>
              <a:rPr lang="en-US" dirty="0">
                <a:latin typeface="Avenir Book" charset="0"/>
                <a:ea typeface="Avenir Book" charset="0"/>
                <a:cs typeface="Avenir Book" charset="0"/>
              </a:rPr>
              <a:t>Mask:</a:t>
            </a:r>
          </a:p>
        </p:txBody>
      </p:sp>
      <p:sp>
        <p:nvSpPr>
          <p:cNvPr id="22" name="Rounded Rectangle 21">
            <a:extLst>
              <a:ext uri="{FF2B5EF4-FFF2-40B4-BE49-F238E27FC236}">
                <a16:creationId xmlns:a16="http://schemas.microsoft.com/office/drawing/2014/main" id="{B667A48A-493C-55B7-EFCB-D8B0C9688EB3}"/>
              </a:ext>
            </a:extLst>
          </p:cNvPr>
          <p:cNvSpPr/>
          <p:nvPr/>
        </p:nvSpPr>
        <p:spPr>
          <a:xfrm>
            <a:off x="436418" y="4219215"/>
            <a:ext cx="6296221" cy="790935"/>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latin typeface="Avenir Book" charset="0"/>
                <a:ea typeface="Avenir Book" charset="0"/>
                <a:cs typeface="Avenir Book" charset="0"/>
              </a:rPr>
              <a:t>Think:  This host is on the network 138.16.161.0/24</a:t>
            </a:r>
          </a:p>
          <a:p>
            <a:r>
              <a:rPr lang="en-US" b="1" dirty="0">
                <a:latin typeface="Avenir Book" charset="0"/>
                <a:ea typeface="Avenir Book" charset="0"/>
                <a:cs typeface="Avenir Book" charset="0"/>
              </a:rPr>
              <a:t>=&gt; “Prefix notation”, or “CIDR notation”</a:t>
            </a:r>
          </a:p>
        </p:txBody>
      </p:sp>
    </p:spTree>
    <p:extLst>
      <p:ext uri="{BB962C8B-B14F-4D97-AF65-F5344CB8AC3E}">
        <p14:creationId xmlns:p14="http://schemas.microsoft.com/office/powerpoint/2010/main" val="156766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C4B9E3-1AB4-F431-0A95-46206AEFCD41}"/>
              </a:ext>
            </a:extLst>
          </p:cNvPr>
          <p:cNvSpPr>
            <a:spLocks noGrp="1"/>
          </p:cNvSpPr>
          <p:nvPr>
            <p:ph type="sldNum" sz="quarter" idx="12"/>
          </p:nvPr>
        </p:nvSpPr>
        <p:spPr/>
        <p:txBody>
          <a:bodyPr/>
          <a:lstStyle/>
          <a:p>
            <a:fld id="{22D6CAD1-C946-4B93-B6A2-6369BC3B5860}" type="slidenum">
              <a:rPr lang="en-US" smtClean="0"/>
              <a:t>15</a:t>
            </a:fld>
            <a:endParaRPr lang="en-US"/>
          </a:p>
        </p:txBody>
      </p:sp>
      <p:sp>
        <p:nvSpPr>
          <p:cNvPr id="3" name="TextBox 2">
            <a:extLst>
              <a:ext uri="{FF2B5EF4-FFF2-40B4-BE49-F238E27FC236}">
                <a16:creationId xmlns:a16="http://schemas.microsoft.com/office/drawing/2014/main" id="{0E8D155B-30D0-2519-2A00-9902F777F7DA}"/>
              </a:ext>
            </a:extLst>
          </p:cNvPr>
          <p:cNvSpPr txBox="1"/>
          <p:nvPr/>
        </p:nvSpPr>
        <p:spPr>
          <a:xfrm>
            <a:off x="3116044" y="1428750"/>
            <a:ext cx="5570756" cy="400110"/>
          </a:xfrm>
          <a:prstGeom prst="rect">
            <a:avLst/>
          </a:prstGeom>
          <a:noFill/>
        </p:spPr>
        <p:txBody>
          <a:bodyPr wrap="none" rtlCol="0">
            <a:spAutoFit/>
          </a:bodyPr>
          <a:lstStyle/>
          <a:p>
            <a:r>
              <a:rPr lang="en-US" sz="2000" b="1" dirty="0">
                <a:solidFill>
                  <a:srgbClr val="FFCC33"/>
                </a:solidFill>
                <a:latin typeface="Courier New" panose="02070309020205020404" pitchFamily="49" charset="0"/>
                <a:ea typeface="Avenir Book" charset="0"/>
                <a:cs typeface="Courier New" panose="02070309020205020404" pitchFamily="49" charset="0"/>
              </a:rPr>
              <a:t>10001010 00010000 10100001 </a:t>
            </a:r>
            <a:r>
              <a:rPr lang="en-US" sz="2000" b="1" dirty="0" err="1">
                <a:latin typeface="Courier New" panose="02070309020205020404" pitchFamily="49" charset="0"/>
                <a:ea typeface="Avenir Book" charset="0"/>
                <a:cs typeface="Courier New" panose="02070309020205020404" pitchFamily="49" charset="0"/>
              </a:rPr>
              <a:t>xxxxxxxx</a:t>
            </a:r>
            <a:endParaRPr lang="en-US" sz="2000" b="1" dirty="0">
              <a:latin typeface="Courier New" panose="02070309020205020404" pitchFamily="49" charset="0"/>
              <a:ea typeface="Avenir Book" charset="0"/>
              <a:cs typeface="Courier New" panose="02070309020205020404" pitchFamily="49" charset="0"/>
            </a:endParaRPr>
          </a:p>
        </p:txBody>
      </p:sp>
      <p:sp>
        <p:nvSpPr>
          <p:cNvPr id="4" name="TextBox 3">
            <a:extLst>
              <a:ext uri="{FF2B5EF4-FFF2-40B4-BE49-F238E27FC236}">
                <a16:creationId xmlns:a16="http://schemas.microsoft.com/office/drawing/2014/main" id="{30DD401E-8F2F-BBD1-21DA-F4750CB43D97}"/>
              </a:ext>
            </a:extLst>
          </p:cNvPr>
          <p:cNvSpPr txBox="1"/>
          <p:nvPr/>
        </p:nvSpPr>
        <p:spPr>
          <a:xfrm>
            <a:off x="746452" y="1461067"/>
            <a:ext cx="2060179" cy="400110"/>
          </a:xfrm>
          <a:prstGeom prst="rect">
            <a:avLst/>
          </a:prstGeom>
          <a:noFill/>
        </p:spPr>
        <p:txBody>
          <a:bodyPr wrap="none" rtlCol="0">
            <a:spAutoFit/>
          </a:bodyPr>
          <a:lstStyle/>
          <a:p>
            <a:r>
              <a:rPr lang="en-US" sz="2000" dirty="0">
                <a:latin typeface="Avenir Book" panose="02000503020000020003" pitchFamily="2" charset="0"/>
              </a:rPr>
              <a:t>138.16.161.0/24</a:t>
            </a:r>
            <a:endParaRPr lang="en-US" sz="2000" b="1" dirty="0">
              <a:latin typeface="Courier New" panose="02070309020205020404" pitchFamily="49" charset="0"/>
              <a:ea typeface="Avenir Book" charset="0"/>
              <a:cs typeface="Courier New" panose="02070309020205020404" pitchFamily="49" charset="0"/>
            </a:endParaRPr>
          </a:p>
        </p:txBody>
      </p:sp>
      <p:sp>
        <p:nvSpPr>
          <p:cNvPr id="5" name="TextBox 4">
            <a:extLst>
              <a:ext uri="{FF2B5EF4-FFF2-40B4-BE49-F238E27FC236}">
                <a16:creationId xmlns:a16="http://schemas.microsoft.com/office/drawing/2014/main" id="{DB5DEECA-8048-72E7-40A7-D169B4FB9720}"/>
              </a:ext>
            </a:extLst>
          </p:cNvPr>
          <p:cNvSpPr txBox="1"/>
          <p:nvPr/>
        </p:nvSpPr>
        <p:spPr>
          <a:xfrm>
            <a:off x="740274" y="2266950"/>
            <a:ext cx="1965603" cy="400110"/>
          </a:xfrm>
          <a:prstGeom prst="rect">
            <a:avLst/>
          </a:prstGeom>
          <a:noFill/>
        </p:spPr>
        <p:txBody>
          <a:bodyPr wrap="none" rtlCol="0">
            <a:spAutoFit/>
          </a:bodyPr>
          <a:lstStyle/>
          <a:p>
            <a:r>
              <a:rPr lang="en-US" sz="2000" dirty="0">
                <a:latin typeface="Avenir Book" panose="02000503020000020003" pitchFamily="2" charset="0"/>
              </a:rPr>
              <a:t>138.16.161.204</a:t>
            </a:r>
            <a:endParaRPr lang="en-US" sz="2000" b="1" dirty="0">
              <a:latin typeface="Courier New" panose="02070309020205020404" pitchFamily="49" charset="0"/>
              <a:ea typeface="Avenir Book" charset="0"/>
              <a:cs typeface="Courier New" panose="02070309020205020404" pitchFamily="49" charset="0"/>
            </a:endParaRPr>
          </a:p>
        </p:txBody>
      </p:sp>
      <p:sp>
        <p:nvSpPr>
          <p:cNvPr id="6" name="TextBox 5">
            <a:extLst>
              <a:ext uri="{FF2B5EF4-FFF2-40B4-BE49-F238E27FC236}">
                <a16:creationId xmlns:a16="http://schemas.microsoft.com/office/drawing/2014/main" id="{795B954C-CCC8-CF33-5B6C-62280C17A8CE}"/>
              </a:ext>
            </a:extLst>
          </p:cNvPr>
          <p:cNvSpPr txBox="1"/>
          <p:nvPr/>
        </p:nvSpPr>
        <p:spPr>
          <a:xfrm>
            <a:off x="3091330" y="2245266"/>
            <a:ext cx="5570756" cy="400110"/>
          </a:xfrm>
          <a:prstGeom prst="rect">
            <a:avLst/>
          </a:prstGeom>
          <a:noFill/>
        </p:spPr>
        <p:txBody>
          <a:bodyPr wrap="none" rtlCol="0">
            <a:spAutoFit/>
          </a:bodyPr>
          <a:lstStyle/>
          <a:p>
            <a:r>
              <a:rPr lang="en-US" sz="2000" b="1" dirty="0">
                <a:solidFill>
                  <a:srgbClr val="FFFFFF"/>
                </a:solidFill>
                <a:latin typeface="Courier New" panose="02070309020205020404" pitchFamily="49" charset="0"/>
                <a:ea typeface="Avenir Book" charset="0"/>
                <a:cs typeface="Courier New" panose="02070309020205020404" pitchFamily="49" charset="0"/>
              </a:rPr>
              <a:t>10001010 00010000 10100001 </a:t>
            </a:r>
            <a:r>
              <a:rPr lang="en-US" sz="2000" b="1" dirty="0">
                <a:latin typeface="Courier New" panose="02070309020205020404" pitchFamily="49" charset="0"/>
                <a:ea typeface="Avenir Book" charset="0"/>
                <a:cs typeface="Courier New" panose="02070309020205020404" pitchFamily="49" charset="0"/>
              </a:rPr>
              <a:t>10100001</a:t>
            </a:r>
          </a:p>
        </p:txBody>
      </p:sp>
      <p:sp>
        <p:nvSpPr>
          <p:cNvPr id="7" name="TextBox 6">
            <a:extLst>
              <a:ext uri="{FF2B5EF4-FFF2-40B4-BE49-F238E27FC236}">
                <a16:creationId xmlns:a16="http://schemas.microsoft.com/office/drawing/2014/main" id="{3DA117EA-351B-D148-9217-2ADD95472F81}"/>
              </a:ext>
            </a:extLst>
          </p:cNvPr>
          <p:cNvSpPr txBox="1"/>
          <p:nvPr/>
        </p:nvSpPr>
        <p:spPr>
          <a:xfrm>
            <a:off x="1738946" y="2895026"/>
            <a:ext cx="966931" cy="400110"/>
          </a:xfrm>
          <a:prstGeom prst="rect">
            <a:avLst/>
          </a:prstGeom>
          <a:noFill/>
        </p:spPr>
        <p:txBody>
          <a:bodyPr wrap="none" rtlCol="0">
            <a:spAutoFit/>
          </a:bodyPr>
          <a:lstStyle/>
          <a:p>
            <a:r>
              <a:rPr lang="en-US" sz="2000" dirty="0">
                <a:latin typeface="Avenir Book" panose="02000503020000020003" pitchFamily="2" charset="0"/>
              </a:rPr>
              <a:t>1.2.3.4</a:t>
            </a:r>
            <a:endParaRPr lang="en-US" sz="2000" b="1" dirty="0">
              <a:latin typeface="Courier New" panose="02070309020205020404" pitchFamily="49" charset="0"/>
              <a:ea typeface="Avenir Book" charset="0"/>
              <a:cs typeface="Courier New" panose="02070309020205020404" pitchFamily="49" charset="0"/>
            </a:endParaRPr>
          </a:p>
        </p:txBody>
      </p:sp>
      <p:sp>
        <p:nvSpPr>
          <p:cNvPr id="8" name="TextBox 7">
            <a:extLst>
              <a:ext uri="{FF2B5EF4-FFF2-40B4-BE49-F238E27FC236}">
                <a16:creationId xmlns:a16="http://schemas.microsoft.com/office/drawing/2014/main" id="{0E75D7AD-31AE-7130-A456-2F2B043E0D5A}"/>
              </a:ext>
            </a:extLst>
          </p:cNvPr>
          <p:cNvSpPr txBox="1"/>
          <p:nvPr/>
        </p:nvSpPr>
        <p:spPr>
          <a:xfrm>
            <a:off x="3124282" y="2895026"/>
            <a:ext cx="5570756" cy="400110"/>
          </a:xfrm>
          <a:prstGeom prst="rect">
            <a:avLst/>
          </a:prstGeom>
          <a:noFill/>
        </p:spPr>
        <p:txBody>
          <a:bodyPr wrap="none" rtlCol="0">
            <a:spAutoFit/>
          </a:bodyPr>
          <a:lstStyle/>
          <a:p>
            <a:r>
              <a:rPr lang="en-US" sz="2000" b="1" dirty="0">
                <a:solidFill>
                  <a:srgbClr val="FFFFFF"/>
                </a:solidFill>
                <a:latin typeface="Courier New" panose="02070309020205020404" pitchFamily="49" charset="0"/>
                <a:ea typeface="Avenir Book" charset="0"/>
                <a:cs typeface="Courier New" panose="02070309020205020404" pitchFamily="49" charset="0"/>
              </a:rPr>
              <a:t>00000001 00000010 00000011 00000100</a:t>
            </a:r>
            <a:endParaRPr lang="en-US" sz="2000" b="1" dirty="0">
              <a:latin typeface="Courier New" panose="02070309020205020404" pitchFamily="49" charset="0"/>
              <a:ea typeface="Avenir Book" charset="0"/>
              <a:cs typeface="Courier New" panose="02070309020205020404" pitchFamily="49" charset="0"/>
            </a:endParaRPr>
          </a:p>
        </p:txBody>
      </p:sp>
      <p:sp>
        <p:nvSpPr>
          <p:cNvPr id="9" name="Rounded Rectangle 8">
            <a:extLst>
              <a:ext uri="{FF2B5EF4-FFF2-40B4-BE49-F238E27FC236}">
                <a16:creationId xmlns:a16="http://schemas.microsoft.com/office/drawing/2014/main" id="{BFA18E70-3BB2-7ABD-BEC1-2D9C96125E38}"/>
              </a:ext>
            </a:extLst>
          </p:cNvPr>
          <p:cNvSpPr/>
          <p:nvPr/>
        </p:nvSpPr>
        <p:spPr>
          <a:xfrm>
            <a:off x="1921985" y="4086709"/>
            <a:ext cx="5147630" cy="627682"/>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a:buFont typeface="Symbol" pitchFamily="2" charset="2"/>
              <a:buChar char="Þ"/>
            </a:pPr>
            <a:r>
              <a:rPr lang="en-US" b="1" dirty="0">
                <a:latin typeface="Avenir Book" charset="0"/>
                <a:ea typeface="Avenir Book" charset="0"/>
                <a:cs typeface="Avenir Book" charset="0"/>
              </a:rPr>
              <a:t>The mask can be any size 0-32</a:t>
            </a:r>
          </a:p>
          <a:p>
            <a:pPr algn="ctr"/>
            <a:r>
              <a:rPr lang="en-US" b="1" dirty="0">
                <a:latin typeface="Avenir Book" charset="0"/>
                <a:ea typeface="Avenir Book" charset="0"/>
                <a:cs typeface="Avenir Book" charset="0"/>
              </a:rPr>
              <a:t>Not just checking the first three digits!</a:t>
            </a:r>
          </a:p>
        </p:txBody>
      </p:sp>
    </p:spTree>
    <p:extLst>
      <p:ext uri="{BB962C8B-B14F-4D97-AF65-F5344CB8AC3E}">
        <p14:creationId xmlns:p14="http://schemas.microsoft.com/office/powerpoint/2010/main" val="10162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9F94AE-4B21-6B64-0588-CDD62C3C9B09}"/>
              </a:ext>
            </a:extLst>
          </p:cNvPr>
          <p:cNvSpPr>
            <a:spLocks noGrp="1"/>
          </p:cNvSpPr>
          <p:nvPr>
            <p:ph type="sldNum" sz="quarter" idx="12"/>
          </p:nvPr>
        </p:nvSpPr>
        <p:spPr/>
        <p:txBody>
          <a:bodyPr/>
          <a:lstStyle/>
          <a:p>
            <a:fld id="{22D6CAD1-C946-4B93-B6A2-6369BC3B5860}" type="slidenum">
              <a:rPr lang="en-US" smtClean="0"/>
              <a:t>16</a:t>
            </a:fld>
            <a:endParaRPr lang="en-US"/>
          </a:p>
        </p:txBody>
      </p:sp>
      <p:sp>
        <p:nvSpPr>
          <p:cNvPr id="5" name="Content Placeholder 4">
            <a:extLst>
              <a:ext uri="{FF2B5EF4-FFF2-40B4-BE49-F238E27FC236}">
                <a16:creationId xmlns:a16="http://schemas.microsoft.com/office/drawing/2014/main" id="{4042ECD7-2289-AEC1-8E79-68FE54F00464}"/>
              </a:ext>
            </a:extLst>
          </p:cNvPr>
          <p:cNvSpPr>
            <a:spLocks noGrp="1"/>
          </p:cNvSpPr>
          <p:nvPr>
            <p:ph idx="4294967295"/>
          </p:nvPr>
        </p:nvSpPr>
        <p:spPr>
          <a:xfrm>
            <a:off x="381000" y="874712"/>
            <a:ext cx="8229600" cy="3394075"/>
          </a:xfrm>
        </p:spPr>
        <p:txBody>
          <a:bodyPr/>
          <a:lstStyle/>
          <a:p>
            <a:pPr marL="0" indent="0" algn="ctr">
              <a:buNone/>
            </a:pPr>
            <a:endParaRPr lang="en-US" i="1" dirty="0"/>
          </a:p>
          <a:p>
            <a:pPr marL="0" indent="0" algn="ctr">
              <a:buNone/>
            </a:pPr>
            <a:endParaRPr lang="en-US" i="1" dirty="0"/>
          </a:p>
          <a:p>
            <a:pPr marL="0" indent="0" algn="ctr">
              <a:buNone/>
            </a:pPr>
            <a:r>
              <a:rPr lang="en-US" i="1" dirty="0"/>
              <a:t>How do we specify an IP </a:t>
            </a:r>
            <a:r>
              <a:rPr lang="en-US" i="1" u="sng" dirty="0"/>
              <a:t>network</a:t>
            </a:r>
            <a:r>
              <a:rPr lang="en-US" i="1" dirty="0"/>
              <a:t>?</a:t>
            </a:r>
          </a:p>
          <a:p>
            <a:pPr marL="0" indent="0" algn="ctr">
              <a:buNone/>
            </a:pPr>
            <a:endParaRPr lang="en-US" i="1" dirty="0"/>
          </a:p>
          <a:p>
            <a:pPr marL="0" indent="0" algn="ctr">
              <a:buNone/>
            </a:pPr>
            <a:endParaRPr lang="en-US" i="1" dirty="0"/>
          </a:p>
          <a:p>
            <a:pPr marL="0" indent="0" algn="ctr">
              <a:buNone/>
            </a:pPr>
            <a:r>
              <a:rPr lang="en-US" i="1" dirty="0"/>
              <a:t>What does it mean for an address to be </a:t>
            </a:r>
            <a:r>
              <a:rPr lang="en-US" i="1" u="sng" dirty="0"/>
              <a:t>in</a:t>
            </a:r>
            <a:r>
              <a:rPr lang="en-US" i="1" dirty="0"/>
              <a:t> a network?</a:t>
            </a:r>
          </a:p>
        </p:txBody>
      </p:sp>
    </p:spTree>
    <p:extLst>
      <p:ext uri="{BB962C8B-B14F-4D97-AF65-F5344CB8AC3E}">
        <p14:creationId xmlns:p14="http://schemas.microsoft.com/office/powerpoint/2010/main" val="290127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9F94AE-4B21-6B64-0588-CDD62C3C9B09}"/>
              </a:ext>
            </a:extLst>
          </p:cNvPr>
          <p:cNvSpPr>
            <a:spLocks noGrp="1"/>
          </p:cNvSpPr>
          <p:nvPr>
            <p:ph type="sldNum" sz="quarter" idx="12"/>
          </p:nvPr>
        </p:nvSpPr>
        <p:spPr/>
        <p:txBody>
          <a:bodyPr/>
          <a:lstStyle/>
          <a:p>
            <a:fld id="{22D6CAD1-C946-4B93-B6A2-6369BC3B5860}" type="slidenum">
              <a:rPr lang="en-US" smtClean="0"/>
              <a:t>17</a:t>
            </a:fld>
            <a:endParaRPr lang="en-US"/>
          </a:p>
        </p:txBody>
      </p:sp>
      <p:sp>
        <p:nvSpPr>
          <p:cNvPr id="5" name="Content Placeholder 4">
            <a:extLst>
              <a:ext uri="{FF2B5EF4-FFF2-40B4-BE49-F238E27FC236}">
                <a16:creationId xmlns:a16="http://schemas.microsoft.com/office/drawing/2014/main" id="{4042ECD7-2289-AEC1-8E79-68FE54F00464}"/>
              </a:ext>
            </a:extLst>
          </p:cNvPr>
          <p:cNvSpPr>
            <a:spLocks noGrp="1"/>
          </p:cNvSpPr>
          <p:nvPr>
            <p:ph idx="4294967295"/>
          </p:nvPr>
        </p:nvSpPr>
        <p:spPr>
          <a:xfrm>
            <a:off x="381000" y="529936"/>
            <a:ext cx="8229600" cy="4099214"/>
          </a:xfrm>
        </p:spPr>
        <p:txBody>
          <a:bodyPr>
            <a:normAutofit/>
          </a:bodyPr>
          <a:lstStyle/>
          <a:p>
            <a:pPr marL="0" indent="0" algn="ctr">
              <a:buNone/>
            </a:pPr>
            <a:endParaRPr lang="en-US" i="1" dirty="0"/>
          </a:p>
          <a:p>
            <a:pPr marL="0" indent="0" algn="ctr">
              <a:buNone/>
            </a:pPr>
            <a:endParaRPr lang="en-US" i="1" dirty="0"/>
          </a:p>
          <a:p>
            <a:pPr marL="0" indent="0" algn="ctr">
              <a:buNone/>
            </a:pPr>
            <a:r>
              <a:rPr lang="en-US" i="1" dirty="0"/>
              <a:t>How do we specify an IP </a:t>
            </a:r>
            <a:r>
              <a:rPr lang="en-US" i="1" u="sng" dirty="0"/>
              <a:t>network</a:t>
            </a:r>
            <a:r>
              <a:rPr lang="en-US" i="1" dirty="0"/>
              <a:t>?</a:t>
            </a:r>
          </a:p>
          <a:p>
            <a:pPr marL="0" indent="0">
              <a:buNone/>
            </a:pPr>
            <a:r>
              <a:rPr lang="en-US" sz="2000" dirty="0">
                <a:solidFill>
                  <a:srgbClr val="FFCC33"/>
                </a:solidFill>
              </a:rPr>
              <a:t>=&gt; Range of addresses for a specific IP ”prefix”</a:t>
            </a:r>
            <a:br>
              <a:rPr lang="en-US" sz="2000" dirty="0">
                <a:solidFill>
                  <a:srgbClr val="FFCC33"/>
                </a:solidFill>
              </a:rPr>
            </a:br>
            <a:r>
              <a:rPr lang="en-US" sz="2000" dirty="0" err="1">
                <a:solidFill>
                  <a:srgbClr val="FFCC33"/>
                </a:solidFill>
              </a:rPr>
              <a:t>eg.</a:t>
            </a:r>
            <a:r>
              <a:rPr lang="en-US" sz="2000" dirty="0">
                <a:solidFill>
                  <a:srgbClr val="FFCC33"/>
                </a:solidFill>
              </a:rPr>
              <a:t> 138.16.161.0/24</a:t>
            </a:r>
          </a:p>
          <a:p>
            <a:pPr marL="0" indent="0" algn="ctr">
              <a:buNone/>
            </a:pPr>
            <a:endParaRPr lang="en-US" i="1" dirty="0"/>
          </a:p>
          <a:p>
            <a:pPr marL="0" indent="0" algn="ctr">
              <a:buNone/>
            </a:pPr>
            <a:endParaRPr lang="en-US" i="1" dirty="0"/>
          </a:p>
          <a:p>
            <a:pPr marL="0" indent="0" algn="ctr">
              <a:buNone/>
            </a:pPr>
            <a:r>
              <a:rPr lang="en-US" i="1" dirty="0"/>
              <a:t>What does it mean for an address to be </a:t>
            </a:r>
            <a:r>
              <a:rPr lang="en-US" i="1" u="sng" dirty="0"/>
              <a:t>in</a:t>
            </a:r>
            <a:r>
              <a:rPr lang="en-US" i="1" dirty="0"/>
              <a:t> a network?</a:t>
            </a:r>
          </a:p>
          <a:p>
            <a:pPr marL="0" indent="0">
              <a:buNone/>
              <a:tabLst>
                <a:tab pos="558800" algn="l"/>
              </a:tabLst>
            </a:pPr>
            <a:r>
              <a:rPr lang="en-US" sz="2000" dirty="0">
                <a:solidFill>
                  <a:srgbClr val="FFCC33"/>
                </a:solidFill>
              </a:rPr>
              <a:t>=&gt; Address must be within the range (based on the mask)</a:t>
            </a:r>
          </a:p>
        </p:txBody>
      </p:sp>
    </p:spTree>
    <p:extLst>
      <p:ext uri="{BB962C8B-B14F-4D97-AF65-F5344CB8AC3E}">
        <p14:creationId xmlns:p14="http://schemas.microsoft.com/office/powerpoint/2010/main" val="3287869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6AA8CE8-1633-5C49-AAB4-646224E773B6}"/>
              </a:ext>
            </a:extLst>
          </p:cNvPr>
          <p:cNvSpPr>
            <a:spLocks noGrp="1"/>
          </p:cNvSpPr>
          <p:nvPr>
            <p:ph type="title"/>
          </p:nvPr>
        </p:nvSpPr>
        <p:spPr/>
        <p:txBody>
          <a:bodyPr/>
          <a:lstStyle/>
          <a:p>
            <a:r>
              <a:rPr lang="en-US" dirty="0"/>
              <a:t>Common prefixes</a:t>
            </a:r>
          </a:p>
        </p:txBody>
      </p:sp>
      <p:sp>
        <p:nvSpPr>
          <p:cNvPr id="4" name="Slide Number Placeholder 3">
            <a:extLst>
              <a:ext uri="{FF2B5EF4-FFF2-40B4-BE49-F238E27FC236}">
                <a16:creationId xmlns:a16="http://schemas.microsoft.com/office/drawing/2014/main" id="{BB78489C-6352-E54E-886A-9B2A6C18E8E0}"/>
              </a:ext>
            </a:extLst>
          </p:cNvPr>
          <p:cNvSpPr>
            <a:spLocks noGrp="1"/>
          </p:cNvSpPr>
          <p:nvPr>
            <p:ph type="sldNum" sz="quarter" idx="12"/>
          </p:nvPr>
        </p:nvSpPr>
        <p:spPr/>
        <p:txBody>
          <a:bodyPr/>
          <a:lstStyle/>
          <a:p>
            <a:fld id="{22D6CAD1-C946-4B93-B6A2-6369BC3B5860}" type="slidenum">
              <a:rPr lang="en-US" smtClean="0"/>
              <a:t>18</a:t>
            </a:fld>
            <a:endParaRPr lang="en-US"/>
          </a:p>
        </p:txBody>
      </p:sp>
      <p:sp>
        <p:nvSpPr>
          <p:cNvPr id="5" name="TextBox 4">
            <a:extLst>
              <a:ext uri="{FF2B5EF4-FFF2-40B4-BE49-F238E27FC236}">
                <a16:creationId xmlns:a16="http://schemas.microsoft.com/office/drawing/2014/main" id="{70263697-5230-AB43-96EB-B82A37F29809}"/>
              </a:ext>
            </a:extLst>
          </p:cNvPr>
          <p:cNvSpPr txBox="1"/>
          <p:nvPr/>
        </p:nvSpPr>
        <p:spPr>
          <a:xfrm>
            <a:off x="779244" y="1318973"/>
            <a:ext cx="1346844" cy="400110"/>
          </a:xfrm>
          <a:prstGeom prst="rect">
            <a:avLst/>
          </a:prstGeom>
          <a:noFill/>
        </p:spPr>
        <p:txBody>
          <a:bodyPr wrap="none" rtlCol="0">
            <a:spAutoFit/>
          </a:bodyPr>
          <a:lstStyle/>
          <a:p>
            <a:r>
              <a:rPr lang="en-US" sz="2000" dirty="0">
                <a:latin typeface="Avenir Book" charset="0"/>
                <a:ea typeface="Avenir Book" charset="0"/>
                <a:cs typeface="Avenir Book" charset="0"/>
              </a:rPr>
              <a:t>1.2.0.0/16</a:t>
            </a:r>
          </a:p>
        </p:txBody>
      </p:sp>
      <p:sp>
        <p:nvSpPr>
          <p:cNvPr id="6" name="TextBox 5">
            <a:extLst>
              <a:ext uri="{FF2B5EF4-FFF2-40B4-BE49-F238E27FC236}">
                <a16:creationId xmlns:a16="http://schemas.microsoft.com/office/drawing/2014/main" id="{98E1AB5C-0431-3640-B8BB-D8E3362E0761}"/>
              </a:ext>
            </a:extLst>
          </p:cNvPr>
          <p:cNvSpPr txBox="1"/>
          <p:nvPr/>
        </p:nvSpPr>
        <p:spPr>
          <a:xfrm>
            <a:off x="3116044" y="1347787"/>
            <a:ext cx="5570756" cy="400110"/>
          </a:xfrm>
          <a:prstGeom prst="rect">
            <a:avLst/>
          </a:prstGeom>
          <a:noFill/>
        </p:spPr>
        <p:txBody>
          <a:bodyPr wrap="none" rtlCol="0">
            <a:spAutoFit/>
          </a:bodyPr>
          <a:lstStyle/>
          <a:p>
            <a:r>
              <a:rPr lang="en-US" sz="2000" b="1" dirty="0">
                <a:latin typeface="Courier New" panose="02070309020205020404" pitchFamily="49" charset="0"/>
                <a:ea typeface="Avenir Book" charset="0"/>
                <a:cs typeface="Courier New" panose="02070309020205020404" pitchFamily="49" charset="0"/>
              </a:rPr>
              <a:t>00000001 00000010 </a:t>
            </a:r>
            <a:r>
              <a:rPr lang="en-US" sz="2000" b="1" dirty="0" err="1">
                <a:latin typeface="Courier New" panose="02070309020205020404" pitchFamily="49" charset="0"/>
                <a:ea typeface="Avenir Book" charset="0"/>
                <a:cs typeface="Courier New" panose="02070309020205020404" pitchFamily="49" charset="0"/>
              </a:rPr>
              <a:t>xxxxxxxx</a:t>
            </a:r>
            <a:r>
              <a:rPr lang="en-US" sz="2000" b="1" dirty="0">
                <a:latin typeface="Courier New" panose="02070309020205020404" pitchFamily="49" charset="0"/>
                <a:ea typeface="Avenir Book" charset="0"/>
                <a:cs typeface="Courier New" panose="02070309020205020404" pitchFamily="49" charset="0"/>
              </a:rPr>
              <a:t> </a:t>
            </a:r>
            <a:r>
              <a:rPr lang="en-US" sz="2000" b="1" dirty="0" err="1">
                <a:latin typeface="Courier New" panose="02070309020205020404" pitchFamily="49" charset="0"/>
                <a:ea typeface="Avenir Book" charset="0"/>
                <a:cs typeface="Courier New" panose="02070309020205020404" pitchFamily="49" charset="0"/>
              </a:rPr>
              <a:t>xxxxxxxx</a:t>
            </a:r>
            <a:endParaRPr lang="en-US" sz="2000" b="1" dirty="0">
              <a:latin typeface="Courier New" panose="02070309020205020404" pitchFamily="49" charset="0"/>
              <a:ea typeface="Avenir Book" charset="0"/>
              <a:cs typeface="Courier New" panose="02070309020205020404" pitchFamily="49" charset="0"/>
            </a:endParaRPr>
          </a:p>
        </p:txBody>
      </p:sp>
      <p:sp>
        <p:nvSpPr>
          <p:cNvPr id="10" name="TextBox 9">
            <a:extLst>
              <a:ext uri="{FF2B5EF4-FFF2-40B4-BE49-F238E27FC236}">
                <a16:creationId xmlns:a16="http://schemas.microsoft.com/office/drawing/2014/main" id="{A843C7CA-646B-0B40-9928-9986684CD35B}"/>
              </a:ext>
            </a:extLst>
          </p:cNvPr>
          <p:cNvSpPr txBox="1"/>
          <p:nvPr/>
        </p:nvSpPr>
        <p:spPr>
          <a:xfrm>
            <a:off x="921912" y="2214057"/>
            <a:ext cx="1204176" cy="400110"/>
          </a:xfrm>
          <a:prstGeom prst="rect">
            <a:avLst/>
          </a:prstGeom>
          <a:noFill/>
        </p:spPr>
        <p:txBody>
          <a:bodyPr wrap="none" rtlCol="0">
            <a:spAutoFit/>
          </a:bodyPr>
          <a:lstStyle/>
          <a:p>
            <a:r>
              <a:rPr lang="en-US" sz="2000" dirty="0">
                <a:latin typeface="Avenir Book" charset="0"/>
                <a:ea typeface="Avenir Book" charset="0"/>
                <a:cs typeface="Avenir Book" charset="0"/>
              </a:rPr>
              <a:t>8.0.0.0/8</a:t>
            </a:r>
          </a:p>
        </p:txBody>
      </p:sp>
      <p:sp>
        <p:nvSpPr>
          <p:cNvPr id="11" name="TextBox 10">
            <a:extLst>
              <a:ext uri="{FF2B5EF4-FFF2-40B4-BE49-F238E27FC236}">
                <a16:creationId xmlns:a16="http://schemas.microsoft.com/office/drawing/2014/main" id="{5635142E-DD56-304E-8EAE-52748F2661AA}"/>
              </a:ext>
            </a:extLst>
          </p:cNvPr>
          <p:cNvSpPr txBox="1"/>
          <p:nvPr/>
        </p:nvSpPr>
        <p:spPr>
          <a:xfrm>
            <a:off x="3116044" y="2218898"/>
            <a:ext cx="5570756" cy="400110"/>
          </a:xfrm>
          <a:prstGeom prst="rect">
            <a:avLst/>
          </a:prstGeom>
          <a:noFill/>
        </p:spPr>
        <p:txBody>
          <a:bodyPr wrap="none" rtlCol="0">
            <a:spAutoFit/>
          </a:bodyPr>
          <a:lstStyle/>
          <a:p>
            <a:r>
              <a:rPr lang="en-US" sz="2000" b="1" dirty="0">
                <a:latin typeface="Courier New" panose="02070309020205020404" pitchFamily="49" charset="0"/>
                <a:ea typeface="Avenir Book" charset="0"/>
                <a:cs typeface="Courier New" panose="02070309020205020404" pitchFamily="49" charset="0"/>
              </a:rPr>
              <a:t>00001000 </a:t>
            </a:r>
            <a:r>
              <a:rPr lang="en-US" sz="2000" b="1" dirty="0" err="1">
                <a:latin typeface="Courier New" panose="02070309020205020404" pitchFamily="49" charset="0"/>
                <a:ea typeface="Avenir Book" charset="0"/>
                <a:cs typeface="Courier New" panose="02070309020205020404" pitchFamily="49" charset="0"/>
              </a:rPr>
              <a:t>xxxxxxxx</a:t>
            </a:r>
            <a:r>
              <a:rPr lang="en-US" sz="2000" b="1" dirty="0">
                <a:latin typeface="Courier New" panose="02070309020205020404" pitchFamily="49" charset="0"/>
                <a:ea typeface="Avenir Book" charset="0"/>
                <a:cs typeface="Courier New" panose="02070309020205020404" pitchFamily="49" charset="0"/>
              </a:rPr>
              <a:t> </a:t>
            </a:r>
            <a:r>
              <a:rPr lang="en-US" sz="2000" b="1" dirty="0" err="1">
                <a:latin typeface="Courier New" panose="02070309020205020404" pitchFamily="49" charset="0"/>
                <a:ea typeface="Avenir Book" charset="0"/>
                <a:cs typeface="Courier New" panose="02070309020205020404" pitchFamily="49" charset="0"/>
              </a:rPr>
              <a:t>xxxxxxxx</a:t>
            </a:r>
            <a:r>
              <a:rPr lang="en-US" sz="2000" b="1" dirty="0">
                <a:latin typeface="Courier New" panose="02070309020205020404" pitchFamily="49" charset="0"/>
                <a:ea typeface="Avenir Book" charset="0"/>
                <a:cs typeface="Courier New" panose="02070309020205020404" pitchFamily="49" charset="0"/>
              </a:rPr>
              <a:t> </a:t>
            </a:r>
            <a:r>
              <a:rPr lang="en-US" sz="2000" b="1" dirty="0" err="1">
                <a:latin typeface="Courier New" panose="02070309020205020404" pitchFamily="49" charset="0"/>
                <a:ea typeface="Avenir Book" charset="0"/>
                <a:cs typeface="Courier New" panose="02070309020205020404" pitchFamily="49" charset="0"/>
              </a:rPr>
              <a:t>xxxxxxxx</a:t>
            </a:r>
            <a:endParaRPr lang="en-US" sz="2000" b="1" dirty="0">
              <a:latin typeface="Courier New" panose="02070309020205020404" pitchFamily="49" charset="0"/>
              <a:ea typeface="Avenir Book" charset="0"/>
              <a:cs typeface="Courier New" panose="02070309020205020404" pitchFamily="49" charset="0"/>
            </a:endParaRPr>
          </a:p>
        </p:txBody>
      </p:sp>
      <p:sp>
        <p:nvSpPr>
          <p:cNvPr id="12" name="TextBox 11">
            <a:extLst>
              <a:ext uri="{FF2B5EF4-FFF2-40B4-BE49-F238E27FC236}">
                <a16:creationId xmlns:a16="http://schemas.microsoft.com/office/drawing/2014/main" id="{C7F876AA-6C50-C644-84A3-72EE92C8EA65}"/>
              </a:ext>
            </a:extLst>
          </p:cNvPr>
          <p:cNvSpPr txBox="1"/>
          <p:nvPr/>
        </p:nvSpPr>
        <p:spPr>
          <a:xfrm>
            <a:off x="457200" y="3018740"/>
            <a:ext cx="1774845" cy="400110"/>
          </a:xfrm>
          <a:prstGeom prst="rect">
            <a:avLst/>
          </a:prstGeom>
          <a:noFill/>
        </p:spPr>
        <p:txBody>
          <a:bodyPr wrap="none" rtlCol="0">
            <a:spAutoFit/>
          </a:bodyPr>
          <a:lstStyle/>
          <a:p>
            <a:r>
              <a:rPr lang="en-US" sz="2000" dirty="0">
                <a:latin typeface="Avenir Book" charset="0"/>
                <a:ea typeface="Avenir Book" charset="0"/>
                <a:cs typeface="Avenir Book" charset="0"/>
              </a:rPr>
              <a:t>123.10.1.0/24</a:t>
            </a:r>
          </a:p>
        </p:txBody>
      </p:sp>
      <p:sp>
        <p:nvSpPr>
          <p:cNvPr id="13" name="TextBox 12">
            <a:extLst>
              <a:ext uri="{FF2B5EF4-FFF2-40B4-BE49-F238E27FC236}">
                <a16:creationId xmlns:a16="http://schemas.microsoft.com/office/drawing/2014/main" id="{EDB7271E-9B05-7848-ABC0-CA6BE1C78EF2}"/>
              </a:ext>
            </a:extLst>
          </p:cNvPr>
          <p:cNvSpPr txBox="1"/>
          <p:nvPr/>
        </p:nvSpPr>
        <p:spPr>
          <a:xfrm>
            <a:off x="3116044" y="3018740"/>
            <a:ext cx="5570756" cy="400110"/>
          </a:xfrm>
          <a:prstGeom prst="rect">
            <a:avLst/>
          </a:prstGeom>
          <a:noFill/>
        </p:spPr>
        <p:txBody>
          <a:bodyPr wrap="none" rtlCol="0">
            <a:spAutoFit/>
          </a:bodyPr>
          <a:lstStyle/>
          <a:p>
            <a:r>
              <a:rPr lang="en-US" sz="2000" b="1" dirty="0">
                <a:latin typeface="Courier New" panose="02070309020205020404" pitchFamily="49" charset="0"/>
                <a:ea typeface="Avenir Book" charset="0"/>
                <a:cs typeface="Courier New" panose="02070309020205020404" pitchFamily="49" charset="0"/>
              </a:rPr>
              <a:t>01111011 00001010 00000001 </a:t>
            </a:r>
            <a:r>
              <a:rPr lang="en-US" sz="2000" b="1" dirty="0" err="1">
                <a:latin typeface="Courier New" panose="02070309020205020404" pitchFamily="49" charset="0"/>
                <a:ea typeface="Avenir Book" charset="0"/>
                <a:cs typeface="Courier New" panose="02070309020205020404" pitchFamily="49" charset="0"/>
              </a:rPr>
              <a:t>xxxxxxxx</a:t>
            </a:r>
            <a:endParaRPr lang="en-US" sz="2000" b="1" dirty="0">
              <a:latin typeface="Courier New" panose="02070309020205020404" pitchFamily="49" charset="0"/>
              <a:ea typeface="Avenir Book" charset="0"/>
              <a:cs typeface="Courier New" panose="02070309020205020404" pitchFamily="49" charset="0"/>
            </a:endParaRPr>
          </a:p>
        </p:txBody>
      </p:sp>
      <p:sp>
        <p:nvSpPr>
          <p:cNvPr id="14" name="TextBox 13">
            <a:extLst>
              <a:ext uri="{FF2B5EF4-FFF2-40B4-BE49-F238E27FC236}">
                <a16:creationId xmlns:a16="http://schemas.microsoft.com/office/drawing/2014/main" id="{1BFE79C4-3793-E44F-9043-08DEB93D275C}"/>
              </a:ext>
            </a:extLst>
          </p:cNvPr>
          <p:cNvSpPr txBox="1"/>
          <p:nvPr/>
        </p:nvSpPr>
        <p:spPr>
          <a:xfrm>
            <a:off x="351243" y="3818582"/>
            <a:ext cx="2345514" cy="400110"/>
          </a:xfrm>
          <a:prstGeom prst="rect">
            <a:avLst/>
          </a:prstGeom>
          <a:noFill/>
        </p:spPr>
        <p:txBody>
          <a:bodyPr wrap="none" rtlCol="0">
            <a:spAutoFit/>
          </a:bodyPr>
          <a:lstStyle/>
          <a:p>
            <a:r>
              <a:rPr lang="en-US" sz="2000" dirty="0">
                <a:latin typeface="Avenir Book" charset="0"/>
                <a:ea typeface="Avenir Book" charset="0"/>
                <a:cs typeface="Avenir Book" charset="0"/>
              </a:rPr>
              <a:t>201.112.10.200/30</a:t>
            </a:r>
          </a:p>
        </p:txBody>
      </p:sp>
      <p:sp>
        <p:nvSpPr>
          <p:cNvPr id="15" name="TextBox 14">
            <a:extLst>
              <a:ext uri="{FF2B5EF4-FFF2-40B4-BE49-F238E27FC236}">
                <a16:creationId xmlns:a16="http://schemas.microsoft.com/office/drawing/2014/main" id="{C7A4AF81-5C6D-4548-A1D7-0BB315D029B5}"/>
              </a:ext>
            </a:extLst>
          </p:cNvPr>
          <p:cNvSpPr txBox="1"/>
          <p:nvPr/>
        </p:nvSpPr>
        <p:spPr>
          <a:xfrm>
            <a:off x="3134241" y="3818582"/>
            <a:ext cx="5570756" cy="400110"/>
          </a:xfrm>
          <a:prstGeom prst="rect">
            <a:avLst/>
          </a:prstGeom>
          <a:noFill/>
        </p:spPr>
        <p:txBody>
          <a:bodyPr wrap="none" rtlCol="0">
            <a:spAutoFit/>
          </a:bodyPr>
          <a:lstStyle/>
          <a:p>
            <a:r>
              <a:rPr lang="en-US" sz="2000" b="1" dirty="0">
                <a:latin typeface="Courier New" panose="02070309020205020404" pitchFamily="49" charset="0"/>
                <a:ea typeface="Avenir Book" charset="0"/>
                <a:cs typeface="Courier New" panose="02070309020205020404" pitchFamily="49" charset="0"/>
              </a:rPr>
              <a:t>11001001 01110000 00001010 110010xx</a:t>
            </a:r>
          </a:p>
        </p:txBody>
      </p:sp>
    </p:spTree>
    <p:extLst>
      <p:ext uri="{BB962C8B-B14F-4D97-AF65-F5344CB8AC3E}">
        <p14:creationId xmlns:p14="http://schemas.microsoft.com/office/powerpoint/2010/main" val="1502259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4E6AE1-EC64-D573-D449-1CFB1211451F}"/>
              </a:ext>
            </a:extLst>
          </p:cNvPr>
          <p:cNvSpPr>
            <a:spLocks noGrp="1"/>
          </p:cNvSpPr>
          <p:nvPr>
            <p:ph type="sldNum" sz="quarter" idx="12"/>
          </p:nvPr>
        </p:nvSpPr>
        <p:spPr/>
        <p:txBody>
          <a:bodyPr/>
          <a:lstStyle/>
          <a:p>
            <a:fld id="{22D6CAD1-C946-4B93-B6A2-6369BC3B5860}" type="slidenum">
              <a:rPr lang="en-US" smtClean="0"/>
              <a:t>19</a:t>
            </a:fld>
            <a:endParaRPr lang="en-US"/>
          </a:p>
        </p:txBody>
      </p:sp>
      <p:pic>
        <p:nvPicPr>
          <p:cNvPr id="1026" name="Picture 2" descr="Map of the Internet">
            <a:extLst>
              <a:ext uri="{FF2B5EF4-FFF2-40B4-BE49-F238E27FC236}">
                <a16:creationId xmlns:a16="http://schemas.microsoft.com/office/drawing/2014/main" id="{3AF48CFD-91B6-FAFF-6339-03611EB509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296"/>
          <a:stretch/>
        </p:blipFill>
        <p:spPr bwMode="auto">
          <a:xfrm>
            <a:off x="347132" y="0"/>
            <a:ext cx="4802717" cy="51476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ap of the Internet">
            <a:extLst>
              <a:ext uri="{FF2B5EF4-FFF2-40B4-BE49-F238E27FC236}">
                <a16:creationId xmlns:a16="http://schemas.microsoft.com/office/drawing/2014/main" id="{4289BD69-2337-0AE7-1BAC-5ABD61ACD8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912"/>
          <a:stretch/>
        </p:blipFill>
        <p:spPr bwMode="auto">
          <a:xfrm>
            <a:off x="5149850" y="3406378"/>
            <a:ext cx="3543097" cy="13441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1E3CF76-EAA4-4B7E-121C-20CDCD6D6FDB}"/>
              </a:ext>
            </a:extLst>
          </p:cNvPr>
          <p:cNvSpPr txBox="1"/>
          <p:nvPr/>
        </p:nvSpPr>
        <p:spPr>
          <a:xfrm>
            <a:off x="5410200" y="4774168"/>
            <a:ext cx="2475358" cy="369332"/>
          </a:xfrm>
          <a:prstGeom prst="rect">
            <a:avLst/>
          </a:prstGeom>
          <a:noFill/>
        </p:spPr>
        <p:txBody>
          <a:bodyPr wrap="none" rtlCol="0">
            <a:spAutoFit/>
          </a:bodyPr>
          <a:lstStyle/>
          <a:p>
            <a:r>
              <a:rPr lang="en-US" dirty="0">
                <a:latin typeface="Avenir Book" charset="0"/>
                <a:ea typeface="Avenir Book" charset="0"/>
                <a:cs typeface="Avenir Book" charset="0"/>
              </a:rPr>
              <a:t>https://</a:t>
            </a:r>
            <a:r>
              <a:rPr lang="en-US" dirty="0" err="1">
                <a:latin typeface="Avenir Book" charset="0"/>
                <a:ea typeface="Avenir Book" charset="0"/>
                <a:cs typeface="Avenir Book" charset="0"/>
              </a:rPr>
              <a:t>xkcd.com</a:t>
            </a:r>
            <a:r>
              <a:rPr lang="en-US" dirty="0">
                <a:latin typeface="Avenir Book" charset="0"/>
                <a:ea typeface="Avenir Book" charset="0"/>
                <a:cs typeface="Avenir Book" charset="0"/>
              </a:rPr>
              <a:t>/195/</a:t>
            </a:r>
          </a:p>
        </p:txBody>
      </p:sp>
    </p:spTree>
    <p:extLst>
      <p:ext uri="{BB962C8B-B14F-4D97-AF65-F5344CB8AC3E}">
        <p14:creationId xmlns:p14="http://schemas.microsoft.com/office/powerpoint/2010/main" val="97556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9C96-1E12-A445-9914-36B23BEEC00F}"/>
              </a:ext>
            </a:extLst>
          </p:cNvPr>
          <p:cNvSpPr>
            <a:spLocks noGrp="1"/>
          </p:cNvSpPr>
          <p:nvPr>
            <p:ph type="title"/>
          </p:nvPr>
        </p:nvSpPr>
        <p:spPr/>
        <p:txBody>
          <a:bodyPr/>
          <a:lstStyle/>
          <a:p>
            <a:r>
              <a:rPr lang="en-US" dirty="0" err="1"/>
              <a:t>Administivia</a:t>
            </a:r>
            <a:endParaRPr lang="en-US" dirty="0"/>
          </a:p>
        </p:txBody>
      </p:sp>
      <p:sp>
        <p:nvSpPr>
          <p:cNvPr id="3" name="Content Placeholder 2">
            <a:extLst>
              <a:ext uri="{FF2B5EF4-FFF2-40B4-BE49-F238E27FC236}">
                <a16:creationId xmlns:a16="http://schemas.microsoft.com/office/drawing/2014/main" id="{1E978FA2-8361-CA4D-92C8-D369FA54AF4A}"/>
              </a:ext>
            </a:extLst>
          </p:cNvPr>
          <p:cNvSpPr>
            <a:spLocks noGrp="1"/>
          </p:cNvSpPr>
          <p:nvPr>
            <p:ph idx="1"/>
          </p:nvPr>
        </p:nvSpPr>
        <p:spPr>
          <a:xfrm>
            <a:off x="228600" y="1200150"/>
            <a:ext cx="8686800" cy="3567113"/>
          </a:xfrm>
        </p:spPr>
        <p:txBody>
          <a:bodyPr>
            <a:normAutofit lnSpcReduction="10000"/>
          </a:bodyPr>
          <a:lstStyle/>
          <a:p>
            <a:r>
              <a:rPr lang="en-US" u="sng" dirty="0"/>
              <a:t>IP Project</a:t>
            </a:r>
            <a:r>
              <a:rPr lang="en-US" dirty="0"/>
              <a:t>:  out later today</a:t>
            </a:r>
          </a:p>
          <a:p>
            <a:pPr lvl="1"/>
            <a:r>
              <a:rPr lang="en-US" dirty="0"/>
              <a:t>Partner form:  due TONIGHT by 11:59pm</a:t>
            </a:r>
          </a:p>
          <a:p>
            <a:pPr lvl="1"/>
            <a:r>
              <a:rPr lang="en-US" dirty="0"/>
              <a:t>You will get an email confirming your team tomorrow</a:t>
            </a:r>
          </a:p>
          <a:p>
            <a:r>
              <a:rPr lang="en-US" u="sng" dirty="0"/>
              <a:t>IP </a:t>
            </a:r>
            <a:r>
              <a:rPr lang="en-US" u="sng" dirty="0" err="1"/>
              <a:t>gearup</a:t>
            </a:r>
            <a:r>
              <a:rPr lang="en-US" dirty="0"/>
              <a:t>:  tonight 5-7pm, CIT165</a:t>
            </a:r>
          </a:p>
          <a:p>
            <a:endParaRPr lang="en-US" dirty="0"/>
          </a:p>
          <a:p>
            <a:r>
              <a:rPr lang="en-US" u="sng" dirty="0"/>
              <a:t>IP Milestone</a:t>
            </a:r>
            <a:r>
              <a:rPr lang="en-US" dirty="0"/>
              <a:t>:  meet with me/a TA on/before next Friday </a:t>
            </a:r>
            <a:br>
              <a:rPr lang="en-US" dirty="0"/>
            </a:br>
            <a:r>
              <a:rPr lang="en-US" dirty="0"/>
              <a:t>(Feb 20) to discuss your design</a:t>
            </a:r>
          </a:p>
          <a:p>
            <a:pPr lvl="1"/>
            <a:r>
              <a:rPr lang="en-US" dirty="0"/>
              <a:t>(No </a:t>
            </a:r>
            <a:r>
              <a:rPr lang="en-US" i="1" dirty="0"/>
              <a:t>working</a:t>
            </a:r>
            <a:r>
              <a:rPr lang="en-US" dirty="0"/>
              <a:t> code yet, just some </a:t>
            </a:r>
            <a:r>
              <a:rPr lang="en-US" i="1" dirty="0"/>
              <a:t>serious</a:t>
            </a:r>
            <a:r>
              <a:rPr lang="en-US" dirty="0"/>
              <a:t> plans/sketches)</a:t>
            </a:r>
          </a:p>
          <a:p>
            <a:r>
              <a:rPr lang="en-US" dirty="0"/>
              <a:t>	</a:t>
            </a:r>
          </a:p>
          <a:p>
            <a:pPr marL="0" indent="0">
              <a:buNone/>
            </a:pPr>
            <a:endParaRPr lang="en-US" dirty="0"/>
          </a:p>
          <a:p>
            <a:pPr marL="0" indent="0">
              <a:buNone/>
            </a:pPr>
            <a:endParaRPr lang="en-US" b="1" u="sng" dirty="0"/>
          </a:p>
          <a:p>
            <a:pPr marL="0" indent="0">
              <a:buNone/>
            </a:pPr>
            <a:endParaRPr lang="en-US" b="1" u="sng" dirty="0"/>
          </a:p>
        </p:txBody>
      </p:sp>
      <p:sp>
        <p:nvSpPr>
          <p:cNvPr id="4" name="Slide Number Placeholder 3">
            <a:extLst>
              <a:ext uri="{FF2B5EF4-FFF2-40B4-BE49-F238E27FC236}">
                <a16:creationId xmlns:a16="http://schemas.microsoft.com/office/drawing/2014/main" id="{E35080B8-29A2-9847-B207-83BD9839F297}"/>
              </a:ext>
            </a:extLst>
          </p:cNvPr>
          <p:cNvSpPr>
            <a:spLocks noGrp="1"/>
          </p:cNvSpPr>
          <p:nvPr>
            <p:ph type="sldNum" sz="quarter" idx="12"/>
          </p:nvPr>
        </p:nvSpPr>
        <p:spPr/>
        <p:txBody>
          <a:bodyPr/>
          <a:lstStyle/>
          <a:p>
            <a:fld id="{22D6CAD1-C946-4B93-B6A2-6369BC3B5860}" type="slidenum">
              <a:rPr lang="en-US" smtClean="0"/>
              <a:t>2</a:t>
            </a:fld>
            <a:endParaRPr lang="en-US"/>
          </a:p>
        </p:txBody>
      </p:sp>
    </p:spTree>
    <p:extLst>
      <p:ext uri="{BB962C8B-B14F-4D97-AF65-F5344CB8AC3E}">
        <p14:creationId xmlns:p14="http://schemas.microsoft.com/office/powerpoint/2010/main" val="3245919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193DF-84A7-0C4B-B42A-8A0E9A04665E}"/>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FD9B8224-F4AC-7F4F-AB5F-0FA1910C0AE0}"/>
              </a:ext>
            </a:extLst>
          </p:cNvPr>
          <p:cNvSpPr>
            <a:spLocks noGrp="1"/>
          </p:cNvSpPr>
          <p:nvPr>
            <p:ph idx="1"/>
          </p:nvPr>
        </p:nvSpPr>
        <p:spPr/>
        <p:txBody>
          <a:bodyPr/>
          <a:lstStyle/>
          <a:p>
            <a:pPr marL="0" indent="0">
              <a:buNone/>
            </a:pPr>
            <a:r>
              <a:rPr lang="en-US" dirty="0"/>
              <a:t>How many addresses are in the network 1.1.0.0/20?</a:t>
            </a:r>
          </a:p>
        </p:txBody>
      </p:sp>
      <p:sp>
        <p:nvSpPr>
          <p:cNvPr id="4" name="Slide Number Placeholder 3">
            <a:extLst>
              <a:ext uri="{FF2B5EF4-FFF2-40B4-BE49-F238E27FC236}">
                <a16:creationId xmlns:a16="http://schemas.microsoft.com/office/drawing/2014/main" id="{45B48385-450E-064C-B016-1563AF80789B}"/>
              </a:ext>
            </a:extLst>
          </p:cNvPr>
          <p:cNvSpPr>
            <a:spLocks noGrp="1"/>
          </p:cNvSpPr>
          <p:nvPr>
            <p:ph type="sldNum" sz="quarter" idx="12"/>
          </p:nvPr>
        </p:nvSpPr>
        <p:spPr/>
        <p:txBody>
          <a:bodyPr/>
          <a:lstStyle/>
          <a:p>
            <a:fld id="{22D6CAD1-C946-4B93-B6A2-6369BC3B5860}" type="slidenum">
              <a:rPr lang="en-US" smtClean="0"/>
              <a:t>20</a:t>
            </a:fld>
            <a:endParaRPr lang="en-US"/>
          </a:p>
        </p:txBody>
      </p:sp>
      <p:sp>
        <p:nvSpPr>
          <p:cNvPr id="5" name="TextBox 4">
            <a:extLst>
              <a:ext uri="{FF2B5EF4-FFF2-40B4-BE49-F238E27FC236}">
                <a16:creationId xmlns:a16="http://schemas.microsoft.com/office/drawing/2014/main" id="{528B01E2-F30E-A625-0BA6-4410E87FD4A6}"/>
              </a:ext>
            </a:extLst>
          </p:cNvPr>
          <p:cNvSpPr txBox="1"/>
          <p:nvPr/>
        </p:nvSpPr>
        <p:spPr>
          <a:xfrm>
            <a:off x="457200" y="3181350"/>
            <a:ext cx="2665153" cy="369332"/>
          </a:xfrm>
          <a:prstGeom prst="rect">
            <a:avLst/>
          </a:prstGeom>
          <a:noFill/>
        </p:spPr>
        <p:txBody>
          <a:bodyPr wrap="none" rtlCol="0">
            <a:spAutoFit/>
          </a:bodyPr>
          <a:lstStyle/>
          <a:p>
            <a:r>
              <a:rPr lang="en-US" dirty="0">
                <a:latin typeface="Avenir Book" charset="0"/>
                <a:ea typeface="Avenir Book" charset="0"/>
                <a:cs typeface="Avenir Book" charset="0"/>
              </a:rPr>
              <a:t>Is 1.1.16.1 in this prefix?</a:t>
            </a:r>
          </a:p>
        </p:txBody>
      </p:sp>
    </p:spTree>
    <p:extLst>
      <p:ext uri="{BB962C8B-B14F-4D97-AF65-F5344CB8AC3E}">
        <p14:creationId xmlns:p14="http://schemas.microsoft.com/office/powerpoint/2010/main" val="373057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BA952A-0BF2-1E9C-2F85-74A79CC0FDCF}"/>
              </a:ext>
            </a:extLst>
          </p:cNvPr>
          <p:cNvSpPr>
            <a:spLocks noGrp="1"/>
          </p:cNvSpPr>
          <p:nvPr>
            <p:ph type="sldNum" sz="quarter" idx="12"/>
          </p:nvPr>
        </p:nvSpPr>
        <p:spPr/>
        <p:txBody>
          <a:bodyPr/>
          <a:lstStyle/>
          <a:p>
            <a:fld id="{22D6CAD1-C946-4B93-B6A2-6369BC3B5860}" type="slidenum">
              <a:rPr lang="en-US" smtClean="0"/>
              <a:t>21</a:t>
            </a:fld>
            <a:endParaRPr lang="en-US"/>
          </a:p>
        </p:txBody>
      </p:sp>
      <p:pic>
        <p:nvPicPr>
          <p:cNvPr id="3" name="Picture 2">
            <a:extLst>
              <a:ext uri="{FF2B5EF4-FFF2-40B4-BE49-F238E27FC236}">
                <a16:creationId xmlns:a16="http://schemas.microsoft.com/office/drawing/2014/main" id="{23637645-C32D-1B78-7AE2-0F7290ABF444}"/>
              </a:ext>
            </a:extLst>
          </p:cNvPr>
          <p:cNvPicPr>
            <a:picLocks noChangeAspect="1"/>
          </p:cNvPicPr>
          <p:nvPr/>
        </p:nvPicPr>
        <p:blipFill>
          <a:blip r:embed="rId2"/>
          <a:stretch>
            <a:fillRect/>
          </a:stretch>
        </p:blipFill>
        <p:spPr>
          <a:xfrm>
            <a:off x="685800" y="206047"/>
            <a:ext cx="7772400" cy="4228999"/>
          </a:xfrm>
          <a:prstGeom prst="rect">
            <a:avLst/>
          </a:prstGeom>
        </p:spPr>
      </p:pic>
      <p:sp>
        <p:nvSpPr>
          <p:cNvPr id="4" name="Rounded Rectangle 3">
            <a:extLst>
              <a:ext uri="{FF2B5EF4-FFF2-40B4-BE49-F238E27FC236}">
                <a16:creationId xmlns:a16="http://schemas.microsoft.com/office/drawing/2014/main" id="{58158BAD-D2F2-D562-C4B7-85DCDCB147D4}"/>
              </a:ext>
            </a:extLst>
          </p:cNvPr>
          <p:cNvSpPr/>
          <p:nvPr/>
        </p:nvSpPr>
        <p:spPr>
          <a:xfrm>
            <a:off x="1921985" y="4503875"/>
            <a:ext cx="5147630" cy="433578"/>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latin typeface="Avenir Book" charset="0"/>
                <a:ea typeface="Avenir Book" charset="0"/>
                <a:cs typeface="Avenir Book" charset="0"/>
              </a:rPr>
              <a:t>Tools exist, use them!</a:t>
            </a:r>
          </a:p>
        </p:txBody>
      </p:sp>
      <p:sp>
        <p:nvSpPr>
          <p:cNvPr id="5" name="TextBox 4">
            <a:extLst>
              <a:ext uri="{FF2B5EF4-FFF2-40B4-BE49-F238E27FC236}">
                <a16:creationId xmlns:a16="http://schemas.microsoft.com/office/drawing/2014/main" id="{4897104B-B28A-9529-1033-51BF3F8A90C6}"/>
              </a:ext>
            </a:extLst>
          </p:cNvPr>
          <p:cNvSpPr txBox="1"/>
          <p:nvPr/>
        </p:nvSpPr>
        <p:spPr>
          <a:xfrm>
            <a:off x="685800" y="4091132"/>
            <a:ext cx="1750416" cy="369332"/>
          </a:xfrm>
          <a:prstGeom prst="rect">
            <a:avLst/>
          </a:prstGeom>
          <a:noFill/>
        </p:spPr>
        <p:txBody>
          <a:bodyPr wrap="none" rtlCol="0">
            <a:spAutoFit/>
          </a:bodyPr>
          <a:lstStyle/>
          <a:p>
            <a:r>
              <a:rPr lang="en-US" dirty="0">
                <a:latin typeface="Avenir Book" charset="0"/>
                <a:ea typeface="Avenir Book" charset="0"/>
                <a:cs typeface="Avenir Book" charset="0"/>
                <a:hlinkClick r:id="rId3"/>
              </a:rPr>
              <a:t>https://cidr.xyz</a:t>
            </a:r>
            <a:r>
              <a:rPr lang="en-US" dirty="0">
                <a:latin typeface="Avenir Book" charset="0"/>
                <a:ea typeface="Avenir Book" charset="0"/>
                <a:cs typeface="Avenir Book" charset="0"/>
              </a:rPr>
              <a:t> </a:t>
            </a:r>
          </a:p>
        </p:txBody>
      </p:sp>
    </p:spTree>
    <p:extLst>
      <p:ext uri="{BB962C8B-B14F-4D97-AF65-F5344CB8AC3E}">
        <p14:creationId xmlns:p14="http://schemas.microsoft.com/office/powerpoint/2010/main" val="365932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E32D34-6360-2D43-AF6A-DBAD22A8EAFA}"/>
              </a:ext>
            </a:extLst>
          </p:cNvPr>
          <p:cNvSpPr>
            <a:spLocks noGrp="1"/>
          </p:cNvSpPr>
          <p:nvPr>
            <p:ph type="title"/>
          </p:nvPr>
        </p:nvSpPr>
        <p:spPr>
          <a:xfrm>
            <a:off x="457200" y="2143125"/>
            <a:ext cx="8229600" cy="857250"/>
          </a:xfrm>
        </p:spPr>
        <p:txBody>
          <a:bodyPr/>
          <a:lstStyle/>
          <a:p>
            <a:r>
              <a:rPr lang="en-US" sz="3200" i="1" dirty="0"/>
              <a:t>How do we move </a:t>
            </a:r>
            <a:br>
              <a:rPr lang="en-US" sz="3200" i="1" dirty="0"/>
            </a:br>
            <a:r>
              <a:rPr lang="en-US" sz="3200" i="1" dirty="0"/>
              <a:t>packets between networks?</a:t>
            </a:r>
          </a:p>
        </p:txBody>
      </p:sp>
      <p:sp>
        <p:nvSpPr>
          <p:cNvPr id="4" name="Slide Number Placeholder 3">
            <a:extLst>
              <a:ext uri="{FF2B5EF4-FFF2-40B4-BE49-F238E27FC236}">
                <a16:creationId xmlns:a16="http://schemas.microsoft.com/office/drawing/2014/main" id="{22BDB714-4243-6846-AD3E-1D5288F83BDF}"/>
              </a:ext>
            </a:extLst>
          </p:cNvPr>
          <p:cNvSpPr>
            <a:spLocks noGrp="1"/>
          </p:cNvSpPr>
          <p:nvPr>
            <p:ph type="sldNum" sz="quarter" idx="12"/>
          </p:nvPr>
        </p:nvSpPr>
        <p:spPr/>
        <p:txBody>
          <a:bodyPr/>
          <a:lstStyle/>
          <a:p>
            <a:fld id="{22D6CAD1-C946-4B93-B6A2-6369BC3B5860}" type="slidenum">
              <a:rPr lang="en-US" smtClean="0"/>
              <a:t>22</a:t>
            </a:fld>
            <a:endParaRPr lang="en-US"/>
          </a:p>
        </p:txBody>
      </p:sp>
    </p:spTree>
    <p:extLst>
      <p:ext uri="{BB962C8B-B14F-4D97-AF65-F5344CB8AC3E}">
        <p14:creationId xmlns:p14="http://schemas.microsoft.com/office/powerpoint/2010/main" val="2233840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8D75-EC52-AE4B-BDFC-D9A8C287C37C}"/>
              </a:ext>
            </a:extLst>
          </p:cNvPr>
          <p:cNvSpPr>
            <a:spLocks noGrp="1"/>
          </p:cNvSpPr>
          <p:nvPr>
            <p:ph type="title"/>
          </p:nvPr>
        </p:nvSpPr>
        <p:spPr/>
        <p:txBody>
          <a:bodyPr/>
          <a:lstStyle/>
          <a:p>
            <a:r>
              <a:rPr lang="en-US" dirty="0"/>
              <a:t>Forwarding IP packets</a:t>
            </a:r>
          </a:p>
        </p:txBody>
      </p:sp>
      <p:sp>
        <p:nvSpPr>
          <p:cNvPr id="4" name="Slide Number Placeholder 3">
            <a:extLst>
              <a:ext uri="{FF2B5EF4-FFF2-40B4-BE49-F238E27FC236}">
                <a16:creationId xmlns:a16="http://schemas.microsoft.com/office/drawing/2014/main" id="{9C5BD23E-3A23-EF46-B4BB-99F7FF841498}"/>
              </a:ext>
            </a:extLst>
          </p:cNvPr>
          <p:cNvSpPr>
            <a:spLocks noGrp="1"/>
          </p:cNvSpPr>
          <p:nvPr>
            <p:ph type="sldNum" sz="quarter" idx="12"/>
          </p:nvPr>
        </p:nvSpPr>
        <p:spPr/>
        <p:txBody>
          <a:bodyPr/>
          <a:lstStyle/>
          <a:p>
            <a:fld id="{22D6CAD1-C946-4B93-B6A2-6369BC3B5860}" type="slidenum">
              <a:rPr lang="en-US" smtClean="0"/>
              <a:t>23</a:t>
            </a:fld>
            <a:endParaRPr lang="en-US"/>
          </a:p>
        </p:txBody>
      </p:sp>
      <p:cxnSp>
        <p:nvCxnSpPr>
          <p:cNvPr id="21" name="Straight Connector 20">
            <a:extLst>
              <a:ext uri="{FF2B5EF4-FFF2-40B4-BE49-F238E27FC236}">
                <a16:creationId xmlns:a16="http://schemas.microsoft.com/office/drawing/2014/main" id="{83F0EFFC-AAE4-7A4D-8BBA-CB77B9CE39FE}"/>
              </a:ext>
            </a:extLst>
          </p:cNvPr>
          <p:cNvCxnSpPr>
            <a:cxnSpLocks/>
          </p:cNvCxnSpPr>
          <p:nvPr/>
        </p:nvCxnSpPr>
        <p:spPr>
          <a:xfrm flipH="1" flipV="1">
            <a:off x="1524000" y="2562341"/>
            <a:ext cx="2470277" cy="94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4E0930-0356-5D4F-998D-B6FA3B6D0794}"/>
              </a:ext>
            </a:extLst>
          </p:cNvPr>
          <p:cNvCxnSpPr>
            <a:cxnSpLocks/>
            <a:stCxn id="6" idx="1"/>
          </p:cNvCxnSpPr>
          <p:nvPr/>
        </p:nvCxnSpPr>
        <p:spPr>
          <a:xfrm rot="10800000">
            <a:off x="1473175" y="1332512"/>
            <a:ext cx="2470277" cy="1239239"/>
          </a:xfrm>
          <a:prstGeom prst="bentConnector3">
            <a:avLst>
              <a:gd name="adj1" fmla="val 6330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4">
            <a:extLst>
              <a:ext uri="{FF2B5EF4-FFF2-40B4-BE49-F238E27FC236}">
                <a16:creationId xmlns:a16="http://schemas.microsoft.com/office/drawing/2014/main" id="{601AEFED-9C77-C643-84A4-DE003DDE20DE}"/>
              </a:ext>
            </a:extLst>
          </p:cNvPr>
          <p:cNvCxnSpPr>
            <a:cxnSpLocks/>
            <a:stCxn id="6" idx="1"/>
          </p:cNvCxnSpPr>
          <p:nvPr/>
        </p:nvCxnSpPr>
        <p:spPr>
          <a:xfrm rot="10800000" flipV="1">
            <a:off x="1524005" y="2571749"/>
            <a:ext cx="2419447" cy="1209685"/>
          </a:xfrm>
          <a:prstGeom prst="bentConnector3">
            <a:avLst>
              <a:gd name="adj1" fmla="val 6417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372EF9-DF84-AE48-BDA2-6C954A1A97DA}"/>
              </a:ext>
            </a:extLst>
          </p:cNvPr>
          <p:cNvCxnSpPr>
            <a:cxnSpLocks/>
          </p:cNvCxnSpPr>
          <p:nvPr/>
        </p:nvCxnSpPr>
        <p:spPr>
          <a:xfrm flipV="1">
            <a:off x="4590549" y="1080647"/>
            <a:ext cx="0" cy="10588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451C905-0A12-5240-B49A-F8899565FBDF}"/>
              </a:ext>
            </a:extLst>
          </p:cNvPr>
          <p:cNvSpPr txBox="1"/>
          <p:nvPr/>
        </p:nvSpPr>
        <p:spPr>
          <a:xfrm>
            <a:off x="4572000" y="1168707"/>
            <a:ext cx="3316934" cy="369332"/>
          </a:xfrm>
          <a:prstGeom prst="rect">
            <a:avLst/>
          </a:prstGeom>
          <a:noFill/>
        </p:spPr>
        <p:txBody>
          <a:bodyPr wrap="none" rtlCol="0">
            <a:spAutoFit/>
          </a:bodyPr>
          <a:lstStyle/>
          <a:p>
            <a:r>
              <a:rPr lang="en-US" dirty="0">
                <a:latin typeface="Avenir Book" charset="0"/>
                <a:ea typeface="Avenir Book" charset="0"/>
                <a:cs typeface="Avenir Book" charset="0"/>
              </a:rPr>
              <a:t>To more networks (</a:t>
            </a:r>
            <a:r>
              <a:rPr lang="en-US" dirty="0" err="1">
                <a:latin typeface="Avenir Book" charset="0"/>
                <a:ea typeface="Avenir Book" charset="0"/>
                <a:cs typeface="Avenir Book" charset="0"/>
              </a:rPr>
              <a:t>ie</a:t>
            </a:r>
            <a:r>
              <a:rPr lang="en-US" dirty="0">
                <a:latin typeface="Avenir Book" charset="0"/>
                <a:ea typeface="Avenir Book" charset="0"/>
                <a:cs typeface="Avenir Book" charset="0"/>
              </a:rPr>
              <a:t>, Internet)</a:t>
            </a:r>
          </a:p>
        </p:txBody>
      </p:sp>
      <p:cxnSp>
        <p:nvCxnSpPr>
          <p:cNvPr id="37" name="Straight Connector 24">
            <a:extLst>
              <a:ext uri="{FF2B5EF4-FFF2-40B4-BE49-F238E27FC236}">
                <a16:creationId xmlns:a16="http://schemas.microsoft.com/office/drawing/2014/main" id="{BFDB9E11-3746-A84C-9960-913A830E90F8}"/>
              </a:ext>
            </a:extLst>
          </p:cNvPr>
          <p:cNvCxnSpPr>
            <a:cxnSpLocks/>
          </p:cNvCxnSpPr>
          <p:nvPr/>
        </p:nvCxnSpPr>
        <p:spPr>
          <a:xfrm flipV="1">
            <a:off x="5251580" y="1894154"/>
            <a:ext cx="2457904" cy="688447"/>
          </a:xfrm>
          <a:prstGeom prst="bentConnector3">
            <a:avLst>
              <a:gd name="adj1" fmla="val 6453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D38E849F-6161-4C43-934E-7CE1583F7645}"/>
              </a:ext>
            </a:extLst>
          </p:cNvPr>
          <p:cNvCxnSpPr>
            <a:cxnSpLocks/>
            <a:stCxn id="6" idx="3"/>
          </p:cNvCxnSpPr>
          <p:nvPr/>
        </p:nvCxnSpPr>
        <p:spPr>
          <a:xfrm>
            <a:off x="5237646" y="2571750"/>
            <a:ext cx="2433180" cy="508221"/>
          </a:xfrm>
          <a:prstGeom prst="bentConnector3">
            <a:avLst>
              <a:gd name="adj1" fmla="val 6579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A8898B9-F453-D542-9D20-173D2BC3650B}"/>
              </a:ext>
            </a:extLst>
          </p:cNvPr>
          <p:cNvSpPr txBox="1"/>
          <p:nvPr/>
        </p:nvSpPr>
        <p:spPr>
          <a:xfrm>
            <a:off x="1498701" y="1575585"/>
            <a:ext cx="731290" cy="307777"/>
          </a:xfrm>
          <a:prstGeom prst="rect">
            <a:avLst/>
          </a:prstGeom>
          <a:noFill/>
        </p:spPr>
        <p:txBody>
          <a:bodyPr wrap="none" rtlCol="0">
            <a:spAutoFit/>
          </a:bodyPr>
          <a:lstStyle/>
          <a:p>
            <a:r>
              <a:rPr lang="en-US" sz="1400" dirty="0">
                <a:latin typeface="Avenir Book" panose="02000503020000020003" pitchFamily="2" charset="0"/>
              </a:rPr>
              <a:t>1.2.1.2</a:t>
            </a:r>
          </a:p>
        </p:txBody>
      </p:sp>
      <p:sp>
        <p:nvSpPr>
          <p:cNvPr id="30" name="Rectangle 29">
            <a:extLst>
              <a:ext uri="{FF2B5EF4-FFF2-40B4-BE49-F238E27FC236}">
                <a16:creationId xmlns:a16="http://schemas.microsoft.com/office/drawing/2014/main" id="{2D8BC8B3-1317-B540-AC65-BE4687560CFF}"/>
              </a:ext>
            </a:extLst>
          </p:cNvPr>
          <p:cNvSpPr/>
          <p:nvPr/>
        </p:nvSpPr>
        <p:spPr>
          <a:xfrm>
            <a:off x="1730718" y="123547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CFF916A-15A9-7644-86FA-9A98D9669EE6}"/>
              </a:ext>
            </a:extLst>
          </p:cNvPr>
          <p:cNvSpPr/>
          <p:nvPr/>
        </p:nvSpPr>
        <p:spPr>
          <a:xfrm>
            <a:off x="1728740" y="2452206"/>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14AC48C-F81D-FE41-8DDA-ACA047306205}"/>
              </a:ext>
            </a:extLst>
          </p:cNvPr>
          <p:cNvSpPr/>
          <p:nvPr/>
        </p:nvSpPr>
        <p:spPr>
          <a:xfrm>
            <a:off x="1728740" y="366656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E51F4CB-F8FD-DC42-84CD-E1D2F8675F66}"/>
              </a:ext>
            </a:extLst>
          </p:cNvPr>
          <p:cNvSpPr/>
          <p:nvPr/>
        </p:nvSpPr>
        <p:spPr>
          <a:xfrm>
            <a:off x="7257704" y="1826236"/>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BE95DE6-E26D-FE48-9855-E294DCF2FBF1}"/>
              </a:ext>
            </a:extLst>
          </p:cNvPr>
          <p:cNvSpPr/>
          <p:nvPr/>
        </p:nvSpPr>
        <p:spPr>
          <a:xfrm>
            <a:off x="7246779" y="2996528"/>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5730E4-7B16-5148-87DD-7EB69D58C0E0}"/>
              </a:ext>
            </a:extLst>
          </p:cNvPr>
          <p:cNvSpPr/>
          <p:nvPr/>
        </p:nvSpPr>
        <p:spPr>
          <a:xfrm>
            <a:off x="3716720" y="246775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84C6CC2-D811-1F45-96FE-C79F43F30A11}"/>
              </a:ext>
            </a:extLst>
          </p:cNvPr>
          <p:cNvSpPr/>
          <p:nvPr/>
        </p:nvSpPr>
        <p:spPr>
          <a:xfrm>
            <a:off x="5230678" y="248801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1198319-DBA8-8349-987B-963864E3570F}"/>
              </a:ext>
            </a:extLst>
          </p:cNvPr>
          <p:cNvSpPr/>
          <p:nvPr/>
        </p:nvSpPr>
        <p:spPr>
          <a:xfrm>
            <a:off x="4477183" y="1947989"/>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762D3E4-ACD8-2545-81A6-066613DDDE39}"/>
              </a:ext>
            </a:extLst>
          </p:cNvPr>
          <p:cNvSpPr txBox="1"/>
          <p:nvPr/>
        </p:nvSpPr>
        <p:spPr>
          <a:xfrm>
            <a:off x="1582859" y="2797396"/>
            <a:ext cx="731290" cy="307777"/>
          </a:xfrm>
          <a:prstGeom prst="rect">
            <a:avLst/>
          </a:prstGeom>
          <a:noFill/>
        </p:spPr>
        <p:txBody>
          <a:bodyPr wrap="none" rtlCol="0">
            <a:spAutoFit/>
          </a:bodyPr>
          <a:lstStyle/>
          <a:p>
            <a:r>
              <a:rPr lang="en-US" sz="1400" dirty="0">
                <a:latin typeface="Avenir Book" panose="02000503020000020003" pitchFamily="2" charset="0"/>
              </a:rPr>
              <a:t>1.2.1.3</a:t>
            </a:r>
          </a:p>
        </p:txBody>
      </p:sp>
      <p:sp>
        <p:nvSpPr>
          <p:cNvPr id="43" name="TextBox 42">
            <a:extLst>
              <a:ext uri="{FF2B5EF4-FFF2-40B4-BE49-F238E27FC236}">
                <a16:creationId xmlns:a16="http://schemas.microsoft.com/office/drawing/2014/main" id="{1017AF6B-AEA4-9043-A082-EEB5247BF1D6}"/>
              </a:ext>
            </a:extLst>
          </p:cNvPr>
          <p:cNvSpPr txBox="1"/>
          <p:nvPr/>
        </p:nvSpPr>
        <p:spPr>
          <a:xfrm>
            <a:off x="1576972" y="4007079"/>
            <a:ext cx="930063" cy="307777"/>
          </a:xfrm>
          <a:prstGeom prst="rect">
            <a:avLst/>
          </a:prstGeom>
          <a:noFill/>
        </p:spPr>
        <p:txBody>
          <a:bodyPr wrap="none" rtlCol="0">
            <a:spAutoFit/>
          </a:bodyPr>
          <a:lstStyle/>
          <a:p>
            <a:r>
              <a:rPr lang="en-US" sz="1400" dirty="0">
                <a:latin typeface="Avenir Book" panose="02000503020000020003" pitchFamily="2" charset="0"/>
              </a:rPr>
              <a:t>1.2.1.200</a:t>
            </a:r>
          </a:p>
        </p:txBody>
      </p:sp>
      <p:sp>
        <p:nvSpPr>
          <p:cNvPr id="44" name="TextBox 43">
            <a:extLst>
              <a:ext uri="{FF2B5EF4-FFF2-40B4-BE49-F238E27FC236}">
                <a16:creationId xmlns:a16="http://schemas.microsoft.com/office/drawing/2014/main" id="{4C300B6B-9C43-F647-AB44-E2FD65FF5D82}"/>
              </a:ext>
            </a:extLst>
          </p:cNvPr>
          <p:cNvSpPr txBox="1"/>
          <p:nvPr/>
        </p:nvSpPr>
        <p:spPr>
          <a:xfrm>
            <a:off x="7001941" y="3398200"/>
            <a:ext cx="930063" cy="307777"/>
          </a:xfrm>
          <a:prstGeom prst="rect">
            <a:avLst/>
          </a:prstGeom>
          <a:noFill/>
        </p:spPr>
        <p:txBody>
          <a:bodyPr wrap="none" rtlCol="0">
            <a:spAutoFit/>
          </a:bodyPr>
          <a:lstStyle/>
          <a:p>
            <a:r>
              <a:rPr lang="en-US" sz="1400" dirty="0">
                <a:latin typeface="Avenir Book" panose="02000503020000020003" pitchFamily="2" charset="0"/>
              </a:rPr>
              <a:t>1.2.2.105</a:t>
            </a:r>
          </a:p>
        </p:txBody>
      </p:sp>
      <p:sp>
        <p:nvSpPr>
          <p:cNvPr id="45" name="TextBox 44">
            <a:extLst>
              <a:ext uri="{FF2B5EF4-FFF2-40B4-BE49-F238E27FC236}">
                <a16:creationId xmlns:a16="http://schemas.microsoft.com/office/drawing/2014/main" id="{B02B9578-7AB5-494E-8CC9-6B08DA4C78DE}"/>
              </a:ext>
            </a:extLst>
          </p:cNvPr>
          <p:cNvSpPr txBox="1"/>
          <p:nvPr/>
        </p:nvSpPr>
        <p:spPr>
          <a:xfrm>
            <a:off x="6988007" y="2165901"/>
            <a:ext cx="930063" cy="307777"/>
          </a:xfrm>
          <a:prstGeom prst="rect">
            <a:avLst/>
          </a:prstGeom>
          <a:noFill/>
        </p:spPr>
        <p:txBody>
          <a:bodyPr wrap="none" rtlCol="0">
            <a:spAutoFit/>
          </a:bodyPr>
          <a:lstStyle/>
          <a:p>
            <a:r>
              <a:rPr lang="en-US" sz="1400" dirty="0">
                <a:latin typeface="Avenir Book" panose="02000503020000020003" pitchFamily="2" charset="0"/>
              </a:rPr>
              <a:t>1.2.2.100</a:t>
            </a:r>
          </a:p>
        </p:txBody>
      </p:sp>
      <p:sp>
        <p:nvSpPr>
          <p:cNvPr id="46" name="TextBox 45">
            <a:extLst>
              <a:ext uri="{FF2B5EF4-FFF2-40B4-BE49-F238E27FC236}">
                <a16:creationId xmlns:a16="http://schemas.microsoft.com/office/drawing/2014/main" id="{A94B0637-5C54-9540-BD93-4953575C0875}"/>
              </a:ext>
            </a:extLst>
          </p:cNvPr>
          <p:cNvSpPr txBox="1"/>
          <p:nvPr/>
        </p:nvSpPr>
        <p:spPr>
          <a:xfrm>
            <a:off x="3460957" y="2929879"/>
            <a:ext cx="731290" cy="307777"/>
          </a:xfrm>
          <a:prstGeom prst="rect">
            <a:avLst/>
          </a:prstGeom>
          <a:noFill/>
        </p:spPr>
        <p:txBody>
          <a:bodyPr wrap="none" rtlCol="0">
            <a:spAutoFit/>
          </a:bodyPr>
          <a:lstStyle/>
          <a:p>
            <a:r>
              <a:rPr lang="en-US" sz="1400" dirty="0">
                <a:latin typeface="Avenir Book" panose="02000503020000020003" pitchFamily="2" charset="0"/>
              </a:rPr>
              <a:t>1.2.1.1</a:t>
            </a:r>
          </a:p>
        </p:txBody>
      </p:sp>
      <p:sp>
        <p:nvSpPr>
          <p:cNvPr id="47" name="TextBox 46">
            <a:extLst>
              <a:ext uri="{FF2B5EF4-FFF2-40B4-BE49-F238E27FC236}">
                <a16:creationId xmlns:a16="http://schemas.microsoft.com/office/drawing/2014/main" id="{9E065D4D-399F-1745-A910-B907428E026C}"/>
              </a:ext>
            </a:extLst>
          </p:cNvPr>
          <p:cNvSpPr txBox="1"/>
          <p:nvPr/>
        </p:nvSpPr>
        <p:spPr>
          <a:xfrm>
            <a:off x="5062280" y="2926082"/>
            <a:ext cx="731290" cy="307777"/>
          </a:xfrm>
          <a:prstGeom prst="rect">
            <a:avLst/>
          </a:prstGeom>
          <a:noFill/>
        </p:spPr>
        <p:txBody>
          <a:bodyPr wrap="none" rtlCol="0">
            <a:spAutoFit/>
          </a:bodyPr>
          <a:lstStyle/>
          <a:p>
            <a:r>
              <a:rPr lang="en-US" sz="1400" dirty="0">
                <a:latin typeface="Avenir Book" panose="02000503020000020003" pitchFamily="2" charset="0"/>
              </a:rPr>
              <a:t>1.2.2.1</a:t>
            </a:r>
          </a:p>
        </p:txBody>
      </p:sp>
      <p:sp>
        <p:nvSpPr>
          <p:cNvPr id="48" name="TextBox 47">
            <a:extLst>
              <a:ext uri="{FF2B5EF4-FFF2-40B4-BE49-F238E27FC236}">
                <a16:creationId xmlns:a16="http://schemas.microsoft.com/office/drawing/2014/main" id="{8E581916-4C00-CD41-985A-80C5E252098F}"/>
              </a:ext>
            </a:extLst>
          </p:cNvPr>
          <p:cNvSpPr txBox="1"/>
          <p:nvPr/>
        </p:nvSpPr>
        <p:spPr>
          <a:xfrm>
            <a:off x="3562894" y="2615631"/>
            <a:ext cx="431528" cy="307777"/>
          </a:xfrm>
          <a:prstGeom prst="rect">
            <a:avLst/>
          </a:prstGeom>
          <a:noFill/>
        </p:spPr>
        <p:txBody>
          <a:bodyPr wrap="none" rtlCol="0">
            <a:spAutoFit/>
          </a:bodyPr>
          <a:lstStyle/>
          <a:p>
            <a:r>
              <a:rPr lang="en-US" sz="1400" dirty="0">
                <a:latin typeface="Avenir Book" panose="02000503020000020003" pitchFamily="2" charset="0"/>
              </a:rPr>
              <a:t>IF1</a:t>
            </a:r>
          </a:p>
        </p:txBody>
      </p:sp>
      <p:sp>
        <p:nvSpPr>
          <p:cNvPr id="49" name="TextBox 48">
            <a:extLst>
              <a:ext uri="{FF2B5EF4-FFF2-40B4-BE49-F238E27FC236}">
                <a16:creationId xmlns:a16="http://schemas.microsoft.com/office/drawing/2014/main" id="{BE2495FE-F038-2949-8898-56865ABE7B8D}"/>
              </a:ext>
            </a:extLst>
          </p:cNvPr>
          <p:cNvSpPr txBox="1"/>
          <p:nvPr/>
        </p:nvSpPr>
        <p:spPr>
          <a:xfrm>
            <a:off x="5165607" y="2626022"/>
            <a:ext cx="431528" cy="307777"/>
          </a:xfrm>
          <a:prstGeom prst="rect">
            <a:avLst/>
          </a:prstGeom>
          <a:noFill/>
        </p:spPr>
        <p:txBody>
          <a:bodyPr wrap="none" rtlCol="0">
            <a:spAutoFit/>
          </a:bodyPr>
          <a:lstStyle/>
          <a:p>
            <a:r>
              <a:rPr lang="en-US" sz="1400" dirty="0">
                <a:latin typeface="Avenir Book" panose="02000503020000020003" pitchFamily="2" charset="0"/>
              </a:rPr>
              <a:t>IF2</a:t>
            </a:r>
          </a:p>
        </p:txBody>
      </p:sp>
      <p:sp>
        <p:nvSpPr>
          <p:cNvPr id="50" name="TextBox 49">
            <a:extLst>
              <a:ext uri="{FF2B5EF4-FFF2-40B4-BE49-F238E27FC236}">
                <a16:creationId xmlns:a16="http://schemas.microsoft.com/office/drawing/2014/main" id="{50B8C83F-D652-FC4C-81B9-906625234BA1}"/>
              </a:ext>
            </a:extLst>
          </p:cNvPr>
          <p:cNvSpPr txBox="1"/>
          <p:nvPr/>
        </p:nvSpPr>
        <p:spPr>
          <a:xfrm>
            <a:off x="4650915" y="1889957"/>
            <a:ext cx="431528" cy="307777"/>
          </a:xfrm>
          <a:prstGeom prst="rect">
            <a:avLst/>
          </a:prstGeom>
          <a:noFill/>
        </p:spPr>
        <p:txBody>
          <a:bodyPr wrap="none" rtlCol="0">
            <a:spAutoFit/>
          </a:bodyPr>
          <a:lstStyle/>
          <a:p>
            <a:r>
              <a:rPr lang="en-US" sz="1400" dirty="0">
                <a:latin typeface="Avenir Book" panose="02000503020000020003" pitchFamily="2" charset="0"/>
              </a:rPr>
              <a:t>IF0</a:t>
            </a:r>
          </a:p>
        </p:txBody>
      </p:sp>
      <p:pic>
        <p:nvPicPr>
          <p:cNvPr id="7" name="Picture 6">
            <a:extLst>
              <a:ext uri="{FF2B5EF4-FFF2-40B4-BE49-F238E27FC236}">
                <a16:creationId xmlns:a16="http://schemas.microsoft.com/office/drawing/2014/main" id="{08E4CBAF-D35E-0041-85D2-BE66A79EFE2E}"/>
              </a:ext>
            </a:extLst>
          </p:cNvPr>
          <p:cNvPicPr>
            <a:picLocks noChangeAspect="1"/>
          </p:cNvPicPr>
          <p:nvPr/>
        </p:nvPicPr>
        <p:blipFill>
          <a:blip r:embed="rId3"/>
          <a:stretch>
            <a:fillRect/>
          </a:stretch>
        </p:blipFill>
        <p:spPr>
          <a:xfrm>
            <a:off x="1156804" y="1020163"/>
            <a:ext cx="683797" cy="683797"/>
          </a:xfrm>
          <a:prstGeom prst="rect">
            <a:avLst/>
          </a:prstGeom>
        </p:spPr>
      </p:pic>
      <p:pic>
        <p:nvPicPr>
          <p:cNvPr id="14" name="Picture 13">
            <a:extLst>
              <a:ext uri="{FF2B5EF4-FFF2-40B4-BE49-F238E27FC236}">
                <a16:creationId xmlns:a16="http://schemas.microsoft.com/office/drawing/2014/main" id="{A17B09A2-4BB5-0F40-B74D-89AFB4BE1C03}"/>
              </a:ext>
            </a:extLst>
          </p:cNvPr>
          <p:cNvPicPr>
            <a:picLocks noChangeAspect="1"/>
          </p:cNvPicPr>
          <p:nvPr/>
        </p:nvPicPr>
        <p:blipFill>
          <a:blip r:embed="rId3"/>
          <a:stretch>
            <a:fillRect/>
          </a:stretch>
        </p:blipFill>
        <p:spPr>
          <a:xfrm>
            <a:off x="1156805" y="2267487"/>
            <a:ext cx="683797" cy="683797"/>
          </a:xfrm>
          <a:prstGeom prst="rect">
            <a:avLst/>
          </a:prstGeom>
        </p:spPr>
      </p:pic>
      <p:pic>
        <p:nvPicPr>
          <p:cNvPr id="15" name="Picture 14">
            <a:extLst>
              <a:ext uri="{FF2B5EF4-FFF2-40B4-BE49-F238E27FC236}">
                <a16:creationId xmlns:a16="http://schemas.microsoft.com/office/drawing/2014/main" id="{052FD16D-3100-9249-9D1E-2867B82AE38C}"/>
              </a:ext>
            </a:extLst>
          </p:cNvPr>
          <p:cNvPicPr>
            <a:picLocks noChangeAspect="1"/>
          </p:cNvPicPr>
          <p:nvPr/>
        </p:nvPicPr>
        <p:blipFill>
          <a:blip r:embed="rId3"/>
          <a:stretch>
            <a:fillRect/>
          </a:stretch>
        </p:blipFill>
        <p:spPr>
          <a:xfrm>
            <a:off x="1156803" y="3439541"/>
            <a:ext cx="683797" cy="683797"/>
          </a:xfrm>
          <a:prstGeom prst="rect">
            <a:avLst/>
          </a:prstGeom>
        </p:spPr>
      </p:pic>
      <p:pic>
        <p:nvPicPr>
          <p:cNvPr id="18" name="Picture 17">
            <a:extLst>
              <a:ext uri="{FF2B5EF4-FFF2-40B4-BE49-F238E27FC236}">
                <a16:creationId xmlns:a16="http://schemas.microsoft.com/office/drawing/2014/main" id="{CB44BE73-EB8F-3141-BFC0-5DEB9038D82C}"/>
              </a:ext>
            </a:extLst>
          </p:cNvPr>
          <p:cNvPicPr>
            <a:picLocks noChangeAspect="1"/>
          </p:cNvPicPr>
          <p:nvPr/>
        </p:nvPicPr>
        <p:blipFill>
          <a:blip r:embed="rId3"/>
          <a:stretch>
            <a:fillRect/>
          </a:stretch>
        </p:blipFill>
        <p:spPr>
          <a:xfrm>
            <a:off x="7367586" y="1552256"/>
            <a:ext cx="683797" cy="683797"/>
          </a:xfrm>
          <a:prstGeom prst="rect">
            <a:avLst/>
          </a:prstGeom>
        </p:spPr>
      </p:pic>
      <p:pic>
        <p:nvPicPr>
          <p:cNvPr id="19" name="Picture 18">
            <a:extLst>
              <a:ext uri="{FF2B5EF4-FFF2-40B4-BE49-F238E27FC236}">
                <a16:creationId xmlns:a16="http://schemas.microsoft.com/office/drawing/2014/main" id="{563FA7E6-469C-0546-B28F-7CD9F45930F9}"/>
              </a:ext>
            </a:extLst>
          </p:cNvPr>
          <p:cNvPicPr>
            <a:picLocks noChangeAspect="1"/>
          </p:cNvPicPr>
          <p:nvPr/>
        </p:nvPicPr>
        <p:blipFill>
          <a:blip r:embed="rId3"/>
          <a:stretch>
            <a:fillRect/>
          </a:stretch>
        </p:blipFill>
        <p:spPr>
          <a:xfrm>
            <a:off x="7367586" y="2738073"/>
            <a:ext cx="683797" cy="683797"/>
          </a:xfrm>
          <a:prstGeom prst="rect">
            <a:avLst/>
          </a:prstGeom>
        </p:spPr>
      </p:pic>
      <p:sp>
        <p:nvSpPr>
          <p:cNvPr id="51" name="Rectangular Callout 50">
            <a:extLst>
              <a:ext uri="{FF2B5EF4-FFF2-40B4-BE49-F238E27FC236}">
                <a16:creationId xmlns:a16="http://schemas.microsoft.com/office/drawing/2014/main" id="{BA3F873F-15DE-8641-8705-31C9E1BBF998}"/>
              </a:ext>
            </a:extLst>
          </p:cNvPr>
          <p:cNvSpPr/>
          <p:nvPr/>
        </p:nvSpPr>
        <p:spPr>
          <a:xfrm>
            <a:off x="1644777" y="1113858"/>
            <a:ext cx="2228721" cy="853204"/>
          </a:xfrm>
          <a:prstGeom prst="wedgeRectCallout">
            <a:avLst>
              <a:gd name="adj1" fmla="val -45358"/>
              <a:gd name="adj2" fmla="val 1116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 1.2.1.3</a:t>
            </a:r>
          </a:p>
          <a:p>
            <a:r>
              <a:rPr lang="en-US" sz="1600" b="1" dirty="0" err="1">
                <a:latin typeface="Courier New" panose="02070309020205020404" pitchFamily="49" charset="0"/>
                <a:cs typeface="Courier New" panose="02070309020205020404" pitchFamily="49" charset="0"/>
              </a:rPr>
              <a:t>Dst</a:t>
            </a:r>
            <a:r>
              <a:rPr lang="en-US" sz="1600" b="1" dirty="0">
                <a:latin typeface="Courier New" panose="02070309020205020404" pitchFamily="49" charset="0"/>
                <a:cs typeface="Courier New" panose="02070309020205020404" pitchFamily="49" charset="0"/>
              </a:rPr>
              <a:t>: 1.2.2.100</a:t>
            </a:r>
          </a:p>
          <a:p>
            <a:r>
              <a:rPr lang="en-US" sz="1600" b="1" dirty="0">
                <a:latin typeface="Courier New" panose="02070309020205020404" pitchFamily="49" charset="0"/>
                <a:cs typeface="Courier New" panose="02070309020205020404" pitchFamily="49" charset="0"/>
              </a:rPr>
              <a:t>. . .</a:t>
            </a:r>
          </a:p>
        </p:txBody>
      </p:sp>
      <p:pic>
        <p:nvPicPr>
          <p:cNvPr id="6" name="Picture 5">
            <a:extLst>
              <a:ext uri="{FF2B5EF4-FFF2-40B4-BE49-F238E27FC236}">
                <a16:creationId xmlns:a16="http://schemas.microsoft.com/office/drawing/2014/main" id="{DE40F1B2-D12D-C640-9E72-D348D6DDB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3451" y="2134821"/>
            <a:ext cx="1294195" cy="873858"/>
          </a:xfrm>
          <a:prstGeom prst="rect">
            <a:avLst/>
          </a:prstGeom>
        </p:spPr>
      </p:pic>
    </p:spTree>
    <p:extLst>
      <p:ext uri="{BB962C8B-B14F-4D97-AF65-F5344CB8AC3E}">
        <p14:creationId xmlns:p14="http://schemas.microsoft.com/office/powerpoint/2010/main" val="202681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9" grpId="0"/>
      <p:bldP spid="30" grpId="0" animBg="1"/>
      <p:bldP spid="31" grpId="0" animBg="1"/>
      <p:bldP spid="32" grpId="0" animBg="1"/>
      <p:bldP spid="33" grpId="0" animBg="1"/>
      <p:bldP spid="35" grpId="0" animBg="1"/>
      <p:bldP spid="42" grpId="0"/>
      <p:bldP spid="43" grpId="0"/>
      <p:bldP spid="44" grpId="0"/>
      <p:bldP spid="45" grpId="0"/>
      <p:bldP spid="46" grpId="0"/>
      <p:bldP spid="47" grpId="0"/>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A6052-14DE-1B72-6AD7-79492E163FE1}"/>
              </a:ext>
            </a:extLst>
          </p:cNvPr>
          <p:cNvSpPr>
            <a:spLocks noGrp="1"/>
          </p:cNvSpPr>
          <p:nvPr>
            <p:ph type="title"/>
          </p:nvPr>
        </p:nvSpPr>
        <p:spPr/>
        <p:txBody>
          <a:bodyPr/>
          <a:lstStyle/>
          <a:p>
            <a:r>
              <a:rPr lang="en-US" dirty="0"/>
              <a:t>IP forwarding</a:t>
            </a:r>
          </a:p>
        </p:txBody>
      </p:sp>
      <p:sp>
        <p:nvSpPr>
          <p:cNvPr id="5" name="Content Placeholder 4">
            <a:extLst>
              <a:ext uri="{FF2B5EF4-FFF2-40B4-BE49-F238E27FC236}">
                <a16:creationId xmlns:a16="http://schemas.microsoft.com/office/drawing/2014/main" id="{8118BE9B-8AB2-8A0D-ECE2-70BB8C26B6D2}"/>
              </a:ext>
            </a:extLst>
          </p:cNvPr>
          <p:cNvSpPr>
            <a:spLocks noGrp="1"/>
          </p:cNvSpPr>
          <p:nvPr>
            <p:ph idx="1"/>
          </p:nvPr>
        </p:nvSpPr>
        <p:spPr/>
        <p:txBody>
          <a:bodyPr/>
          <a:lstStyle/>
          <a:p>
            <a:pPr marL="0" indent="0">
              <a:buNone/>
            </a:pPr>
            <a:r>
              <a:rPr lang="en-US" dirty="0"/>
              <a:t>Decide where to send packets based on </a:t>
            </a:r>
            <a:r>
              <a:rPr lang="en-US" u="sng" dirty="0"/>
              <a:t>forwarding table</a:t>
            </a:r>
          </a:p>
        </p:txBody>
      </p:sp>
      <p:sp>
        <p:nvSpPr>
          <p:cNvPr id="3" name="Slide Number Placeholder 2">
            <a:extLst>
              <a:ext uri="{FF2B5EF4-FFF2-40B4-BE49-F238E27FC236}">
                <a16:creationId xmlns:a16="http://schemas.microsoft.com/office/drawing/2014/main" id="{CD989157-F600-CD8C-1602-6F3A6679041B}"/>
              </a:ext>
            </a:extLst>
          </p:cNvPr>
          <p:cNvSpPr>
            <a:spLocks noGrp="1"/>
          </p:cNvSpPr>
          <p:nvPr>
            <p:ph type="sldNum" sz="quarter" idx="12"/>
          </p:nvPr>
        </p:nvSpPr>
        <p:spPr/>
        <p:txBody>
          <a:bodyPr/>
          <a:lstStyle/>
          <a:p>
            <a:fld id="{22D6CAD1-C946-4B93-B6A2-6369BC3B5860}" type="slidenum">
              <a:rPr lang="en-US" smtClean="0"/>
              <a:t>24</a:t>
            </a:fld>
            <a:endParaRPr lang="en-US"/>
          </a:p>
        </p:txBody>
      </p:sp>
      <p:graphicFrame>
        <p:nvGraphicFramePr>
          <p:cNvPr id="7" name="Table 4">
            <a:extLst>
              <a:ext uri="{FF2B5EF4-FFF2-40B4-BE49-F238E27FC236}">
                <a16:creationId xmlns:a16="http://schemas.microsoft.com/office/drawing/2014/main" id="{F0E38055-E9B9-F1F0-EC8B-3FCE59463EA3}"/>
              </a:ext>
            </a:extLst>
          </p:cNvPr>
          <p:cNvGraphicFramePr>
            <a:graphicFrameLocks noGrp="1"/>
          </p:cNvGraphicFramePr>
          <p:nvPr>
            <p:extLst>
              <p:ext uri="{D42A27DB-BD31-4B8C-83A1-F6EECF244321}">
                <p14:modId xmlns:p14="http://schemas.microsoft.com/office/powerpoint/2010/main" val="3442601012"/>
              </p:ext>
            </p:extLst>
          </p:nvPr>
        </p:nvGraphicFramePr>
        <p:xfrm>
          <a:off x="2743200" y="1671801"/>
          <a:ext cx="3934690" cy="1494972"/>
        </p:xfrm>
        <a:graphic>
          <a:graphicData uri="http://schemas.openxmlformats.org/drawingml/2006/table">
            <a:tbl>
              <a:tblPr firstRow="1" bandRow="1">
                <a:tableStyleId>{125E5076-3810-47DD-B79F-674D7AD40C01}</a:tableStyleId>
              </a:tblPr>
              <a:tblGrid>
                <a:gridCol w="1714842">
                  <a:extLst>
                    <a:ext uri="{9D8B030D-6E8A-4147-A177-3AD203B41FA5}">
                      <a16:colId xmlns:a16="http://schemas.microsoft.com/office/drawing/2014/main" val="2818217184"/>
                    </a:ext>
                  </a:extLst>
                </a:gridCol>
                <a:gridCol w="2219848">
                  <a:extLst>
                    <a:ext uri="{9D8B030D-6E8A-4147-A177-3AD203B41FA5}">
                      <a16:colId xmlns:a16="http://schemas.microsoft.com/office/drawing/2014/main" val="1431405096"/>
                    </a:ext>
                  </a:extLst>
                </a:gridCol>
              </a:tblGrid>
              <a:tr h="373743">
                <a:tc>
                  <a:txBody>
                    <a:bodyPr/>
                    <a:lstStyle/>
                    <a:p>
                      <a:pPr algn="l"/>
                      <a:r>
                        <a:rPr lang="en-US" sz="1800" dirty="0">
                          <a:latin typeface="Avenir Book" panose="02000503020000020003" pitchFamily="2" charset="0"/>
                        </a:rPr>
                        <a:t>Prefix</a:t>
                      </a:r>
                    </a:p>
                  </a:txBody>
                  <a:tcPr>
                    <a:solidFill>
                      <a:srgbClr val="22A6F4"/>
                    </a:solidFill>
                  </a:tcPr>
                </a:tc>
                <a:tc>
                  <a:txBody>
                    <a:bodyPr/>
                    <a:lstStyle/>
                    <a:p>
                      <a:pPr algn="l"/>
                      <a:r>
                        <a:rPr lang="en-US" sz="1800" dirty="0">
                          <a:latin typeface="Avenir Book" panose="02000503020000020003" pitchFamily="2" charset="0"/>
                        </a:rPr>
                        <a:t>Interface/Next hop</a:t>
                      </a:r>
                    </a:p>
                  </a:txBody>
                  <a:tcPr>
                    <a:solidFill>
                      <a:srgbClr val="22A6F4"/>
                    </a:solidFill>
                  </a:tcPr>
                </a:tc>
                <a:extLst>
                  <a:ext uri="{0D108BD9-81ED-4DB2-BD59-A6C34878D82A}">
                    <a16:rowId xmlns:a16="http://schemas.microsoft.com/office/drawing/2014/main" val="2452228461"/>
                  </a:ext>
                </a:extLst>
              </a:tr>
              <a:tr h="373743">
                <a:tc>
                  <a:txBody>
                    <a:bodyPr/>
                    <a:lstStyle/>
                    <a:p>
                      <a:pPr algn="l"/>
                      <a:endParaRPr lang="en-US" sz="1800" dirty="0">
                        <a:latin typeface="Avenir Book" panose="02000503020000020003" pitchFamily="2" charset="0"/>
                      </a:endParaRPr>
                    </a:p>
                  </a:txBody>
                  <a:tcPr/>
                </a:tc>
                <a:tc>
                  <a:txBody>
                    <a:bodyPr/>
                    <a:lstStyle/>
                    <a:p>
                      <a:pPr algn="l"/>
                      <a:endParaRPr lang="en-US" sz="1800" dirty="0">
                        <a:latin typeface="Avenir Book" panose="02000503020000020003" pitchFamily="2" charset="0"/>
                      </a:endParaRPr>
                    </a:p>
                  </a:txBody>
                  <a:tcPr/>
                </a:tc>
                <a:extLst>
                  <a:ext uri="{0D108BD9-81ED-4DB2-BD59-A6C34878D82A}">
                    <a16:rowId xmlns:a16="http://schemas.microsoft.com/office/drawing/2014/main" val="628076437"/>
                  </a:ext>
                </a:extLst>
              </a:tr>
              <a:tr h="373743">
                <a:tc>
                  <a:txBody>
                    <a:bodyPr/>
                    <a:lstStyle/>
                    <a:p>
                      <a:pPr algn="l"/>
                      <a:endParaRPr lang="en-US" sz="1800" dirty="0">
                        <a:latin typeface="Avenir Book" panose="02000503020000020003" pitchFamily="2" charset="0"/>
                      </a:endParaRPr>
                    </a:p>
                  </a:txBody>
                  <a:tcPr/>
                </a:tc>
                <a:tc>
                  <a:txBody>
                    <a:bodyPr/>
                    <a:lstStyle/>
                    <a:p>
                      <a:pPr algn="l"/>
                      <a:endParaRPr lang="en-US" sz="1800" dirty="0">
                        <a:latin typeface="Avenir Book" panose="02000503020000020003" pitchFamily="2" charset="0"/>
                      </a:endParaRPr>
                    </a:p>
                  </a:txBody>
                  <a:tcPr/>
                </a:tc>
                <a:extLst>
                  <a:ext uri="{0D108BD9-81ED-4DB2-BD59-A6C34878D82A}">
                    <a16:rowId xmlns:a16="http://schemas.microsoft.com/office/drawing/2014/main" val="874645885"/>
                  </a:ext>
                </a:extLst>
              </a:tr>
              <a:tr h="373743">
                <a:tc>
                  <a:txBody>
                    <a:bodyPr/>
                    <a:lstStyle/>
                    <a:p>
                      <a:pPr algn="l"/>
                      <a:endParaRPr lang="en-US" sz="1800" dirty="0">
                        <a:latin typeface="Avenir Book" panose="02000503020000020003" pitchFamily="2" charset="0"/>
                      </a:endParaRPr>
                    </a:p>
                  </a:txBody>
                  <a:tcPr/>
                </a:tc>
                <a:tc>
                  <a:txBody>
                    <a:bodyPr/>
                    <a:lstStyle/>
                    <a:p>
                      <a:pPr algn="l"/>
                      <a:endParaRPr lang="en-US" sz="1800" dirty="0">
                        <a:latin typeface="Avenir Book" panose="02000503020000020003" pitchFamily="2" charset="0"/>
                      </a:endParaRPr>
                    </a:p>
                  </a:txBody>
                  <a:tcPr/>
                </a:tc>
                <a:extLst>
                  <a:ext uri="{0D108BD9-81ED-4DB2-BD59-A6C34878D82A}">
                    <a16:rowId xmlns:a16="http://schemas.microsoft.com/office/drawing/2014/main" val="995055242"/>
                  </a:ext>
                </a:extLst>
              </a:tr>
            </a:tbl>
          </a:graphicData>
        </a:graphic>
      </p:graphicFrame>
    </p:spTree>
    <p:extLst>
      <p:ext uri="{BB962C8B-B14F-4D97-AF65-F5344CB8AC3E}">
        <p14:creationId xmlns:p14="http://schemas.microsoft.com/office/powerpoint/2010/main" val="1362571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A6052-14DE-1B72-6AD7-79492E163FE1}"/>
              </a:ext>
            </a:extLst>
          </p:cNvPr>
          <p:cNvSpPr>
            <a:spLocks noGrp="1"/>
          </p:cNvSpPr>
          <p:nvPr>
            <p:ph type="title"/>
          </p:nvPr>
        </p:nvSpPr>
        <p:spPr/>
        <p:txBody>
          <a:bodyPr/>
          <a:lstStyle/>
          <a:p>
            <a:r>
              <a:rPr lang="en-US" dirty="0"/>
              <a:t>IP forwarding</a:t>
            </a:r>
          </a:p>
        </p:txBody>
      </p:sp>
      <p:sp>
        <p:nvSpPr>
          <p:cNvPr id="5" name="Content Placeholder 4">
            <a:extLst>
              <a:ext uri="{FF2B5EF4-FFF2-40B4-BE49-F238E27FC236}">
                <a16:creationId xmlns:a16="http://schemas.microsoft.com/office/drawing/2014/main" id="{8118BE9B-8AB2-8A0D-ECE2-70BB8C26B6D2}"/>
              </a:ext>
            </a:extLst>
          </p:cNvPr>
          <p:cNvSpPr>
            <a:spLocks noGrp="1"/>
          </p:cNvSpPr>
          <p:nvPr>
            <p:ph idx="1"/>
          </p:nvPr>
        </p:nvSpPr>
        <p:spPr/>
        <p:txBody>
          <a:bodyPr/>
          <a:lstStyle/>
          <a:p>
            <a:pPr marL="0" indent="0">
              <a:buNone/>
            </a:pPr>
            <a:r>
              <a:rPr lang="en-US" dirty="0"/>
              <a:t>Decide where to send packets based on </a:t>
            </a:r>
            <a:r>
              <a:rPr lang="en-US" u="sng" dirty="0"/>
              <a:t>forwarding table</a:t>
            </a:r>
          </a:p>
        </p:txBody>
      </p:sp>
      <p:sp>
        <p:nvSpPr>
          <p:cNvPr id="3" name="Slide Number Placeholder 2">
            <a:extLst>
              <a:ext uri="{FF2B5EF4-FFF2-40B4-BE49-F238E27FC236}">
                <a16:creationId xmlns:a16="http://schemas.microsoft.com/office/drawing/2014/main" id="{CD989157-F600-CD8C-1602-6F3A6679041B}"/>
              </a:ext>
            </a:extLst>
          </p:cNvPr>
          <p:cNvSpPr>
            <a:spLocks noGrp="1"/>
          </p:cNvSpPr>
          <p:nvPr>
            <p:ph type="sldNum" sz="quarter" idx="12"/>
          </p:nvPr>
        </p:nvSpPr>
        <p:spPr/>
        <p:txBody>
          <a:bodyPr/>
          <a:lstStyle/>
          <a:p>
            <a:fld id="{22D6CAD1-C946-4B93-B6A2-6369BC3B5860}" type="slidenum">
              <a:rPr lang="en-US" smtClean="0"/>
              <a:t>25</a:t>
            </a:fld>
            <a:endParaRPr lang="en-US"/>
          </a:p>
        </p:txBody>
      </p:sp>
      <p:graphicFrame>
        <p:nvGraphicFramePr>
          <p:cNvPr id="7" name="Table 4">
            <a:extLst>
              <a:ext uri="{FF2B5EF4-FFF2-40B4-BE49-F238E27FC236}">
                <a16:creationId xmlns:a16="http://schemas.microsoft.com/office/drawing/2014/main" id="{F0E38055-E9B9-F1F0-EC8B-3FCE59463EA3}"/>
              </a:ext>
            </a:extLst>
          </p:cNvPr>
          <p:cNvGraphicFramePr>
            <a:graphicFrameLocks noGrp="1"/>
          </p:cNvGraphicFramePr>
          <p:nvPr/>
        </p:nvGraphicFramePr>
        <p:xfrm>
          <a:off x="2743200" y="1671801"/>
          <a:ext cx="3934690" cy="1494972"/>
        </p:xfrm>
        <a:graphic>
          <a:graphicData uri="http://schemas.openxmlformats.org/drawingml/2006/table">
            <a:tbl>
              <a:tblPr firstRow="1" bandRow="1">
                <a:tableStyleId>{125E5076-3810-47DD-B79F-674D7AD40C01}</a:tableStyleId>
              </a:tblPr>
              <a:tblGrid>
                <a:gridCol w="1714842">
                  <a:extLst>
                    <a:ext uri="{9D8B030D-6E8A-4147-A177-3AD203B41FA5}">
                      <a16:colId xmlns:a16="http://schemas.microsoft.com/office/drawing/2014/main" val="2818217184"/>
                    </a:ext>
                  </a:extLst>
                </a:gridCol>
                <a:gridCol w="2219848">
                  <a:extLst>
                    <a:ext uri="{9D8B030D-6E8A-4147-A177-3AD203B41FA5}">
                      <a16:colId xmlns:a16="http://schemas.microsoft.com/office/drawing/2014/main" val="1431405096"/>
                    </a:ext>
                  </a:extLst>
                </a:gridCol>
              </a:tblGrid>
              <a:tr h="373743">
                <a:tc>
                  <a:txBody>
                    <a:bodyPr/>
                    <a:lstStyle/>
                    <a:p>
                      <a:pPr algn="l"/>
                      <a:r>
                        <a:rPr lang="en-US" sz="1800" dirty="0">
                          <a:latin typeface="Avenir Book" panose="02000503020000020003" pitchFamily="2" charset="0"/>
                        </a:rPr>
                        <a:t>Prefix</a:t>
                      </a:r>
                    </a:p>
                  </a:txBody>
                  <a:tcPr>
                    <a:solidFill>
                      <a:srgbClr val="22A6F4"/>
                    </a:solidFill>
                  </a:tcPr>
                </a:tc>
                <a:tc>
                  <a:txBody>
                    <a:bodyPr/>
                    <a:lstStyle/>
                    <a:p>
                      <a:pPr algn="l"/>
                      <a:r>
                        <a:rPr lang="en-US" sz="1800" dirty="0">
                          <a:latin typeface="Avenir Book" panose="02000503020000020003" pitchFamily="2" charset="0"/>
                        </a:rPr>
                        <a:t>Interface/Next hop</a:t>
                      </a:r>
                    </a:p>
                  </a:txBody>
                  <a:tcPr>
                    <a:solidFill>
                      <a:srgbClr val="22A6F4"/>
                    </a:solidFill>
                  </a:tcPr>
                </a:tc>
                <a:extLst>
                  <a:ext uri="{0D108BD9-81ED-4DB2-BD59-A6C34878D82A}">
                    <a16:rowId xmlns:a16="http://schemas.microsoft.com/office/drawing/2014/main" val="2452228461"/>
                  </a:ext>
                </a:extLst>
              </a:tr>
              <a:tr h="373743">
                <a:tc>
                  <a:txBody>
                    <a:bodyPr/>
                    <a:lstStyle/>
                    <a:p>
                      <a:pPr algn="l"/>
                      <a:endParaRPr lang="en-US" sz="1800" dirty="0">
                        <a:latin typeface="Avenir Book" panose="02000503020000020003" pitchFamily="2" charset="0"/>
                      </a:endParaRPr>
                    </a:p>
                  </a:txBody>
                  <a:tcPr/>
                </a:tc>
                <a:tc>
                  <a:txBody>
                    <a:bodyPr/>
                    <a:lstStyle/>
                    <a:p>
                      <a:pPr algn="l"/>
                      <a:endParaRPr lang="en-US" sz="1800" dirty="0">
                        <a:latin typeface="Avenir Book" panose="02000503020000020003" pitchFamily="2" charset="0"/>
                      </a:endParaRPr>
                    </a:p>
                  </a:txBody>
                  <a:tcPr/>
                </a:tc>
                <a:extLst>
                  <a:ext uri="{0D108BD9-81ED-4DB2-BD59-A6C34878D82A}">
                    <a16:rowId xmlns:a16="http://schemas.microsoft.com/office/drawing/2014/main" val="628076437"/>
                  </a:ext>
                </a:extLst>
              </a:tr>
              <a:tr h="373743">
                <a:tc>
                  <a:txBody>
                    <a:bodyPr/>
                    <a:lstStyle/>
                    <a:p>
                      <a:pPr algn="l"/>
                      <a:endParaRPr lang="en-US" sz="1800" dirty="0">
                        <a:latin typeface="Avenir Book" panose="02000503020000020003" pitchFamily="2" charset="0"/>
                      </a:endParaRPr>
                    </a:p>
                  </a:txBody>
                  <a:tcPr/>
                </a:tc>
                <a:tc>
                  <a:txBody>
                    <a:bodyPr/>
                    <a:lstStyle/>
                    <a:p>
                      <a:pPr algn="l"/>
                      <a:endParaRPr lang="en-US" sz="1800" dirty="0">
                        <a:latin typeface="Avenir Book" panose="02000503020000020003" pitchFamily="2" charset="0"/>
                      </a:endParaRPr>
                    </a:p>
                  </a:txBody>
                  <a:tcPr/>
                </a:tc>
                <a:extLst>
                  <a:ext uri="{0D108BD9-81ED-4DB2-BD59-A6C34878D82A}">
                    <a16:rowId xmlns:a16="http://schemas.microsoft.com/office/drawing/2014/main" val="874645885"/>
                  </a:ext>
                </a:extLst>
              </a:tr>
              <a:tr h="373743">
                <a:tc>
                  <a:txBody>
                    <a:bodyPr/>
                    <a:lstStyle/>
                    <a:p>
                      <a:pPr algn="l"/>
                      <a:endParaRPr lang="en-US" sz="1800" dirty="0">
                        <a:latin typeface="Avenir Book" panose="02000503020000020003" pitchFamily="2" charset="0"/>
                      </a:endParaRPr>
                    </a:p>
                  </a:txBody>
                  <a:tcPr/>
                </a:tc>
                <a:tc>
                  <a:txBody>
                    <a:bodyPr/>
                    <a:lstStyle/>
                    <a:p>
                      <a:pPr algn="l"/>
                      <a:endParaRPr lang="en-US" sz="1800" dirty="0">
                        <a:latin typeface="Avenir Book" panose="02000503020000020003" pitchFamily="2" charset="0"/>
                      </a:endParaRPr>
                    </a:p>
                  </a:txBody>
                  <a:tcPr/>
                </a:tc>
                <a:extLst>
                  <a:ext uri="{0D108BD9-81ED-4DB2-BD59-A6C34878D82A}">
                    <a16:rowId xmlns:a16="http://schemas.microsoft.com/office/drawing/2014/main" val="995055242"/>
                  </a:ext>
                </a:extLst>
              </a:tr>
            </a:tbl>
          </a:graphicData>
        </a:graphic>
      </p:graphicFrame>
      <p:sp>
        <p:nvSpPr>
          <p:cNvPr id="10" name="TextBox 9">
            <a:extLst>
              <a:ext uri="{FF2B5EF4-FFF2-40B4-BE49-F238E27FC236}">
                <a16:creationId xmlns:a16="http://schemas.microsoft.com/office/drawing/2014/main" id="{0EB730FA-A9D3-57FC-F2F1-ACACC8A5E6F4}"/>
              </a:ext>
            </a:extLst>
          </p:cNvPr>
          <p:cNvSpPr txBox="1"/>
          <p:nvPr/>
        </p:nvSpPr>
        <p:spPr>
          <a:xfrm>
            <a:off x="76200" y="3149782"/>
            <a:ext cx="8477642" cy="1754326"/>
          </a:xfrm>
          <a:prstGeom prst="rect">
            <a:avLst/>
          </a:prstGeom>
          <a:noFill/>
        </p:spPr>
        <p:txBody>
          <a:bodyPr wrap="none" rtlCol="0">
            <a:spAutoFit/>
          </a:bodyPr>
          <a:lstStyle/>
          <a:p>
            <a:r>
              <a:rPr lang="en-US" b="1" u="sng" dirty="0">
                <a:latin typeface="Avenir Book" charset="0"/>
                <a:ea typeface="Avenir Book" charset="0"/>
                <a:cs typeface="Avenir Book" charset="0"/>
              </a:rPr>
              <a:t>Key Type</a:t>
            </a:r>
            <a:r>
              <a:rPr lang="en-US" dirty="0">
                <a:latin typeface="Avenir Book" charset="0"/>
                <a:ea typeface="Avenir Book" charset="0"/>
                <a:cs typeface="Avenir Book" charset="0"/>
              </a:rPr>
              <a:t>:  An IP prefix (1.2.1.0/24)</a:t>
            </a:r>
          </a:p>
          <a:p>
            <a:r>
              <a:rPr lang="en-US" dirty="0">
                <a:latin typeface="Avenir Book" charset="0"/>
                <a:ea typeface="Avenir Book" charset="0"/>
                <a:cs typeface="Avenir Book" charset="0"/>
              </a:rPr>
              <a:t>Value type:  Multiple forms</a:t>
            </a:r>
          </a:p>
          <a:p>
            <a:r>
              <a:rPr lang="en-US" dirty="0">
                <a:latin typeface="Avenir Book" charset="0"/>
                <a:ea typeface="Avenir Book" charset="0"/>
                <a:cs typeface="Avenir Book" charset="0"/>
              </a:rPr>
              <a:t>   - </a:t>
            </a:r>
            <a:r>
              <a:rPr lang="en-US" u="sng" dirty="0">
                <a:latin typeface="Avenir Book" charset="0"/>
                <a:ea typeface="Avenir Book" charset="0"/>
                <a:cs typeface="Avenir Book" charset="0"/>
              </a:rPr>
              <a:t>Interface</a:t>
            </a:r>
            <a:r>
              <a:rPr lang="en-US" dirty="0">
                <a:latin typeface="Avenir Book" charset="0"/>
                <a:ea typeface="Avenir Book" charset="0"/>
                <a:cs typeface="Avenir Book" charset="0"/>
              </a:rPr>
              <a:t> (IF0):  “This is my neighbor (on local net), link-layer can figure it out”</a:t>
            </a:r>
          </a:p>
          <a:p>
            <a:r>
              <a:rPr lang="en-US" dirty="0">
                <a:latin typeface="Avenir Book" charset="0"/>
                <a:ea typeface="Avenir Book" charset="0"/>
                <a:cs typeface="Avenir Book" charset="0"/>
              </a:rPr>
              <a:t>		</a:t>
            </a:r>
            <a:br>
              <a:rPr lang="en-US" dirty="0">
                <a:latin typeface="Avenir Book" charset="0"/>
                <a:ea typeface="Avenir Book" charset="0"/>
                <a:cs typeface="Avenir Book" charset="0"/>
              </a:rPr>
            </a:br>
            <a:r>
              <a:rPr lang="en-US" dirty="0">
                <a:latin typeface="Avenir Book" charset="0"/>
                <a:ea typeface="Avenir Book" charset="0"/>
                <a:cs typeface="Avenir Book" charset="0"/>
              </a:rPr>
              <a:t>   - </a:t>
            </a:r>
            <a:r>
              <a:rPr lang="en-US" u="sng" dirty="0">
                <a:latin typeface="Avenir Book" charset="0"/>
                <a:ea typeface="Avenir Book" charset="0"/>
                <a:cs typeface="Avenir Book" charset="0"/>
              </a:rPr>
              <a:t>Next hop IP</a:t>
            </a:r>
            <a:r>
              <a:rPr lang="en-US" dirty="0">
                <a:latin typeface="Avenir Book" charset="0"/>
                <a:ea typeface="Avenir Book" charset="0"/>
                <a:cs typeface="Avenir Book" charset="0"/>
              </a:rPr>
              <a:t> (</a:t>
            </a:r>
            <a:r>
              <a:rPr lang="en-US" dirty="0" err="1">
                <a:latin typeface="Avenir Book" charset="0"/>
                <a:ea typeface="Avenir Book" charset="0"/>
                <a:cs typeface="Avenir Book" charset="0"/>
              </a:rPr>
              <a:t>eg.</a:t>
            </a:r>
            <a:r>
              <a:rPr lang="en-US" dirty="0">
                <a:latin typeface="Avenir Book" charset="0"/>
                <a:ea typeface="Avenir Book" charset="0"/>
                <a:cs typeface="Avenir Book" charset="0"/>
              </a:rPr>
              <a:t> 1.1.1.1): send packet to this IP instead</a:t>
            </a:r>
            <a:br>
              <a:rPr lang="en-US" dirty="0">
                <a:latin typeface="Avenir Book" charset="0"/>
                <a:ea typeface="Avenir Book" charset="0"/>
                <a:cs typeface="Avenir Book" charset="0"/>
              </a:rPr>
            </a:br>
            <a:r>
              <a:rPr lang="en-US" dirty="0">
                <a:latin typeface="Avenir Book" charset="0"/>
                <a:ea typeface="Avenir Book" charset="0"/>
                <a:cs typeface="Avenir Book" charset="0"/>
              </a:rPr>
              <a:t>		</a:t>
            </a:r>
          </a:p>
        </p:txBody>
      </p:sp>
    </p:spTree>
    <p:extLst>
      <p:ext uri="{BB962C8B-B14F-4D97-AF65-F5344CB8AC3E}">
        <p14:creationId xmlns:p14="http://schemas.microsoft.com/office/powerpoint/2010/main" val="4166774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A6052-14DE-1B72-6AD7-79492E163FE1}"/>
              </a:ext>
            </a:extLst>
          </p:cNvPr>
          <p:cNvSpPr>
            <a:spLocks noGrp="1"/>
          </p:cNvSpPr>
          <p:nvPr>
            <p:ph type="title"/>
          </p:nvPr>
        </p:nvSpPr>
        <p:spPr/>
        <p:txBody>
          <a:bodyPr/>
          <a:lstStyle/>
          <a:p>
            <a:r>
              <a:rPr lang="en-US" dirty="0"/>
              <a:t>IP forwarding</a:t>
            </a:r>
          </a:p>
        </p:txBody>
      </p:sp>
      <p:sp>
        <p:nvSpPr>
          <p:cNvPr id="5" name="Content Placeholder 4">
            <a:extLst>
              <a:ext uri="{FF2B5EF4-FFF2-40B4-BE49-F238E27FC236}">
                <a16:creationId xmlns:a16="http://schemas.microsoft.com/office/drawing/2014/main" id="{8118BE9B-8AB2-8A0D-ECE2-70BB8C26B6D2}"/>
              </a:ext>
            </a:extLst>
          </p:cNvPr>
          <p:cNvSpPr>
            <a:spLocks noGrp="1"/>
          </p:cNvSpPr>
          <p:nvPr>
            <p:ph idx="1"/>
          </p:nvPr>
        </p:nvSpPr>
        <p:spPr/>
        <p:txBody>
          <a:bodyPr/>
          <a:lstStyle/>
          <a:p>
            <a:pPr marL="0" indent="0">
              <a:buNone/>
            </a:pPr>
            <a:r>
              <a:rPr lang="en-US" dirty="0"/>
              <a:t>Decide where to send packets based on </a:t>
            </a:r>
            <a:r>
              <a:rPr lang="en-US" u="sng" dirty="0"/>
              <a:t>forwarding table</a:t>
            </a:r>
          </a:p>
        </p:txBody>
      </p:sp>
      <p:sp>
        <p:nvSpPr>
          <p:cNvPr id="3" name="Slide Number Placeholder 2">
            <a:extLst>
              <a:ext uri="{FF2B5EF4-FFF2-40B4-BE49-F238E27FC236}">
                <a16:creationId xmlns:a16="http://schemas.microsoft.com/office/drawing/2014/main" id="{CD989157-F600-CD8C-1602-6F3A6679041B}"/>
              </a:ext>
            </a:extLst>
          </p:cNvPr>
          <p:cNvSpPr>
            <a:spLocks noGrp="1"/>
          </p:cNvSpPr>
          <p:nvPr>
            <p:ph type="sldNum" sz="quarter" idx="12"/>
          </p:nvPr>
        </p:nvSpPr>
        <p:spPr/>
        <p:txBody>
          <a:bodyPr/>
          <a:lstStyle/>
          <a:p>
            <a:fld id="{22D6CAD1-C946-4B93-B6A2-6369BC3B5860}" type="slidenum">
              <a:rPr lang="en-US" smtClean="0"/>
              <a:t>26</a:t>
            </a:fld>
            <a:endParaRPr lang="en-US"/>
          </a:p>
        </p:txBody>
      </p:sp>
      <p:graphicFrame>
        <p:nvGraphicFramePr>
          <p:cNvPr id="7" name="Table 4">
            <a:extLst>
              <a:ext uri="{FF2B5EF4-FFF2-40B4-BE49-F238E27FC236}">
                <a16:creationId xmlns:a16="http://schemas.microsoft.com/office/drawing/2014/main" id="{F0E38055-E9B9-F1F0-EC8B-3FCE59463EA3}"/>
              </a:ext>
            </a:extLst>
          </p:cNvPr>
          <p:cNvGraphicFramePr>
            <a:graphicFrameLocks noGrp="1"/>
          </p:cNvGraphicFramePr>
          <p:nvPr/>
        </p:nvGraphicFramePr>
        <p:xfrm>
          <a:off x="2743200" y="1671801"/>
          <a:ext cx="3934690" cy="1494972"/>
        </p:xfrm>
        <a:graphic>
          <a:graphicData uri="http://schemas.openxmlformats.org/drawingml/2006/table">
            <a:tbl>
              <a:tblPr firstRow="1" bandRow="1">
                <a:tableStyleId>{125E5076-3810-47DD-B79F-674D7AD40C01}</a:tableStyleId>
              </a:tblPr>
              <a:tblGrid>
                <a:gridCol w="1714842">
                  <a:extLst>
                    <a:ext uri="{9D8B030D-6E8A-4147-A177-3AD203B41FA5}">
                      <a16:colId xmlns:a16="http://schemas.microsoft.com/office/drawing/2014/main" val="2818217184"/>
                    </a:ext>
                  </a:extLst>
                </a:gridCol>
                <a:gridCol w="2219848">
                  <a:extLst>
                    <a:ext uri="{9D8B030D-6E8A-4147-A177-3AD203B41FA5}">
                      <a16:colId xmlns:a16="http://schemas.microsoft.com/office/drawing/2014/main" val="1431405096"/>
                    </a:ext>
                  </a:extLst>
                </a:gridCol>
              </a:tblGrid>
              <a:tr h="373743">
                <a:tc>
                  <a:txBody>
                    <a:bodyPr/>
                    <a:lstStyle/>
                    <a:p>
                      <a:pPr algn="l"/>
                      <a:r>
                        <a:rPr lang="en-US" sz="1800" dirty="0">
                          <a:latin typeface="Avenir Book" panose="02000503020000020003" pitchFamily="2" charset="0"/>
                        </a:rPr>
                        <a:t>Prefix</a:t>
                      </a:r>
                    </a:p>
                  </a:txBody>
                  <a:tcPr>
                    <a:solidFill>
                      <a:srgbClr val="22A6F4"/>
                    </a:solidFill>
                  </a:tcPr>
                </a:tc>
                <a:tc>
                  <a:txBody>
                    <a:bodyPr/>
                    <a:lstStyle/>
                    <a:p>
                      <a:pPr algn="l"/>
                      <a:r>
                        <a:rPr lang="en-US" sz="1800" dirty="0">
                          <a:latin typeface="Avenir Book" panose="02000503020000020003" pitchFamily="2" charset="0"/>
                        </a:rPr>
                        <a:t>Interface/Next hop</a:t>
                      </a:r>
                    </a:p>
                  </a:txBody>
                  <a:tcPr>
                    <a:solidFill>
                      <a:srgbClr val="22A6F4"/>
                    </a:solidFill>
                  </a:tcPr>
                </a:tc>
                <a:extLst>
                  <a:ext uri="{0D108BD9-81ED-4DB2-BD59-A6C34878D82A}">
                    <a16:rowId xmlns:a16="http://schemas.microsoft.com/office/drawing/2014/main" val="2452228461"/>
                  </a:ext>
                </a:extLst>
              </a:tr>
              <a:tr h="373743">
                <a:tc>
                  <a:txBody>
                    <a:bodyPr/>
                    <a:lstStyle/>
                    <a:p>
                      <a:pPr algn="l"/>
                      <a:endParaRPr lang="en-US" sz="1800" dirty="0">
                        <a:latin typeface="Avenir Book" panose="02000503020000020003" pitchFamily="2" charset="0"/>
                      </a:endParaRPr>
                    </a:p>
                  </a:txBody>
                  <a:tcPr/>
                </a:tc>
                <a:tc>
                  <a:txBody>
                    <a:bodyPr/>
                    <a:lstStyle/>
                    <a:p>
                      <a:pPr algn="l"/>
                      <a:endParaRPr lang="en-US" sz="1800" dirty="0">
                        <a:latin typeface="Avenir Book" panose="02000503020000020003" pitchFamily="2" charset="0"/>
                      </a:endParaRPr>
                    </a:p>
                  </a:txBody>
                  <a:tcPr/>
                </a:tc>
                <a:extLst>
                  <a:ext uri="{0D108BD9-81ED-4DB2-BD59-A6C34878D82A}">
                    <a16:rowId xmlns:a16="http://schemas.microsoft.com/office/drawing/2014/main" val="628076437"/>
                  </a:ext>
                </a:extLst>
              </a:tr>
              <a:tr h="373743">
                <a:tc>
                  <a:txBody>
                    <a:bodyPr/>
                    <a:lstStyle/>
                    <a:p>
                      <a:pPr algn="l"/>
                      <a:endParaRPr lang="en-US" sz="1800" dirty="0">
                        <a:latin typeface="Avenir Book" panose="02000503020000020003" pitchFamily="2" charset="0"/>
                      </a:endParaRPr>
                    </a:p>
                  </a:txBody>
                  <a:tcPr/>
                </a:tc>
                <a:tc>
                  <a:txBody>
                    <a:bodyPr/>
                    <a:lstStyle/>
                    <a:p>
                      <a:pPr algn="l"/>
                      <a:endParaRPr lang="en-US" sz="1800" dirty="0">
                        <a:latin typeface="Avenir Book" panose="02000503020000020003" pitchFamily="2" charset="0"/>
                      </a:endParaRPr>
                    </a:p>
                  </a:txBody>
                  <a:tcPr/>
                </a:tc>
                <a:extLst>
                  <a:ext uri="{0D108BD9-81ED-4DB2-BD59-A6C34878D82A}">
                    <a16:rowId xmlns:a16="http://schemas.microsoft.com/office/drawing/2014/main" val="874645885"/>
                  </a:ext>
                </a:extLst>
              </a:tr>
              <a:tr h="373743">
                <a:tc>
                  <a:txBody>
                    <a:bodyPr/>
                    <a:lstStyle/>
                    <a:p>
                      <a:pPr algn="l"/>
                      <a:endParaRPr lang="en-US" sz="1800" dirty="0">
                        <a:latin typeface="Avenir Book" panose="02000503020000020003" pitchFamily="2" charset="0"/>
                      </a:endParaRPr>
                    </a:p>
                  </a:txBody>
                  <a:tcPr/>
                </a:tc>
                <a:tc>
                  <a:txBody>
                    <a:bodyPr/>
                    <a:lstStyle/>
                    <a:p>
                      <a:pPr algn="l"/>
                      <a:endParaRPr lang="en-US" sz="1800" dirty="0">
                        <a:latin typeface="Avenir Book" panose="02000503020000020003" pitchFamily="2" charset="0"/>
                      </a:endParaRPr>
                    </a:p>
                  </a:txBody>
                  <a:tcPr/>
                </a:tc>
                <a:extLst>
                  <a:ext uri="{0D108BD9-81ED-4DB2-BD59-A6C34878D82A}">
                    <a16:rowId xmlns:a16="http://schemas.microsoft.com/office/drawing/2014/main" val="995055242"/>
                  </a:ext>
                </a:extLst>
              </a:tr>
            </a:tbl>
          </a:graphicData>
        </a:graphic>
      </p:graphicFrame>
      <p:sp>
        <p:nvSpPr>
          <p:cNvPr id="10" name="TextBox 9">
            <a:extLst>
              <a:ext uri="{FF2B5EF4-FFF2-40B4-BE49-F238E27FC236}">
                <a16:creationId xmlns:a16="http://schemas.microsoft.com/office/drawing/2014/main" id="{0EB730FA-A9D3-57FC-F2F1-ACACC8A5E6F4}"/>
              </a:ext>
            </a:extLst>
          </p:cNvPr>
          <p:cNvSpPr txBox="1"/>
          <p:nvPr/>
        </p:nvSpPr>
        <p:spPr>
          <a:xfrm>
            <a:off x="76200" y="3149782"/>
            <a:ext cx="8477642" cy="2031325"/>
          </a:xfrm>
          <a:prstGeom prst="rect">
            <a:avLst/>
          </a:prstGeom>
          <a:noFill/>
        </p:spPr>
        <p:txBody>
          <a:bodyPr wrap="none" rtlCol="0">
            <a:spAutoFit/>
          </a:bodyPr>
          <a:lstStyle/>
          <a:p>
            <a:r>
              <a:rPr lang="en-US" b="1" u="sng" dirty="0">
                <a:latin typeface="Avenir Book" charset="0"/>
                <a:ea typeface="Avenir Book" charset="0"/>
                <a:cs typeface="Avenir Book" charset="0"/>
              </a:rPr>
              <a:t>Key Type</a:t>
            </a:r>
            <a:r>
              <a:rPr lang="en-US" dirty="0">
                <a:latin typeface="Avenir Book" charset="0"/>
                <a:ea typeface="Avenir Book" charset="0"/>
                <a:cs typeface="Avenir Book" charset="0"/>
              </a:rPr>
              <a:t>:  An IP prefix (1.2.1.0/24)</a:t>
            </a:r>
          </a:p>
          <a:p>
            <a:r>
              <a:rPr lang="en-US" dirty="0">
                <a:latin typeface="Avenir Book" charset="0"/>
                <a:ea typeface="Avenir Book" charset="0"/>
                <a:cs typeface="Avenir Book" charset="0"/>
              </a:rPr>
              <a:t>Value type:  Multiple forms</a:t>
            </a:r>
          </a:p>
          <a:p>
            <a:r>
              <a:rPr lang="en-US" dirty="0">
                <a:latin typeface="Avenir Book" charset="0"/>
                <a:ea typeface="Avenir Book" charset="0"/>
                <a:cs typeface="Avenir Book" charset="0"/>
              </a:rPr>
              <a:t>   - </a:t>
            </a:r>
            <a:r>
              <a:rPr lang="en-US" u="sng" dirty="0">
                <a:latin typeface="Avenir Book" charset="0"/>
                <a:ea typeface="Avenir Book" charset="0"/>
                <a:cs typeface="Avenir Book" charset="0"/>
              </a:rPr>
              <a:t>Interface</a:t>
            </a:r>
            <a:r>
              <a:rPr lang="en-US" dirty="0">
                <a:latin typeface="Avenir Book" charset="0"/>
                <a:ea typeface="Avenir Book" charset="0"/>
                <a:cs typeface="Avenir Book" charset="0"/>
              </a:rPr>
              <a:t> (IF0):  “This is my neighbor (on local net), link-layer can figure it out”</a:t>
            </a:r>
          </a:p>
          <a:p>
            <a:r>
              <a:rPr lang="en-US" dirty="0">
                <a:latin typeface="Avenir Book" charset="0"/>
                <a:ea typeface="Avenir Book" charset="0"/>
                <a:cs typeface="Avenir Book" charset="0"/>
              </a:rPr>
              <a:t>		</a:t>
            </a:r>
            <a:r>
              <a:rPr lang="en-US" dirty="0">
                <a:solidFill>
                  <a:srgbClr val="FFCC33"/>
                </a:solidFill>
                <a:latin typeface="Avenir Book" charset="0"/>
                <a:ea typeface="Avenir Book" charset="0"/>
                <a:cs typeface="Avenir Book" charset="0"/>
              </a:rPr>
              <a:t>=&gt; ”Local delivery”</a:t>
            </a:r>
            <a:br>
              <a:rPr lang="en-US" dirty="0">
                <a:latin typeface="Avenir Book" charset="0"/>
                <a:ea typeface="Avenir Book" charset="0"/>
                <a:cs typeface="Avenir Book" charset="0"/>
              </a:rPr>
            </a:br>
            <a:r>
              <a:rPr lang="en-US" dirty="0">
                <a:latin typeface="Avenir Book" charset="0"/>
                <a:ea typeface="Avenir Book" charset="0"/>
                <a:cs typeface="Avenir Book" charset="0"/>
              </a:rPr>
              <a:t>   - </a:t>
            </a:r>
            <a:r>
              <a:rPr lang="en-US" u="sng" dirty="0">
                <a:latin typeface="Avenir Book" charset="0"/>
                <a:ea typeface="Avenir Book" charset="0"/>
                <a:cs typeface="Avenir Book" charset="0"/>
              </a:rPr>
              <a:t>Next hop IP</a:t>
            </a:r>
            <a:r>
              <a:rPr lang="en-US" dirty="0">
                <a:latin typeface="Avenir Book" charset="0"/>
                <a:ea typeface="Avenir Book" charset="0"/>
                <a:cs typeface="Avenir Book" charset="0"/>
              </a:rPr>
              <a:t> (</a:t>
            </a:r>
            <a:r>
              <a:rPr lang="en-US" dirty="0" err="1">
                <a:latin typeface="Avenir Book" charset="0"/>
                <a:ea typeface="Avenir Book" charset="0"/>
                <a:cs typeface="Avenir Book" charset="0"/>
              </a:rPr>
              <a:t>eg.</a:t>
            </a:r>
            <a:r>
              <a:rPr lang="en-US" dirty="0">
                <a:latin typeface="Avenir Book" charset="0"/>
                <a:ea typeface="Avenir Book" charset="0"/>
                <a:cs typeface="Avenir Book" charset="0"/>
              </a:rPr>
              <a:t> 1.1.1.1): send packet to this IP instead</a:t>
            </a:r>
            <a:br>
              <a:rPr lang="en-US" dirty="0">
                <a:latin typeface="Avenir Book" charset="0"/>
                <a:ea typeface="Avenir Book" charset="0"/>
                <a:cs typeface="Avenir Book" charset="0"/>
              </a:rPr>
            </a:br>
            <a:r>
              <a:rPr lang="en-US" dirty="0">
                <a:latin typeface="Avenir Book" charset="0"/>
                <a:ea typeface="Avenir Book" charset="0"/>
                <a:cs typeface="Avenir Book" charset="0"/>
              </a:rPr>
              <a:t>		</a:t>
            </a:r>
            <a:r>
              <a:rPr lang="en-US" dirty="0">
                <a:solidFill>
                  <a:srgbClr val="FFCC33"/>
                </a:solidFill>
                <a:latin typeface="Avenir Book" charset="0"/>
                <a:ea typeface="Avenir Book" charset="0"/>
                <a:cs typeface="Avenir Book" charset="0"/>
              </a:rPr>
              <a:t>=&gt; Need to search for next hop in table!</a:t>
            </a:r>
            <a:endParaRPr lang="en-US" u="sng" dirty="0">
              <a:solidFill>
                <a:srgbClr val="FFCC33"/>
              </a:solidFill>
              <a:latin typeface="Avenir Book" charset="0"/>
              <a:ea typeface="Avenir Book" charset="0"/>
              <a:cs typeface="Avenir Book" charset="0"/>
            </a:endParaRPr>
          </a:p>
          <a:p>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815430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8D75-EC52-AE4B-BDFC-D9A8C287C37C}"/>
              </a:ext>
            </a:extLst>
          </p:cNvPr>
          <p:cNvSpPr>
            <a:spLocks noGrp="1"/>
          </p:cNvSpPr>
          <p:nvPr>
            <p:ph type="title"/>
          </p:nvPr>
        </p:nvSpPr>
        <p:spPr/>
        <p:txBody>
          <a:bodyPr/>
          <a:lstStyle/>
          <a:p>
            <a:r>
              <a:rPr lang="en-US" dirty="0"/>
              <a:t>Forwarding IP packets</a:t>
            </a:r>
          </a:p>
        </p:txBody>
      </p:sp>
      <p:sp>
        <p:nvSpPr>
          <p:cNvPr id="4" name="Slide Number Placeholder 3">
            <a:extLst>
              <a:ext uri="{FF2B5EF4-FFF2-40B4-BE49-F238E27FC236}">
                <a16:creationId xmlns:a16="http://schemas.microsoft.com/office/drawing/2014/main" id="{9C5BD23E-3A23-EF46-B4BB-99F7FF841498}"/>
              </a:ext>
            </a:extLst>
          </p:cNvPr>
          <p:cNvSpPr>
            <a:spLocks noGrp="1"/>
          </p:cNvSpPr>
          <p:nvPr>
            <p:ph type="sldNum" sz="quarter" idx="12"/>
          </p:nvPr>
        </p:nvSpPr>
        <p:spPr/>
        <p:txBody>
          <a:bodyPr/>
          <a:lstStyle/>
          <a:p>
            <a:fld id="{22D6CAD1-C946-4B93-B6A2-6369BC3B5860}" type="slidenum">
              <a:rPr lang="en-US" smtClean="0"/>
              <a:t>27</a:t>
            </a:fld>
            <a:endParaRPr lang="en-US"/>
          </a:p>
        </p:txBody>
      </p:sp>
      <p:pic>
        <p:nvPicPr>
          <p:cNvPr id="6" name="Picture 5">
            <a:extLst>
              <a:ext uri="{FF2B5EF4-FFF2-40B4-BE49-F238E27FC236}">
                <a16:creationId xmlns:a16="http://schemas.microsoft.com/office/drawing/2014/main" id="{DE40F1B2-D12D-C640-9E72-D348D6DDB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451" y="2144315"/>
            <a:ext cx="1294195" cy="873858"/>
          </a:xfrm>
          <a:prstGeom prst="rect">
            <a:avLst/>
          </a:prstGeom>
        </p:spPr>
      </p:pic>
      <p:cxnSp>
        <p:nvCxnSpPr>
          <p:cNvPr id="21" name="Straight Connector 20">
            <a:extLst>
              <a:ext uri="{FF2B5EF4-FFF2-40B4-BE49-F238E27FC236}">
                <a16:creationId xmlns:a16="http://schemas.microsoft.com/office/drawing/2014/main" id="{83F0EFFC-AAE4-7A4D-8BBA-CB77B9CE39FE}"/>
              </a:ext>
            </a:extLst>
          </p:cNvPr>
          <p:cNvCxnSpPr>
            <a:cxnSpLocks/>
          </p:cNvCxnSpPr>
          <p:nvPr/>
        </p:nvCxnSpPr>
        <p:spPr>
          <a:xfrm flipH="1" flipV="1">
            <a:off x="1524000" y="2571835"/>
            <a:ext cx="2470277" cy="94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4E0930-0356-5D4F-998D-B6FA3B6D0794}"/>
              </a:ext>
            </a:extLst>
          </p:cNvPr>
          <p:cNvCxnSpPr>
            <a:cxnSpLocks/>
            <a:stCxn id="6" idx="1"/>
          </p:cNvCxnSpPr>
          <p:nvPr/>
        </p:nvCxnSpPr>
        <p:spPr>
          <a:xfrm rot="10800000">
            <a:off x="1473175" y="1342006"/>
            <a:ext cx="2470277" cy="1239239"/>
          </a:xfrm>
          <a:prstGeom prst="bentConnector3">
            <a:avLst>
              <a:gd name="adj1" fmla="val 6330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4">
            <a:extLst>
              <a:ext uri="{FF2B5EF4-FFF2-40B4-BE49-F238E27FC236}">
                <a16:creationId xmlns:a16="http://schemas.microsoft.com/office/drawing/2014/main" id="{601AEFED-9C77-C643-84A4-DE003DDE20DE}"/>
              </a:ext>
            </a:extLst>
          </p:cNvPr>
          <p:cNvCxnSpPr>
            <a:cxnSpLocks/>
            <a:stCxn id="6" idx="1"/>
          </p:cNvCxnSpPr>
          <p:nvPr/>
        </p:nvCxnSpPr>
        <p:spPr>
          <a:xfrm rot="10800000" flipV="1">
            <a:off x="1524005" y="2581243"/>
            <a:ext cx="2419447" cy="1209685"/>
          </a:xfrm>
          <a:prstGeom prst="bentConnector3">
            <a:avLst>
              <a:gd name="adj1" fmla="val 6417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372EF9-DF84-AE48-BDA2-6C954A1A97DA}"/>
              </a:ext>
            </a:extLst>
          </p:cNvPr>
          <p:cNvCxnSpPr>
            <a:cxnSpLocks/>
          </p:cNvCxnSpPr>
          <p:nvPr/>
        </p:nvCxnSpPr>
        <p:spPr>
          <a:xfrm flipV="1">
            <a:off x="4590549" y="1090141"/>
            <a:ext cx="0" cy="10588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451C905-0A12-5240-B49A-F8899565FBDF}"/>
              </a:ext>
            </a:extLst>
          </p:cNvPr>
          <p:cNvSpPr txBox="1"/>
          <p:nvPr/>
        </p:nvSpPr>
        <p:spPr>
          <a:xfrm>
            <a:off x="4572000" y="1178201"/>
            <a:ext cx="3316934" cy="369332"/>
          </a:xfrm>
          <a:prstGeom prst="rect">
            <a:avLst/>
          </a:prstGeom>
          <a:noFill/>
        </p:spPr>
        <p:txBody>
          <a:bodyPr wrap="none" rtlCol="0">
            <a:spAutoFit/>
          </a:bodyPr>
          <a:lstStyle/>
          <a:p>
            <a:r>
              <a:rPr lang="en-US" dirty="0">
                <a:latin typeface="Avenir Book" charset="0"/>
                <a:ea typeface="Avenir Book" charset="0"/>
                <a:cs typeface="Avenir Book" charset="0"/>
              </a:rPr>
              <a:t>To more networks (</a:t>
            </a:r>
            <a:r>
              <a:rPr lang="en-US" dirty="0" err="1">
                <a:latin typeface="Avenir Book" charset="0"/>
                <a:ea typeface="Avenir Book" charset="0"/>
                <a:cs typeface="Avenir Book" charset="0"/>
              </a:rPr>
              <a:t>ie</a:t>
            </a:r>
            <a:r>
              <a:rPr lang="en-US" dirty="0">
                <a:latin typeface="Avenir Book" charset="0"/>
                <a:ea typeface="Avenir Book" charset="0"/>
                <a:cs typeface="Avenir Book" charset="0"/>
              </a:rPr>
              <a:t>, Internet)</a:t>
            </a:r>
          </a:p>
        </p:txBody>
      </p:sp>
      <p:cxnSp>
        <p:nvCxnSpPr>
          <p:cNvPr id="37" name="Straight Connector 24">
            <a:extLst>
              <a:ext uri="{FF2B5EF4-FFF2-40B4-BE49-F238E27FC236}">
                <a16:creationId xmlns:a16="http://schemas.microsoft.com/office/drawing/2014/main" id="{BFDB9E11-3746-A84C-9960-913A830E90F8}"/>
              </a:ext>
            </a:extLst>
          </p:cNvPr>
          <p:cNvCxnSpPr>
            <a:cxnSpLocks/>
          </p:cNvCxnSpPr>
          <p:nvPr/>
        </p:nvCxnSpPr>
        <p:spPr>
          <a:xfrm flipV="1">
            <a:off x="5251580" y="1903648"/>
            <a:ext cx="2457904" cy="688447"/>
          </a:xfrm>
          <a:prstGeom prst="bentConnector3">
            <a:avLst>
              <a:gd name="adj1" fmla="val 6453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D38E849F-6161-4C43-934E-7CE1583F7645}"/>
              </a:ext>
            </a:extLst>
          </p:cNvPr>
          <p:cNvCxnSpPr>
            <a:cxnSpLocks/>
            <a:stCxn id="6" idx="3"/>
          </p:cNvCxnSpPr>
          <p:nvPr/>
        </p:nvCxnSpPr>
        <p:spPr>
          <a:xfrm>
            <a:off x="5237646" y="2581244"/>
            <a:ext cx="2433180" cy="508221"/>
          </a:xfrm>
          <a:prstGeom prst="bentConnector3">
            <a:avLst>
              <a:gd name="adj1" fmla="val 6579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A8898B9-F453-D542-9D20-173D2BC3650B}"/>
              </a:ext>
            </a:extLst>
          </p:cNvPr>
          <p:cNvSpPr txBox="1"/>
          <p:nvPr/>
        </p:nvSpPr>
        <p:spPr>
          <a:xfrm>
            <a:off x="1498701" y="1585079"/>
            <a:ext cx="731290" cy="307777"/>
          </a:xfrm>
          <a:prstGeom prst="rect">
            <a:avLst/>
          </a:prstGeom>
          <a:noFill/>
        </p:spPr>
        <p:txBody>
          <a:bodyPr wrap="none" rtlCol="0">
            <a:spAutoFit/>
          </a:bodyPr>
          <a:lstStyle/>
          <a:p>
            <a:r>
              <a:rPr lang="en-US" sz="1400" dirty="0">
                <a:latin typeface="Avenir Book" panose="02000503020000020003" pitchFamily="2" charset="0"/>
              </a:rPr>
              <a:t>1.2.1.2</a:t>
            </a:r>
          </a:p>
        </p:txBody>
      </p:sp>
      <p:sp>
        <p:nvSpPr>
          <p:cNvPr id="30" name="Rectangle 29">
            <a:extLst>
              <a:ext uri="{FF2B5EF4-FFF2-40B4-BE49-F238E27FC236}">
                <a16:creationId xmlns:a16="http://schemas.microsoft.com/office/drawing/2014/main" id="{2D8BC8B3-1317-B540-AC65-BE4687560CFF}"/>
              </a:ext>
            </a:extLst>
          </p:cNvPr>
          <p:cNvSpPr/>
          <p:nvPr/>
        </p:nvSpPr>
        <p:spPr>
          <a:xfrm>
            <a:off x="1730718" y="1244971"/>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CFF916A-15A9-7644-86FA-9A98D9669EE6}"/>
              </a:ext>
            </a:extLst>
          </p:cNvPr>
          <p:cNvSpPr/>
          <p:nvPr/>
        </p:nvSpPr>
        <p:spPr>
          <a:xfrm>
            <a:off x="1728740" y="2461700"/>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14AC48C-F81D-FE41-8DDA-ACA047306205}"/>
              </a:ext>
            </a:extLst>
          </p:cNvPr>
          <p:cNvSpPr/>
          <p:nvPr/>
        </p:nvSpPr>
        <p:spPr>
          <a:xfrm>
            <a:off x="1728740" y="367605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E51F4CB-F8FD-DC42-84CD-E1D2F8675F66}"/>
              </a:ext>
            </a:extLst>
          </p:cNvPr>
          <p:cNvSpPr/>
          <p:nvPr/>
        </p:nvSpPr>
        <p:spPr>
          <a:xfrm>
            <a:off x="7257704" y="1835730"/>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BE95DE6-E26D-FE48-9855-E294DCF2FBF1}"/>
              </a:ext>
            </a:extLst>
          </p:cNvPr>
          <p:cNvSpPr/>
          <p:nvPr/>
        </p:nvSpPr>
        <p:spPr>
          <a:xfrm>
            <a:off x="7246779" y="3006022"/>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5730E4-7B16-5148-87DD-7EB69D58C0E0}"/>
              </a:ext>
            </a:extLst>
          </p:cNvPr>
          <p:cNvSpPr/>
          <p:nvPr/>
        </p:nvSpPr>
        <p:spPr>
          <a:xfrm>
            <a:off x="3716720" y="247724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84C6CC2-D811-1F45-96FE-C79F43F30A11}"/>
              </a:ext>
            </a:extLst>
          </p:cNvPr>
          <p:cNvSpPr/>
          <p:nvPr/>
        </p:nvSpPr>
        <p:spPr>
          <a:xfrm>
            <a:off x="5230678" y="249750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1198319-DBA8-8349-987B-963864E3570F}"/>
              </a:ext>
            </a:extLst>
          </p:cNvPr>
          <p:cNvSpPr/>
          <p:nvPr/>
        </p:nvSpPr>
        <p:spPr>
          <a:xfrm>
            <a:off x="4477183" y="195748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762D3E4-ACD8-2545-81A6-066613DDDE39}"/>
              </a:ext>
            </a:extLst>
          </p:cNvPr>
          <p:cNvSpPr txBox="1"/>
          <p:nvPr/>
        </p:nvSpPr>
        <p:spPr>
          <a:xfrm>
            <a:off x="1582859" y="2806890"/>
            <a:ext cx="731290" cy="307777"/>
          </a:xfrm>
          <a:prstGeom prst="rect">
            <a:avLst/>
          </a:prstGeom>
          <a:noFill/>
        </p:spPr>
        <p:txBody>
          <a:bodyPr wrap="none" rtlCol="0">
            <a:spAutoFit/>
          </a:bodyPr>
          <a:lstStyle/>
          <a:p>
            <a:r>
              <a:rPr lang="en-US" sz="1400" dirty="0">
                <a:latin typeface="Avenir Book" panose="02000503020000020003" pitchFamily="2" charset="0"/>
              </a:rPr>
              <a:t>1.2.1.3</a:t>
            </a:r>
          </a:p>
        </p:txBody>
      </p:sp>
      <p:sp>
        <p:nvSpPr>
          <p:cNvPr id="43" name="TextBox 42">
            <a:extLst>
              <a:ext uri="{FF2B5EF4-FFF2-40B4-BE49-F238E27FC236}">
                <a16:creationId xmlns:a16="http://schemas.microsoft.com/office/drawing/2014/main" id="{1017AF6B-AEA4-9043-A082-EEB5247BF1D6}"/>
              </a:ext>
            </a:extLst>
          </p:cNvPr>
          <p:cNvSpPr txBox="1"/>
          <p:nvPr/>
        </p:nvSpPr>
        <p:spPr>
          <a:xfrm>
            <a:off x="1576972" y="4016573"/>
            <a:ext cx="930063" cy="307777"/>
          </a:xfrm>
          <a:prstGeom prst="rect">
            <a:avLst/>
          </a:prstGeom>
          <a:noFill/>
        </p:spPr>
        <p:txBody>
          <a:bodyPr wrap="none" rtlCol="0">
            <a:spAutoFit/>
          </a:bodyPr>
          <a:lstStyle/>
          <a:p>
            <a:r>
              <a:rPr lang="en-US" sz="1400" dirty="0">
                <a:latin typeface="Avenir Book" panose="02000503020000020003" pitchFamily="2" charset="0"/>
              </a:rPr>
              <a:t>1.2.1.200</a:t>
            </a:r>
          </a:p>
        </p:txBody>
      </p:sp>
      <p:sp>
        <p:nvSpPr>
          <p:cNvPr id="44" name="TextBox 43">
            <a:extLst>
              <a:ext uri="{FF2B5EF4-FFF2-40B4-BE49-F238E27FC236}">
                <a16:creationId xmlns:a16="http://schemas.microsoft.com/office/drawing/2014/main" id="{4C300B6B-9C43-F647-AB44-E2FD65FF5D82}"/>
              </a:ext>
            </a:extLst>
          </p:cNvPr>
          <p:cNvSpPr txBox="1"/>
          <p:nvPr/>
        </p:nvSpPr>
        <p:spPr>
          <a:xfrm>
            <a:off x="7001941" y="3407694"/>
            <a:ext cx="930063" cy="307777"/>
          </a:xfrm>
          <a:prstGeom prst="rect">
            <a:avLst/>
          </a:prstGeom>
          <a:noFill/>
        </p:spPr>
        <p:txBody>
          <a:bodyPr wrap="none" rtlCol="0">
            <a:spAutoFit/>
          </a:bodyPr>
          <a:lstStyle/>
          <a:p>
            <a:r>
              <a:rPr lang="en-US" sz="1400" dirty="0">
                <a:latin typeface="Avenir Book" panose="02000503020000020003" pitchFamily="2" charset="0"/>
              </a:rPr>
              <a:t>1.2.2.105</a:t>
            </a:r>
          </a:p>
        </p:txBody>
      </p:sp>
      <p:sp>
        <p:nvSpPr>
          <p:cNvPr id="45" name="TextBox 44">
            <a:extLst>
              <a:ext uri="{FF2B5EF4-FFF2-40B4-BE49-F238E27FC236}">
                <a16:creationId xmlns:a16="http://schemas.microsoft.com/office/drawing/2014/main" id="{B02B9578-7AB5-494E-8CC9-6B08DA4C78DE}"/>
              </a:ext>
            </a:extLst>
          </p:cNvPr>
          <p:cNvSpPr txBox="1"/>
          <p:nvPr/>
        </p:nvSpPr>
        <p:spPr>
          <a:xfrm>
            <a:off x="6988007" y="2175395"/>
            <a:ext cx="930063" cy="307777"/>
          </a:xfrm>
          <a:prstGeom prst="rect">
            <a:avLst/>
          </a:prstGeom>
          <a:noFill/>
        </p:spPr>
        <p:txBody>
          <a:bodyPr wrap="none" rtlCol="0">
            <a:spAutoFit/>
          </a:bodyPr>
          <a:lstStyle/>
          <a:p>
            <a:r>
              <a:rPr lang="en-US" sz="1400" dirty="0">
                <a:latin typeface="Avenir Book" panose="02000503020000020003" pitchFamily="2" charset="0"/>
              </a:rPr>
              <a:t>1.2.2.100</a:t>
            </a:r>
          </a:p>
        </p:txBody>
      </p:sp>
      <p:sp>
        <p:nvSpPr>
          <p:cNvPr id="46" name="TextBox 45">
            <a:extLst>
              <a:ext uri="{FF2B5EF4-FFF2-40B4-BE49-F238E27FC236}">
                <a16:creationId xmlns:a16="http://schemas.microsoft.com/office/drawing/2014/main" id="{A94B0637-5C54-9540-BD93-4953575C0875}"/>
              </a:ext>
            </a:extLst>
          </p:cNvPr>
          <p:cNvSpPr txBox="1"/>
          <p:nvPr/>
        </p:nvSpPr>
        <p:spPr>
          <a:xfrm>
            <a:off x="3460957" y="2939373"/>
            <a:ext cx="731290" cy="307777"/>
          </a:xfrm>
          <a:prstGeom prst="rect">
            <a:avLst/>
          </a:prstGeom>
          <a:noFill/>
        </p:spPr>
        <p:txBody>
          <a:bodyPr wrap="none" rtlCol="0">
            <a:spAutoFit/>
          </a:bodyPr>
          <a:lstStyle/>
          <a:p>
            <a:r>
              <a:rPr lang="en-US" sz="1400" dirty="0">
                <a:latin typeface="Avenir Book" panose="02000503020000020003" pitchFamily="2" charset="0"/>
              </a:rPr>
              <a:t>1.2.1.1</a:t>
            </a:r>
          </a:p>
        </p:txBody>
      </p:sp>
      <p:sp>
        <p:nvSpPr>
          <p:cNvPr id="47" name="TextBox 46">
            <a:extLst>
              <a:ext uri="{FF2B5EF4-FFF2-40B4-BE49-F238E27FC236}">
                <a16:creationId xmlns:a16="http://schemas.microsoft.com/office/drawing/2014/main" id="{9E065D4D-399F-1745-A910-B907428E026C}"/>
              </a:ext>
            </a:extLst>
          </p:cNvPr>
          <p:cNvSpPr txBox="1"/>
          <p:nvPr/>
        </p:nvSpPr>
        <p:spPr>
          <a:xfrm>
            <a:off x="5062280" y="2935576"/>
            <a:ext cx="731290" cy="307777"/>
          </a:xfrm>
          <a:prstGeom prst="rect">
            <a:avLst/>
          </a:prstGeom>
          <a:noFill/>
        </p:spPr>
        <p:txBody>
          <a:bodyPr wrap="none" rtlCol="0">
            <a:spAutoFit/>
          </a:bodyPr>
          <a:lstStyle/>
          <a:p>
            <a:r>
              <a:rPr lang="en-US" sz="1400" dirty="0">
                <a:latin typeface="Avenir Book" panose="02000503020000020003" pitchFamily="2" charset="0"/>
              </a:rPr>
              <a:t>1.2.2.1</a:t>
            </a:r>
          </a:p>
        </p:txBody>
      </p:sp>
      <p:sp>
        <p:nvSpPr>
          <p:cNvPr id="48" name="TextBox 47">
            <a:extLst>
              <a:ext uri="{FF2B5EF4-FFF2-40B4-BE49-F238E27FC236}">
                <a16:creationId xmlns:a16="http://schemas.microsoft.com/office/drawing/2014/main" id="{8E581916-4C00-CD41-985A-80C5E252098F}"/>
              </a:ext>
            </a:extLst>
          </p:cNvPr>
          <p:cNvSpPr txBox="1"/>
          <p:nvPr/>
        </p:nvSpPr>
        <p:spPr>
          <a:xfrm>
            <a:off x="3562894" y="2625125"/>
            <a:ext cx="431528" cy="307777"/>
          </a:xfrm>
          <a:prstGeom prst="rect">
            <a:avLst/>
          </a:prstGeom>
          <a:noFill/>
        </p:spPr>
        <p:txBody>
          <a:bodyPr wrap="none" rtlCol="0">
            <a:spAutoFit/>
          </a:bodyPr>
          <a:lstStyle/>
          <a:p>
            <a:r>
              <a:rPr lang="en-US" sz="1400" dirty="0">
                <a:latin typeface="Avenir Book" panose="02000503020000020003" pitchFamily="2" charset="0"/>
              </a:rPr>
              <a:t>IF1</a:t>
            </a:r>
          </a:p>
        </p:txBody>
      </p:sp>
      <p:sp>
        <p:nvSpPr>
          <p:cNvPr id="49" name="TextBox 48">
            <a:extLst>
              <a:ext uri="{FF2B5EF4-FFF2-40B4-BE49-F238E27FC236}">
                <a16:creationId xmlns:a16="http://schemas.microsoft.com/office/drawing/2014/main" id="{BE2495FE-F038-2949-8898-56865ABE7B8D}"/>
              </a:ext>
            </a:extLst>
          </p:cNvPr>
          <p:cNvSpPr txBox="1"/>
          <p:nvPr/>
        </p:nvSpPr>
        <p:spPr>
          <a:xfrm>
            <a:off x="5165607" y="2635516"/>
            <a:ext cx="431528" cy="307777"/>
          </a:xfrm>
          <a:prstGeom prst="rect">
            <a:avLst/>
          </a:prstGeom>
          <a:noFill/>
        </p:spPr>
        <p:txBody>
          <a:bodyPr wrap="none" rtlCol="0">
            <a:spAutoFit/>
          </a:bodyPr>
          <a:lstStyle/>
          <a:p>
            <a:r>
              <a:rPr lang="en-US" sz="1400" dirty="0">
                <a:latin typeface="Avenir Book" panose="02000503020000020003" pitchFamily="2" charset="0"/>
              </a:rPr>
              <a:t>IF2</a:t>
            </a:r>
          </a:p>
        </p:txBody>
      </p:sp>
      <p:sp>
        <p:nvSpPr>
          <p:cNvPr id="50" name="TextBox 49">
            <a:extLst>
              <a:ext uri="{FF2B5EF4-FFF2-40B4-BE49-F238E27FC236}">
                <a16:creationId xmlns:a16="http://schemas.microsoft.com/office/drawing/2014/main" id="{50B8C83F-D652-FC4C-81B9-906625234BA1}"/>
              </a:ext>
            </a:extLst>
          </p:cNvPr>
          <p:cNvSpPr txBox="1"/>
          <p:nvPr/>
        </p:nvSpPr>
        <p:spPr>
          <a:xfrm>
            <a:off x="4650915" y="1899451"/>
            <a:ext cx="431528" cy="307777"/>
          </a:xfrm>
          <a:prstGeom prst="rect">
            <a:avLst/>
          </a:prstGeom>
          <a:noFill/>
        </p:spPr>
        <p:txBody>
          <a:bodyPr wrap="none" rtlCol="0">
            <a:spAutoFit/>
          </a:bodyPr>
          <a:lstStyle/>
          <a:p>
            <a:r>
              <a:rPr lang="en-US" sz="1400" dirty="0">
                <a:latin typeface="Avenir Book" panose="02000503020000020003" pitchFamily="2" charset="0"/>
              </a:rPr>
              <a:t>IF0</a:t>
            </a:r>
          </a:p>
        </p:txBody>
      </p:sp>
      <p:pic>
        <p:nvPicPr>
          <p:cNvPr id="7" name="Picture 6">
            <a:extLst>
              <a:ext uri="{FF2B5EF4-FFF2-40B4-BE49-F238E27FC236}">
                <a16:creationId xmlns:a16="http://schemas.microsoft.com/office/drawing/2014/main" id="{08E4CBAF-D35E-0041-85D2-BE66A79EFE2E}"/>
              </a:ext>
            </a:extLst>
          </p:cNvPr>
          <p:cNvPicPr>
            <a:picLocks noChangeAspect="1"/>
          </p:cNvPicPr>
          <p:nvPr/>
        </p:nvPicPr>
        <p:blipFill>
          <a:blip r:embed="rId4"/>
          <a:stretch>
            <a:fillRect/>
          </a:stretch>
        </p:blipFill>
        <p:spPr>
          <a:xfrm>
            <a:off x="1156804" y="1029657"/>
            <a:ext cx="683797" cy="683797"/>
          </a:xfrm>
          <a:prstGeom prst="rect">
            <a:avLst/>
          </a:prstGeom>
        </p:spPr>
      </p:pic>
      <p:pic>
        <p:nvPicPr>
          <p:cNvPr id="14" name="Picture 13">
            <a:extLst>
              <a:ext uri="{FF2B5EF4-FFF2-40B4-BE49-F238E27FC236}">
                <a16:creationId xmlns:a16="http://schemas.microsoft.com/office/drawing/2014/main" id="{A17B09A2-4BB5-0F40-B74D-89AFB4BE1C03}"/>
              </a:ext>
            </a:extLst>
          </p:cNvPr>
          <p:cNvPicPr>
            <a:picLocks noChangeAspect="1"/>
          </p:cNvPicPr>
          <p:nvPr/>
        </p:nvPicPr>
        <p:blipFill>
          <a:blip r:embed="rId4"/>
          <a:stretch>
            <a:fillRect/>
          </a:stretch>
        </p:blipFill>
        <p:spPr>
          <a:xfrm>
            <a:off x="1156805" y="2276981"/>
            <a:ext cx="683797" cy="683797"/>
          </a:xfrm>
          <a:prstGeom prst="rect">
            <a:avLst/>
          </a:prstGeom>
        </p:spPr>
      </p:pic>
      <p:pic>
        <p:nvPicPr>
          <p:cNvPr id="15" name="Picture 14">
            <a:extLst>
              <a:ext uri="{FF2B5EF4-FFF2-40B4-BE49-F238E27FC236}">
                <a16:creationId xmlns:a16="http://schemas.microsoft.com/office/drawing/2014/main" id="{052FD16D-3100-9249-9D1E-2867B82AE38C}"/>
              </a:ext>
            </a:extLst>
          </p:cNvPr>
          <p:cNvPicPr>
            <a:picLocks noChangeAspect="1"/>
          </p:cNvPicPr>
          <p:nvPr/>
        </p:nvPicPr>
        <p:blipFill>
          <a:blip r:embed="rId4"/>
          <a:stretch>
            <a:fillRect/>
          </a:stretch>
        </p:blipFill>
        <p:spPr>
          <a:xfrm>
            <a:off x="1156803" y="3449035"/>
            <a:ext cx="683797" cy="683797"/>
          </a:xfrm>
          <a:prstGeom prst="rect">
            <a:avLst/>
          </a:prstGeom>
        </p:spPr>
      </p:pic>
      <p:pic>
        <p:nvPicPr>
          <p:cNvPr id="18" name="Picture 17">
            <a:extLst>
              <a:ext uri="{FF2B5EF4-FFF2-40B4-BE49-F238E27FC236}">
                <a16:creationId xmlns:a16="http://schemas.microsoft.com/office/drawing/2014/main" id="{CB44BE73-EB8F-3141-BFC0-5DEB9038D82C}"/>
              </a:ext>
            </a:extLst>
          </p:cNvPr>
          <p:cNvPicPr>
            <a:picLocks noChangeAspect="1"/>
          </p:cNvPicPr>
          <p:nvPr/>
        </p:nvPicPr>
        <p:blipFill>
          <a:blip r:embed="rId4"/>
          <a:stretch>
            <a:fillRect/>
          </a:stretch>
        </p:blipFill>
        <p:spPr>
          <a:xfrm>
            <a:off x="7367586" y="1561750"/>
            <a:ext cx="683797" cy="683797"/>
          </a:xfrm>
          <a:prstGeom prst="rect">
            <a:avLst/>
          </a:prstGeom>
        </p:spPr>
      </p:pic>
      <p:pic>
        <p:nvPicPr>
          <p:cNvPr id="19" name="Picture 18">
            <a:extLst>
              <a:ext uri="{FF2B5EF4-FFF2-40B4-BE49-F238E27FC236}">
                <a16:creationId xmlns:a16="http://schemas.microsoft.com/office/drawing/2014/main" id="{563FA7E6-469C-0546-B28F-7CD9F45930F9}"/>
              </a:ext>
            </a:extLst>
          </p:cNvPr>
          <p:cNvPicPr>
            <a:picLocks noChangeAspect="1"/>
          </p:cNvPicPr>
          <p:nvPr/>
        </p:nvPicPr>
        <p:blipFill>
          <a:blip r:embed="rId4"/>
          <a:stretch>
            <a:fillRect/>
          </a:stretch>
        </p:blipFill>
        <p:spPr>
          <a:xfrm>
            <a:off x="7367586" y="2747567"/>
            <a:ext cx="683797" cy="683797"/>
          </a:xfrm>
          <a:prstGeom prst="rect">
            <a:avLst/>
          </a:prstGeom>
        </p:spPr>
      </p:pic>
      <p:graphicFrame>
        <p:nvGraphicFramePr>
          <p:cNvPr id="3" name="Table 4">
            <a:extLst>
              <a:ext uri="{FF2B5EF4-FFF2-40B4-BE49-F238E27FC236}">
                <a16:creationId xmlns:a16="http://schemas.microsoft.com/office/drawing/2014/main" id="{FFFCB2FF-0650-9144-907A-677763491F42}"/>
              </a:ext>
            </a:extLst>
          </p:cNvPr>
          <p:cNvGraphicFramePr>
            <a:graphicFrameLocks noGrp="1"/>
          </p:cNvGraphicFramePr>
          <p:nvPr/>
        </p:nvGraphicFramePr>
        <p:xfrm>
          <a:off x="2923310" y="3459318"/>
          <a:ext cx="3934690" cy="1494972"/>
        </p:xfrm>
        <a:graphic>
          <a:graphicData uri="http://schemas.openxmlformats.org/drawingml/2006/table">
            <a:tbl>
              <a:tblPr firstRow="1" bandRow="1">
                <a:tableStyleId>{125E5076-3810-47DD-B79F-674D7AD40C01}</a:tableStyleId>
              </a:tblPr>
              <a:tblGrid>
                <a:gridCol w="1801090">
                  <a:extLst>
                    <a:ext uri="{9D8B030D-6E8A-4147-A177-3AD203B41FA5}">
                      <a16:colId xmlns:a16="http://schemas.microsoft.com/office/drawing/2014/main" val="2818217184"/>
                    </a:ext>
                  </a:extLst>
                </a:gridCol>
                <a:gridCol w="2133600">
                  <a:extLst>
                    <a:ext uri="{9D8B030D-6E8A-4147-A177-3AD203B41FA5}">
                      <a16:colId xmlns:a16="http://schemas.microsoft.com/office/drawing/2014/main" val="1431405096"/>
                    </a:ext>
                  </a:extLst>
                </a:gridCol>
              </a:tblGrid>
              <a:tr h="373743">
                <a:tc>
                  <a:txBody>
                    <a:bodyPr/>
                    <a:lstStyle/>
                    <a:p>
                      <a:pPr algn="l"/>
                      <a:r>
                        <a:rPr lang="en-US" sz="1800" dirty="0">
                          <a:latin typeface="Avenir Book" panose="02000503020000020003" pitchFamily="2" charset="0"/>
                        </a:rPr>
                        <a:t>Prefix</a:t>
                      </a:r>
                    </a:p>
                  </a:txBody>
                  <a:tcPr>
                    <a:solidFill>
                      <a:srgbClr val="22A6F4"/>
                    </a:solidFill>
                  </a:tcPr>
                </a:tc>
                <a:tc>
                  <a:txBody>
                    <a:bodyPr/>
                    <a:lstStyle/>
                    <a:p>
                      <a:pPr algn="l"/>
                      <a:r>
                        <a:rPr lang="en-US" sz="1800" dirty="0">
                          <a:latin typeface="Avenir Book" panose="02000503020000020003" pitchFamily="2" charset="0"/>
                        </a:rPr>
                        <a:t>Interface/Next hop</a:t>
                      </a:r>
                    </a:p>
                  </a:txBody>
                  <a:tcPr>
                    <a:solidFill>
                      <a:srgbClr val="22A6F4"/>
                    </a:solidFill>
                  </a:tcPr>
                </a:tc>
                <a:extLst>
                  <a:ext uri="{0D108BD9-81ED-4DB2-BD59-A6C34878D82A}">
                    <a16:rowId xmlns:a16="http://schemas.microsoft.com/office/drawing/2014/main" val="2452228461"/>
                  </a:ext>
                </a:extLst>
              </a:tr>
              <a:tr h="373743">
                <a:tc>
                  <a:txBody>
                    <a:bodyPr/>
                    <a:lstStyle/>
                    <a:p>
                      <a:pPr algn="l"/>
                      <a:endParaRPr lang="en-US" sz="1800" dirty="0">
                        <a:latin typeface="Avenir Book" panose="02000503020000020003" pitchFamily="2" charset="0"/>
                      </a:endParaRPr>
                    </a:p>
                  </a:txBody>
                  <a:tcPr/>
                </a:tc>
                <a:tc>
                  <a:txBody>
                    <a:bodyPr/>
                    <a:lstStyle/>
                    <a:p>
                      <a:pPr algn="l"/>
                      <a:endParaRPr lang="en-US" sz="1800" dirty="0">
                        <a:latin typeface="Avenir Book" panose="02000503020000020003" pitchFamily="2" charset="0"/>
                      </a:endParaRPr>
                    </a:p>
                  </a:txBody>
                  <a:tcPr/>
                </a:tc>
                <a:extLst>
                  <a:ext uri="{0D108BD9-81ED-4DB2-BD59-A6C34878D82A}">
                    <a16:rowId xmlns:a16="http://schemas.microsoft.com/office/drawing/2014/main" val="628076437"/>
                  </a:ext>
                </a:extLst>
              </a:tr>
              <a:tr h="373743">
                <a:tc>
                  <a:txBody>
                    <a:bodyPr/>
                    <a:lstStyle/>
                    <a:p>
                      <a:pPr algn="l"/>
                      <a:endParaRPr lang="en-US" sz="1800" dirty="0">
                        <a:latin typeface="Avenir Book" panose="02000503020000020003" pitchFamily="2" charset="0"/>
                      </a:endParaRPr>
                    </a:p>
                  </a:txBody>
                  <a:tcPr/>
                </a:tc>
                <a:tc>
                  <a:txBody>
                    <a:bodyPr/>
                    <a:lstStyle/>
                    <a:p>
                      <a:pPr algn="l"/>
                      <a:endParaRPr lang="en-US" sz="1800" dirty="0">
                        <a:latin typeface="Avenir Book" panose="02000503020000020003" pitchFamily="2" charset="0"/>
                      </a:endParaRPr>
                    </a:p>
                  </a:txBody>
                  <a:tcPr/>
                </a:tc>
                <a:extLst>
                  <a:ext uri="{0D108BD9-81ED-4DB2-BD59-A6C34878D82A}">
                    <a16:rowId xmlns:a16="http://schemas.microsoft.com/office/drawing/2014/main" val="874645885"/>
                  </a:ext>
                </a:extLst>
              </a:tr>
              <a:tr h="373743">
                <a:tc>
                  <a:txBody>
                    <a:bodyPr/>
                    <a:lstStyle/>
                    <a:p>
                      <a:pPr algn="l"/>
                      <a:endParaRPr lang="en-US" sz="1800" dirty="0">
                        <a:latin typeface="Avenir Book" panose="02000503020000020003" pitchFamily="2" charset="0"/>
                      </a:endParaRPr>
                    </a:p>
                  </a:txBody>
                  <a:tcPr/>
                </a:tc>
                <a:tc>
                  <a:txBody>
                    <a:bodyPr/>
                    <a:lstStyle/>
                    <a:p>
                      <a:pPr algn="l"/>
                      <a:endParaRPr lang="en-US" sz="1800" dirty="0">
                        <a:latin typeface="Avenir Book" panose="02000503020000020003" pitchFamily="2" charset="0"/>
                      </a:endParaRPr>
                    </a:p>
                  </a:txBody>
                  <a:tcPr/>
                </a:tc>
                <a:extLst>
                  <a:ext uri="{0D108BD9-81ED-4DB2-BD59-A6C34878D82A}">
                    <a16:rowId xmlns:a16="http://schemas.microsoft.com/office/drawing/2014/main" val="995055242"/>
                  </a:ext>
                </a:extLst>
              </a:tr>
            </a:tbl>
          </a:graphicData>
        </a:graphic>
      </p:graphicFrame>
      <p:sp>
        <p:nvSpPr>
          <p:cNvPr id="51" name="Rectangular Callout 50">
            <a:extLst>
              <a:ext uri="{FF2B5EF4-FFF2-40B4-BE49-F238E27FC236}">
                <a16:creationId xmlns:a16="http://schemas.microsoft.com/office/drawing/2014/main" id="{07DB1923-E6C3-0647-911C-68C341220321}"/>
              </a:ext>
            </a:extLst>
          </p:cNvPr>
          <p:cNvSpPr/>
          <p:nvPr/>
        </p:nvSpPr>
        <p:spPr>
          <a:xfrm>
            <a:off x="2174142" y="1135866"/>
            <a:ext cx="2228721" cy="853204"/>
          </a:xfrm>
          <a:prstGeom prst="wedgeRectCallout">
            <a:avLst>
              <a:gd name="adj1" fmla="val 29100"/>
              <a:gd name="adj2" fmla="val 1077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 1.2.1.3</a:t>
            </a:r>
          </a:p>
          <a:p>
            <a:r>
              <a:rPr lang="en-US" sz="1600" b="1" dirty="0" err="1">
                <a:latin typeface="Courier New" panose="02070309020205020404" pitchFamily="49" charset="0"/>
                <a:cs typeface="Courier New" panose="02070309020205020404" pitchFamily="49" charset="0"/>
              </a:rPr>
              <a:t>Dst</a:t>
            </a:r>
            <a:r>
              <a:rPr lang="en-US" sz="1600" b="1" dirty="0">
                <a:latin typeface="Courier New" panose="02070309020205020404" pitchFamily="49" charset="0"/>
                <a:cs typeface="Courier New" panose="02070309020205020404" pitchFamily="49" charset="0"/>
              </a:rPr>
              <a:t>: 1.2.2.100</a:t>
            </a:r>
          </a:p>
          <a:p>
            <a:r>
              <a:rPr lang="en-US" sz="1600" b="1" dirty="0">
                <a:latin typeface="Courier New" panose="02070309020205020404" pitchFamily="49" charset="0"/>
                <a:cs typeface="Courier New" panose="02070309020205020404" pitchFamily="49" charset="0"/>
              </a:rPr>
              <a:t>. . .</a:t>
            </a:r>
          </a:p>
        </p:txBody>
      </p:sp>
    </p:spTree>
    <p:extLst>
      <p:ext uri="{BB962C8B-B14F-4D97-AF65-F5344CB8AC3E}">
        <p14:creationId xmlns:p14="http://schemas.microsoft.com/office/powerpoint/2010/main" val="394152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8D75-EC52-AE4B-BDFC-D9A8C287C37C}"/>
              </a:ext>
            </a:extLst>
          </p:cNvPr>
          <p:cNvSpPr>
            <a:spLocks noGrp="1"/>
          </p:cNvSpPr>
          <p:nvPr>
            <p:ph type="title"/>
          </p:nvPr>
        </p:nvSpPr>
        <p:spPr/>
        <p:txBody>
          <a:bodyPr/>
          <a:lstStyle/>
          <a:p>
            <a:r>
              <a:rPr lang="en-US" dirty="0"/>
              <a:t>Forwarding IP packets</a:t>
            </a:r>
          </a:p>
        </p:txBody>
      </p:sp>
      <p:sp>
        <p:nvSpPr>
          <p:cNvPr id="4" name="Slide Number Placeholder 3">
            <a:extLst>
              <a:ext uri="{FF2B5EF4-FFF2-40B4-BE49-F238E27FC236}">
                <a16:creationId xmlns:a16="http://schemas.microsoft.com/office/drawing/2014/main" id="{9C5BD23E-3A23-EF46-B4BB-99F7FF841498}"/>
              </a:ext>
            </a:extLst>
          </p:cNvPr>
          <p:cNvSpPr>
            <a:spLocks noGrp="1"/>
          </p:cNvSpPr>
          <p:nvPr>
            <p:ph type="sldNum" sz="quarter" idx="12"/>
          </p:nvPr>
        </p:nvSpPr>
        <p:spPr/>
        <p:txBody>
          <a:bodyPr/>
          <a:lstStyle/>
          <a:p>
            <a:fld id="{22D6CAD1-C946-4B93-B6A2-6369BC3B5860}" type="slidenum">
              <a:rPr lang="en-US" smtClean="0"/>
              <a:t>28</a:t>
            </a:fld>
            <a:endParaRPr lang="en-US"/>
          </a:p>
        </p:txBody>
      </p:sp>
      <p:pic>
        <p:nvPicPr>
          <p:cNvPr id="6" name="Picture 5">
            <a:extLst>
              <a:ext uri="{FF2B5EF4-FFF2-40B4-BE49-F238E27FC236}">
                <a16:creationId xmlns:a16="http://schemas.microsoft.com/office/drawing/2014/main" id="{DE40F1B2-D12D-C640-9E72-D348D6DDB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451" y="2144315"/>
            <a:ext cx="1294195" cy="873858"/>
          </a:xfrm>
          <a:prstGeom prst="rect">
            <a:avLst/>
          </a:prstGeom>
        </p:spPr>
      </p:pic>
      <p:cxnSp>
        <p:nvCxnSpPr>
          <p:cNvPr id="21" name="Straight Connector 20">
            <a:extLst>
              <a:ext uri="{FF2B5EF4-FFF2-40B4-BE49-F238E27FC236}">
                <a16:creationId xmlns:a16="http://schemas.microsoft.com/office/drawing/2014/main" id="{83F0EFFC-AAE4-7A4D-8BBA-CB77B9CE39FE}"/>
              </a:ext>
            </a:extLst>
          </p:cNvPr>
          <p:cNvCxnSpPr>
            <a:cxnSpLocks/>
          </p:cNvCxnSpPr>
          <p:nvPr/>
        </p:nvCxnSpPr>
        <p:spPr>
          <a:xfrm flipH="1" flipV="1">
            <a:off x="1524000" y="2571835"/>
            <a:ext cx="2470277" cy="94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4E0930-0356-5D4F-998D-B6FA3B6D0794}"/>
              </a:ext>
            </a:extLst>
          </p:cNvPr>
          <p:cNvCxnSpPr>
            <a:cxnSpLocks/>
            <a:stCxn id="6" idx="1"/>
          </p:cNvCxnSpPr>
          <p:nvPr/>
        </p:nvCxnSpPr>
        <p:spPr>
          <a:xfrm rot="10800000">
            <a:off x="1473175" y="1342006"/>
            <a:ext cx="2470277" cy="1239239"/>
          </a:xfrm>
          <a:prstGeom prst="bentConnector3">
            <a:avLst>
              <a:gd name="adj1" fmla="val 6330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4">
            <a:extLst>
              <a:ext uri="{FF2B5EF4-FFF2-40B4-BE49-F238E27FC236}">
                <a16:creationId xmlns:a16="http://schemas.microsoft.com/office/drawing/2014/main" id="{601AEFED-9C77-C643-84A4-DE003DDE20DE}"/>
              </a:ext>
            </a:extLst>
          </p:cNvPr>
          <p:cNvCxnSpPr>
            <a:cxnSpLocks/>
            <a:stCxn id="6" idx="1"/>
          </p:cNvCxnSpPr>
          <p:nvPr/>
        </p:nvCxnSpPr>
        <p:spPr>
          <a:xfrm rot="10800000" flipV="1">
            <a:off x="1524005" y="2581243"/>
            <a:ext cx="2419447" cy="1209685"/>
          </a:xfrm>
          <a:prstGeom prst="bentConnector3">
            <a:avLst>
              <a:gd name="adj1" fmla="val 6417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372EF9-DF84-AE48-BDA2-6C954A1A97DA}"/>
              </a:ext>
            </a:extLst>
          </p:cNvPr>
          <p:cNvCxnSpPr>
            <a:cxnSpLocks/>
          </p:cNvCxnSpPr>
          <p:nvPr/>
        </p:nvCxnSpPr>
        <p:spPr>
          <a:xfrm flipV="1">
            <a:off x="4590549" y="1090141"/>
            <a:ext cx="0" cy="10588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451C905-0A12-5240-B49A-F8899565FBDF}"/>
              </a:ext>
            </a:extLst>
          </p:cNvPr>
          <p:cNvSpPr txBox="1"/>
          <p:nvPr/>
        </p:nvSpPr>
        <p:spPr>
          <a:xfrm>
            <a:off x="4572000" y="1178201"/>
            <a:ext cx="3316934" cy="369332"/>
          </a:xfrm>
          <a:prstGeom prst="rect">
            <a:avLst/>
          </a:prstGeom>
          <a:noFill/>
        </p:spPr>
        <p:txBody>
          <a:bodyPr wrap="none" rtlCol="0">
            <a:spAutoFit/>
          </a:bodyPr>
          <a:lstStyle/>
          <a:p>
            <a:r>
              <a:rPr lang="en-US" dirty="0">
                <a:latin typeface="Avenir Book" charset="0"/>
                <a:ea typeface="Avenir Book" charset="0"/>
                <a:cs typeface="Avenir Book" charset="0"/>
              </a:rPr>
              <a:t>To more networks (</a:t>
            </a:r>
            <a:r>
              <a:rPr lang="en-US" dirty="0" err="1">
                <a:latin typeface="Avenir Book" charset="0"/>
                <a:ea typeface="Avenir Book" charset="0"/>
                <a:cs typeface="Avenir Book" charset="0"/>
              </a:rPr>
              <a:t>ie</a:t>
            </a:r>
            <a:r>
              <a:rPr lang="en-US" dirty="0">
                <a:latin typeface="Avenir Book" charset="0"/>
                <a:ea typeface="Avenir Book" charset="0"/>
                <a:cs typeface="Avenir Book" charset="0"/>
              </a:rPr>
              <a:t>, Internet)</a:t>
            </a:r>
          </a:p>
        </p:txBody>
      </p:sp>
      <p:cxnSp>
        <p:nvCxnSpPr>
          <p:cNvPr id="37" name="Straight Connector 24">
            <a:extLst>
              <a:ext uri="{FF2B5EF4-FFF2-40B4-BE49-F238E27FC236}">
                <a16:creationId xmlns:a16="http://schemas.microsoft.com/office/drawing/2014/main" id="{BFDB9E11-3746-A84C-9960-913A830E90F8}"/>
              </a:ext>
            </a:extLst>
          </p:cNvPr>
          <p:cNvCxnSpPr>
            <a:cxnSpLocks/>
          </p:cNvCxnSpPr>
          <p:nvPr/>
        </p:nvCxnSpPr>
        <p:spPr>
          <a:xfrm flipV="1">
            <a:off x="5251580" y="1903648"/>
            <a:ext cx="2457904" cy="688447"/>
          </a:xfrm>
          <a:prstGeom prst="bentConnector3">
            <a:avLst>
              <a:gd name="adj1" fmla="val 6453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D38E849F-6161-4C43-934E-7CE1583F7645}"/>
              </a:ext>
            </a:extLst>
          </p:cNvPr>
          <p:cNvCxnSpPr>
            <a:cxnSpLocks/>
            <a:stCxn id="6" idx="3"/>
          </p:cNvCxnSpPr>
          <p:nvPr/>
        </p:nvCxnSpPr>
        <p:spPr>
          <a:xfrm>
            <a:off x="5237646" y="2581244"/>
            <a:ext cx="2433180" cy="508221"/>
          </a:xfrm>
          <a:prstGeom prst="bentConnector3">
            <a:avLst>
              <a:gd name="adj1" fmla="val 6579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A8898B9-F453-D542-9D20-173D2BC3650B}"/>
              </a:ext>
            </a:extLst>
          </p:cNvPr>
          <p:cNvSpPr txBox="1"/>
          <p:nvPr/>
        </p:nvSpPr>
        <p:spPr>
          <a:xfrm>
            <a:off x="1498701" y="1585079"/>
            <a:ext cx="731290" cy="307777"/>
          </a:xfrm>
          <a:prstGeom prst="rect">
            <a:avLst/>
          </a:prstGeom>
          <a:noFill/>
        </p:spPr>
        <p:txBody>
          <a:bodyPr wrap="none" rtlCol="0">
            <a:spAutoFit/>
          </a:bodyPr>
          <a:lstStyle/>
          <a:p>
            <a:r>
              <a:rPr lang="en-US" sz="1400" dirty="0">
                <a:latin typeface="Avenir Book" panose="02000503020000020003" pitchFamily="2" charset="0"/>
              </a:rPr>
              <a:t>1.2.1.2</a:t>
            </a:r>
          </a:p>
        </p:txBody>
      </p:sp>
      <p:sp>
        <p:nvSpPr>
          <p:cNvPr id="30" name="Rectangle 29">
            <a:extLst>
              <a:ext uri="{FF2B5EF4-FFF2-40B4-BE49-F238E27FC236}">
                <a16:creationId xmlns:a16="http://schemas.microsoft.com/office/drawing/2014/main" id="{2D8BC8B3-1317-B540-AC65-BE4687560CFF}"/>
              </a:ext>
            </a:extLst>
          </p:cNvPr>
          <p:cNvSpPr/>
          <p:nvPr/>
        </p:nvSpPr>
        <p:spPr>
          <a:xfrm>
            <a:off x="1730718" y="1244971"/>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CFF916A-15A9-7644-86FA-9A98D9669EE6}"/>
              </a:ext>
            </a:extLst>
          </p:cNvPr>
          <p:cNvSpPr/>
          <p:nvPr/>
        </p:nvSpPr>
        <p:spPr>
          <a:xfrm>
            <a:off x="1728740" y="2461700"/>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14AC48C-F81D-FE41-8DDA-ACA047306205}"/>
              </a:ext>
            </a:extLst>
          </p:cNvPr>
          <p:cNvSpPr/>
          <p:nvPr/>
        </p:nvSpPr>
        <p:spPr>
          <a:xfrm>
            <a:off x="1728740" y="367605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E51F4CB-F8FD-DC42-84CD-E1D2F8675F66}"/>
              </a:ext>
            </a:extLst>
          </p:cNvPr>
          <p:cNvSpPr/>
          <p:nvPr/>
        </p:nvSpPr>
        <p:spPr>
          <a:xfrm>
            <a:off x="7257704" y="1835730"/>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BE95DE6-E26D-FE48-9855-E294DCF2FBF1}"/>
              </a:ext>
            </a:extLst>
          </p:cNvPr>
          <p:cNvSpPr/>
          <p:nvPr/>
        </p:nvSpPr>
        <p:spPr>
          <a:xfrm>
            <a:off x="7246779" y="3006022"/>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5730E4-7B16-5148-87DD-7EB69D58C0E0}"/>
              </a:ext>
            </a:extLst>
          </p:cNvPr>
          <p:cNvSpPr/>
          <p:nvPr/>
        </p:nvSpPr>
        <p:spPr>
          <a:xfrm>
            <a:off x="3716720" y="247724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84C6CC2-D811-1F45-96FE-C79F43F30A11}"/>
              </a:ext>
            </a:extLst>
          </p:cNvPr>
          <p:cNvSpPr/>
          <p:nvPr/>
        </p:nvSpPr>
        <p:spPr>
          <a:xfrm>
            <a:off x="5230678" y="249750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1198319-DBA8-8349-987B-963864E3570F}"/>
              </a:ext>
            </a:extLst>
          </p:cNvPr>
          <p:cNvSpPr/>
          <p:nvPr/>
        </p:nvSpPr>
        <p:spPr>
          <a:xfrm>
            <a:off x="4477183" y="195748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762D3E4-ACD8-2545-81A6-066613DDDE39}"/>
              </a:ext>
            </a:extLst>
          </p:cNvPr>
          <p:cNvSpPr txBox="1"/>
          <p:nvPr/>
        </p:nvSpPr>
        <p:spPr>
          <a:xfrm>
            <a:off x="1582859" y="2806890"/>
            <a:ext cx="731290" cy="307777"/>
          </a:xfrm>
          <a:prstGeom prst="rect">
            <a:avLst/>
          </a:prstGeom>
          <a:noFill/>
        </p:spPr>
        <p:txBody>
          <a:bodyPr wrap="none" rtlCol="0">
            <a:spAutoFit/>
          </a:bodyPr>
          <a:lstStyle/>
          <a:p>
            <a:r>
              <a:rPr lang="en-US" sz="1400" dirty="0">
                <a:latin typeface="Avenir Book" panose="02000503020000020003" pitchFamily="2" charset="0"/>
              </a:rPr>
              <a:t>1.2.1.3</a:t>
            </a:r>
          </a:p>
        </p:txBody>
      </p:sp>
      <p:sp>
        <p:nvSpPr>
          <p:cNvPr id="43" name="TextBox 42">
            <a:extLst>
              <a:ext uri="{FF2B5EF4-FFF2-40B4-BE49-F238E27FC236}">
                <a16:creationId xmlns:a16="http://schemas.microsoft.com/office/drawing/2014/main" id="{1017AF6B-AEA4-9043-A082-EEB5247BF1D6}"/>
              </a:ext>
            </a:extLst>
          </p:cNvPr>
          <p:cNvSpPr txBox="1"/>
          <p:nvPr/>
        </p:nvSpPr>
        <p:spPr>
          <a:xfrm>
            <a:off x="1576972" y="4016573"/>
            <a:ext cx="930063" cy="307777"/>
          </a:xfrm>
          <a:prstGeom prst="rect">
            <a:avLst/>
          </a:prstGeom>
          <a:noFill/>
        </p:spPr>
        <p:txBody>
          <a:bodyPr wrap="none" rtlCol="0">
            <a:spAutoFit/>
          </a:bodyPr>
          <a:lstStyle/>
          <a:p>
            <a:r>
              <a:rPr lang="en-US" sz="1400" dirty="0">
                <a:latin typeface="Avenir Book" panose="02000503020000020003" pitchFamily="2" charset="0"/>
              </a:rPr>
              <a:t>1.2.1.200</a:t>
            </a:r>
          </a:p>
        </p:txBody>
      </p:sp>
      <p:sp>
        <p:nvSpPr>
          <p:cNvPr id="44" name="TextBox 43">
            <a:extLst>
              <a:ext uri="{FF2B5EF4-FFF2-40B4-BE49-F238E27FC236}">
                <a16:creationId xmlns:a16="http://schemas.microsoft.com/office/drawing/2014/main" id="{4C300B6B-9C43-F647-AB44-E2FD65FF5D82}"/>
              </a:ext>
            </a:extLst>
          </p:cNvPr>
          <p:cNvSpPr txBox="1"/>
          <p:nvPr/>
        </p:nvSpPr>
        <p:spPr>
          <a:xfrm>
            <a:off x="7001941" y="3407694"/>
            <a:ext cx="930063" cy="307777"/>
          </a:xfrm>
          <a:prstGeom prst="rect">
            <a:avLst/>
          </a:prstGeom>
          <a:noFill/>
        </p:spPr>
        <p:txBody>
          <a:bodyPr wrap="none" rtlCol="0">
            <a:spAutoFit/>
          </a:bodyPr>
          <a:lstStyle/>
          <a:p>
            <a:r>
              <a:rPr lang="en-US" sz="1400" dirty="0">
                <a:latin typeface="Avenir Book" panose="02000503020000020003" pitchFamily="2" charset="0"/>
              </a:rPr>
              <a:t>1.2.2.105</a:t>
            </a:r>
          </a:p>
        </p:txBody>
      </p:sp>
      <p:sp>
        <p:nvSpPr>
          <p:cNvPr id="45" name="TextBox 44">
            <a:extLst>
              <a:ext uri="{FF2B5EF4-FFF2-40B4-BE49-F238E27FC236}">
                <a16:creationId xmlns:a16="http://schemas.microsoft.com/office/drawing/2014/main" id="{B02B9578-7AB5-494E-8CC9-6B08DA4C78DE}"/>
              </a:ext>
            </a:extLst>
          </p:cNvPr>
          <p:cNvSpPr txBox="1"/>
          <p:nvPr/>
        </p:nvSpPr>
        <p:spPr>
          <a:xfrm>
            <a:off x="6988007" y="2175395"/>
            <a:ext cx="930063" cy="307777"/>
          </a:xfrm>
          <a:prstGeom prst="rect">
            <a:avLst/>
          </a:prstGeom>
          <a:noFill/>
        </p:spPr>
        <p:txBody>
          <a:bodyPr wrap="none" rtlCol="0">
            <a:spAutoFit/>
          </a:bodyPr>
          <a:lstStyle/>
          <a:p>
            <a:r>
              <a:rPr lang="en-US" sz="1400" dirty="0">
                <a:latin typeface="Avenir Book" panose="02000503020000020003" pitchFamily="2" charset="0"/>
              </a:rPr>
              <a:t>1.2.2.100</a:t>
            </a:r>
          </a:p>
        </p:txBody>
      </p:sp>
      <p:sp>
        <p:nvSpPr>
          <p:cNvPr id="46" name="TextBox 45">
            <a:extLst>
              <a:ext uri="{FF2B5EF4-FFF2-40B4-BE49-F238E27FC236}">
                <a16:creationId xmlns:a16="http://schemas.microsoft.com/office/drawing/2014/main" id="{A94B0637-5C54-9540-BD93-4953575C0875}"/>
              </a:ext>
            </a:extLst>
          </p:cNvPr>
          <p:cNvSpPr txBox="1"/>
          <p:nvPr/>
        </p:nvSpPr>
        <p:spPr>
          <a:xfrm>
            <a:off x="3460957" y="2939373"/>
            <a:ext cx="731290" cy="307777"/>
          </a:xfrm>
          <a:prstGeom prst="rect">
            <a:avLst/>
          </a:prstGeom>
          <a:noFill/>
        </p:spPr>
        <p:txBody>
          <a:bodyPr wrap="none" rtlCol="0">
            <a:spAutoFit/>
          </a:bodyPr>
          <a:lstStyle/>
          <a:p>
            <a:r>
              <a:rPr lang="en-US" sz="1400" dirty="0">
                <a:latin typeface="Avenir Book" panose="02000503020000020003" pitchFamily="2" charset="0"/>
              </a:rPr>
              <a:t>1.2.1.1</a:t>
            </a:r>
          </a:p>
        </p:txBody>
      </p:sp>
      <p:sp>
        <p:nvSpPr>
          <p:cNvPr id="47" name="TextBox 46">
            <a:extLst>
              <a:ext uri="{FF2B5EF4-FFF2-40B4-BE49-F238E27FC236}">
                <a16:creationId xmlns:a16="http://schemas.microsoft.com/office/drawing/2014/main" id="{9E065D4D-399F-1745-A910-B907428E026C}"/>
              </a:ext>
            </a:extLst>
          </p:cNvPr>
          <p:cNvSpPr txBox="1"/>
          <p:nvPr/>
        </p:nvSpPr>
        <p:spPr>
          <a:xfrm>
            <a:off x="5062280" y="2935576"/>
            <a:ext cx="731290" cy="307777"/>
          </a:xfrm>
          <a:prstGeom prst="rect">
            <a:avLst/>
          </a:prstGeom>
          <a:noFill/>
        </p:spPr>
        <p:txBody>
          <a:bodyPr wrap="none" rtlCol="0">
            <a:spAutoFit/>
          </a:bodyPr>
          <a:lstStyle/>
          <a:p>
            <a:r>
              <a:rPr lang="en-US" sz="1400" dirty="0">
                <a:latin typeface="Avenir Book" panose="02000503020000020003" pitchFamily="2" charset="0"/>
              </a:rPr>
              <a:t>1.2.2.1</a:t>
            </a:r>
          </a:p>
        </p:txBody>
      </p:sp>
      <p:sp>
        <p:nvSpPr>
          <p:cNvPr id="48" name="TextBox 47">
            <a:extLst>
              <a:ext uri="{FF2B5EF4-FFF2-40B4-BE49-F238E27FC236}">
                <a16:creationId xmlns:a16="http://schemas.microsoft.com/office/drawing/2014/main" id="{8E581916-4C00-CD41-985A-80C5E252098F}"/>
              </a:ext>
            </a:extLst>
          </p:cNvPr>
          <p:cNvSpPr txBox="1"/>
          <p:nvPr/>
        </p:nvSpPr>
        <p:spPr>
          <a:xfrm>
            <a:off x="3562894" y="2625125"/>
            <a:ext cx="431528" cy="307777"/>
          </a:xfrm>
          <a:prstGeom prst="rect">
            <a:avLst/>
          </a:prstGeom>
          <a:noFill/>
        </p:spPr>
        <p:txBody>
          <a:bodyPr wrap="none" rtlCol="0">
            <a:spAutoFit/>
          </a:bodyPr>
          <a:lstStyle/>
          <a:p>
            <a:r>
              <a:rPr lang="en-US" sz="1400" dirty="0">
                <a:latin typeface="Avenir Book" panose="02000503020000020003" pitchFamily="2" charset="0"/>
              </a:rPr>
              <a:t>IF1</a:t>
            </a:r>
          </a:p>
        </p:txBody>
      </p:sp>
      <p:sp>
        <p:nvSpPr>
          <p:cNvPr id="49" name="TextBox 48">
            <a:extLst>
              <a:ext uri="{FF2B5EF4-FFF2-40B4-BE49-F238E27FC236}">
                <a16:creationId xmlns:a16="http://schemas.microsoft.com/office/drawing/2014/main" id="{BE2495FE-F038-2949-8898-56865ABE7B8D}"/>
              </a:ext>
            </a:extLst>
          </p:cNvPr>
          <p:cNvSpPr txBox="1"/>
          <p:nvPr/>
        </p:nvSpPr>
        <p:spPr>
          <a:xfrm>
            <a:off x="5165607" y="2635516"/>
            <a:ext cx="431528" cy="307777"/>
          </a:xfrm>
          <a:prstGeom prst="rect">
            <a:avLst/>
          </a:prstGeom>
          <a:noFill/>
        </p:spPr>
        <p:txBody>
          <a:bodyPr wrap="none" rtlCol="0">
            <a:spAutoFit/>
          </a:bodyPr>
          <a:lstStyle/>
          <a:p>
            <a:r>
              <a:rPr lang="en-US" sz="1400" dirty="0">
                <a:latin typeface="Avenir Book" panose="02000503020000020003" pitchFamily="2" charset="0"/>
              </a:rPr>
              <a:t>IF2</a:t>
            </a:r>
          </a:p>
        </p:txBody>
      </p:sp>
      <p:sp>
        <p:nvSpPr>
          <p:cNvPr id="50" name="TextBox 49">
            <a:extLst>
              <a:ext uri="{FF2B5EF4-FFF2-40B4-BE49-F238E27FC236}">
                <a16:creationId xmlns:a16="http://schemas.microsoft.com/office/drawing/2014/main" id="{50B8C83F-D652-FC4C-81B9-906625234BA1}"/>
              </a:ext>
            </a:extLst>
          </p:cNvPr>
          <p:cNvSpPr txBox="1"/>
          <p:nvPr/>
        </p:nvSpPr>
        <p:spPr>
          <a:xfrm>
            <a:off x="4650915" y="1899451"/>
            <a:ext cx="431528" cy="307777"/>
          </a:xfrm>
          <a:prstGeom prst="rect">
            <a:avLst/>
          </a:prstGeom>
          <a:noFill/>
        </p:spPr>
        <p:txBody>
          <a:bodyPr wrap="none" rtlCol="0">
            <a:spAutoFit/>
          </a:bodyPr>
          <a:lstStyle/>
          <a:p>
            <a:r>
              <a:rPr lang="en-US" sz="1400" dirty="0">
                <a:latin typeface="Avenir Book" panose="02000503020000020003" pitchFamily="2" charset="0"/>
              </a:rPr>
              <a:t>IF0</a:t>
            </a:r>
          </a:p>
        </p:txBody>
      </p:sp>
      <p:pic>
        <p:nvPicPr>
          <p:cNvPr id="7" name="Picture 6">
            <a:extLst>
              <a:ext uri="{FF2B5EF4-FFF2-40B4-BE49-F238E27FC236}">
                <a16:creationId xmlns:a16="http://schemas.microsoft.com/office/drawing/2014/main" id="{08E4CBAF-D35E-0041-85D2-BE66A79EFE2E}"/>
              </a:ext>
            </a:extLst>
          </p:cNvPr>
          <p:cNvPicPr>
            <a:picLocks noChangeAspect="1"/>
          </p:cNvPicPr>
          <p:nvPr/>
        </p:nvPicPr>
        <p:blipFill>
          <a:blip r:embed="rId4"/>
          <a:stretch>
            <a:fillRect/>
          </a:stretch>
        </p:blipFill>
        <p:spPr>
          <a:xfrm>
            <a:off x="1156804" y="1029657"/>
            <a:ext cx="683797" cy="683797"/>
          </a:xfrm>
          <a:prstGeom prst="rect">
            <a:avLst/>
          </a:prstGeom>
        </p:spPr>
      </p:pic>
      <p:pic>
        <p:nvPicPr>
          <p:cNvPr id="14" name="Picture 13">
            <a:extLst>
              <a:ext uri="{FF2B5EF4-FFF2-40B4-BE49-F238E27FC236}">
                <a16:creationId xmlns:a16="http://schemas.microsoft.com/office/drawing/2014/main" id="{A17B09A2-4BB5-0F40-B74D-89AFB4BE1C03}"/>
              </a:ext>
            </a:extLst>
          </p:cNvPr>
          <p:cNvPicPr>
            <a:picLocks noChangeAspect="1"/>
          </p:cNvPicPr>
          <p:nvPr/>
        </p:nvPicPr>
        <p:blipFill>
          <a:blip r:embed="rId4"/>
          <a:stretch>
            <a:fillRect/>
          </a:stretch>
        </p:blipFill>
        <p:spPr>
          <a:xfrm>
            <a:off x="1156805" y="2276981"/>
            <a:ext cx="683797" cy="683797"/>
          </a:xfrm>
          <a:prstGeom prst="rect">
            <a:avLst/>
          </a:prstGeom>
        </p:spPr>
      </p:pic>
      <p:pic>
        <p:nvPicPr>
          <p:cNvPr id="15" name="Picture 14">
            <a:extLst>
              <a:ext uri="{FF2B5EF4-FFF2-40B4-BE49-F238E27FC236}">
                <a16:creationId xmlns:a16="http://schemas.microsoft.com/office/drawing/2014/main" id="{052FD16D-3100-9249-9D1E-2867B82AE38C}"/>
              </a:ext>
            </a:extLst>
          </p:cNvPr>
          <p:cNvPicPr>
            <a:picLocks noChangeAspect="1"/>
          </p:cNvPicPr>
          <p:nvPr/>
        </p:nvPicPr>
        <p:blipFill>
          <a:blip r:embed="rId4"/>
          <a:stretch>
            <a:fillRect/>
          </a:stretch>
        </p:blipFill>
        <p:spPr>
          <a:xfrm>
            <a:off x="1156803" y="3449035"/>
            <a:ext cx="683797" cy="683797"/>
          </a:xfrm>
          <a:prstGeom prst="rect">
            <a:avLst/>
          </a:prstGeom>
        </p:spPr>
      </p:pic>
      <p:pic>
        <p:nvPicPr>
          <p:cNvPr id="18" name="Picture 17">
            <a:extLst>
              <a:ext uri="{FF2B5EF4-FFF2-40B4-BE49-F238E27FC236}">
                <a16:creationId xmlns:a16="http://schemas.microsoft.com/office/drawing/2014/main" id="{CB44BE73-EB8F-3141-BFC0-5DEB9038D82C}"/>
              </a:ext>
            </a:extLst>
          </p:cNvPr>
          <p:cNvPicPr>
            <a:picLocks noChangeAspect="1"/>
          </p:cNvPicPr>
          <p:nvPr/>
        </p:nvPicPr>
        <p:blipFill>
          <a:blip r:embed="rId4"/>
          <a:stretch>
            <a:fillRect/>
          </a:stretch>
        </p:blipFill>
        <p:spPr>
          <a:xfrm>
            <a:off x="7367586" y="1561750"/>
            <a:ext cx="683797" cy="683797"/>
          </a:xfrm>
          <a:prstGeom prst="rect">
            <a:avLst/>
          </a:prstGeom>
        </p:spPr>
      </p:pic>
      <p:pic>
        <p:nvPicPr>
          <p:cNvPr id="19" name="Picture 18">
            <a:extLst>
              <a:ext uri="{FF2B5EF4-FFF2-40B4-BE49-F238E27FC236}">
                <a16:creationId xmlns:a16="http://schemas.microsoft.com/office/drawing/2014/main" id="{563FA7E6-469C-0546-B28F-7CD9F45930F9}"/>
              </a:ext>
            </a:extLst>
          </p:cNvPr>
          <p:cNvPicPr>
            <a:picLocks noChangeAspect="1"/>
          </p:cNvPicPr>
          <p:nvPr/>
        </p:nvPicPr>
        <p:blipFill>
          <a:blip r:embed="rId4"/>
          <a:stretch>
            <a:fillRect/>
          </a:stretch>
        </p:blipFill>
        <p:spPr>
          <a:xfrm>
            <a:off x="7367586" y="2747567"/>
            <a:ext cx="683797" cy="683797"/>
          </a:xfrm>
          <a:prstGeom prst="rect">
            <a:avLst/>
          </a:prstGeom>
        </p:spPr>
      </p:pic>
      <p:graphicFrame>
        <p:nvGraphicFramePr>
          <p:cNvPr id="3" name="Table 4">
            <a:extLst>
              <a:ext uri="{FF2B5EF4-FFF2-40B4-BE49-F238E27FC236}">
                <a16:creationId xmlns:a16="http://schemas.microsoft.com/office/drawing/2014/main" id="{FFFCB2FF-0650-9144-907A-677763491F42}"/>
              </a:ext>
            </a:extLst>
          </p:cNvPr>
          <p:cNvGraphicFramePr>
            <a:graphicFrameLocks noGrp="1"/>
          </p:cNvGraphicFramePr>
          <p:nvPr/>
        </p:nvGraphicFramePr>
        <p:xfrm>
          <a:off x="2923310" y="3459318"/>
          <a:ext cx="3327509" cy="1494972"/>
        </p:xfrm>
        <a:graphic>
          <a:graphicData uri="http://schemas.openxmlformats.org/drawingml/2006/table">
            <a:tbl>
              <a:tblPr firstRow="1" bandRow="1">
                <a:tableStyleId>{125E5076-3810-47DD-B79F-674D7AD40C01}</a:tableStyleId>
              </a:tblPr>
              <a:tblGrid>
                <a:gridCol w="2053754">
                  <a:extLst>
                    <a:ext uri="{9D8B030D-6E8A-4147-A177-3AD203B41FA5}">
                      <a16:colId xmlns:a16="http://schemas.microsoft.com/office/drawing/2014/main" val="2818217184"/>
                    </a:ext>
                  </a:extLst>
                </a:gridCol>
                <a:gridCol w="1273755">
                  <a:extLst>
                    <a:ext uri="{9D8B030D-6E8A-4147-A177-3AD203B41FA5}">
                      <a16:colId xmlns:a16="http://schemas.microsoft.com/office/drawing/2014/main" val="1431405096"/>
                    </a:ext>
                  </a:extLst>
                </a:gridCol>
              </a:tblGrid>
              <a:tr h="373743">
                <a:tc>
                  <a:txBody>
                    <a:bodyPr/>
                    <a:lstStyle/>
                    <a:p>
                      <a:pPr algn="l"/>
                      <a:r>
                        <a:rPr lang="en-US" sz="1800" dirty="0">
                          <a:latin typeface="Avenir Book" panose="02000503020000020003" pitchFamily="2" charset="0"/>
                        </a:rPr>
                        <a:t>Prefix</a:t>
                      </a:r>
                    </a:p>
                  </a:txBody>
                  <a:tcPr>
                    <a:solidFill>
                      <a:srgbClr val="22A6F4"/>
                    </a:solidFill>
                  </a:tcPr>
                </a:tc>
                <a:tc>
                  <a:txBody>
                    <a:bodyPr/>
                    <a:lstStyle/>
                    <a:p>
                      <a:pPr algn="l"/>
                      <a:r>
                        <a:rPr lang="en-US" sz="1800" dirty="0">
                          <a:latin typeface="Avenir Book" panose="02000503020000020003" pitchFamily="2" charset="0"/>
                        </a:rPr>
                        <a:t>Interface</a:t>
                      </a:r>
                    </a:p>
                  </a:txBody>
                  <a:tcPr>
                    <a:solidFill>
                      <a:srgbClr val="22A6F4"/>
                    </a:solidFill>
                  </a:tcPr>
                </a:tc>
                <a:extLst>
                  <a:ext uri="{0D108BD9-81ED-4DB2-BD59-A6C34878D82A}">
                    <a16:rowId xmlns:a16="http://schemas.microsoft.com/office/drawing/2014/main" val="2452228461"/>
                  </a:ext>
                </a:extLst>
              </a:tr>
              <a:tr h="373743">
                <a:tc>
                  <a:txBody>
                    <a:bodyPr/>
                    <a:lstStyle/>
                    <a:p>
                      <a:pPr algn="l"/>
                      <a:r>
                        <a:rPr lang="en-US" sz="1800" dirty="0">
                          <a:latin typeface="Avenir Book" panose="02000503020000020003" pitchFamily="2" charset="0"/>
                        </a:rPr>
                        <a:t>1.2.1.0/24</a:t>
                      </a:r>
                    </a:p>
                  </a:txBody>
                  <a:tcPr/>
                </a:tc>
                <a:tc>
                  <a:txBody>
                    <a:bodyPr/>
                    <a:lstStyle/>
                    <a:p>
                      <a:pPr algn="l"/>
                      <a:r>
                        <a:rPr lang="en-US" sz="1800" dirty="0">
                          <a:latin typeface="Avenir Book" panose="02000503020000020003" pitchFamily="2" charset="0"/>
                        </a:rPr>
                        <a:t>IF1</a:t>
                      </a:r>
                    </a:p>
                  </a:txBody>
                  <a:tcPr/>
                </a:tc>
                <a:extLst>
                  <a:ext uri="{0D108BD9-81ED-4DB2-BD59-A6C34878D82A}">
                    <a16:rowId xmlns:a16="http://schemas.microsoft.com/office/drawing/2014/main" val="628076437"/>
                  </a:ext>
                </a:extLst>
              </a:tr>
              <a:tr h="373743">
                <a:tc>
                  <a:txBody>
                    <a:bodyPr/>
                    <a:lstStyle/>
                    <a:p>
                      <a:pPr algn="l"/>
                      <a:r>
                        <a:rPr lang="en-US" sz="1800" dirty="0">
                          <a:latin typeface="Avenir Book" panose="02000503020000020003" pitchFamily="2" charset="0"/>
                        </a:rPr>
                        <a:t>1.2.2.0/24</a:t>
                      </a:r>
                    </a:p>
                  </a:txBody>
                  <a:tcPr/>
                </a:tc>
                <a:tc>
                  <a:txBody>
                    <a:bodyPr/>
                    <a:lstStyle/>
                    <a:p>
                      <a:pPr algn="l"/>
                      <a:r>
                        <a:rPr lang="en-US" sz="1800" dirty="0">
                          <a:latin typeface="Avenir Book" panose="02000503020000020003" pitchFamily="2" charset="0"/>
                        </a:rPr>
                        <a:t>IF2</a:t>
                      </a:r>
                    </a:p>
                  </a:txBody>
                  <a:tcPr/>
                </a:tc>
                <a:extLst>
                  <a:ext uri="{0D108BD9-81ED-4DB2-BD59-A6C34878D82A}">
                    <a16:rowId xmlns:a16="http://schemas.microsoft.com/office/drawing/2014/main" val="874645885"/>
                  </a:ext>
                </a:extLst>
              </a:tr>
              <a:tr h="373743">
                <a:tc>
                  <a:txBody>
                    <a:bodyPr/>
                    <a:lstStyle/>
                    <a:p>
                      <a:pPr algn="l"/>
                      <a:r>
                        <a:rPr lang="en-US" sz="1800" dirty="0">
                          <a:latin typeface="xkcd Script" panose="03000503000000000000" pitchFamily="49" charset="0"/>
                          <a:ea typeface="xkcd Script" panose="03000503000000000000" pitchFamily="49" charset="0"/>
                        </a:rPr>
                        <a:t>…</a:t>
                      </a:r>
                    </a:p>
                  </a:txBody>
                  <a:tcPr/>
                </a:tc>
                <a:tc>
                  <a:txBody>
                    <a:bodyPr/>
                    <a:lstStyle/>
                    <a:p>
                      <a:pPr algn="l"/>
                      <a:r>
                        <a:rPr lang="en-US" sz="1800" dirty="0">
                          <a:latin typeface="xkcd Script" panose="03000503000000000000" pitchFamily="49" charset="0"/>
                          <a:ea typeface="xkcd Script" panose="03000503000000000000" pitchFamily="49" charset="0"/>
                        </a:rPr>
                        <a:t>…</a:t>
                      </a:r>
                    </a:p>
                  </a:txBody>
                  <a:tcPr/>
                </a:tc>
                <a:extLst>
                  <a:ext uri="{0D108BD9-81ED-4DB2-BD59-A6C34878D82A}">
                    <a16:rowId xmlns:a16="http://schemas.microsoft.com/office/drawing/2014/main" val="995055242"/>
                  </a:ext>
                </a:extLst>
              </a:tr>
            </a:tbl>
          </a:graphicData>
        </a:graphic>
      </p:graphicFrame>
      <p:sp>
        <p:nvSpPr>
          <p:cNvPr id="53" name="Rectangular Callout 52">
            <a:extLst>
              <a:ext uri="{FF2B5EF4-FFF2-40B4-BE49-F238E27FC236}">
                <a16:creationId xmlns:a16="http://schemas.microsoft.com/office/drawing/2014/main" id="{2C85DCA1-3E88-EC49-B522-BDF21FDB206D}"/>
              </a:ext>
            </a:extLst>
          </p:cNvPr>
          <p:cNvSpPr/>
          <p:nvPr/>
        </p:nvSpPr>
        <p:spPr>
          <a:xfrm>
            <a:off x="2174142" y="1135866"/>
            <a:ext cx="2228721" cy="853204"/>
          </a:xfrm>
          <a:prstGeom prst="wedgeRectCallout">
            <a:avLst>
              <a:gd name="adj1" fmla="val 29100"/>
              <a:gd name="adj2" fmla="val 1077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 1.2.1.3</a:t>
            </a:r>
          </a:p>
          <a:p>
            <a:r>
              <a:rPr lang="en-US" sz="1600" b="1" dirty="0" err="1">
                <a:latin typeface="Courier New" panose="02070309020205020404" pitchFamily="49" charset="0"/>
                <a:cs typeface="Courier New" panose="02070309020205020404" pitchFamily="49" charset="0"/>
              </a:rPr>
              <a:t>Dst</a:t>
            </a:r>
            <a:r>
              <a:rPr lang="en-US" sz="1600" b="1" dirty="0">
                <a:latin typeface="Courier New" panose="02070309020205020404" pitchFamily="49" charset="0"/>
                <a:cs typeface="Courier New" panose="02070309020205020404" pitchFamily="49" charset="0"/>
              </a:rPr>
              <a:t>: 1.2.2.100</a:t>
            </a:r>
          </a:p>
          <a:p>
            <a:r>
              <a:rPr lang="en-US" sz="1600" b="1" dirty="0">
                <a:latin typeface="Courier New" panose="02070309020205020404" pitchFamily="49" charset="0"/>
                <a:cs typeface="Courier New" panose="02070309020205020404" pitchFamily="49" charset="0"/>
              </a:rPr>
              <a:t>. . .</a:t>
            </a:r>
          </a:p>
        </p:txBody>
      </p:sp>
    </p:spTree>
    <p:extLst>
      <p:ext uri="{BB962C8B-B14F-4D97-AF65-F5344CB8AC3E}">
        <p14:creationId xmlns:p14="http://schemas.microsoft.com/office/powerpoint/2010/main" val="1950093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FE372EF9-DF84-AE48-BDA2-6C954A1A97DA}"/>
              </a:ext>
            </a:extLst>
          </p:cNvPr>
          <p:cNvCxnSpPr>
            <a:cxnSpLocks/>
            <a:stCxn id="41" idx="0"/>
          </p:cNvCxnSpPr>
          <p:nvPr/>
        </p:nvCxnSpPr>
        <p:spPr>
          <a:xfrm flipV="1">
            <a:off x="6965409" y="3049930"/>
            <a:ext cx="0" cy="624113"/>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loud 2">
            <a:extLst>
              <a:ext uri="{FF2B5EF4-FFF2-40B4-BE49-F238E27FC236}">
                <a16:creationId xmlns:a16="http://schemas.microsoft.com/office/drawing/2014/main" id="{761E2223-1273-77C3-0B29-55DFF7294726}"/>
              </a:ext>
            </a:extLst>
          </p:cNvPr>
          <p:cNvSpPr/>
          <p:nvPr/>
        </p:nvSpPr>
        <p:spPr>
          <a:xfrm>
            <a:off x="5683675" y="2019144"/>
            <a:ext cx="2563467" cy="1314606"/>
          </a:xfrm>
          <a:prstGeom prst="cloud">
            <a:avLst/>
          </a:prstGeom>
          <a:solidFill>
            <a:schemeClr val="tx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F48D75-EC52-AE4B-BDFC-D9A8C287C37C}"/>
              </a:ext>
            </a:extLst>
          </p:cNvPr>
          <p:cNvSpPr>
            <a:spLocks noGrp="1"/>
          </p:cNvSpPr>
          <p:nvPr>
            <p:ph type="title"/>
          </p:nvPr>
        </p:nvSpPr>
        <p:spPr/>
        <p:txBody>
          <a:bodyPr/>
          <a:lstStyle/>
          <a:p>
            <a:r>
              <a:rPr lang="en-US" dirty="0"/>
              <a:t>What about the rest?</a:t>
            </a:r>
          </a:p>
        </p:txBody>
      </p:sp>
      <p:sp>
        <p:nvSpPr>
          <p:cNvPr id="23" name="Content Placeholder 22">
            <a:extLst>
              <a:ext uri="{FF2B5EF4-FFF2-40B4-BE49-F238E27FC236}">
                <a16:creationId xmlns:a16="http://schemas.microsoft.com/office/drawing/2014/main" id="{F9170A18-7614-2B46-878D-6DDAD277A7D4}"/>
              </a:ext>
            </a:extLst>
          </p:cNvPr>
          <p:cNvSpPr>
            <a:spLocks noGrp="1"/>
          </p:cNvSpPr>
          <p:nvPr>
            <p:ph idx="1"/>
          </p:nvPr>
        </p:nvSpPr>
        <p:spPr>
          <a:xfrm>
            <a:off x="457199" y="1200151"/>
            <a:ext cx="5864596" cy="3394472"/>
          </a:xfrm>
        </p:spPr>
        <p:txBody>
          <a:bodyPr>
            <a:normAutofit/>
          </a:bodyPr>
          <a:lstStyle/>
          <a:p>
            <a:pPr marL="0" indent="0">
              <a:buNone/>
            </a:pPr>
            <a:r>
              <a:rPr lang="en-US" sz="2000" dirty="0"/>
              <a:t>How to reach networks that </a:t>
            </a:r>
            <a:r>
              <a:rPr lang="en-US" sz="2000" dirty="0">
                <a:solidFill>
                  <a:srgbClr val="FFCC33"/>
                </a:solidFill>
              </a:rPr>
              <a:t>aren’t directly connected</a:t>
            </a:r>
            <a:r>
              <a:rPr lang="en-US" sz="2000" dirty="0"/>
              <a:t>?</a:t>
            </a:r>
          </a:p>
          <a:p>
            <a:endParaRPr lang="en-US" sz="2000" dirty="0"/>
          </a:p>
        </p:txBody>
      </p:sp>
      <p:sp>
        <p:nvSpPr>
          <p:cNvPr id="4" name="Slide Number Placeholder 3">
            <a:extLst>
              <a:ext uri="{FF2B5EF4-FFF2-40B4-BE49-F238E27FC236}">
                <a16:creationId xmlns:a16="http://schemas.microsoft.com/office/drawing/2014/main" id="{9C5BD23E-3A23-EF46-B4BB-99F7FF841498}"/>
              </a:ext>
            </a:extLst>
          </p:cNvPr>
          <p:cNvSpPr>
            <a:spLocks noGrp="1"/>
          </p:cNvSpPr>
          <p:nvPr>
            <p:ph type="sldNum" sz="quarter" idx="12"/>
          </p:nvPr>
        </p:nvSpPr>
        <p:spPr/>
        <p:txBody>
          <a:bodyPr/>
          <a:lstStyle/>
          <a:p>
            <a:fld id="{22D6CAD1-C946-4B93-B6A2-6369BC3B5860}" type="slidenum">
              <a:rPr lang="en-US" smtClean="0"/>
              <a:t>29</a:t>
            </a:fld>
            <a:endParaRPr lang="en-US"/>
          </a:p>
        </p:txBody>
      </p:sp>
      <p:pic>
        <p:nvPicPr>
          <p:cNvPr id="6" name="Picture 5">
            <a:extLst>
              <a:ext uri="{FF2B5EF4-FFF2-40B4-BE49-F238E27FC236}">
                <a16:creationId xmlns:a16="http://schemas.microsoft.com/office/drawing/2014/main" id="{DE40F1B2-D12D-C640-9E72-D348D6DDB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795" y="3860875"/>
            <a:ext cx="1294195" cy="873858"/>
          </a:xfrm>
          <a:prstGeom prst="rect">
            <a:avLst/>
          </a:prstGeom>
        </p:spPr>
      </p:pic>
      <p:cxnSp>
        <p:nvCxnSpPr>
          <p:cNvPr id="21" name="Straight Connector 20">
            <a:extLst>
              <a:ext uri="{FF2B5EF4-FFF2-40B4-BE49-F238E27FC236}">
                <a16:creationId xmlns:a16="http://schemas.microsoft.com/office/drawing/2014/main" id="{83F0EFFC-AAE4-7A4D-8BBA-CB77B9CE39FE}"/>
              </a:ext>
            </a:extLst>
          </p:cNvPr>
          <p:cNvCxnSpPr>
            <a:cxnSpLocks/>
          </p:cNvCxnSpPr>
          <p:nvPr/>
        </p:nvCxnSpPr>
        <p:spPr>
          <a:xfrm flipH="1" flipV="1">
            <a:off x="5765871" y="4288310"/>
            <a:ext cx="606750" cy="94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E25730E4-7B16-5148-87DD-7EB69D58C0E0}"/>
              </a:ext>
            </a:extLst>
          </p:cNvPr>
          <p:cNvSpPr/>
          <p:nvPr/>
        </p:nvSpPr>
        <p:spPr>
          <a:xfrm>
            <a:off x="6144743" y="421406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1198319-DBA8-8349-987B-963864E3570F}"/>
              </a:ext>
            </a:extLst>
          </p:cNvPr>
          <p:cNvSpPr/>
          <p:nvPr/>
        </p:nvSpPr>
        <p:spPr>
          <a:xfrm>
            <a:off x="6855527" y="367404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8E581916-4C00-CD41-985A-80C5E252098F}"/>
              </a:ext>
            </a:extLst>
          </p:cNvPr>
          <p:cNvSpPr txBox="1"/>
          <p:nvPr/>
        </p:nvSpPr>
        <p:spPr>
          <a:xfrm>
            <a:off x="5941238" y="4341685"/>
            <a:ext cx="431528" cy="307777"/>
          </a:xfrm>
          <a:prstGeom prst="rect">
            <a:avLst/>
          </a:prstGeom>
          <a:noFill/>
        </p:spPr>
        <p:txBody>
          <a:bodyPr wrap="none" rtlCol="0">
            <a:spAutoFit/>
          </a:bodyPr>
          <a:lstStyle/>
          <a:p>
            <a:r>
              <a:rPr lang="en-US" sz="1400" dirty="0">
                <a:latin typeface="Avenir Book" panose="02000503020000020003" pitchFamily="2" charset="0"/>
              </a:rPr>
              <a:t>IF1</a:t>
            </a:r>
          </a:p>
        </p:txBody>
      </p:sp>
      <p:sp>
        <p:nvSpPr>
          <p:cNvPr id="49" name="TextBox 48">
            <a:extLst>
              <a:ext uri="{FF2B5EF4-FFF2-40B4-BE49-F238E27FC236}">
                <a16:creationId xmlns:a16="http://schemas.microsoft.com/office/drawing/2014/main" id="{BE2495FE-F038-2949-8898-56865ABE7B8D}"/>
              </a:ext>
            </a:extLst>
          </p:cNvPr>
          <p:cNvSpPr txBox="1"/>
          <p:nvPr/>
        </p:nvSpPr>
        <p:spPr>
          <a:xfrm>
            <a:off x="7543951" y="4352076"/>
            <a:ext cx="431528" cy="307777"/>
          </a:xfrm>
          <a:prstGeom prst="rect">
            <a:avLst/>
          </a:prstGeom>
          <a:noFill/>
        </p:spPr>
        <p:txBody>
          <a:bodyPr wrap="none" rtlCol="0">
            <a:spAutoFit/>
          </a:bodyPr>
          <a:lstStyle/>
          <a:p>
            <a:r>
              <a:rPr lang="en-US" sz="1400" dirty="0">
                <a:latin typeface="Avenir Book" panose="02000503020000020003" pitchFamily="2" charset="0"/>
              </a:rPr>
              <a:t>IF2</a:t>
            </a:r>
          </a:p>
        </p:txBody>
      </p:sp>
      <p:sp>
        <p:nvSpPr>
          <p:cNvPr id="50" name="TextBox 49">
            <a:extLst>
              <a:ext uri="{FF2B5EF4-FFF2-40B4-BE49-F238E27FC236}">
                <a16:creationId xmlns:a16="http://schemas.microsoft.com/office/drawing/2014/main" id="{50B8C83F-D652-FC4C-81B9-906625234BA1}"/>
              </a:ext>
            </a:extLst>
          </p:cNvPr>
          <p:cNvSpPr txBox="1"/>
          <p:nvPr/>
        </p:nvSpPr>
        <p:spPr>
          <a:xfrm>
            <a:off x="7029259" y="3616011"/>
            <a:ext cx="431528" cy="307777"/>
          </a:xfrm>
          <a:prstGeom prst="rect">
            <a:avLst/>
          </a:prstGeom>
          <a:noFill/>
        </p:spPr>
        <p:txBody>
          <a:bodyPr wrap="none" rtlCol="0">
            <a:spAutoFit/>
          </a:bodyPr>
          <a:lstStyle/>
          <a:p>
            <a:r>
              <a:rPr lang="en-US" sz="1400" dirty="0">
                <a:latin typeface="Avenir Book" panose="02000503020000020003" pitchFamily="2" charset="0"/>
              </a:rPr>
              <a:t>IF0</a:t>
            </a:r>
          </a:p>
        </p:txBody>
      </p:sp>
      <p:sp>
        <p:nvSpPr>
          <p:cNvPr id="55" name="TextBox 54">
            <a:extLst>
              <a:ext uri="{FF2B5EF4-FFF2-40B4-BE49-F238E27FC236}">
                <a16:creationId xmlns:a16="http://schemas.microsoft.com/office/drawing/2014/main" id="{28EE3083-FBB3-6F49-991F-08DFBEBBB46E}"/>
              </a:ext>
            </a:extLst>
          </p:cNvPr>
          <p:cNvSpPr txBox="1"/>
          <p:nvPr/>
        </p:nvSpPr>
        <p:spPr>
          <a:xfrm>
            <a:off x="7415983" y="3612811"/>
            <a:ext cx="731290" cy="307777"/>
          </a:xfrm>
          <a:prstGeom prst="rect">
            <a:avLst/>
          </a:prstGeom>
          <a:noFill/>
        </p:spPr>
        <p:txBody>
          <a:bodyPr wrap="none" rtlCol="0">
            <a:spAutoFit/>
          </a:bodyPr>
          <a:lstStyle/>
          <a:p>
            <a:r>
              <a:rPr lang="en-US" sz="1400" dirty="0">
                <a:latin typeface="Avenir Book" panose="02000503020000020003" pitchFamily="2" charset="0"/>
              </a:rPr>
              <a:t>8.0.0.1</a:t>
            </a:r>
          </a:p>
        </p:txBody>
      </p:sp>
      <p:cxnSp>
        <p:nvCxnSpPr>
          <p:cNvPr id="57" name="Straight Connector 56">
            <a:extLst>
              <a:ext uri="{FF2B5EF4-FFF2-40B4-BE49-F238E27FC236}">
                <a16:creationId xmlns:a16="http://schemas.microsoft.com/office/drawing/2014/main" id="{AE5C6ED5-A8A0-F844-AB9F-47D128B7DA65}"/>
              </a:ext>
            </a:extLst>
          </p:cNvPr>
          <p:cNvCxnSpPr>
            <a:cxnSpLocks/>
          </p:cNvCxnSpPr>
          <p:nvPr/>
        </p:nvCxnSpPr>
        <p:spPr>
          <a:xfrm flipH="1" flipV="1">
            <a:off x="7672104" y="4293057"/>
            <a:ext cx="606750" cy="94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F05445B-4A64-9343-9FD9-10E7CD220CF0}"/>
              </a:ext>
            </a:extLst>
          </p:cNvPr>
          <p:cNvSpPr txBox="1"/>
          <p:nvPr/>
        </p:nvSpPr>
        <p:spPr>
          <a:xfrm>
            <a:off x="7947265" y="4320077"/>
            <a:ext cx="995785" cy="307777"/>
          </a:xfrm>
          <a:prstGeom prst="rect">
            <a:avLst/>
          </a:prstGeom>
          <a:noFill/>
        </p:spPr>
        <p:txBody>
          <a:bodyPr wrap="none" rtlCol="0">
            <a:spAutoFit/>
          </a:bodyPr>
          <a:lstStyle/>
          <a:p>
            <a:r>
              <a:rPr lang="en-US" sz="1400" dirty="0">
                <a:latin typeface="Avenir Book" panose="02000503020000020003" pitchFamily="2" charset="0"/>
              </a:rPr>
              <a:t>1.2.2.0/24</a:t>
            </a:r>
          </a:p>
        </p:txBody>
      </p:sp>
      <p:sp>
        <p:nvSpPr>
          <p:cNvPr id="59" name="TextBox 58">
            <a:extLst>
              <a:ext uri="{FF2B5EF4-FFF2-40B4-BE49-F238E27FC236}">
                <a16:creationId xmlns:a16="http://schemas.microsoft.com/office/drawing/2014/main" id="{83739132-B995-1B46-81A6-84DADCD21093}"/>
              </a:ext>
            </a:extLst>
          </p:cNvPr>
          <p:cNvSpPr txBox="1"/>
          <p:nvPr/>
        </p:nvSpPr>
        <p:spPr>
          <a:xfrm>
            <a:off x="4994735" y="4288310"/>
            <a:ext cx="995785" cy="307777"/>
          </a:xfrm>
          <a:prstGeom prst="rect">
            <a:avLst/>
          </a:prstGeom>
          <a:noFill/>
        </p:spPr>
        <p:txBody>
          <a:bodyPr wrap="none" rtlCol="0">
            <a:spAutoFit/>
          </a:bodyPr>
          <a:lstStyle/>
          <a:p>
            <a:r>
              <a:rPr lang="en-US" sz="1400" dirty="0">
                <a:latin typeface="Avenir Book" panose="02000503020000020003" pitchFamily="2" charset="0"/>
              </a:rPr>
              <a:t>1.2.1.0/24</a:t>
            </a:r>
          </a:p>
        </p:txBody>
      </p:sp>
      <p:sp>
        <p:nvSpPr>
          <p:cNvPr id="39" name="Rectangle 38">
            <a:extLst>
              <a:ext uri="{FF2B5EF4-FFF2-40B4-BE49-F238E27FC236}">
                <a16:creationId xmlns:a16="http://schemas.microsoft.com/office/drawing/2014/main" id="{F84C6CC2-D811-1F45-96FE-C79F43F30A11}"/>
              </a:ext>
            </a:extLst>
          </p:cNvPr>
          <p:cNvSpPr/>
          <p:nvPr/>
        </p:nvSpPr>
        <p:spPr>
          <a:xfrm>
            <a:off x="7609022" y="421406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D921FC11-7860-194D-B81B-72307FE66DC3}"/>
              </a:ext>
            </a:extLst>
          </p:cNvPr>
          <p:cNvSpPr txBox="1"/>
          <p:nvPr/>
        </p:nvSpPr>
        <p:spPr>
          <a:xfrm>
            <a:off x="5941238" y="2401999"/>
            <a:ext cx="2012730" cy="646331"/>
          </a:xfrm>
          <a:prstGeom prst="rect">
            <a:avLst/>
          </a:prstGeom>
          <a:noFill/>
        </p:spPr>
        <p:txBody>
          <a:bodyPr wrap="none" rtlCol="0">
            <a:spAutoFit/>
          </a:bodyPr>
          <a:lstStyle/>
          <a:p>
            <a:pPr algn="ctr"/>
            <a:r>
              <a:rPr lang="en-US" dirty="0">
                <a:solidFill>
                  <a:schemeClr val="bg1"/>
                </a:solidFill>
                <a:latin typeface="Avenir Book" charset="0"/>
                <a:ea typeface="Avenir Book" charset="0"/>
                <a:cs typeface="Avenir Book" charset="0"/>
              </a:rPr>
              <a:t>To more networks</a:t>
            </a:r>
          </a:p>
          <a:p>
            <a:pPr algn="ctr"/>
            <a:r>
              <a:rPr lang="en-US" dirty="0">
                <a:solidFill>
                  <a:schemeClr val="bg1"/>
                </a:solidFill>
                <a:latin typeface="Avenir Book" charset="0"/>
                <a:ea typeface="Avenir Book" charset="0"/>
                <a:cs typeface="Avenir Book" charset="0"/>
              </a:rPr>
              <a:t> (</a:t>
            </a:r>
            <a:r>
              <a:rPr lang="en-US" dirty="0" err="1">
                <a:solidFill>
                  <a:schemeClr val="bg1"/>
                </a:solidFill>
                <a:latin typeface="Avenir Book" charset="0"/>
                <a:ea typeface="Avenir Book" charset="0"/>
                <a:cs typeface="Avenir Book" charset="0"/>
              </a:rPr>
              <a:t>ie</a:t>
            </a:r>
            <a:r>
              <a:rPr lang="en-US" dirty="0">
                <a:solidFill>
                  <a:schemeClr val="bg1"/>
                </a:solidFill>
                <a:latin typeface="Avenir Book" charset="0"/>
                <a:ea typeface="Avenir Book" charset="0"/>
                <a:cs typeface="Avenir Book" charset="0"/>
              </a:rPr>
              <a:t>, Internet)</a:t>
            </a:r>
          </a:p>
        </p:txBody>
      </p:sp>
      <p:graphicFrame>
        <p:nvGraphicFramePr>
          <p:cNvPr id="63" name="Table 4">
            <a:extLst>
              <a:ext uri="{FF2B5EF4-FFF2-40B4-BE49-F238E27FC236}">
                <a16:creationId xmlns:a16="http://schemas.microsoft.com/office/drawing/2014/main" id="{B07EE5C7-C4A3-2342-A014-9B2BE77F486E}"/>
              </a:ext>
            </a:extLst>
          </p:cNvPr>
          <p:cNvGraphicFramePr>
            <a:graphicFrameLocks noGrp="1"/>
          </p:cNvGraphicFramePr>
          <p:nvPr/>
        </p:nvGraphicFramePr>
        <p:xfrm>
          <a:off x="508762" y="2507587"/>
          <a:ext cx="4863655" cy="1494972"/>
        </p:xfrm>
        <a:graphic>
          <a:graphicData uri="http://schemas.openxmlformats.org/drawingml/2006/table">
            <a:tbl>
              <a:tblPr firstRow="1" bandRow="1">
                <a:tableStyleId>{125E5076-3810-47DD-B79F-674D7AD40C01}</a:tableStyleId>
              </a:tblPr>
              <a:tblGrid>
                <a:gridCol w="2598070">
                  <a:extLst>
                    <a:ext uri="{9D8B030D-6E8A-4147-A177-3AD203B41FA5}">
                      <a16:colId xmlns:a16="http://schemas.microsoft.com/office/drawing/2014/main" val="2818217184"/>
                    </a:ext>
                  </a:extLst>
                </a:gridCol>
                <a:gridCol w="2265585">
                  <a:extLst>
                    <a:ext uri="{9D8B030D-6E8A-4147-A177-3AD203B41FA5}">
                      <a16:colId xmlns:a16="http://schemas.microsoft.com/office/drawing/2014/main" val="1431405096"/>
                    </a:ext>
                  </a:extLst>
                </a:gridCol>
              </a:tblGrid>
              <a:tr h="373743">
                <a:tc>
                  <a:txBody>
                    <a:bodyPr/>
                    <a:lstStyle/>
                    <a:p>
                      <a:pPr algn="l"/>
                      <a:r>
                        <a:rPr lang="en-US" sz="1800" dirty="0">
                          <a:latin typeface="Avenir Book" panose="02000503020000020003" pitchFamily="2" charset="0"/>
                        </a:rPr>
                        <a:t>Prefix</a:t>
                      </a:r>
                    </a:p>
                  </a:txBody>
                  <a:tcPr>
                    <a:solidFill>
                      <a:srgbClr val="22A6F4"/>
                    </a:solidFill>
                  </a:tcPr>
                </a:tc>
                <a:tc>
                  <a:txBody>
                    <a:bodyPr/>
                    <a:lstStyle/>
                    <a:p>
                      <a:pPr algn="l"/>
                      <a:r>
                        <a:rPr lang="en-US" sz="1800" dirty="0">
                          <a:latin typeface="Avenir Book" panose="02000503020000020003" pitchFamily="2" charset="0"/>
                        </a:rPr>
                        <a:t>Interface/Next hop</a:t>
                      </a:r>
                    </a:p>
                  </a:txBody>
                  <a:tcPr>
                    <a:solidFill>
                      <a:srgbClr val="22A6F4"/>
                    </a:solidFill>
                  </a:tcPr>
                </a:tc>
                <a:extLst>
                  <a:ext uri="{0D108BD9-81ED-4DB2-BD59-A6C34878D82A}">
                    <a16:rowId xmlns:a16="http://schemas.microsoft.com/office/drawing/2014/main" val="2452228461"/>
                  </a:ext>
                </a:extLst>
              </a:tr>
              <a:tr h="373743">
                <a:tc>
                  <a:txBody>
                    <a:bodyPr/>
                    <a:lstStyle/>
                    <a:p>
                      <a:pPr algn="l"/>
                      <a:r>
                        <a:rPr lang="en-US" sz="1800" dirty="0">
                          <a:latin typeface="Avenir Book" panose="02000503020000020003" pitchFamily="2" charset="0"/>
                        </a:rPr>
                        <a:t>1.2.1.0/24</a:t>
                      </a:r>
                    </a:p>
                  </a:txBody>
                  <a:tcPr/>
                </a:tc>
                <a:tc>
                  <a:txBody>
                    <a:bodyPr/>
                    <a:lstStyle/>
                    <a:p>
                      <a:pPr algn="l"/>
                      <a:r>
                        <a:rPr lang="en-US" sz="1800" dirty="0">
                          <a:latin typeface="Avenir Book" panose="02000503020000020003" pitchFamily="2" charset="0"/>
                        </a:rPr>
                        <a:t>IF1</a:t>
                      </a:r>
                    </a:p>
                  </a:txBody>
                  <a:tcPr/>
                </a:tc>
                <a:extLst>
                  <a:ext uri="{0D108BD9-81ED-4DB2-BD59-A6C34878D82A}">
                    <a16:rowId xmlns:a16="http://schemas.microsoft.com/office/drawing/2014/main" val="628076437"/>
                  </a:ext>
                </a:extLst>
              </a:tr>
              <a:tr h="373743">
                <a:tc>
                  <a:txBody>
                    <a:bodyPr/>
                    <a:lstStyle/>
                    <a:p>
                      <a:pPr algn="l"/>
                      <a:r>
                        <a:rPr lang="en-US" sz="1800" dirty="0">
                          <a:latin typeface="Avenir Book" panose="02000503020000020003" pitchFamily="2" charset="0"/>
                        </a:rPr>
                        <a:t>1.2.2.0/24</a:t>
                      </a:r>
                    </a:p>
                  </a:txBody>
                  <a:tcPr/>
                </a:tc>
                <a:tc>
                  <a:txBody>
                    <a:bodyPr/>
                    <a:lstStyle/>
                    <a:p>
                      <a:pPr algn="l"/>
                      <a:r>
                        <a:rPr lang="en-US" sz="1800" dirty="0">
                          <a:latin typeface="Avenir Book" panose="02000503020000020003" pitchFamily="2" charset="0"/>
                        </a:rPr>
                        <a:t>IF2</a:t>
                      </a:r>
                    </a:p>
                  </a:txBody>
                  <a:tcPr/>
                </a:tc>
                <a:extLst>
                  <a:ext uri="{0D108BD9-81ED-4DB2-BD59-A6C34878D82A}">
                    <a16:rowId xmlns:a16="http://schemas.microsoft.com/office/drawing/2014/main" val="874645885"/>
                  </a:ext>
                </a:extLst>
              </a:tr>
              <a:tr h="373743">
                <a:tc>
                  <a:txBody>
                    <a:bodyPr/>
                    <a:lstStyle/>
                    <a:p>
                      <a:pPr algn="l"/>
                      <a:r>
                        <a:rPr lang="en-US" sz="1800" dirty="0">
                          <a:solidFill>
                            <a:srgbClr val="FFCC33"/>
                          </a:solidFill>
                          <a:latin typeface="Avenir Book" panose="02000503020000020003" pitchFamily="2" charset="0"/>
                        </a:rPr>
                        <a:t>&lt;everything else&gt;</a:t>
                      </a:r>
                    </a:p>
                  </a:txBody>
                  <a:tcPr/>
                </a:tc>
                <a:tc>
                  <a:txBody>
                    <a:bodyPr/>
                    <a:lstStyle/>
                    <a:p>
                      <a:pPr algn="l"/>
                      <a:endParaRPr lang="en-US" sz="1800" dirty="0">
                        <a:solidFill>
                          <a:srgbClr val="FFCC33"/>
                        </a:solidFill>
                        <a:latin typeface="Avenir Book" panose="02000503020000020003" pitchFamily="2" charset="0"/>
                      </a:endParaRPr>
                    </a:p>
                  </a:txBody>
                  <a:tcPr/>
                </a:tc>
                <a:extLst>
                  <a:ext uri="{0D108BD9-81ED-4DB2-BD59-A6C34878D82A}">
                    <a16:rowId xmlns:a16="http://schemas.microsoft.com/office/drawing/2014/main" val="995055242"/>
                  </a:ext>
                </a:extLst>
              </a:tr>
            </a:tbl>
          </a:graphicData>
        </a:graphic>
      </p:graphicFrame>
    </p:spTree>
    <p:extLst>
      <p:ext uri="{BB962C8B-B14F-4D97-AF65-F5344CB8AC3E}">
        <p14:creationId xmlns:p14="http://schemas.microsoft.com/office/powerpoint/2010/main" val="2567682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9C96-1E12-A445-9914-36B23BEEC00F}"/>
              </a:ext>
            </a:extLst>
          </p:cNvPr>
          <p:cNvSpPr>
            <a:spLocks noGrp="1"/>
          </p:cNvSpPr>
          <p:nvPr>
            <p:ph type="title"/>
          </p:nvPr>
        </p:nvSpPr>
        <p:spPr/>
        <p:txBody>
          <a:bodyPr/>
          <a:lstStyle/>
          <a:p>
            <a:r>
              <a:rPr lang="en-US" dirty="0" err="1"/>
              <a:t>Administivia</a:t>
            </a:r>
            <a:endParaRPr lang="en-US" dirty="0"/>
          </a:p>
        </p:txBody>
      </p:sp>
      <p:sp>
        <p:nvSpPr>
          <p:cNvPr id="3" name="Content Placeholder 2">
            <a:extLst>
              <a:ext uri="{FF2B5EF4-FFF2-40B4-BE49-F238E27FC236}">
                <a16:creationId xmlns:a16="http://schemas.microsoft.com/office/drawing/2014/main" id="{1E978FA2-8361-CA4D-92C8-D369FA54AF4A}"/>
              </a:ext>
            </a:extLst>
          </p:cNvPr>
          <p:cNvSpPr>
            <a:spLocks noGrp="1"/>
          </p:cNvSpPr>
          <p:nvPr>
            <p:ph idx="1"/>
          </p:nvPr>
        </p:nvSpPr>
        <p:spPr/>
        <p:txBody>
          <a:bodyPr/>
          <a:lstStyle/>
          <a:p>
            <a:r>
              <a:rPr lang="en-US" u="sng" dirty="0"/>
              <a:t>IP Project</a:t>
            </a:r>
            <a:r>
              <a:rPr lang="en-US" dirty="0"/>
              <a:t>:  out later today</a:t>
            </a:r>
          </a:p>
          <a:p>
            <a:pPr lvl="1"/>
            <a:r>
              <a:rPr lang="en-US" dirty="0"/>
              <a:t>Partner form:  due TONIGHT by 11:59pm</a:t>
            </a:r>
          </a:p>
          <a:p>
            <a:pPr lvl="1"/>
            <a:r>
              <a:rPr lang="en-US" dirty="0"/>
              <a:t>You will get an email confirming your team tomorrow morning</a:t>
            </a:r>
          </a:p>
          <a:p>
            <a:r>
              <a:rPr lang="en-US" u="sng" dirty="0"/>
              <a:t>IP </a:t>
            </a:r>
            <a:r>
              <a:rPr lang="en-US" u="sng" dirty="0" err="1"/>
              <a:t>gearup</a:t>
            </a:r>
            <a:r>
              <a:rPr lang="en-US" dirty="0"/>
              <a:t>:  tonight 5-7pm, CIT 165</a:t>
            </a:r>
          </a:p>
          <a:p>
            <a:r>
              <a:rPr lang="en-US" u="sng" dirty="0"/>
              <a:t>IP Milestone</a:t>
            </a:r>
            <a:r>
              <a:rPr lang="en-US" dirty="0"/>
              <a:t>:  meet with me/a TA on/before next Friday </a:t>
            </a:r>
            <a:br>
              <a:rPr lang="en-US" dirty="0"/>
            </a:br>
            <a:r>
              <a:rPr lang="en-US" dirty="0"/>
              <a:t>(Feb 20) to discuss your design</a:t>
            </a:r>
          </a:p>
          <a:p>
            <a:pPr lvl="1"/>
            <a:r>
              <a:rPr lang="en-US" dirty="0"/>
              <a:t>(No </a:t>
            </a:r>
            <a:r>
              <a:rPr lang="en-US" i="1" dirty="0"/>
              <a:t>working</a:t>
            </a:r>
            <a:r>
              <a:rPr lang="en-US" dirty="0"/>
              <a:t> code yet, just some serious plans/sketches)</a:t>
            </a:r>
          </a:p>
          <a:p>
            <a:r>
              <a:rPr lang="en-US" dirty="0"/>
              <a:t>HW1 (short):  Due next Thursday	</a:t>
            </a:r>
          </a:p>
          <a:p>
            <a:pPr marL="0" indent="0">
              <a:buNone/>
            </a:pPr>
            <a:endParaRPr lang="en-US" dirty="0"/>
          </a:p>
          <a:p>
            <a:pPr marL="0" indent="0">
              <a:buNone/>
            </a:pPr>
            <a:endParaRPr lang="en-US" b="1" u="sng" dirty="0"/>
          </a:p>
          <a:p>
            <a:pPr marL="0" indent="0">
              <a:buNone/>
            </a:pPr>
            <a:endParaRPr lang="en-US" b="1" u="sng" dirty="0"/>
          </a:p>
        </p:txBody>
      </p:sp>
      <p:sp>
        <p:nvSpPr>
          <p:cNvPr id="4" name="Slide Number Placeholder 3">
            <a:extLst>
              <a:ext uri="{FF2B5EF4-FFF2-40B4-BE49-F238E27FC236}">
                <a16:creationId xmlns:a16="http://schemas.microsoft.com/office/drawing/2014/main" id="{E35080B8-29A2-9847-B207-83BD9839F297}"/>
              </a:ext>
            </a:extLst>
          </p:cNvPr>
          <p:cNvSpPr>
            <a:spLocks noGrp="1"/>
          </p:cNvSpPr>
          <p:nvPr>
            <p:ph type="sldNum" sz="quarter" idx="12"/>
          </p:nvPr>
        </p:nvSpPr>
        <p:spPr/>
        <p:txBody>
          <a:bodyPr/>
          <a:lstStyle/>
          <a:p>
            <a:fld id="{22D6CAD1-C946-4B93-B6A2-6369BC3B5860}" type="slidenum">
              <a:rPr lang="en-US" smtClean="0"/>
              <a:t>3</a:t>
            </a:fld>
            <a:endParaRPr lang="en-US"/>
          </a:p>
        </p:txBody>
      </p:sp>
    </p:spTree>
    <p:extLst>
      <p:ext uri="{BB962C8B-B14F-4D97-AF65-F5344CB8AC3E}">
        <p14:creationId xmlns:p14="http://schemas.microsoft.com/office/powerpoint/2010/main" val="3156687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5BD23E-3A23-EF46-B4BB-99F7FF841498}"/>
              </a:ext>
            </a:extLst>
          </p:cNvPr>
          <p:cNvSpPr>
            <a:spLocks noGrp="1"/>
          </p:cNvSpPr>
          <p:nvPr>
            <p:ph type="sldNum" sz="quarter" idx="12"/>
          </p:nvPr>
        </p:nvSpPr>
        <p:spPr/>
        <p:txBody>
          <a:bodyPr/>
          <a:lstStyle/>
          <a:p>
            <a:fld id="{22D6CAD1-C946-4B93-B6A2-6369BC3B5860}" type="slidenum">
              <a:rPr lang="en-US" smtClean="0"/>
              <a:t>30</a:t>
            </a:fld>
            <a:endParaRPr lang="en-US"/>
          </a:p>
        </p:txBody>
      </p:sp>
      <p:sp>
        <p:nvSpPr>
          <p:cNvPr id="23" name="Content Placeholder 22">
            <a:extLst>
              <a:ext uri="{FF2B5EF4-FFF2-40B4-BE49-F238E27FC236}">
                <a16:creationId xmlns:a16="http://schemas.microsoft.com/office/drawing/2014/main" id="{F9170A18-7614-2B46-878D-6DDAD277A7D4}"/>
              </a:ext>
            </a:extLst>
          </p:cNvPr>
          <p:cNvSpPr>
            <a:spLocks noGrp="1"/>
          </p:cNvSpPr>
          <p:nvPr>
            <p:ph idx="4294967295"/>
          </p:nvPr>
        </p:nvSpPr>
        <p:spPr>
          <a:xfrm>
            <a:off x="174010" y="382620"/>
            <a:ext cx="5128666" cy="3394075"/>
          </a:xfrm>
        </p:spPr>
        <p:txBody>
          <a:bodyPr>
            <a:normAutofit/>
          </a:bodyPr>
          <a:lstStyle/>
          <a:p>
            <a:pPr marL="0" indent="0">
              <a:buNone/>
            </a:pPr>
            <a:r>
              <a:rPr lang="en-US" sz="2000" u="sng" dirty="0"/>
              <a:t>“Default route”</a:t>
            </a:r>
            <a:r>
              <a:rPr lang="en-US" sz="2000" dirty="0"/>
              <a:t>: where to send to reach</a:t>
            </a:r>
            <a:br>
              <a:rPr lang="en-US" sz="2000" dirty="0"/>
            </a:br>
            <a:r>
              <a:rPr lang="en-US" sz="2000" dirty="0"/>
              <a:t>anything not in the table</a:t>
            </a:r>
          </a:p>
          <a:p>
            <a:pPr marL="0" indent="0">
              <a:buNone/>
            </a:pPr>
            <a:r>
              <a:rPr lang="en-US" sz="2000" dirty="0"/>
              <a:t> 	</a:t>
            </a:r>
          </a:p>
          <a:p>
            <a:endParaRPr lang="en-US" sz="2000" dirty="0"/>
          </a:p>
        </p:txBody>
      </p:sp>
      <p:sp>
        <p:nvSpPr>
          <p:cNvPr id="49" name="TextBox 48">
            <a:extLst>
              <a:ext uri="{FF2B5EF4-FFF2-40B4-BE49-F238E27FC236}">
                <a16:creationId xmlns:a16="http://schemas.microsoft.com/office/drawing/2014/main" id="{BE2495FE-F038-2949-8898-56865ABE7B8D}"/>
              </a:ext>
            </a:extLst>
          </p:cNvPr>
          <p:cNvSpPr txBox="1"/>
          <p:nvPr/>
        </p:nvSpPr>
        <p:spPr>
          <a:xfrm>
            <a:off x="7273512" y="4506442"/>
            <a:ext cx="431528" cy="307777"/>
          </a:xfrm>
          <a:prstGeom prst="rect">
            <a:avLst/>
          </a:prstGeom>
          <a:noFill/>
        </p:spPr>
        <p:txBody>
          <a:bodyPr wrap="none" rtlCol="0">
            <a:spAutoFit/>
          </a:bodyPr>
          <a:lstStyle/>
          <a:p>
            <a:r>
              <a:rPr lang="en-US" sz="1400" dirty="0">
                <a:latin typeface="Avenir Book" panose="02000503020000020003" pitchFamily="2" charset="0"/>
              </a:rPr>
              <a:t>IF2</a:t>
            </a:r>
          </a:p>
        </p:txBody>
      </p:sp>
      <p:graphicFrame>
        <p:nvGraphicFramePr>
          <p:cNvPr id="3" name="Table 4">
            <a:extLst>
              <a:ext uri="{FF2B5EF4-FFF2-40B4-BE49-F238E27FC236}">
                <a16:creationId xmlns:a16="http://schemas.microsoft.com/office/drawing/2014/main" id="{FFFCB2FF-0650-9144-907A-677763491F42}"/>
              </a:ext>
            </a:extLst>
          </p:cNvPr>
          <p:cNvGraphicFramePr>
            <a:graphicFrameLocks noGrp="1"/>
          </p:cNvGraphicFramePr>
          <p:nvPr>
            <p:extLst>
              <p:ext uri="{D42A27DB-BD31-4B8C-83A1-F6EECF244321}">
                <p14:modId xmlns:p14="http://schemas.microsoft.com/office/powerpoint/2010/main" val="3123743692"/>
              </p:ext>
            </p:extLst>
          </p:nvPr>
        </p:nvGraphicFramePr>
        <p:xfrm>
          <a:off x="711720" y="2191227"/>
          <a:ext cx="3822557" cy="1828800"/>
        </p:xfrm>
        <a:graphic>
          <a:graphicData uri="http://schemas.openxmlformats.org/drawingml/2006/table">
            <a:tbl>
              <a:tblPr firstRow="1" bandRow="1">
                <a:tableStyleId>{125E5076-3810-47DD-B79F-674D7AD40C01}</a:tableStyleId>
              </a:tblPr>
              <a:tblGrid>
                <a:gridCol w="2045332">
                  <a:extLst>
                    <a:ext uri="{9D8B030D-6E8A-4147-A177-3AD203B41FA5}">
                      <a16:colId xmlns:a16="http://schemas.microsoft.com/office/drawing/2014/main" val="2818217184"/>
                    </a:ext>
                  </a:extLst>
                </a:gridCol>
                <a:gridCol w="1777225">
                  <a:extLst>
                    <a:ext uri="{9D8B030D-6E8A-4147-A177-3AD203B41FA5}">
                      <a16:colId xmlns:a16="http://schemas.microsoft.com/office/drawing/2014/main" val="1431405096"/>
                    </a:ext>
                  </a:extLst>
                </a:gridCol>
              </a:tblGrid>
              <a:tr h="337600">
                <a:tc>
                  <a:txBody>
                    <a:bodyPr/>
                    <a:lstStyle/>
                    <a:p>
                      <a:pPr algn="l"/>
                      <a:r>
                        <a:rPr lang="en-US" sz="1800" dirty="0">
                          <a:latin typeface="Avenir Book" panose="02000503020000020003" pitchFamily="2" charset="0"/>
                        </a:rPr>
                        <a:t>Prefix</a:t>
                      </a:r>
                    </a:p>
                  </a:txBody>
                  <a:tcPr>
                    <a:solidFill>
                      <a:srgbClr val="22A6F4"/>
                    </a:solidFill>
                  </a:tcPr>
                </a:tc>
                <a:tc>
                  <a:txBody>
                    <a:bodyPr/>
                    <a:lstStyle/>
                    <a:p>
                      <a:pPr algn="l"/>
                      <a:r>
                        <a:rPr lang="en-US" sz="1800" dirty="0">
                          <a:latin typeface="Avenir Book" panose="02000503020000020003" pitchFamily="2" charset="0"/>
                        </a:rPr>
                        <a:t>IF/Next hop</a:t>
                      </a:r>
                    </a:p>
                  </a:txBody>
                  <a:tcPr>
                    <a:solidFill>
                      <a:srgbClr val="22A6F4"/>
                    </a:solidFill>
                  </a:tcPr>
                </a:tc>
                <a:extLst>
                  <a:ext uri="{0D108BD9-81ED-4DB2-BD59-A6C34878D82A}">
                    <a16:rowId xmlns:a16="http://schemas.microsoft.com/office/drawing/2014/main" val="2452228461"/>
                  </a:ext>
                </a:extLst>
              </a:tr>
              <a:tr h="337600">
                <a:tc>
                  <a:txBody>
                    <a:bodyPr/>
                    <a:lstStyle/>
                    <a:p>
                      <a:pPr algn="l"/>
                      <a:r>
                        <a:rPr lang="en-US" sz="1800" dirty="0">
                          <a:latin typeface="Avenir Book" panose="02000503020000020003" pitchFamily="2" charset="0"/>
                        </a:rPr>
                        <a:t>1.2.1.0/24</a:t>
                      </a:r>
                    </a:p>
                  </a:txBody>
                  <a:tcPr/>
                </a:tc>
                <a:tc>
                  <a:txBody>
                    <a:bodyPr/>
                    <a:lstStyle/>
                    <a:p>
                      <a:pPr algn="l"/>
                      <a:r>
                        <a:rPr lang="en-US" sz="1800" dirty="0">
                          <a:latin typeface="Avenir Book" panose="02000503020000020003" pitchFamily="2" charset="0"/>
                        </a:rPr>
                        <a:t>IF1</a:t>
                      </a:r>
                    </a:p>
                  </a:txBody>
                  <a:tcPr/>
                </a:tc>
                <a:extLst>
                  <a:ext uri="{0D108BD9-81ED-4DB2-BD59-A6C34878D82A}">
                    <a16:rowId xmlns:a16="http://schemas.microsoft.com/office/drawing/2014/main" val="628076437"/>
                  </a:ext>
                </a:extLst>
              </a:tr>
              <a:tr h="337600">
                <a:tc>
                  <a:txBody>
                    <a:bodyPr/>
                    <a:lstStyle/>
                    <a:p>
                      <a:pPr algn="l"/>
                      <a:r>
                        <a:rPr lang="en-US" sz="1800" dirty="0">
                          <a:latin typeface="Avenir Book" panose="02000503020000020003" pitchFamily="2" charset="0"/>
                        </a:rPr>
                        <a:t>1.2.2.0/24</a:t>
                      </a:r>
                    </a:p>
                  </a:txBody>
                  <a:tcPr/>
                </a:tc>
                <a:tc>
                  <a:txBody>
                    <a:bodyPr/>
                    <a:lstStyle/>
                    <a:p>
                      <a:pPr algn="l"/>
                      <a:r>
                        <a:rPr lang="en-US" sz="1800" dirty="0">
                          <a:latin typeface="Avenir Book" panose="02000503020000020003" pitchFamily="2" charset="0"/>
                        </a:rPr>
                        <a:t>IF2</a:t>
                      </a:r>
                    </a:p>
                  </a:txBody>
                  <a:tcPr/>
                </a:tc>
                <a:extLst>
                  <a:ext uri="{0D108BD9-81ED-4DB2-BD59-A6C34878D82A}">
                    <a16:rowId xmlns:a16="http://schemas.microsoft.com/office/drawing/2014/main" val="874645885"/>
                  </a:ext>
                </a:extLst>
              </a:tr>
              <a:tr h="337600">
                <a:tc>
                  <a:txBody>
                    <a:bodyPr/>
                    <a:lstStyle/>
                    <a:p>
                      <a:pPr algn="l"/>
                      <a:r>
                        <a:rPr lang="en-US" sz="1800" dirty="0">
                          <a:latin typeface="Avenir Book" panose="02000503020000020003" pitchFamily="2" charset="0"/>
                        </a:rPr>
                        <a:t>8.0.0.0/30</a:t>
                      </a:r>
                    </a:p>
                  </a:txBody>
                  <a:tcPr/>
                </a:tc>
                <a:tc>
                  <a:txBody>
                    <a:bodyPr/>
                    <a:lstStyle/>
                    <a:p>
                      <a:pPr algn="l"/>
                      <a:r>
                        <a:rPr lang="en-US" sz="1800" dirty="0">
                          <a:latin typeface="Avenir Book" panose="02000503020000020003" pitchFamily="2" charset="0"/>
                        </a:rPr>
                        <a:t>IF0</a:t>
                      </a:r>
                    </a:p>
                  </a:txBody>
                  <a:tcPr/>
                </a:tc>
                <a:extLst>
                  <a:ext uri="{0D108BD9-81ED-4DB2-BD59-A6C34878D82A}">
                    <a16:rowId xmlns:a16="http://schemas.microsoft.com/office/drawing/2014/main" val="995055242"/>
                  </a:ext>
                </a:extLst>
              </a:tr>
              <a:tr h="337600">
                <a:tc>
                  <a:txBody>
                    <a:bodyPr/>
                    <a:lstStyle/>
                    <a:p>
                      <a:pPr algn="l"/>
                      <a:r>
                        <a:rPr lang="en-US" sz="1800" dirty="0">
                          <a:solidFill>
                            <a:srgbClr val="FFCC33"/>
                          </a:solidFill>
                          <a:latin typeface="Avenir Book" panose="02000503020000020003" pitchFamily="2" charset="0"/>
                        </a:rPr>
                        <a:t>0.0.0.0/0</a:t>
                      </a:r>
                    </a:p>
                  </a:txBody>
                  <a:tcPr/>
                </a:tc>
                <a:tc>
                  <a:txBody>
                    <a:bodyPr/>
                    <a:lstStyle/>
                    <a:p>
                      <a:pPr algn="l"/>
                      <a:r>
                        <a:rPr lang="en-US" sz="1800" dirty="0">
                          <a:solidFill>
                            <a:srgbClr val="FFCC33"/>
                          </a:solidFill>
                          <a:latin typeface="Avenir Book" panose="02000503020000020003" pitchFamily="2" charset="0"/>
                        </a:rPr>
                        <a:t>8.0.0.2</a:t>
                      </a:r>
                    </a:p>
                  </a:txBody>
                  <a:tcPr/>
                </a:tc>
                <a:extLst>
                  <a:ext uri="{0D108BD9-81ED-4DB2-BD59-A6C34878D82A}">
                    <a16:rowId xmlns:a16="http://schemas.microsoft.com/office/drawing/2014/main" val="35932700"/>
                  </a:ext>
                </a:extLst>
              </a:tr>
            </a:tbl>
          </a:graphicData>
        </a:graphic>
      </p:graphicFrame>
      <p:sp>
        <p:nvSpPr>
          <p:cNvPr id="7" name="Cloud 6">
            <a:extLst>
              <a:ext uri="{FF2B5EF4-FFF2-40B4-BE49-F238E27FC236}">
                <a16:creationId xmlns:a16="http://schemas.microsoft.com/office/drawing/2014/main" id="{6B1EC7B1-201A-82F7-CBB3-1E02556CCB2F}"/>
              </a:ext>
            </a:extLst>
          </p:cNvPr>
          <p:cNvSpPr/>
          <p:nvPr/>
        </p:nvSpPr>
        <p:spPr>
          <a:xfrm>
            <a:off x="5514248" y="139623"/>
            <a:ext cx="3249267" cy="1550524"/>
          </a:xfrm>
          <a:prstGeom prst="cloud">
            <a:avLst/>
          </a:prstGeom>
          <a:solidFill>
            <a:schemeClr val="tx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E40F1B2-D12D-C640-9E72-D348D6DDB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700" y="2674909"/>
            <a:ext cx="991987" cy="669803"/>
          </a:xfrm>
          <a:prstGeom prst="rect">
            <a:avLst/>
          </a:prstGeom>
        </p:spPr>
      </p:pic>
      <p:cxnSp>
        <p:nvCxnSpPr>
          <p:cNvPr id="21" name="Straight Connector 20">
            <a:extLst>
              <a:ext uri="{FF2B5EF4-FFF2-40B4-BE49-F238E27FC236}">
                <a16:creationId xmlns:a16="http://schemas.microsoft.com/office/drawing/2014/main" id="{83F0EFFC-AAE4-7A4D-8BBA-CB77B9CE39FE}"/>
              </a:ext>
            </a:extLst>
          </p:cNvPr>
          <p:cNvCxnSpPr>
            <a:cxnSpLocks/>
          </p:cNvCxnSpPr>
          <p:nvPr/>
        </p:nvCxnSpPr>
        <p:spPr>
          <a:xfrm flipH="1" flipV="1">
            <a:off x="5900776" y="3102344"/>
            <a:ext cx="606750" cy="94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372EF9-DF84-AE48-BDA2-6C954A1A97DA}"/>
              </a:ext>
            </a:extLst>
          </p:cNvPr>
          <p:cNvCxnSpPr>
            <a:cxnSpLocks/>
            <a:stCxn id="41" idx="0"/>
          </p:cNvCxnSpPr>
          <p:nvPr/>
        </p:nvCxnSpPr>
        <p:spPr>
          <a:xfrm flipV="1">
            <a:off x="6978806" y="1860156"/>
            <a:ext cx="0" cy="624113"/>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E25730E4-7B16-5148-87DD-7EB69D58C0E0}"/>
              </a:ext>
            </a:extLst>
          </p:cNvPr>
          <p:cNvSpPr/>
          <p:nvPr/>
        </p:nvSpPr>
        <p:spPr>
          <a:xfrm>
            <a:off x="6279648" y="3028101"/>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1198319-DBA8-8349-987B-963864E3570F}"/>
              </a:ext>
            </a:extLst>
          </p:cNvPr>
          <p:cNvSpPr/>
          <p:nvPr/>
        </p:nvSpPr>
        <p:spPr>
          <a:xfrm>
            <a:off x="6868924" y="2484269"/>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8E581916-4C00-CD41-985A-80C5E252098F}"/>
              </a:ext>
            </a:extLst>
          </p:cNvPr>
          <p:cNvSpPr txBox="1"/>
          <p:nvPr/>
        </p:nvSpPr>
        <p:spPr>
          <a:xfrm>
            <a:off x="6076143" y="3155719"/>
            <a:ext cx="431528" cy="307777"/>
          </a:xfrm>
          <a:prstGeom prst="rect">
            <a:avLst/>
          </a:prstGeom>
          <a:noFill/>
        </p:spPr>
        <p:txBody>
          <a:bodyPr wrap="none" rtlCol="0">
            <a:spAutoFit/>
          </a:bodyPr>
          <a:lstStyle/>
          <a:p>
            <a:r>
              <a:rPr lang="en-US" sz="1400" dirty="0">
                <a:latin typeface="Avenir Book" panose="02000503020000020003" pitchFamily="2" charset="0"/>
              </a:rPr>
              <a:t>IF1</a:t>
            </a:r>
          </a:p>
        </p:txBody>
      </p:sp>
      <p:sp>
        <p:nvSpPr>
          <p:cNvPr id="50" name="TextBox 49">
            <a:extLst>
              <a:ext uri="{FF2B5EF4-FFF2-40B4-BE49-F238E27FC236}">
                <a16:creationId xmlns:a16="http://schemas.microsoft.com/office/drawing/2014/main" id="{50B8C83F-D652-FC4C-81B9-906625234BA1}"/>
              </a:ext>
            </a:extLst>
          </p:cNvPr>
          <p:cNvSpPr txBox="1"/>
          <p:nvPr/>
        </p:nvSpPr>
        <p:spPr>
          <a:xfrm>
            <a:off x="7369948" y="3182115"/>
            <a:ext cx="431528" cy="307777"/>
          </a:xfrm>
          <a:prstGeom prst="rect">
            <a:avLst/>
          </a:prstGeom>
          <a:noFill/>
        </p:spPr>
        <p:txBody>
          <a:bodyPr wrap="none" rtlCol="0">
            <a:spAutoFit/>
          </a:bodyPr>
          <a:lstStyle/>
          <a:p>
            <a:r>
              <a:rPr lang="en-US" sz="1400" dirty="0">
                <a:latin typeface="Avenir Book" panose="02000503020000020003" pitchFamily="2" charset="0"/>
              </a:rPr>
              <a:t>IF0</a:t>
            </a:r>
          </a:p>
        </p:txBody>
      </p:sp>
      <p:sp>
        <p:nvSpPr>
          <p:cNvPr id="54" name="Rectangle 53">
            <a:extLst>
              <a:ext uri="{FF2B5EF4-FFF2-40B4-BE49-F238E27FC236}">
                <a16:creationId xmlns:a16="http://schemas.microsoft.com/office/drawing/2014/main" id="{CFBAD92C-97F0-6A4E-9F0A-3B3C897F5A47}"/>
              </a:ext>
            </a:extLst>
          </p:cNvPr>
          <p:cNvSpPr/>
          <p:nvPr/>
        </p:nvSpPr>
        <p:spPr>
          <a:xfrm>
            <a:off x="6869415" y="185322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8EE3083-FBB3-6F49-991F-08DFBEBBB46E}"/>
              </a:ext>
            </a:extLst>
          </p:cNvPr>
          <p:cNvSpPr txBox="1"/>
          <p:nvPr/>
        </p:nvSpPr>
        <p:spPr>
          <a:xfrm>
            <a:off x="6122034" y="2400274"/>
            <a:ext cx="731290" cy="307777"/>
          </a:xfrm>
          <a:prstGeom prst="rect">
            <a:avLst/>
          </a:prstGeom>
          <a:noFill/>
        </p:spPr>
        <p:txBody>
          <a:bodyPr wrap="none" rtlCol="0">
            <a:spAutoFit/>
          </a:bodyPr>
          <a:lstStyle/>
          <a:p>
            <a:r>
              <a:rPr lang="en-US" sz="1400" dirty="0">
                <a:latin typeface="Avenir Book" panose="02000503020000020003" pitchFamily="2" charset="0"/>
              </a:rPr>
              <a:t>8.0.0.1</a:t>
            </a:r>
          </a:p>
        </p:txBody>
      </p:sp>
      <p:sp>
        <p:nvSpPr>
          <p:cNvPr id="56" name="TextBox 55">
            <a:extLst>
              <a:ext uri="{FF2B5EF4-FFF2-40B4-BE49-F238E27FC236}">
                <a16:creationId xmlns:a16="http://schemas.microsoft.com/office/drawing/2014/main" id="{DBF61A95-D977-F345-BA72-402C1E54D34B}"/>
              </a:ext>
            </a:extLst>
          </p:cNvPr>
          <p:cNvSpPr txBox="1"/>
          <p:nvPr/>
        </p:nvSpPr>
        <p:spPr>
          <a:xfrm>
            <a:off x="6171011" y="1841495"/>
            <a:ext cx="731290" cy="307777"/>
          </a:xfrm>
          <a:prstGeom prst="rect">
            <a:avLst/>
          </a:prstGeom>
          <a:noFill/>
        </p:spPr>
        <p:txBody>
          <a:bodyPr wrap="none" rtlCol="0">
            <a:spAutoFit/>
          </a:bodyPr>
          <a:lstStyle/>
          <a:p>
            <a:r>
              <a:rPr lang="en-US" sz="1400" dirty="0">
                <a:latin typeface="Avenir Book" panose="02000503020000020003" pitchFamily="2" charset="0"/>
              </a:rPr>
              <a:t>8.0.0.2</a:t>
            </a:r>
          </a:p>
        </p:txBody>
      </p:sp>
      <p:cxnSp>
        <p:nvCxnSpPr>
          <p:cNvPr id="57" name="Straight Connector 56">
            <a:extLst>
              <a:ext uri="{FF2B5EF4-FFF2-40B4-BE49-F238E27FC236}">
                <a16:creationId xmlns:a16="http://schemas.microsoft.com/office/drawing/2014/main" id="{AE5C6ED5-A8A0-F844-AB9F-47D128B7DA65}"/>
              </a:ext>
            </a:extLst>
          </p:cNvPr>
          <p:cNvCxnSpPr>
            <a:cxnSpLocks/>
          </p:cNvCxnSpPr>
          <p:nvPr/>
        </p:nvCxnSpPr>
        <p:spPr>
          <a:xfrm flipH="1" flipV="1">
            <a:off x="7661947" y="3100880"/>
            <a:ext cx="606750" cy="94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F05445B-4A64-9343-9FD9-10E7CD220CF0}"/>
              </a:ext>
            </a:extLst>
          </p:cNvPr>
          <p:cNvSpPr txBox="1"/>
          <p:nvPr/>
        </p:nvSpPr>
        <p:spPr>
          <a:xfrm>
            <a:off x="7801476" y="3105627"/>
            <a:ext cx="995785" cy="307777"/>
          </a:xfrm>
          <a:prstGeom prst="rect">
            <a:avLst/>
          </a:prstGeom>
          <a:noFill/>
        </p:spPr>
        <p:txBody>
          <a:bodyPr wrap="none" rtlCol="0">
            <a:spAutoFit/>
          </a:bodyPr>
          <a:lstStyle/>
          <a:p>
            <a:r>
              <a:rPr lang="en-US" sz="1400" dirty="0">
                <a:latin typeface="Avenir Book" panose="02000503020000020003" pitchFamily="2" charset="0"/>
              </a:rPr>
              <a:t>1.2.2.0/24</a:t>
            </a:r>
          </a:p>
        </p:txBody>
      </p:sp>
      <p:sp>
        <p:nvSpPr>
          <p:cNvPr id="59" name="TextBox 58">
            <a:extLst>
              <a:ext uri="{FF2B5EF4-FFF2-40B4-BE49-F238E27FC236}">
                <a16:creationId xmlns:a16="http://schemas.microsoft.com/office/drawing/2014/main" id="{83739132-B995-1B46-81A6-84DADCD21093}"/>
              </a:ext>
            </a:extLst>
          </p:cNvPr>
          <p:cNvSpPr txBox="1"/>
          <p:nvPr/>
        </p:nvSpPr>
        <p:spPr>
          <a:xfrm>
            <a:off x="5129640" y="3102344"/>
            <a:ext cx="995785" cy="307777"/>
          </a:xfrm>
          <a:prstGeom prst="rect">
            <a:avLst/>
          </a:prstGeom>
          <a:noFill/>
        </p:spPr>
        <p:txBody>
          <a:bodyPr wrap="none" rtlCol="0">
            <a:spAutoFit/>
          </a:bodyPr>
          <a:lstStyle/>
          <a:p>
            <a:r>
              <a:rPr lang="en-US" sz="1400" dirty="0">
                <a:latin typeface="Avenir Book" panose="02000503020000020003" pitchFamily="2" charset="0"/>
              </a:rPr>
              <a:t>1.2.1.0/24</a:t>
            </a:r>
          </a:p>
        </p:txBody>
      </p:sp>
      <p:sp>
        <p:nvSpPr>
          <p:cNvPr id="39" name="Rectangle 38">
            <a:extLst>
              <a:ext uri="{FF2B5EF4-FFF2-40B4-BE49-F238E27FC236}">
                <a16:creationId xmlns:a16="http://schemas.microsoft.com/office/drawing/2014/main" id="{F84C6CC2-D811-1F45-96FE-C79F43F30A11}"/>
              </a:ext>
            </a:extLst>
          </p:cNvPr>
          <p:cNvSpPr/>
          <p:nvPr/>
        </p:nvSpPr>
        <p:spPr>
          <a:xfrm>
            <a:off x="7450833" y="300181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645E029-7D6B-A96F-F49E-659D8B634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062" y="1190257"/>
            <a:ext cx="991987" cy="669803"/>
          </a:xfrm>
          <a:prstGeom prst="rect">
            <a:avLst/>
          </a:prstGeom>
        </p:spPr>
      </p:pic>
      <p:sp>
        <p:nvSpPr>
          <p:cNvPr id="11" name="TextBox 10">
            <a:extLst>
              <a:ext uri="{FF2B5EF4-FFF2-40B4-BE49-F238E27FC236}">
                <a16:creationId xmlns:a16="http://schemas.microsoft.com/office/drawing/2014/main" id="{234F1F0E-7EAE-5552-08A8-079B67EB27E1}"/>
              </a:ext>
            </a:extLst>
          </p:cNvPr>
          <p:cNvSpPr txBox="1"/>
          <p:nvPr/>
        </p:nvSpPr>
        <p:spPr>
          <a:xfrm>
            <a:off x="7139646" y="2347981"/>
            <a:ext cx="431528" cy="307777"/>
          </a:xfrm>
          <a:prstGeom prst="rect">
            <a:avLst/>
          </a:prstGeom>
          <a:noFill/>
        </p:spPr>
        <p:txBody>
          <a:bodyPr wrap="none" rtlCol="0">
            <a:spAutoFit/>
          </a:bodyPr>
          <a:lstStyle/>
          <a:p>
            <a:r>
              <a:rPr lang="en-US" sz="1400" dirty="0">
                <a:latin typeface="Avenir Book" panose="02000503020000020003" pitchFamily="2" charset="0"/>
              </a:rPr>
              <a:t>IF2</a:t>
            </a:r>
          </a:p>
        </p:txBody>
      </p:sp>
    </p:spTree>
    <p:extLst>
      <p:ext uri="{BB962C8B-B14F-4D97-AF65-F5344CB8AC3E}">
        <p14:creationId xmlns:p14="http://schemas.microsoft.com/office/powerpoint/2010/main" val="296222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5BD23E-3A23-EF46-B4BB-99F7FF841498}"/>
              </a:ext>
            </a:extLst>
          </p:cNvPr>
          <p:cNvSpPr>
            <a:spLocks noGrp="1"/>
          </p:cNvSpPr>
          <p:nvPr>
            <p:ph type="sldNum" sz="quarter" idx="12"/>
          </p:nvPr>
        </p:nvSpPr>
        <p:spPr/>
        <p:txBody>
          <a:bodyPr/>
          <a:lstStyle/>
          <a:p>
            <a:fld id="{22D6CAD1-C946-4B93-B6A2-6369BC3B5860}" type="slidenum">
              <a:rPr lang="en-US" smtClean="0"/>
              <a:t>31</a:t>
            </a:fld>
            <a:endParaRPr lang="en-US"/>
          </a:p>
        </p:txBody>
      </p:sp>
      <p:sp>
        <p:nvSpPr>
          <p:cNvPr id="23" name="Content Placeholder 22">
            <a:extLst>
              <a:ext uri="{FF2B5EF4-FFF2-40B4-BE49-F238E27FC236}">
                <a16:creationId xmlns:a16="http://schemas.microsoft.com/office/drawing/2014/main" id="{F9170A18-7614-2B46-878D-6DDAD277A7D4}"/>
              </a:ext>
            </a:extLst>
          </p:cNvPr>
          <p:cNvSpPr>
            <a:spLocks noGrp="1"/>
          </p:cNvSpPr>
          <p:nvPr>
            <p:ph idx="4294967295"/>
          </p:nvPr>
        </p:nvSpPr>
        <p:spPr>
          <a:xfrm>
            <a:off x="174010" y="382620"/>
            <a:ext cx="5128666" cy="3394075"/>
          </a:xfrm>
        </p:spPr>
        <p:txBody>
          <a:bodyPr>
            <a:normAutofit/>
          </a:bodyPr>
          <a:lstStyle/>
          <a:p>
            <a:pPr marL="0" indent="0">
              <a:buNone/>
            </a:pPr>
            <a:r>
              <a:rPr lang="en-US" sz="2000" u="sng" dirty="0"/>
              <a:t>“Default route”</a:t>
            </a:r>
            <a:r>
              <a:rPr lang="en-US" sz="2000" dirty="0"/>
              <a:t>: where to send to reach</a:t>
            </a:r>
            <a:br>
              <a:rPr lang="en-US" sz="2000" dirty="0"/>
            </a:br>
            <a:r>
              <a:rPr lang="en-US" sz="2000" dirty="0"/>
              <a:t>anything not in the table</a:t>
            </a:r>
          </a:p>
          <a:p>
            <a:pPr marL="0" indent="0">
              <a:buNone/>
            </a:pPr>
            <a:r>
              <a:rPr lang="en-US" sz="2000" dirty="0"/>
              <a:t> 	</a:t>
            </a:r>
          </a:p>
          <a:p>
            <a:pPr marL="0" indent="0">
              <a:buNone/>
            </a:pPr>
            <a:r>
              <a:rPr lang="en-US" sz="2000" u="sng" dirty="0"/>
              <a:t>Gateway</a:t>
            </a:r>
            <a:r>
              <a:rPr lang="en-US" sz="2000" dirty="0"/>
              <a:t>: device at the “edge” of  a network (</a:t>
            </a:r>
            <a:r>
              <a:rPr lang="en-US" sz="2000" dirty="0" err="1"/>
              <a:t>eg.</a:t>
            </a:r>
            <a:r>
              <a:rPr lang="en-US" sz="2000" dirty="0"/>
              <a:t> Brown &lt;-&gt; Internet)</a:t>
            </a:r>
          </a:p>
          <a:p>
            <a:endParaRPr lang="en-US" sz="2000" dirty="0"/>
          </a:p>
        </p:txBody>
      </p:sp>
      <p:sp>
        <p:nvSpPr>
          <p:cNvPr id="49" name="TextBox 48">
            <a:extLst>
              <a:ext uri="{FF2B5EF4-FFF2-40B4-BE49-F238E27FC236}">
                <a16:creationId xmlns:a16="http://schemas.microsoft.com/office/drawing/2014/main" id="{BE2495FE-F038-2949-8898-56865ABE7B8D}"/>
              </a:ext>
            </a:extLst>
          </p:cNvPr>
          <p:cNvSpPr txBox="1"/>
          <p:nvPr/>
        </p:nvSpPr>
        <p:spPr>
          <a:xfrm>
            <a:off x="7273512" y="4506442"/>
            <a:ext cx="431528" cy="307777"/>
          </a:xfrm>
          <a:prstGeom prst="rect">
            <a:avLst/>
          </a:prstGeom>
          <a:noFill/>
        </p:spPr>
        <p:txBody>
          <a:bodyPr wrap="none" rtlCol="0">
            <a:spAutoFit/>
          </a:bodyPr>
          <a:lstStyle/>
          <a:p>
            <a:r>
              <a:rPr lang="en-US" sz="1400" dirty="0">
                <a:latin typeface="Avenir Book" panose="02000503020000020003" pitchFamily="2" charset="0"/>
              </a:rPr>
              <a:t>IF2</a:t>
            </a:r>
          </a:p>
        </p:txBody>
      </p:sp>
      <p:graphicFrame>
        <p:nvGraphicFramePr>
          <p:cNvPr id="3" name="Table 4">
            <a:extLst>
              <a:ext uri="{FF2B5EF4-FFF2-40B4-BE49-F238E27FC236}">
                <a16:creationId xmlns:a16="http://schemas.microsoft.com/office/drawing/2014/main" id="{FFFCB2FF-0650-9144-907A-677763491F42}"/>
              </a:ext>
            </a:extLst>
          </p:cNvPr>
          <p:cNvGraphicFramePr>
            <a:graphicFrameLocks noGrp="1"/>
          </p:cNvGraphicFramePr>
          <p:nvPr>
            <p:extLst>
              <p:ext uri="{D42A27DB-BD31-4B8C-83A1-F6EECF244321}">
                <p14:modId xmlns:p14="http://schemas.microsoft.com/office/powerpoint/2010/main" val="1807428056"/>
              </p:ext>
            </p:extLst>
          </p:nvPr>
        </p:nvGraphicFramePr>
        <p:xfrm>
          <a:off x="711720" y="2191227"/>
          <a:ext cx="3822557" cy="1828800"/>
        </p:xfrm>
        <a:graphic>
          <a:graphicData uri="http://schemas.openxmlformats.org/drawingml/2006/table">
            <a:tbl>
              <a:tblPr firstRow="1" bandRow="1">
                <a:tableStyleId>{125E5076-3810-47DD-B79F-674D7AD40C01}</a:tableStyleId>
              </a:tblPr>
              <a:tblGrid>
                <a:gridCol w="2045332">
                  <a:extLst>
                    <a:ext uri="{9D8B030D-6E8A-4147-A177-3AD203B41FA5}">
                      <a16:colId xmlns:a16="http://schemas.microsoft.com/office/drawing/2014/main" val="2818217184"/>
                    </a:ext>
                  </a:extLst>
                </a:gridCol>
                <a:gridCol w="1777225">
                  <a:extLst>
                    <a:ext uri="{9D8B030D-6E8A-4147-A177-3AD203B41FA5}">
                      <a16:colId xmlns:a16="http://schemas.microsoft.com/office/drawing/2014/main" val="1431405096"/>
                    </a:ext>
                  </a:extLst>
                </a:gridCol>
              </a:tblGrid>
              <a:tr h="337600">
                <a:tc>
                  <a:txBody>
                    <a:bodyPr/>
                    <a:lstStyle/>
                    <a:p>
                      <a:pPr algn="l"/>
                      <a:r>
                        <a:rPr lang="en-US" sz="1800" dirty="0">
                          <a:latin typeface="Avenir Book" panose="02000503020000020003" pitchFamily="2" charset="0"/>
                        </a:rPr>
                        <a:t>Prefix</a:t>
                      </a:r>
                    </a:p>
                  </a:txBody>
                  <a:tcPr>
                    <a:solidFill>
                      <a:srgbClr val="22A6F4"/>
                    </a:solidFill>
                  </a:tcPr>
                </a:tc>
                <a:tc>
                  <a:txBody>
                    <a:bodyPr/>
                    <a:lstStyle/>
                    <a:p>
                      <a:pPr algn="l"/>
                      <a:r>
                        <a:rPr lang="en-US" sz="1800" dirty="0">
                          <a:latin typeface="Avenir Book" panose="02000503020000020003" pitchFamily="2" charset="0"/>
                        </a:rPr>
                        <a:t>IF/Next hop</a:t>
                      </a:r>
                    </a:p>
                  </a:txBody>
                  <a:tcPr>
                    <a:solidFill>
                      <a:srgbClr val="22A6F4"/>
                    </a:solidFill>
                  </a:tcPr>
                </a:tc>
                <a:extLst>
                  <a:ext uri="{0D108BD9-81ED-4DB2-BD59-A6C34878D82A}">
                    <a16:rowId xmlns:a16="http://schemas.microsoft.com/office/drawing/2014/main" val="2452228461"/>
                  </a:ext>
                </a:extLst>
              </a:tr>
              <a:tr h="337600">
                <a:tc>
                  <a:txBody>
                    <a:bodyPr/>
                    <a:lstStyle/>
                    <a:p>
                      <a:pPr algn="l"/>
                      <a:r>
                        <a:rPr lang="en-US" sz="1800" dirty="0">
                          <a:latin typeface="Avenir Book" panose="02000503020000020003" pitchFamily="2" charset="0"/>
                        </a:rPr>
                        <a:t>1.2.1.0/24</a:t>
                      </a:r>
                    </a:p>
                  </a:txBody>
                  <a:tcPr/>
                </a:tc>
                <a:tc>
                  <a:txBody>
                    <a:bodyPr/>
                    <a:lstStyle/>
                    <a:p>
                      <a:pPr algn="l"/>
                      <a:r>
                        <a:rPr lang="en-US" sz="1800" dirty="0">
                          <a:latin typeface="Avenir Book" panose="02000503020000020003" pitchFamily="2" charset="0"/>
                        </a:rPr>
                        <a:t>IF1</a:t>
                      </a:r>
                    </a:p>
                  </a:txBody>
                  <a:tcPr/>
                </a:tc>
                <a:extLst>
                  <a:ext uri="{0D108BD9-81ED-4DB2-BD59-A6C34878D82A}">
                    <a16:rowId xmlns:a16="http://schemas.microsoft.com/office/drawing/2014/main" val="628076437"/>
                  </a:ext>
                </a:extLst>
              </a:tr>
              <a:tr h="337600">
                <a:tc>
                  <a:txBody>
                    <a:bodyPr/>
                    <a:lstStyle/>
                    <a:p>
                      <a:pPr algn="l"/>
                      <a:r>
                        <a:rPr lang="en-US" sz="1800" dirty="0">
                          <a:latin typeface="Avenir Book" panose="02000503020000020003" pitchFamily="2" charset="0"/>
                        </a:rPr>
                        <a:t>1.2.2.0/24</a:t>
                      </a:r>
                    </a:p>
                  </a:txBody>
                  <a:tcPr/>
                </a:tc>
                <a:tc>
                  <a:txBody>
                    <a:bodyPr/>
                    <a:lstStyle/>
                    <a:p>
                      <a:pPr algn="l"/>
                      <a:r>
                        <a:rPr lang="en-US" sz="1800" dirty="0">
                          <a:latin typeface="Avenir Book" panose="02000503020000020003" pitchFamily="2" charset="0"/>
                        </a:rPr>
                        <a:t>IF2</a:t>
                      </a:r>
                    </a:p>
                  </a:txBody>
                  <a:tcPr/>
                </a:tc>
                <a:extLst>
                  <a:ext uri="{0D108BD9-81ED-4DB2-BD59-A6C34878D82A}">
                    <a16:rowId xmlns:a16="http://schemas.microsoft.com/office/drawing/2014/main" val="874645885"/>
                  </a:ext>
                </a:extLst>
              </a:tr>
              <a:tr h="337600">
                <a:tc>
                  <a:txBody>
                    <a:bodyPr/>
                    <a:lstStyle/>
                    <a:p>
                      <a:pPr algn="l"/>
                      <a:r>
                        <a:rPr lang="en-US" sz="1800" dirty="0">
                          <a:latin typeface="Avenir Book" panose="02000503020000020003" pitchFamily="2" charset="0"/>
                        </a:rPr>
                        <a:t>8.0.0.0/30</a:t>
                      </a:r>
                    </a:p>
                  </a:txBody>
                  <a:tcPr/>
                </a:tc>
                <a:tc>
                  <a:txBody>
                    <a:bodyPr/>
                    <a:lstStyle/>
                    <a:p>
                      <a:pPr algn="l"/>
                      <a:r>
                        <a:rPr lang="en-US" sz="1800" dirty="0">
                          <a:latin typeface="Avenir Book" panose="02000503020000020003" pitchFamily="2" charset="0"/>
                        </a:rPr>
                        <a:t>IF0</a:t>
                      </a:r>
                    </a:p>
                  </a:txBody>
                  <a:tcPr/>
                </a:tc>
                <a:extLst>
                  <a:ext uri="{0D108BD9-81ED-4DB2-BD59-A6C34878D82A}">
                    <a16:rowId xmlns:a16="http://schemas.microsoft.com/office/drawing/2014/main" val="995055242"/>
                  </a:ext>
                </a:extLst>
              </a:tr>
              <a:tr h="337600">
                <a:tc>
                  <a:txBody>
                    <a:bodyPr/>
                    <a:lstStyle/>
                    <a:p>
                      <a:pPr algn="l"/>
                      <a:r>
                        <a:rPr lang="en-US" sz="1800" dirty="0">
                          <a:solidFill>
                            <a:srgbClr val="FFCC33"/>
                          </a:solidFill>
                          <a:latin typeface="Avenir Book" panose="02000503020000020003" pitchFamily="2" charset="0"/>
                        </a:rPr>
                        <a:t>0.0.0.0/0</a:t>
                      </a:r>
                    </a:p>
                  </a:txBody>
                  <a:tcPr/>
                </a:tc>
                <a:tc>
                  <a:txBody>
                    <a:bodyPr/>
                    <a:lstStyle/>
                    <a:p>
                      <a:pPr algn="l"/>
                      <a:r>
                        <a:rPr lang="en-US" sz="1800" dirty="0">
                          <a:solidFill>
                            <a:srgbClr val="FFCC33"/>
                          </a:solidFill>
                          <a:latin typeface="Avenir Book" panose="02000503020000020003" pitchFamily="2" charset="0"/>
                        </a:rPr>
                        <a:t>8.0.0.2</a:t>
                      </a:r>
                    </a:p>
                  </a:txBody>
                  <a:tcPr/>
                </a:tc>
                <a:extLst>
                  <a:ext uri="{0D108BD9-81ED-4DB2-BD59-A6C34878D82A}">
                    <a16:rowId xmlns:a16="http://schemas.microsoft.com/office/drawing/2014/main" val="35932700"/>
                  </a:ext>
                </a:extLst>
              </a:tr>
            </a:tbl>
          </a:graphicData>
        </a:graphic>
      </p:graphicFrame>
      <p:sp>
        <p:nvSpPr>
          <p:cNvPr id="7" name="Cloud 6">
            <a:extLst>
              <a:ext uri="{FF2B5EF4-FFF2-40B4-BE49-F238E27FC236}">
                <a16:creationId xmlns:a16="http://schemas.microsoft.com/office/drawing/2014/main" id="{6B1EC7B1-201A-82F7-CBB3-1E02556CCB2F}"/>
              </a:ext>
            </a:extLst>
          </p:cNvPr>
          <p:cNvSpPr/>
          <p:nvPr/>
        </p:nvSpPr>
        <p:spPr>
          <a:xfrm>
            <a:off x="5514248" y="139623"/>
            <a:ext cx="3249267" cy="1550524"/>
          </a:xfrm>
          <a:prstGeom prst="cloud">
            <a:avLst/>
          </a:prstGeom>
          <a:solidFill>
            <a:schemeClr val="tx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E40F1B2-D12D-C640-9E72-D348D6DDB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700" y="2674909"/>
            <a:ext cx="991987" cy="669803"/>
          </a:xfrm>
          <a:prstGeom prst="rect">
            <a:avLst/>
          </a:prstGeom>
        </p:spPr>
      </p:pic>
      <p:cxnSp>
        <p:nvCxnSpPr>
          <p:cNvPr id="21" name="Straight Connector 20">
            <a:extLst>
              <a:ext uri="{FF2B5EF4-FFF2-40B4-BE49-F238E27FC236}">
                <a16:creationId xmlns:a16="http://schemas.microsoft.com/office/drawing/2014/main" id="{83F0EFFC-AAE4-7A4D-8BBA-CB77B9CE39FE}"/>
              </a:ext>
            </a:extLst>
          </p:cNvPr>
          <p:cNvCxnSpPr>
            <a:cxnSpLocks/>
          </p:cNvCxnSpPr>
          <p:nvPr/>
        </p:nvCxnSpPr>
        <p:spPr>
          <a:xfrm flipH="1" flipV="1">
            <a:off x="5900776" y="3102344"/>
            <a:ext cx="606750" cy="94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372EF9-DF84-AE48-BDA2-6C954A1A97DA}"/>
              </a:ext>
            </a:extLst>
          </p:cNvPr>
          <p:cNvCxnSpPr>
            <a:cxnSpLocks/>
            <a:stCxn id="41" idx="0"/>
          </p:cNvCxnSpPr>
          <p:nvPr/>
        </p:nvCxnSpPr>
        <p:spPr>
          <a:xfrm flipV="1">
            <a:off x="6978806" y="1860156"/>
            <a:ext cx="0" cy="624113"/>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E25730E4-7B16-5148-87DD-7EB69D58C0E0}"/>
              </a:ext>
            </a:extLst>
          </p:cNvPr>
          <p:cNvSpPr/>
          <p:nvPr/>
        </p:nvSpPr>
        <p:spPr>
          <a:xfrm>
            <a:off x="6279648" y="3028101"/>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1198319-DBA8-8349-987B-963864E3570F}"/>
              </a:ext>
            </a:extLst>
          </p:cNvPr>
          <p:cNvSpPr/>
          <p:nvPr/>
        </p:nvSpPr>
        <p:spPr>
          <a:xfrm>
            <a:off x="6868924" y="2484269"/>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8E581916-4C00-CD41-985A-80C5E252098F}"/>
              </a:ext>
            </a:extLst>
          </p:cNvPr>
          <p:cNvSpPr txBox="1"/>
          <p:nvPr/>
        </p:nvSpPr>
        <p:spPr>
          <a:xfrm>
            <a:off x="6076143" y="3155719"/>
            <a:ext cx="431528" cy="307777"/>
          </a:xfrm>
          <a:prstGeom prst="rect">
            <a:avLst/>
          </a:prstGeom>
          <a:noFill/>
        </p:spPr>
        <p:txBody>
          <a:bodyPr wrap="none" rtlCol="0">
            <a:spAutoFit/>
          </a:bodyPr>
          <a:lstStyle/>
          <a:p>
            <a:r>
              <a:rPr lang="en-US" sz="1400" dirty="0">
                <a:latin typeface="Avenir Book" panose="02000503020000020003" pitchFamily="2" charset="0"/>
              </a:rPr>
              <a:t>IF1</a:t>
            </a:r>
          </a:p>
        </p:txBody>
      </p:sp>
      <p:sp>
        <p:nvSpPr>
          <p:cNvPr id="50" name="TextBox 49">
            <a:extLst>
              <a:ext uri="{FF2B5EF4-FFF2-40B4-BE49-F238E27FC236}">
                <a16:creationId xmlns:a16="http://schemas.microsoft.com/office/drawing/2014/main" id="{50B8C83F-D652-FC4C-81B9-906625234BA1}"/>
              </a:ext>
            </a:extLst>
          </p:cNvPr>
          <p:cNvSpPr txBox="1"/>
          <p:nvPr/>
        </p:nvSpPr>
        <p:spPr>
          <a:xfrm>
            <a:off x="7369948" y="3182115"/>
            <a:ext cx="431528" cy="307777"/>
          </a:xfrm>
          <a:prstGeom prst="rect">
            <a:avLst/>
          </a:prstGeom>
          <a:noFill/>
        </p:spPr>
        <p:txBody>
          <a:bodyPr wrap="none" rtlCol="0">
            <a:spAutoFit/>
          </a:bodyPr>
          <a:lstStyle/>
          <a:p>
            <a:r>
              <a:rPr lang="en-US" sz="1400" dirty="0">
                <a:latin typeface="Avenir Book" panose="02000503020000020003" pitchFamily="2" charset="0"/>
              </a:rPr>
              <a:t>IF0</a:t>
            </a:r>
          </a:p>
        </p:txBody>
      </p:sp>
      <p:sp>
        <p:nvSpPr>
          <p:cNvPr id="54" name="Rectangle 53">
            <a:extLst>
              <a:ext uri="{FF2B5EF4-FFF2-40B4-BE49-F238E27FC236}">
                <a16:creationId xmlns:a16="http://schemas.microsoft.com/office/drawing/2014/main" id="{CFBAD92C-97F0-6A4E-9F0A-3B3C897F5A47}"/>
              </a:ext>
            </a:extLst>
          </p:cNvPr>
          <p:cNvSpPr/>
          <p:nvPr/>
        </p:nvSpPr>
        <p:spPr>
          <a:xfrm>
            <a:off x="6869415" y="185322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8EE3083-FBB3-6F49-991F-08DFBEBBB46E}"/>
              </a:ext>
            </a:extLst>
          </p:cNvPr>
          <p:cNvSpPr txBox="1"/>
          <p:nvPr/>
        </p:nvSpPr>
        <p:spPr>
          <a:xfrm>
            <a:off x="6122034" y="2400274"/>
            <a:ext cx="731290" cy="307777"/>
          </a:xfrm>
          <a:prstGeom prst="rect">
            <a:avLst/>
          </a:prstGeom>
          <a:noFill/>
        </p:spPr>
        <p:txBody>
          <a:bodyPr wrap="none" rtlCol="0">
            <a:spAutoFit/>
          </a:bodyPr>
          <a:lstStyle/>
          <a:p>
            <a:r>
              <a:rPr lang="en-US" sz="1400" dirty="0">
                <a:latin typeface="Avenir Book" panose="02000503020000020003" pitchFamily="2" charset="0"/>
              </a:rPr>
              <a:t>8.0.0.1</a:t>
            </a:r>
          </a:p>
        </p:txBody>
      </p:sp>
      <p:sp>
        <p:nvSpPr>
          <p:cNvPr id="56" name="TextBox 55">
            <a:extLst>
              <a:ext uri="{FF2B5EF4-FFF2-40B4-BE49-F238E27FC236}">
                <a16:creationId xmlns:a16="http://schemas.microsoft.com/office/drawing/2014/main" id="{DBF61A95-D977-F345-BA72-402C1E54D34B}"/>
              </a:ext>
            </a:extLst>
          </p:cNvPr>
          <p:cNvSpPr txBox="1"/>
          <p:nvPr/>
        </p:nvSpPr>
        <p:spPr>
          <a:xfrm>
            <a:off x="6171011" y="1841495"/>
            <a:ext cx="731290" cy="307777"/>
          </a:xfrm>
          <a:prstGeom prst="rect">
            <a:avLst/>
          </a:prstGeom>
          <a:noFill/>
        </p:spPr>
        <p:txBody>
          <a:bodyPr wrap="none" rtlCol="0">
            <a:spAutoFit/>
          </a:bodyPr>
          <a:lstStyle/>
          <a:p>
            <a:r>
              <a:rPr lang="en-US" sz="1400" dirty="0">
                <a:latin typeface="Avenir Book" panose="02000503020000020003" pitchFamily="2" charset="0"/>
              </a:rPr>
              <a:t>8.0.0.2</a:t>
            </a:r>
          </a:p>
        </p:txBody>
      </p:sp>
      <p:cxnSp>
        <p:nvCxnSpPr>
          <p:cNvPr id="57" name="Straight Connector 56">
            <a:extLst>
              <a:ext uri="{FF2B5EF4-FFF2-40B4-BE49-F238E27FC236}">
                <a16:creationId xmlns:a16="http://schemas.microsoft.com/office/drawing/2014/main" id="{AE5C6ED5-A8A0-F844-AB9F-47D128B7DA65}"/>
              </a:ext>
            </a:extLst>
          </p:cNvPr>
          <p:cNvCxnSpPr>
            <a:cxnSpLocks/>
          </p:cNvCxnSpPr>
          <p:nvPr/>
        </p:nvCxnSpPr>
        <p:spPr>
          <a:xfrm flipH="1" flipV="1">
            <a:off x="7661947" y="3100880"/>
            <a:ext cx="606750" cy="94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F05445B-4A64-9343-9FD9-10E7CD220CF0}"/>
              </a:ext>
            </a:extLst>
          </p:cNvPr>
          <p:cNvSpPr txBox="1"/>
          <p:nvPr/>
        </p:nvSpPr>
        <p:spPr>
          <a:xfrm>
            <a:off x="7801476" y="3105627"/>
            <a:ext cx="995785" cy="307777"/>
          </a:xfrm>
          <a:prstGeom prst="rect">
            <a:avLst/>
          </a:prstGeom>
          <a:noFill/>
        </p:spPr>
        <p:txBody>
          <a:bodyPr wrap="none" rtlCol="0">
            <a:spAutoFit/>
          </a:bodyPr>
          <a:lstStyle/>
          <a:p>
            <a:r>
              <a:rPr lang="en-US" sz="1400" dirty="0">
                <a:latin typeface="Avenir Book" panose="02000503020000020003" pitchFamily="2" charset="0"/>
              </a:rPr>
              <a:t>1.2.2.0/24</a:t>
            </a:r>
          </a:p>
        </p:txBody>
      </p:sp>
      <p:sp>
        <p:nvSpPr>
          <p:cNvPr id="59" name="TextBox 58">
            <a:extLst>
              <a:ext uri="{FF2B5EF4-FFF2-40B4-BE49-F238E27FC236}">
                <a16:creationId xmlns:a16="http://schemas.microsoft.com/office/drawing/2014/main" id="{83739132-B995-1B46-81A6-84DADCD21093}"/>
              </a:ext>
            </a:extLst>
          </p:cNvPr>
          <p:cNvSpPr txBox="1"/>
          <p:nvPr/>
        </p:nvSpPr>
        <p:spPr>
          <a:xfrm>
            <a:off x="5129640" y="3102344"/>
            <a:ext cx="995785" cy="307777"/>
          </a:xfrm>
          <a:prstGeom prst="rect">
            <a:avLst/>
          </a:prstGeom>
          <a:noFill/>
        </p:spPr>
        <p:txBody>
          <a:bodyPr wrap="none" rtlCol="0">
            <a:spAutoFit/>
          </a:bodyPr>
          <a:lstStyle/>
          <a:p>
            <a:r>
              <a:rPr lang="en-US" sz="1400" dirty="0">
                <a:latin typeface="Avenir Book" panose="02000503020000020003" pitchFamily="2" charset="0"/>
              </a:rPr>
              <a:t>1.2.1.0/24</a:t>
            </a:r>
          </a:p>
        </p:txBody>
      </p:sp>
      <p:sp>
        <p:nvSpPr>
          <p:cNvPr id="39" name="Rectangle 38">
            <a:extLst>
              <a:ext uri="{FF2B5EF4-FFF2-40B4-BE49-F238E27FC236}">
                <a16:creationId xmlns:a16="http://schemas.microsoft.com/office/drawing/2014/main" id="{F84C6CC2-D811-1F45-96FE-C79F43F30A11}"/>
              </a:ext>
            </a:extLst>
          </p:cNvPr>
          <p:cNvSpPr/>
          <p:nvPr/>
        </p:nvSpPr>
        <p:spPr>
          <a:xfrm>
            <a:off x="7450833" y="300181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645E029-7D6B-A96F-F49E-659D8B634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062" y="1190257"/>
            <a:ext cx="991987" cy="669803"/>
          </a:xfrm>
          <a:prstGeom prst="rect">
            <a:avLst/>
          </a:prstGeom>
        </p:spPr>
      </p:pic>
      <p:sp>
        <p:nvSpPr>
          <p:cNvPr id="11" name="TextBox 10">
            <a:extLst>
              <a:ext uri="{FF2B5EF4-FFF2-40B4-BE49-F238E27FC236}">
                <a16:creationId xmlns:a16="http://schemas.microsoft.com/office/drawing/2014/main" id="{234F1F0E-7EAE-5552-08A8-079B67EB27E1}"/>
              </a:ext>
            </a:extLst>
          </p:cNvPr>
          <p:cNvSpPr txBox="1"/>
          <p:nvPr/>
        </p:nvSpPr>
        <p:spPr>
          <a:xfrm>
            <a:off x="7139646" y="2347981"/>
            <a:ext cx="431528" cy="307777"/>
          </a:xfrm>
          <a:prstGeom prst="rect">
            <a:avLst/>
          </a:prstGeom>
          <a:noFill/>
        </p:spPr>
        <p:txBody>
          <a:bodyPr wrap="none" rtlCol="0">
            <a:spAutoFit/>
          </a:bodyPr>
          <a:lstStyle/>
          <a:p>
            <a:r>
              <a:rPr lang="en-US" sz="1400" dirty="0">
                <a:latin typeface="Avenir Book" panose="02000503020000020003" pitchFamily="2" charset="0"/>
              </a:rPr>
              <a:t>IF2</a:t>
            </a:r>
          </a:p>
        </p:txBody>
      </p:sp>
    </p:spTree>
    <p:extLst>
      <p:ext uri="{BB962C8B-B14F-4D97-AF65-F5344CB8AC3E}">
        <p14:creationId xmlns:p14="http://schemas.microsoft.com/office/powerpoint/2010/main" val="243342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5BD23E-3A23-EF46-B4BB-99F7FF841498}"/>
              </a:ext>
            </a:extLst>
          </p:cNvPr>
          <p:cNvSpPr>
            <a:spLocks noGrp="1"/>
          </p:cNvSpPr>
          <p:nvPr>
            <p:ph type="sldNum" sz="quarter" idx="12"/>
          </p:nvPr>
        </p:nvSpPr>
        <p:spPr/>
        <p:txBody>
          <a:bodyPr/>
          <a:lstStyle/>
          <a:p>
            <a:fld id="{22D6CAD1-C946-4B93-B6A2-6369BC3B5860}" type="slidenum">
              <a:rPr lang="en-US" smtClean="0"/>
              <a:t>32</a:t>
            </a:fld>
            <a:endParaRPr lang="en-US"/>
          </a:p>
        </p:txBody>
      </p:sp>
      <p:sp>
        <p:nvSpPr>
          <p:cNvPr id="23" name="Content Placeholder 22">
            <a:extLst>
              <a:ext uri="{FF2B5EF4-FFF2-40B4-BE49-F238E27FC236}">
                <a16:creationId xmlns:a16="http://schemas.microsoft.com/office/drawing/2014/main" id="{F9170A18-7614-2B46-878D-6DDAD277A7D4}"/>
              </a:ext>
            </a:extLst>
          </p:cNvPr>
          <p:cNvSpPr>
            <a:spLocks noGrp="1"/>
          </p:cNvSpPr>
          <p:nvPr>
            <p:ph idx="4294967295"/>
          </p:nvPr>
        </p:nvSpPr>
        <p:spPr>
          <a:xfrm>
            <a:off x="174010" y="382620"/>
            <a:ext cx="5128666" cy="3394075"/>
          </a:xfrm>
        </p:spPr>
        <p:txBody>
          <a:bodyPr>
            <a:normAutofit/>
          </a:bodyPr>
          <a:lstStyle/>
          <a:p>
            <a:pPr marL="0" indent="0">
              <a:buNone/>
            </a:pPr>
            <a:r>
              <a:rPr lang="en-US" sz="2000" u="sng" dirty="0"/>
              <a:t>“Default route”</a:t>
            </a:r>
            <a:r>
              <a:rPr lang="en-US" sz="2000" dirty="0"/>
              <a:t>: where to send to reach</a:t>
            </a:r>
            <a:br>
              <a:rPr lang="en-US" sz="2000" dirty="0"/>
            </a:br>
            <a:r>
              <a:rPr lang="en-US" sz="2000" dirty="0"/>
              <a:t>anything not in the table</a:t>
            </a:r>
          </a:p>
          <a:p>
            <a:pPr marL="0" indent="0">
              <a:buNone/>
            </a:pPr>
            <a:r>
              <a:rPr lang="en-US" sz="2000" dirty="0"/>
              <a:t> 	</a:t>
            </a:r>
          </a:p>
          <a:p>
            <a:pPr marL="0" indent="0">
              <a:buNone/>
            </a:pPr>
            <a:endParaRPr lang="en-US" sz="2000" u="sng" dirty="0"/>
          </a:p>
          <a:p>
            <a:pPr marL="0" indent="0">
              <a:buNone/>
            </a:pPr>
            <a:r>
              <a:rPr lang="en-US" sz="2000" u="sng" dirty="0"/>
              <a:t>Gateway</a:t>
            </a:r>
            <a:r>
              <a:rPr lang="en-US" sz="2000" dirty="0"/>
              <a:t>: device at the “edge” of  a network (</a:t>
            </a:r>
            <a:r>
              <a:rPr lang="en-US" sz="2000" dirty="0" err="1"/>
              <a:t>eg.</a:t>
            </a:r>
            <a:r>
              <a:rPr lang="en-US" sz="2000" dirty="0"/>
              <a:t> Brown &lt;-&gt; Internet)</a:t>
            </a:r>
          </a:p>
          <a:p>
            <a:endParaRPr lang="en-US" sz="2000" dirty="0"/>
          </a:p>
        </p:txBody>
      </p:sp>
      <p:sp>
        <p:nvSpPr>
          <p:cNvPr id="49" name="TextBox 48">
            <a:extLst>
              <a:ext uri="{FF2B5EF4-FFF2-40B4-BE49-F238E27FC236}">
                <a16:creationId xmlns:a16="http://schemas.microsoft.com/office/drawing/2014/main" id="{BE2495FE-F038-2949-8898-56865ABE7B8D}"/>
              </a:ext>
            </a:extLst>
          </p:cNvPr>
          <p:cNvSpPr txBox="1"/>
          <p:nvPr/>
        </p:nvSpPr>
        <p:spPr>
          <a:xfrm>
            <a:off x="7273512" y="4506442"/>
            <a:ext cx="431528" cy="307777"/>
          </a:xfrm>
          <a:prstGeom prst="rect">
            <a:avLst/>
          </a:prstGeom>
          <a:noFill/>
        </p:spPr>
        <p:txBody>
          <a:bodyPr wrap="none" rtlCol="0">
            <a:spAutoFit/>
          </a:bodyPr>
          <a:lstStyle/>
          <a:p>
            <a:r>
              <a:rPr lang="en-US" sz="1400" dirty="0">
                <a:latin typeface="Avenir Book" panose="02000503020000020003" pitchFamily="2" charset="0"/>
              </a:rPr>
              <a:t>IF2</a:t>
            </a:r>
          </a:p>
        </p:txBody>
      </p:sp>
      <p:graphicFrame>
        <p:nvGraphicFramePr>
          <p:cNvPr id="3" name="Table 4">
            <a:extLst>
              <a:ext uri="{FF2B5EF4-FFF2-40B4-BE49-F238E27FC236}">
                <a16:creationId xmlns:a16="http://schemas.microsoft.com/office/drawing/2014/main" id="{FFFCB2FF-0650-9144-907A-677763491F42}"/>
              </a:ext>
            </a:extLst>
          </p:cNvPr>
          <p:cNvGraphicFramePr>
            <a:graphicFrameLocks noGrp="1"/>
          </p:cNvGraphicFramePr>
          <p:nvPr>
            <p:extLst>
              <p:ext uri="{D42A27DB-BD31-4B8C-83A1-F6EECF244321}">
                <p14:modId xmlns:p14="http://schemas.microsoft.com/office/powerpoint/2010/main" val="1636916819"/>
              </p:ext>
            </p:extLst>
          </p:nvPr>
        </p:nvGraphicFramePr>
        <p:xfrm>
          <a:off x="689271" y="2689117"/>
          <a:ext cx="3822557" cy="1828800"/>
        </p:xfrm>
        <a:graphic>
          <a:graphicData uri="http://schemas.openxmlformats.org/drawingml/2006/table">
            <a:tbl>
              <a:tblPr firstRow="1" bandRow="1">
                <a:tableStyleId>{125E5076-3810-47DD-B79F-674D7AD40C01}</a:tableStyleId>
              </a:tblPr>
              <a:tblGrid>
                <a:gridCol w="2045332">
                  <a:extLst>
                    <a:ext uri="{9D8B030D-6E8A-4147-A177-3AD203B41FA5}">
                      <a16:colId xmlns:a16="http://schemas.microsoft.com/office/drawing/2014/main" val="2818217184"/>
                    </a:ext>
                  </a:extLst>
                </a:gridCol>
                <a:gridCol w="1777225">
                  <a:extLst>
                    <a:ext uri="{9D8B030D-6E8A-4147-A177-3AD203B41FA5}">
                      <a16:colId xmlns:a16="http://schemas.microsoft.com/office/drawing/2014/main" val="1431405096"/>
                    </a:ext>
                  </a:extLst>
                </a:gridCol>
              </a:tblGrid>
              <a:tr h="337600">
                <a:tc>
                  <a:txBody>
                    <a:bodyPr/>
                    <a:lstStyle/>
                    <a:p>
                      <a:pPr algn="l"/>
                      <a:r>
                        <a:rPr lang="en-US" sz="1800" dirty="0">
                          <a:latin typeface="Avenir Book" panose="02000503020000020003" pitchFamily="2" charset="0"/>
                        </a:rPr>
                        <a:t>Prefix</a:t>
                      </a:r>
                    </a:p>
                  </a:txBody>
                  <a:tcPr>
                    <a:solidFill>
                      <a:srgbClr val="22A6F4"/>
                    </a:solidFill>
                  </a:tcPr>
                </a:tc>
                <a:tc>
                  <a:txBody>
                    <a:bodyPr/>
                    <a:lstStyle/>
                    <a:p>
                      <a:pPr algn="l"/>
                      <a:r>
                        <a:rPr lang="en-US" sz="1800" dirty="0">
                          <a:latin typeface="Avenir Book" panose="02000503020000020003" pitchFamily="2" charset="0"/>
                        </a:rPr>
                        <a:t>IF/Next hop</a:t>
                      </a:r>
                    </a:p>
                  </a:txBody>
                  <a:tcPr>
                    <a:solidFill>
                      <a:srgbClr val="22A6F4"/>
                    </a:solidFill>
                  </a:tcPr>
                </a:tc>
                <a:extLst>
                  <a:ext uri="{0D108BD9-81ED-4DB2-BD59-A6C34878D82A}">
                    <a16:rowId xmlns:a16="http://schemas.microsoft.com/office/drawing/2014/main" val="2452228461"/>
                  </a:ext>
                </a:extLst>
              </a:tr>
              <a:tr h="337600">
                <a:tc>
                  <a:txBody>
                    <a:bodyPr/>
                    <a:lstStyle/>
                    <a:p>
                      <a:pPr algn="l"/>
                      <a:r>
                        <a:rPr lang="en-US" sz="1800" dirty="0">
                          <a:latin typeface="Avenir Book" panose="02000503020000020003" pitchFamily="2" charset="0"/>
                        </a:rPr>
                        <a:t>1.2.1.0/24</a:t>
                      </a:r>
                    </a:p>
                  </a:txBody>
                  <a:tcPr/>
                </a:tc>
                <a:tc>
                  <a:txBody>
                    <a:bodyPr/>
                    <a:lstStyle/>
                    <a:p>
                      <a:pPr algn="l"/>
                      <a:r>
                        <a:rPr lang="en-US" sz="1800" dirty="0">
                          <a:latin typeface="Avenir Book" panose="02000503020000020003" pitchFamily="2" charset="0"/>
                        </a:rPr>
                        <a:t>IF1</a:t>
                      </a:r>
                    </a:p>
                  </a:txBody>
                  <a:tcPr/>
                </a:tc>
                <a:extLst>
                  <a:ext uri="{0D108BD9-81ED-4DB2-BD59-A6C34878D82A}">
                    <a16:rowId xmlns:a16="http://schemas.microsoft.com/office/drawing/2014/main" val="628076437"/>
                  </a:ext>
                </a:extLst>
              </a:tr>
              <a:tr h="337600">
                <a:tc>
                  <a:txBody>
                    <a:bodyPr/>
                    <a:lstStyle/>
                    <a:p>
                      <a:pPr algn="l"/>
                      <a:r>
                        <a:rPr lang="en-US" sz="1800" dirty="0">
                          <a:latin typeface="Avenir Book" panose="02000503020000020003" pitchFamily="2" charset="0"/>
                        </a:rPr>
                        <a:t>1.2.2.0/24</a:t>
                      </a:r>
                    </a:p>
                  </a:txBody>
                  <a:tcPr/>
                </a:tc>
                <a:tc>
                  <a:txBody>
                    <a:bodyPr/>
                    <a:lstStyle/>
                    <a:p>
                      <a:pPr algn="l"/>
                      <a:r>
                        <a:rPr lang="en-US" sz="1800" dirty="0">
                          <a:latin typeface="Avenir Book" panose="02000503020000020003" pitchFamily="2" charset="0"/>
                        </a:rPr>
                        <a:t>IF2</a:t>
                      </a:r>
                    </a:p>
                  </a:txBody>
                  <a:tcPr/>
                </a:tc>
                <a:extLst>
                  <a:ext uri="{0D108BD9-81ED-4DB2-BD59-A6C34878D82A}">
                    <a16:rowId xmlns:a16="http://schemas.microsoft.com/office/drawing/2014/main" val="874645885"/>
                  </a:ext>
                </a:extLst>
              </a:tr>
              <a:tr h="337600">
                <a:tc>
                  <a:txBody>
                    <a:bodyPr/>
                    <a:lstStyle/>
                    <a:p>
                      <a:pPr algn="l"/>
                      <a:r>
                        <a:rPr lang="en-US" sz="1800" dirty="0">
                          <a:latin typeface="Avenir Book" panose="02000503020000020003" pitchFamily="2" charset="0"/>
                        </a:rPr>
                        <a:t>8.0.0.0/30</a:t>
                      </a:r>
                    </a:p>
                  </a:txBody>
                  <a:tcPr/>
                </a:tc>
                <a:tc>
                  <a:txBody>
                    <a:bodyPr/>
                    <a:lstStyle/>
                    <a:p>
                      <a:pPr algn="l"/>
                      <a:r>
                        <a:rPr lang="en-US" sz="1800" dirty="0">
                          <a:latin typeface="Avenir Book" panose="02000503020000020003" pitchFamily="2" charset="0"/>
                        </a:rPr>
                        <a:t>IF0</a:t>
                      </a:r>
                    </a:p>
                  </a:txBody>
                  <a:tcPr/>
                </a:tc>
                <a:extLst>
                  <a:ext uri="{0D108BD9-81ED-4DB2-BD59-A6C34878D82A}">
                    <a16:rowId xmlns:a16="http://schemas.microsoft.com/office/drawing/2014/main" val="995055242"/>
                  </a:ext>
                </a:extLst>
              </a:tr>
              <a:tr h="337600">
                <a:tc>
                  <a:txBody>
                    <a:bodyPr/>
                    <a:lstStyle/>
                    <a:p>
                      <a:pPr algn="l"/>
                      <a:r>
                        <a:rPr lang="en-US" sz="1800" dirty="0">
                          <a:solidFill>
                            <a:srgbClr val="FFCC33"/>
                          </a:solidFill>
                          <a:latin typeface="Avenir Book" panose="02000503020000020003" pitchFamily="2" charset="0"/>
                        </a:rPr>
                        <a:t>0.0.0.0/0</a:t>
                      </a:r>
                    </a:p>
                  </a:txBody>
                  <a:tcPr/>
                </a:tc>
                <a:tc>
                  <a:txBody>
                    <a:bodyPr/>
                    <a:lstStyle/>
                    <a:p>
                      <a:pPr algn="l"/>
                      <a:r>
                        <a:rPr lang="en-US" sz="1800" dirty="0">
                          <a:solidFill>
                            <a:srgbClr val="FFCC33"/>
                          </a:solidFill>
                          <a:latin typeface="Avenir Book" panose="02000503020000020003" pitchFamily="2" charset="0"/>
                        </a:rPr>
                        <a:t>8.0.0.2</a:t>
                      </a:r>
                    </a:p>
                  </a:txBody>
                  <a:tcPr/>
                </a:tc>
                <a:extLst>
                  <a:ext uri="{0D108BD9-81ED-4DB2-BD59-A6C34878D82A}">
                    <a16:rowId xmlns:a16="http://schemas.microsoft.com/office/drawing/2014/main" val="35932700"/>
                  </a:ext>
                </a:extLst>
              </a:tr>
            </a:tbl>
          </a:graphicData>
        </a:graphic>
      </p:graphicFrame>
      <p:sp>
        <p:nvSpPr>
          <p:cNvPr id="7" name="Cloud 6">
            <a:extLst>
              <a:ext uri="{FF2B5EF4-FFF2-40B4-BE49-F238E27FC236}">
                <a16:creationId xmlns:a16="http://schemas.microsoft.com/office/drawing/2014/main" id="{6B1EC7B1-201A-82F7-CBB3-1E02556CCB2F}"/>
              </a:ext>
            </a:extLst>
          </p:cNvPr>
          <p:cNvSpPr/>
          <p:nvPr/>
        </p:nvSpPr>
        <p:spPr>
          <a:xfrm>
            <a:off x="5514248" y="139623"/>
            <a:ext cx="3249267" cy="1550524"/>
          </a:xfrm>
          <a:prstGeom prst="cloud">
            <a:avLst/>
          </a:prstGeom>
          <a:solidFill>
            <a:schemeClr val="tx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E40F1B2-D12D-C640-9E72-D348D6DDB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700" y="2674909"/>
            <a:ext cx="991987" cy="669803"/>
          </a:xfrm>
          <a:prstGeom prst="rect">
            <a:avLst/>
          </a:prstGeom>
        </p:spPr>
      </p:pic>
      <p:cxnSp>
        <p:nvCxnSpPr>
          <p:cNvPr id="21" name="Straight Connector 20">
            <a:extLst>
              <a:ext uri="{FF2B5EF4-FFF2-40B4-BE49-F238E27FC236}">
                <a16:creationId xmlns:a16="http://schemas.microsoft.com/office/drawing/2014/main" id="{83F0EFFC-AAE4-7A4D-8BBA-CB77B9CE39FE}"/>
              </a:ext>
            </a:extLst>
          </p:cNvPr>
          <p:cNvCxnSpPr>
            <a:cxnSpLocks/>
          </p:cNvCxnSpPr>
          <p:nvPr/>
        </p:nvCxnSpPr>
        <p:spPr>
          <a:xfrm flipH="1" flipV="1">
            <a:off x="5900776" y="3102344"/>
            <a:ext cx="606750" cy="94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372EF9-DF84-AE48-BDA2-6C954A1A97DA}"/>
              </a:ext>
            </a:extLst>
          </p:cNvPr>
          <p:cNvCxnSpPr>
            <a:cxnSpLocks/>
            <a:stCxn id="41" idx="0"/>
          </p:cNvCxnSpPr>
          <p:nvPr/>
        </p:nvCxnSpPr>
        <p:spPr>
          <a:xfrm flipV="1">
            <a:off x="6978806" y="1860156"/>
            <a:ext cx="0" cy="624113"/>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E25730E4-7B16-5148-87DD-7EB69D58C0E0}"/>
              </a:ext>
            </a:extLst>
          </p:cNvPr>
          <p:cNvSpPr/>
          <p:nvPr/>
        </p:nvSpPr>
        <p:spPr>
          <a:xfrm>
            <a:off x="6279648" y="3028101"/>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1198319-DBA8-8349-987B-963864E3570F}"/>
              </a:ext>
            </a:extLst>
          </p:cNvPr>
          <p:cNvSpPr/>
          <p:nvPr/>
        </p:nvSpPr>
        <p:spPr>
          <a:xfrm>
            <a:off x="6868924" y="2484269"/>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8E581916-4C00-CD41-985A-80C5E252098F}"/>
              </a:ext>
            </a:extLst>
          </p:cNvPr>
          <p:cNvSpPr txBox="1"/>
          <p:nvPr/>
        </p:nvSpPr>
        <p:spPr>
          <a:xfrm>
            <a:off x="6076143" y="3155719"/>
            <a:ext cx="431528" cy="307777"/>
          </a:xfrm>
          <a:prstGeom prst="rect">
            <a:avLst/>
          </a:prstGeom>
          <a:noFill/>
        </p:spPr>
        <p:txBody>
          <a:bodyPr wrap="none" rtlCol="0">
            <a:spAutoFit/>
          </a:bodyPr>
          <a:lstStyle/>
          <a:p>
            <a:r>
              <a:rPr lang="en-US" sz="1400" dirty="0">
                <a:latin typeface="Avenir Book" panose="02000503020000020003" pitchFamily="2" charset="0"/>
              </a:rPr>
              <a:t>IF1</a:t>
            </a:r>
          </a:p>
        </p:txBody>
      </p:sp>
      <p:sp>
        <p:nvSpPr>
          <p:cNvPr id="50" name="TextBox 49">
            <a:extLst>
              <a:ext uri="{FF2B5EF4-FFF2-40B4-BE49-F238E27FC236}">
                <a16:creationId xmlns:a16="http://schemas.microsoft.com/office/drawing/2014/main" id="{50B8C83F-D652-FC4C-81B9-906625234BA1}"/>
              </a:ext>
            </a:extLst>
          </p:cNvPr>
          <p:cNvSpPr txBox="1"/>
          <p:nvPr/>
        </p:nvSpPr>
        <p:spPr>
          <a:xfrm>
            <a:off x="7369948" y="3182115"/>
            <a:ext cx="431528" cy="307777"/>
          </a:xfrm>
          <a:prstGeom prst="rect">
            <a:avLst/>
          </a:prstGeom>
          <a:noFill/>
        </p:spPr>
        <p:txBody>
          <a:bodyPr wrap="none" rtlCol="0">
            <a:spAutoFit/>
          </a:bodyPr>
          <a:lstStyle/>
          <a:p>
            <a:r>
              <a:rPr lang="en-US" sz="1400" dirty="0">
                <a:latin typeface="Avenir Book" panose="02000503020000020003" pitchFamily="2" charset="0"/>
              </a:rPr>
              <a:t>IF0</a:t>
            </a:r>
          </a:p>
        </p:txBody>
      </p:sp>
      <p:sp>
        <p:nvSpPr>
          <p:cNvPr id="54" name="Rectangle 53">
            <a:extLst>
              <a:ext uri="{FF2B5EF4-FFF2-40B4-BE49-F238E27FC236}">
                <a16:creationId xmlns:a16="http://schemas.microsoft.com/office/drawing/2014/main" id="{CFBAD92C-97F0-6A4E-9F0A-3B3C897F5A47}"/>
              </a:ext>
            </a:extLst>
          </p:cNvPr>
          <p:cNvSpPr/>
          <p:nvPr/>
        </p:nvSpPr>
        <p:spPr>
          <a:xfrm>
            <a:off x="6869415" y="185322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8EE3083-FBB3-6F49-991F-08DFBEBBB46E}"/>
              </a:ext>
            </a:extLst>
          </p:cNvPr>
          <p:cNvSpPr txBox="1"/>
          <p:nvPr/>
        </p:nvSpPr>
        <p:spPr>
          <a:xfrm>
            <a:off x="6122034" y="2400274"/>
            <a:ext cx="731290" cy="307777"/>
          </a:xfrm>
          <a:prstGeom prst="rect">
            <a:avLst/>
          </a:prstGeom>
          <a:noFill/>
        </p:spPr>
        <p:txBody>
          <a:bodyPr wrap="none" rtlCol="0">
            <a:spAutoFit/>
          </a:bodyPr>
          <a:lstStyle/>
          <a:p>
            <a:r>
              <a:rPr lang="en-US" sz="1400" dirty="0">
                <a:latin typeface="Avenir Book" panose="02000503020000020003" pitchFamily="2" charset="0"/>
              </a:rPr>
              <a:t>8.0.0.1</a:t>
            </a:r>
          </a:p>
        </p:txBody>
      </p:sp>
      <p:sp>
        <p:nvSpPr>
          <p:cNvPr id="56" name="TextBox 55">
            <a:extLst>
              <a:ext uri="{FF2B5EF4-FFF2-40B4-BE49-F238E27FC236}">
                <a16:creationId xmlns:a16="http://schemas.microsoft.com/office/drawing/2014/main" id="{DBF61A95-D977-F345-BA72-402C1E54D34B}"/>
              </a:ext>
            </a:extLst>
          </p:cNvPr>
          <p:cNvSpPr txBox="1"/>
          <p:nvPr/>
        </p:nvSpPr>
        <p:spPr>
          <a:xfrm>
            <a:off x="6171011" y="1841495"/>
            <a:ext cx="731290" cy="307777"/>
          </a:xfrm>
          <a:prstGeom prst="rect">
            <a:avLst/>
          </a:prstGeom>
          <a:noFill/>
        </p:spPr>
        <p:txBody>
          <a:bodyPr wrap="none" rtlCol="0">
            <a:spAutoFit/>
          </a:bodyPr>
          <a:lstStyle/>
          <a:p>
            <a:r>
              <a:rPr lang="en-US" sz="1400" dirty="0">
                <a:latin typeface="Avenir Book" panose="02000503020000020003" pitchFamily="2" charset="0"/>
              </a:rPr>
              <a:t>8.0.0.2</a:t>
            </a:r>
          </a:p>
        </p:txBody>
      </p:sp>
      <p:cxnSp>
        <p:nvCxnSpPr>
          <p:cNvPr id="57" name="Straight Connector 56">
            <a:extLst>
              <a:ext uri="{FF2B5EF4-FFF2-40B4-BE49-F238E27FC236}">
                <a16:creationId xmlns:a16="http://schemas.microsoft.com/office/drawing/2014/main" id="{AE5C6ED5-A8A0-F844-AB9F-47D128B7DA65}"/>
              </a:ext>
            </a:extLst>
          </p:cNvPr>
          <p:cNvCxnSpPr>
            <a:cxnSpLocks/>
          </p:cNvCxnSpPr>
          <p:nvPr/>
        </p:nvCxnSpPr>
        <p:spPr>
          <a:xfrm flipH="1" flipV="1">
            <a:off x="7661947" y="3100880"/>
            <a:ext cx="606750" cy="94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F05445B-4A64-9343-9FD9-10E7CD220CF0}"/>
              </a:ext>
            </a:extLst>
          </p:cNvPr>
          <p:cNvSpPr txBox="1"/>
          <p:nvPr/>
        </p:nvSpPr>
        <p:spPr>
          <a:xfrm>
            <a:off x="7801476" y="3105627"/>
            <a:ext cx="995785" cy="307777"/>
          </a:xfrm>
          <a:prstGeom prst="rect">
            <a:avLst/>
          </a:prstGeom>
          <a:noFill/>
        </p:spPr>
        <p:txBody>
          <a:bodyPr wrap="none" rtlCol="0">
            <a:spAutoFit/>
          </a:bodyPr>
          <a:lstStyle/>
          <a:p>
            <a:r>
              <a:rPr lang="en-US" sz="1400" dirty="0">
                <a:latin typeface="Avenir Book" panose="02000503020000020003" pitchFamily="2" charset="0"/>
              </a:rPr>
              <a:t>1.2.2.0/24</a:t>
            </a:r>
          </a:p>
        </p:txBody>
      </p:sp>
      <p:sp>
        <p:nvSpPr>
          <p:cNvPr id="59" name="TextBox 58">
            <a:extLst>
              <a:ext uri="{FF2B5EF4-FFF2-40B4-BE49-F238E27FC236}">
                <a16:creationId xmlns:a16="http://schemas.microsoft.com/office/drawing/2014/main" id="{83739132-B995-1B46-81A6-84DADCD21093}"/>
              </a:ext>
            </a:extLst>
          </p:cNvPr>
          <p:cNvSpPr txBox="1"/>
          <p:nvPr/>
        </p:nvSpPr>
        <p:spPr>
          <a:xfrm>
            <a:off x="5129640" y="3102344"/>
            <a:ext cx="995785" cy="307777"/>
          </a:xfrm>
          <a:prstGeom prst="rect">
            <a:avLst/>
          </a:prstGeom>
          <a:noFill/>
        </p:spPr>
        <p:txBody>
          <a:bodyPr wrap="none" rtlCol="0">
            <a:spAutoFit/>
          </a:bodyPr>
          <a:lstStyle/>
          <a:p>
            <a:r>
              <a:rPr lang="en-US" sz="1400" dirty="0">
                <a:latin typeface="Avenir Book" panose="02000503020000020003" pitchFamily="2" charset="0"/>
              </a:rPr>
              <a:t>1.2.1.0/24</a:t>
            </a:r>
          </a:p>
        </p:txBody>
      </p:sp>
      <p:sp>
        <p:nvSpPr>
          <p:cNvPr id="39" name="Rectangle 38">
            <a:extLst>
              <a:ext uri="{FF2B5EF4-FFF2-40B4-BE49-F238E27FC236}">
                <a16:creationId xmlns:a16="http://schemas.microsoft.com/office/drawing/2014/main" id="{F84C6CC2-D811-1F45-96FE-C79F43F30A11}"/>
              </a:ext>
            </a:extLst>
          </p:cNvPr>
          <p:cNvSpPr/>
          <p:nvPr/>
        </p:nvSpPr>
        <p:spPr>
          <a:xfrm>
            <a:off x="7450833" y="300181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645E029-7D6B-A96F-F49E-659D8B634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062" y="1190257"/>
            <a:ext cx="991987" cy="669803"/>
          </a:xfrm>
          <a:prstGeom prst="rect">
            <a:avLst/>
          </a:prstGeom>
        </p:spPr>
      </p:pic>
      <p:sp>
        <p:nvSpPr>
          <p:cNvPr id="11" name="TextBox 10">
            <a:extLst>
              <a:ext uri="{FF2B5EF4-FFF2-40B4-BE49-F238E27FC236}">
                <a16:creationId xmlns:a16="http://schemas.microsoft.com/office/drawing/2014/main" id="{234F1F0E-7EAE-5552-08A8-079B67EB27E1}"/>
              </a:ext>
            </a:extLst>
          </p:cNvPr>
          <p:cNvSpPr txBox="1"/>
          <p:nvPr/>
        </p:nvSpPr>
        <p:spPr>
          <a:xfrm>
            <a:off x="7139646" y="2347981"/>
            <a:ext cx="431528" cy="307777"/>
          </a:xfrm>
          <a:prstGeom prst="rect">
            <a:avLst/>
          </a:prstGeom>
          <a:noFill/>
        </p:spPr>
        <p:txBody>
          <a:bodyPr wrap="none" rtlCol="0">
            <a:spAutoFit/>
          </a:bodyPr>
          <a:lstStyle/>
          <a:p>
            <a:r>
              <a:rPr lang="en-US" sz="1400" dirty="0">
                <a:latin typeface="Avenir Book" panose="02000503020000020003" pitchFamily="2" charset="0"/>
              </a:rPr>
              <a:t>IF2</a:t>
            </a:r>
          </a:p>
        </p:txBody>
      </p:sp>
      <p:sp>
        <p:nvSpPr>
          <p:cNvPr id="8" name="TextBox 7">
            <a:extLst>
              <a:ext uri="{FF2B5EF4-FFF2-40B4-BE49-F238E27FC236}">
                <a16:creationId xmlns:a16="http://schemas.microsoft.com/office/drawing/2014/main" id="{60AC8927-A00F-6E17-E3DA-145E93915D44}"/>
              </a:ext>
            </a:extLst>
          </p:cNvPr>
          <p:cNvSpPr txBox="1"/>
          <p:nvPr/>
        </p:nvSpPr>
        <p:spPr>
          <a:xfrm>
            <a:off x="730676" y="1097624"/>
            <a:ext cx="4572000" cy="369332"/>
          </a:xfrm>
          <a:prstGeom prst="rect">
            <a:avLst/>
          </a:prstGeom>
          <a:noFill/>
        </p:spPr>
        <p:txBody>
          <a:bodyPr wrap="square">
            <a:spAutoFit/>
          </a:bodyPr>
          <a:lstStyle/>
          <a:p>
            <a:pPr marL="0" indent="0">
              <a:buNone/>
            </a:pPr>
            <a:r>
              <a:rPr lang="en-US" sz="1800" dirty="0">
                <a:solidFill>
                  <a:srgbClr val="FFCC33"/>
                </a:solidFill>
                <a:latin typeface="Avenir Book" panose="02000503020000020003" pitchFamily="2" charset="0"/>
              </a:rPr>
              <a:t>=&gt; Use ”Next hop IP” in table</a:t>
            </a:r>
            <a:endParaRPr lang="en-US" sz="1800" dirty="0">
              <a:latin typeface="Avenir Book" panose="02000503020000020003" pitchFamily="2" charset="0"/>
            </a:endParaRPr>
          </a:p>
        </p:txBody>
      </p:sp>
    </p:spTree>
    <p:extLst>
      <p:ext uri="{BB962C8B-B14F-4D97-AF65-F5344CB8AC3E}">
        <p14:creationId xmlns:p14="http://schemas.microsoft.com/office/powerpoint/2010/main" val="237571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D8115A-4507-4CDB-6008-950AA50FFCBB}"/>
              </a:ext>
            </a:extLst>
          </p:cNvPr>
          <p:cNvSpPr>
            <a:spLocks noGrp="1"/>
          </p:cNvSpPr>
          <p:nvPr>
            <p:ph type="sldNum" sz="quarter" idx="12"/>
          </p:nvPr>
        </p:nvSpPr>
        <p:spPr/>
        <p:txBody>
          <a:bodyPr/>
          <a:lstStyle/>
          <a:p>
            <a:fld id="{22D6CAD1-C946-4B93-B6A2-6369BC3B5860}" type="slidenum">
              <a:rPr lang="en-US" smtClean="0"/>
              <a:t>33</a:t>
            </a:fld>
            <a:endParaRPr lang="en-US"/>
          </a:p>
        </p:txBody>
      </p:sp>
      <p:pic>
        <p:nvPicPr>
          <p:cNvPr id="3" name="Picture 2">
            <a:extLst>
              <a:ext uri="{FF2B5EF4-FFF2-40B4-BE49-F238E27FC236}">
                <a16:creationId xmlns:a16="http://schemas.microsoft.com/office/drawing/2014/main" id="{00B99A20-12FD-0E39-48FA-5CE69C40E3E5}"/>
              </a:ext>
            </a:extLst>
          </p:cNvPr>
          <p:cNvPicPr>
            <a:picLocks noChangeAspect="1"/>
          </p:cNvPicPr>
          <p:nvPr/>
        </p:nvPicPr>
        <p:blipFill rotWithShape="1">
          <a:blip r:embed="rId2">
            <a:extLst>
              <a:ext uri="{28A0092B-C50C-407E-A947-70E740481C1C}">
                <a14:useLocalDpi xmlns:a14="http://schemas.microsoft.com/office/drawing/2010/main" val="0"/>
              </a:ext>
            </a:extLst>
          </a:blip>
          <a:srcRect r="25352"/>
          <a:stretch/>
        </p:blipFill>
        <p:spPr>
          <a:xfrm>
            <a:off x="2178139" y="1047750"/>
            <a:ext cx="4635322" cy="3002757"/>
          </a:xfrm>
          <a:prstGeom prst="rect">
            <a:avLst/>
          </a:prstGeom>
        </p:spPr>
      </p:pic>
    </p:spTree>
    <p:extLst>
      <p:ext uri="{BB962C8B-B14F-4D97-AF65-F5344CB8AC3E}">
        <p14:creationId xmlns:p14="http://schemas.microsoft.com/office/powerpoint/2010/main" val="2288670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5BD23E-3A23-EF46-B4BB-99F7FF841498}"/>
              </a:ext>
            </a:extLst>
          </p:cNvPr>
          <p:cNvSpPr>
            <a:spLocks noGrp="1"/>
          </p:cNvSpPr>
          <p:nvPr>
            <p:ph type="sldNum" sz="quarter" idx="12"/>
          </p:nvPr>
        </p:nvSpPr>
        <p:spPr/>
        <p:txBody>
          <a:bodyPr/>
          <a:lstStyle/>
          <a:p>
            <a:fld id="{22D6CAD1-C946-4B93-B6A2-6369BC3B5860}" type="slidenum">
              <a:rPr lang="en-US" smtClean="0"/>
              <a:t>34</a:t>
            </a:fld>
            <a:endParaRPr lang="en-US"/>
          </a:p>
        </p:txBody>
      </p:sp>
      <p:sp>
        <p:nvSpPr>
          <p:cNvPr id="23" name="Content Placeholder 22">
            <a:extLst>
              <a:ext uri="{FF2B5EF4-FFF2-40B4-BE49-F238E27FC236}">
                <a16:creationId xmlns:a16="http://schemas.microsoft.com/office/drawing/2014/main" id="{F9170A18-7614-2B46-878D-6DDAD277A7D4}"/>
              </a:ext>
            </a:extLst>
          </p:cNvPr>
          <p:cNvSpPr>
            <a:spLocks noGrp="1"/>
          </p:cNvSpPr>
          <p:nvPr>
            <p:ph idx="4294967295"/>
          </p:nvPr>
        </p:nvSpPr>
        <p:spPr>
          <a:xfrm>
            <a:off x="174010" y="382620"/>
            <a:ext cx="5128666" cy="3394075"/>
          </a:xfrm>
        </p:spPr>
        <p:txBody>
          <a:bodyPr>
            <a:normAutofit/>
          </a:bodyPr>
          <a:lstStyle/>
          <a:p>
            <a:pPr marL="0" indent="0">
              <a:buNone/>
            </a:pPr>
            <a:r>
              <a:rPr lang="en-US" sz="2000" u="sng" dirty="0"/>
              <a:t>“Default route”</a:t>
            </a:r>
            <a:r>
              <a:rPr lang="en-US" sz="2000" dirty="0"/>
              <a:t>: where to send to reach</a:t>
            </a:r>
            <a:br>
              <a:rPr lang="en-US" sz="2000" dirty="0"/>
            </a:br>
            <a:r>
              <a:rPr lang="en-US" sz="2000" dirty="0"/>
              <a:t>anything not in the table</a:t>
            </a:r>
          </a:p>
          <a:p>
            <a:pPr marL="0" indent="0">
              <a:buNone/>
            </a:pPr>
            <a:r>
              <a:rPr lang="en-US" sz="2000" dirty="0"/>
              <a:t> 	</a:t>
            </a:r>
            <a:r>
              <a:rPr lang="en-US" sz="2000" dirty="0">
                <a:solidFill>
                  <a:srgbClr val="FFCC33"/>
                </a:solidFill>
              </a:rPr>
              <a:t>=&gt; Use ”Next hop IP” in table</a:t>
            </a:r>
            <a:endParaRPr lang="en-US" sz="2000" dirty="0"/>
          </a:p>
          <a:p>
            <a:pPr marL="0" indent="0">
              <a:buNone/>
            </a:pPr>
            <a:r>
              <a:rPr lang="en-US" sz="2000" u="sng" dirty="0"/>
              <a:t>Gateway</a:t>
            </a:r>
            <a:r>
              <a:rPr lang="en-US" sz="2000" dirty="0"/>
              <a:t>: device at the “edge” of  a network (</a:t>
            </a:r>
            <a:r>
              <a:rPr lang="en-US" sz="2000" dirty="0" err="1"/>
              <a:t>eg.</a:t>
            </a:r>
            <a:r>
              <a:rPr lang="en-US" sz="2000" dirty="0"/>
              <a:t> Brown &lt;-&gt; Internet)</a:t>
            </a:r>
          </a:p>
          <a:p>
            <a:endParaRPr lang="en-US" sz="2000" dirty="0"/>
          </a:p>
        </p:txBody>
      </p:sp>
      <p:sp>
        <p:nvSpPr>
          <p:cNvPr id="49" name="TextBox 48">
            <a:extLst>
              <a:ext uri="{FF2B5EF4-FFF2-40B4-BE49-F238E27FC236}">
                <a16:creationId xmlns:a16="http://schemas.microsoft.com/office/drawing/2014/main" id="{BE2495FE-F038-2949-8898-56865ABE7B8D}"/>
              </a:ext>
            </a:extLst>
          </p:cNvPr>
          <p:cNvSpPr txBox="1"/>
          <p:nvPr/>
        </p:nvSpPr>
        <p:spPr>
          <a:xfrm>
            <a:off x="7273512" y="4506442"/>
            <a:ext cx="431528" cy="307777"/>
          </a:xfrm>
          <a:prstGeom prst="rect">
            <a:avLst/>
          </a:prstGeom>
          <a:noFill/>
        </p:spPr>
        <p:txBody>
          <a:bodyPr wrap="none" rtlCol="0">
            <a:spAutoFit/>
          </a:bodyPr>
          <a:lstStyle/>
          <a:p>
            <a:r>
              <a:rPr lang="en-US" sz="1400" dirty="0">
                <a:latin typeface="Avenir Book" panose="02000503020000020003" pitchFamily="2" charset="0"/>
              </a:rPr>
              <a:t>IF2</a:t>
            </a:r>
          </a:p>
        </p:txBody>
      </p:sp>
      <p:graphicFrame>
        <p:nvGraphicFramePr>
          <p:cNvPr id="3" name="Table 4">
            <a:extLst>
              <a:ext uri="{FF2B5EF4-FFF2-40B4-BE49-F238E27FC236}">
                <a16:creationId xmlns:a16="http://schemas.microsoft.com/office/drawing/2014/main" id="{FFFCB2FF-0650-9144-907A-677763491F42}"/>
              </a:ext>
            </a:extLst>
          </p:cNvPr>
          <p:cNvGraphicFramePr>
            <a:graphicFrameLocks noGrp="1"/>
          </p:cNvGraphicFramePr>
          <p:nvPr/>
        </p:nvGraphicFramePr>
        <p:xfrm>
          <a:off x="711720" y="2191227"/>
          <a:ext cx="3822557" cy="1828800"/>
        </p:xfrm>
        <a:graphic>
          <a:graphicData uri="http://schemas.openxmlformats.org/drawingml/2006/table">
            <a:tbl>
              <a:tblPr firstRow="1" bandRow="1">
                <a:tableStyleId>{125E5076-3810-47DD-B79F-674D7AD40C01}</a:tableStyleId>
              </a:tblPr>
              <a:tblGrid>
                <a:gridCol w="2045332">
                  <a:extLst>
                    <a:ext uri="{9D8B030D-6E8A-4147-A177-3AD203B41FA5}">
                      <a16:colId xmlns:a16="http://schemas.microsoft.com/office/drawing/2014/main" val="2818217184"/>
                    </a:ext>
                  </a:extLst>
                </a:gridCol>
                <a:gridCol w="1777225">
                  <a:extLst>
                    <a:ext uri="{9D8B030D-6E8A-4147-A177-3AD203B41FA5}">
                      <a16:colId xmlns:a16="http://schemas.microsoft.com/office/drawing/2014/main" val="1431405096"/>
                    </a:ext>
                  </a:extLst>
                </a:gridCol>
              </a:tblGrid>
              <a:tr h="337600">
                <a:tc>
                  <a:txBody>
                    <a:bodyPr/>
                    <a:lstStyle/>
                    <a:p>
                      <a:pPr algn="l"/>
                      <a:r>
                        <a:rPr lang="en-US" sz="1800" dirty="0">
                          <a:latin typeface="Avenir Book" panose="02000503020000020003" pitchFamily="2" charset="0"/>
                        </a:rPr>
                        <a:t>Prefix</a:t>
                      </a:r>
                    </a:p>
                  </a:txBody>
                  <a:tcPr>
                    <a:solidFill>
                      <a:srgbClr val="22A6F4"/>
                    </a:solidFill>
                  </a:tcPr>
                </a:tc>
                <a:tc>
                  <a:txBody>
                    <a:bodyPr/>
                    <a:lstStyle/>
                    <a:p>
                      <a:pPr algn="l"/>
                      <a:r>
                        <a:rPr lang="en-US" sz="1800" dirty="0">
                          <a:latin typeface="Avenir Book" panose="02000503020000020003" pitchFamily="2" charset="0"/>
                        </a:rPr>
                        <a:t>IF/Next hop</a:t>
                      </a:r>
                    </a:p>
                  </a:txBody>
                  <a:tcPr>
                    <a:solidFill>
                      <a:srgbClr val="22A6F4"/>
                    </a:solidFill>
                  </a:tcPr>
                </a:tc>
                <a:extLst>
                  <a:ext uri="{0D108BD9-81ED-4DB2-BD59-A6C34878D82A}">
                    <a16:rowId xmlns:a16="http://schemas.microsoft.com/office/drawing/2014/main" val="2452228461"/>
                  </a:ext>
                </a:extLst>
              </a:tr>
              <a:tr h="337600">
                <a:tc>
                  <a:txBody>
                    <a:bodyPr/>
                    <a:lstStyle/>
                    <a:p>
                      <a:pPr algn="l"/>
                      <a:r>
                        <a:rPr lang="en-US" sz="1800" dirty="0">
                          <a:latin typeface="Avenir Book" panose="02000503020000020003" pitchFamily="2" charset="0"/>
                        </a:rPr>
                        <a:t>1.2.1.0/24</a:t>
                      </a:r>
                    </a:p>
                  </a:txBody>
                  <a:tcPr/>
                </a:tc>
                <a:tc>
                  <a:txBody>
                    <a:bodyPr/>
                    <a:lstStyle/>
                    <a:p>
                      <a:pPr algn="l"/>
                      <a:r>
                        <a:rPr lang="en-US" sz="1800" dirty="0">
                          <a:latin typeface="Avenir Book" panose="02000503020000020003" pitchFamily="2" charset="0"/>
                        </a:rPr>
                        <a:t>IF1</a:t>
                      </a:r>
                    </a:p>
                  </a:txBody>
                  <a:tcPr/>
                </a:tc>
                <a:extLst>
                  <a:ext uri="{0D108BD9-81ED-4DB2-BD59-A6C34878D82A}">
                    <a16:rowId xmlns:a16="http://schemas.microsoft.com/office/drawing/2014/main" val="628076437"/>
                  </a:ext>
                </a:extLst>
              </a:tr>
              <a:tr h="337600">
                <a:tc>
                  <a:txBody>
                    <a:bodyPr/>
                    <a:lstStyle/>
                    <a:p>
                      <a:pPr algn="l"/>
                      <a:r>
                        <a:rPr lang="en-US" sz="1800" dirty="0">
                          <a:latin typeface="Avenir Book" panose="02000503020000020003" pitchFamily="2" charset="0"/>
                        </a:rPr>
                        <a:t>1.2.2.0/24</a:t>
                      </a:r>
                    </a:p>
                  </a:txBody>
                  <a:tcPr/>
                </a:tc>
                <a:tc>
                  <a:txBody>
                    <a:bodyPr/>
                    <a:lstStyle/>
                    <a:p>
                      <a:pPr algn="l"/>
                      <a:r>
                        <a:rPr lang="en-US" sz="1800" dirty="0">
                          <a:latin typeface="Avenir Book" panose="02000503020000020003" pitchFamily="2" charset="0"/>
                        </a:rPr>
                        <a:t>IF2</a:t>
                      </a:r>
                    </a:p>
                  </a:txBody>
                  <a:tcPr/>
                </a:tc>
                <a:extLst>
                  <a:ext uri="{0D108BD9-81ED-4DB2-BD59-A6C34878D82A}">
                    <a16:rowId xmlns:a16="http://schemas.microsoft.com/office/drawing/2014/main" val="874645885"/>
                  </a:ext>
                </a:extLst>
              </a:tr>
              <a:tr h="337600">
                <a:tc>
                  <a:txBody>
                    <a:bodyPr/>
                    <a:lstStyle/>
                    <a:p>
                      <a:pPr algn="l"/>
                      <a:r>
                        <a:rPr lang="en-US" sz="1800" dirty="0">
                          <a:latin typeface="Avenir Book" panose="02000503020000020003" pitchFamily="2" charset="0"/>
                        </a:rPr>
                        <a:t>8.0.0.0/30</a:t>
                      </a:r>
                    </a:p>
                  </a:txBody>
                  <a:tcPr/>
                </a:tc>
                <a:tc>
                  <a:txBody>
                    <a:bodyPr/>
                    <a:lstStyle/>
                    <a:p>
                      <a:pPr algn="l"/>
                      <a:r>
                        <a:rPr lang="en-US" sz="1800" dirty="0">
                          <a:latin typeface="Avenir Book" panose="02000503020000020003" pitchFamily="2" charset="0"/>
                        </a:rPr>
                        <a:t>IF0</a:t>
                      </a:r>
                    </a:p>
                  </a:txBody>
                  <a:tcPr/>
                </a:tc>
                <a:extLst>
                  <a:ext uri="{0D108BD9-81ED-4DB2-BD59-A6C34878D82A}">
                    <a16:rowId xmlns:a16="http://schemas.microsoft.com/office/drawing/2014/main" val="995055242"/>
                  </a:ext>
                </a:extLst>
              </a:tr>
              <a:tr h="337600">
                <a:tc>
                  <a:txBody>
                    <a:bodyPr/>
                    <a:lstStyle/>
                    <a:p>
                      <a:pPr algn="l"/>
                      <a:r>
                        <a:rPr lang="en-US" sz="1800" dirty="0">
                          <a:latin typeface="Avenir Book" panose="02000503020000020003" pitchFamily="2" charset="0"/>
                        </a:rPr>
                        <a:t>0.0.0.0/0</a:t>
                      </a:r>
                    </a:p>
                  </a:txBody>
                  <a:tcPr/>
                </a:tc>
                <a:tc>
                  <a:txBody>
                    <a:bodyPr/>
                    <a:lstStyle/>
                    <a:p>
                      <a:pPr algn="l"/>
                      <a:r>
                        <a:rPr lang="en-US" sz="1800" dirty="0">
                          <a:latin typeface="Avenir Book" panose="02000503020000020003" pitchFamily="2" charset="0"/>
                        </a:rPr>
                        <a:t>8.0.0.2</a:t>
                      </a:r>
                    </a:p>
                  </a:txBody>
                  <a:tcPr/>
                </a:tc>
                <a:extLst>
                  <a:ext uri="{0D108BD9-81ED-4DB2-BD59-A6C34878D82A}">
                    <a16:rowId xmlns:a16="http://schemas.microsoft.com/office/drawing/2014/main" val="35932700"/>
                  </a:ext>
                </a:extLst>
              </a:tr>
            </a:tbl>
          </a:graphicData>
        </a:graphic>
      </p:graphicFrame>
      <p:sp>
        <p:nvSpPr>
          <p:cNvPr id="7" name="Cloud 6">
            <a:extLst>
              <a:ext uri="{FF2B5EF4-FFF2-40B4-BE49-F238E27FC236}">
                <a16:creationId xmlns:a16="http://schemas.microsoft.com/office/drawing/2014/main" id="{6B1EC7B1-201A-82F7-CBB3-1E02556CCB2F}"/>
              </a:ext>
            </a:extLst>
          </p:cNvPr>
          <p:cNvSpPr/>
          <p:nvPr/>
        </p:nvSpPr>
        <p:spPr>
          <a:xfrm>
            <a:off x="5514248" y="139623"/>
            <a:ext cx="3249267" cy="1550524"/>
          </a:xfrm>
          <a:prstGeom prst="cloud">
            <a:avLst/>
          </a:prstGeom>
          <a:solidFill>
            <a:schemeClr val="tx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E40F1B2-D12D-C640-9E72-D348D6DDB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700" y="2674909"/>
            <a:ext cx="991987" cy="669803"/>
          </a:xfrm>
          <a:prstGeom prst="rect">
            <a:avLst/>
          </a:prstGeom>
        </p:spPr>
      </p:pic>
      <p:cxnSp>
        <p:nvCxnSpPr>
          <p:cNvPr id="21" name="Straight Connector 20">
            <a:extLst>
              <a:ext uri="{FF2B5EF4-FFF2-40B4-BE49-F238E27FC236}">
                <a16:creationId xmlns:a16="http://schemas.microsoft.com/office/drawing/2014/main" id="{83F0EFFC-AAE4-7A4D-8BBA-CB77B9CE39FE}"/>
              </a:ext>
            </a:extLst>
          </p:cNvPr>
          <p:cNvCxnSpPr>
            <a:cxnSpLocks/>
          </p:cNvCxnSpPr>
          <p:nvPr/>
        </p:nvCxnSpPr>
        <p:spPr>
          <a:xfrm flipH="1" flipV="1">
            <a:off x="5900776" y="3102344"/>
            <a:ext cx="606750" cy="94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372EF9-DF84-AE48-BDA2-6C954A1A97DA}"/>
              </a:ext>
            </a:extLst>
          </p:cNvPr>
          <p:cNvCxnSpPr>
            <a:cxnSpLocks/>
            <a:stCxn id="41" idx="0"/>
          </p:cNvCxnSpPr>
          <p:nvPr/>
        </p:nvCxnSpPr>
        <p:spPr>
          <a:xfrm flipV="1">
            <a:off x="6978806" y="1860156"/>
            <a:ext cx="0" cy="624113"/>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E25730E4-7B16-5148-87DD-7EB69D58C0E0}"/>
              </a:ext>
            </a:extLst>
          </p:cNvPr>
          <p:cNvSpPr/>
          <p:nvPr/>
        </p:nvSpPr>
        <p:spPr>
          <a:xfrm>
            <a:off x="6279648" y="3028101"/>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1198319-DBA8-8349-987B-963864E3570F}"/>
              </a:ext>
            </a:extLst>
          </p:cNvPr>
          <p:cNvSpPr/>
          <p:nvPr/>
        </p:nvSpPr>
        <p:spPr>
          <a:xfrm>
            <a:off x="6868924" y="2484269"/>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8E581916-4C00-CD41-985A-80C5E252098F}"/>
              </a:ext>
            </a:extLst>
          </p:cNvPr>
          <p:cNvSpPr txBox="1"/>
          <p:nvPr/>
        </p:nvSpPr>
        <p:spPr>
          <a:xfrm>
            <a:off x="6076143" y="3155719"/>
            <a:ext cx="431528" cy="307777"/>
          </a:xfrm>
          <a:prstGeom prst="rect">
            <a:avLst/>
          </a:prstGeom>
          <a:noFill/>
        </p:spPr>
        <p:txBody>
          <a:bodyPr wrap="none" rtlCol="0">
            <a:spAutoFit/>
          </a:bodyPr>
          <a:lstStyle/>
          <a:p>
            <a:r>
              <a:rPr lang="en-US" sz="1400" dirty="0">
                <a:latin typeface="Avenir Book" panose="02000503020000020003" pitchFamily="2" charset="0"/>
              </a:rPr>
              <a:t>IF1</a:t>
            </a:r>
          </a:p>
        </p:txBody>
      </p:sp>
      <p:sp>
        <p:nvSpPr>
          <p:cNvPr id="50" name="TextBox 49">
            <a:extLst>
              <a:ext uri="{FF2B5EF4-FFF2-40B4-BE49-F238E27FC236}">
                <a16:creationId xmlns:a16="http://schemas.microsoft.com/office/drawing/2014/main" id="{50B8C83F-D652-FC4C-81B9-906625234BA1}"/>
              </a:ext>
            </a:extLst>
          </p:cNvPr>
          <p:cNvSpPr txBox="1"/>
          <p:nvPr/>
        </p:nvSpPr>
        <p:spPr>
          <a:xfrm>
            <a:off x="7369948" y="3182115"/>
            <a:ext cx="431528" cy="307777"/>
          </a:xfrm>
          <a:prstGeom prst="rect">
            <a:avLst/>
          </a:prstGeom>
          <a:noFill/>
        </p:spPr>
        <p:txBody>
          <a:bodyPr wrap="none" rtlCol="0">
            <a:spAutoFit/>
          </a:bodyPr>
          <a:lstStyle/>
          <a:p>
            <a:r>
              <a:rPr lang="en-US" sz="1400" dirty="0">
                <a:latin typeface="Avenir Book" panose="02000503020000020003" pitchFamily="2" charset="0"/>
              </a:rPr>
              <a:t>IF0</a:t>
            </a:r>
          </a:p>
        </p:txBody>
      </p:sp>
      <p:sp>
        <p:nvSpPr>
          <p:cNvPr id="54" name="Rectangle 53">
            <a:extLst>
              <a:ext uri="{FF2B5EF4-FFF2-40B4-BE49-F238E27FC236}">
                <a16:creationId xmlns:a16="http://schemas.microsoft.com/office/drawing/2014/main" id="{CFBAD92C-97F0-6A4E-9F0A-3B3C897F5A47}"/>
              </a:ext>
            </a:extLst>
          </p:cNvPr>
          <p:cNvSpPr/>
          <p:nvPr/>
        </p:nvSpPr>
        <p:spPr>
          <a:xfrm>
            <a:off x="6869415" y="185322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8EE3083-FBB3-6F49-991F-08DFBEBBB46E}"/>
              </a:ext>
            </a:extLst>
          </p:cNvPr>
          <p:cNvSpPr txBox="1"/>
          <p:nvPr/>
        </p:nvSpPr>
        <p:spPr>
          <a:xfrm>
            <a:off x="6122034" y="2400274"/>
            <a:ext cx="731290" cy="307777"/>
          </a:xfrm>
          <a:prstGeom prst="rect">
            <a:avLst/>
          </a:prstGeom>
          <a:noFill/>
        </p:spPr>
        <p:txBody>
          <a:bodyPr wrap="none" rtlCol="0">
            <a:spAutoFit/>
          </a:bodyPr>
          <a:lstStyle/>
          <a:p>
            <a:r>
              <a:rPr lang="en-US" sz="1400" dirty="0">
                <a:latin typeface="Avenir Book" panose="02000503020000020003" pitchFamily="2" charset="0"/>
              </a:rPr>
              <a:t>8.0.0.1</a:t>
            </a:r>
          </a:p>
        </p:txBody>
      </p:sp>
      <p:sp>
        <p:nvSpPr>
          <p:cNvPr id="56" name="TextBox 55">
            <a:extLst>
              <a:ext uri="{FF2B5EF4-FFF2-40B4-BE49-F238E27FC236}">
                <a16:creationId xmlns:a16="http://schemas.microsoft.com/office/drawing/2014/main" id="{DBF61A95-D977-F345-BA72-402C1E54D34B}"/>
              </a:ext>
            </a:extLst>
          </p:cNvPr>
          <p:cNvSpPr txBox="1"/>
          <p:nvPr/>
        </p:nvSpPr>
        <p:spPr>
          <a:xfrm>
            <a:off x="6171011" y="1841495"/>
            <a:ext cx="731290" cy="307777"/>
          </a:xfrm>
          <a:prstGeom prst="rect">
            <a:avLst/>
          </a:prstGeom>
          <a:noFill/>
        </p:spPr>
        <p:txBody>
          <a:bodyPr wrap="none" rtlCol="0">
            <a:spAutoFit/>
          </a:bodyPr>
          <a:lstStyle/>
          <a:p>
            <a:r>
              <a:rPr lang="en-US" sz="1400" dirty="0">
                <a:latin typeface="Avenir Book" panose="02000503020000020003" pitchFamily="2" charset="0"/>
              </a:rPr>
              <a:t>8.0.0.2</a:t>
            </a:r>
          </a:p>
        </p:txBody>
      </p:sp>
      <p:cxnSp>
        <p:nvCxnSpPr>
          <p:cNvPr id="57" name="Straight Connector 56">
            <a:extLst>
              <a:ext uri="{FF2B5EF4-FFF2-40B4-BE49-F238E27FC236}">
                <a16:creationId xmlns:a16="http://schemas.microsoft.com/office/drawing/2014/main" id="{AE5C6ED5-A8A0-F844-AB9F-47D128B7DA65}"/>
              </a:ext>
            </a:extLst>
          </p:cNvPr>
          <p:cNvCxnSpPr>
            <a:cxnSpLocks/>
          </p:cNvCxnSpPr>
          <p:nvPr/>
        </p:nvCxnSpPr>
        <p:spPr>
          <a:xfrm flipH="1" flipV="1">
            <a:off x="7661947" y="3100880"/>
            <a:ext cx="606750" cy="94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F05445B-4A64-9343-9FD9-10E7CD220CF0}"/>
              </a:ext>
            </a:extLst>
          </p:cNvPr>
          <p:cNvSpPr txBox="1"/>
          <p:nvPr/>
        </p:nvSpPr>
        <p:spPr>
          <a:xfrm>
            <a:off x="7801476" y="3105627"/>
            <a:ext cx="995785" cy="307777"/>
          </a:xfrm>
          <a:prstGeom prst="rect">
            <a:avLst/>
          </a:prstGeom>
          <a:noFill/>
        </p:spPr>
        <p:txBody>
          <a:bodyPr wrap="none" rtlCol="0">
            <a:spAutoFit/>
          </a:bodyPr>
          <a:lstStyle/>
          <a:p>
            <a:r>
              <a:rPr lang="en-US" sz="1400" dirty="0">
                <a:latin typeface="Avenir Book" panose="02000503020000020003" pitchFamily="2" charset="0"/>
              </a:rPr>
              <a:t>1.2.2.0/24</a:t>
            </a:r>
          </a:p>
        </p:txBody>
      </p:sp>
      <p:sp>
        <p:nvSpPr>
          <p:cNvPr id="59" name="TextBox 58">
            <a:extLst>
              <a:ext uri="{FF2B5EF4-FFF2-40B4-BE49-F238E27FC236}">
                <a16:creationId xmlns:a16="http://schemas.microsoft.com/office/drawing/2014/main" id="{83739132-B995-1B46-81A6-84DADCD21093}"/>
              </a:ext>
            </a:extLst>
          </p:cNvPr>
          <p:cNvSpPr txBox="1"/>
          <p:nvPr/>
        </p:nvSpPr>
        <p:spPr>
          <a:xfrm>
            <a:off x="5129640" y="3102344"/>
            <a:ext cx="995785" cy="307777"/>
          </a:xfrm>
          <a:prstGeom prst="rect">
            <a:avLst/>
          </a:prstGeom>
          <a:noFill/>
        </p:spPr>
        <p:txBody>
          <a:bodyPr wrap="none" rtlCol="0">
            <a:spAutoFit/>
          </a:bodyPr>
          <a:lstStyle/>
          <a:p>
            <a:r>
              <a:rPr lang="en-US" sz="1400" dirty="0">
                <a:latin typeface="Avenir Book" panose="02000503020000020003" pitchFamily="2" charset="0"/>
              </a:rPr>
              <a:t>1.2.1.0/24</a:t>
            </a:r>
          </a:p>
        </p:txBody>
      </p:sp>
      <p:sp>
        <p:nvSpPr>
          <p:cNvPr id="39" name="Rectangle 38">
            <a:extLst>
              <a:ext uri="{FF2B5EF4-FFF2-40B4-BE49-F238E27FC236}">
                <a16:creationId xmlns:a16="http://schemas.microsoft.com/office/drawing/2014/main" id="{F84C6CC2-D811-1F45-96FE-C79F43F30A11}"/>
              </a:ext>
            </a:extLst>
          </p:cNvPr>
          <p:cNvSpPr/>
          <p:nvPr/>
        </p:nvSpPr>
        <p:spPr>
          <a:xfrm>
            <a:off x="7450833" y="300181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645E029-7D6B-A96F-F49E-659D8B634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062" y="1190257"/>
            <a:ext cx="991987" cy="669803"/>
          </a:xfrm>
          <a:prstGeom prst="rect">
            <a:avLst/>
          </a:prstGeom>
        </p:spPr>
      </p:pic>
      <p:sp>
        <p:nvSpPr>
          <p:cNvPr id="11" name="TextBox 10">
            <a:extLst>
              <a:ext uri="{FF2B5EF4-FFF2-40B4-BE49-F238E27FC236}">
                <a16:creationId xmlns:a16="http://schemas.microsoft.com/office/drawing/2014/main" id="{234F1F0E-7EAE-5552-08A8-079B67EB27E1}"/>
              </a:ext>
            </a:extLst>
          </p:cNvPr>
          <p:cNvSpPr txBox="1"/>
          <p:nvPr/>
        </p:nvSpPr>
        <p:spPr>
          <a:xfrm>
            <a:off x="7139646" y="2347981"/>
            <a:ext cx="431528" cy="307777"/>
          </a:xfrm>
          <a:prstGeom prst="rect">
            <a:avLst/>
          </a:prstGeom>
          <a:noFill/>
        </p:spPr>
        <p:txBody>
          <a:bodyPr wrap="none" rtlCol="0">
            <a:spAutoFit/>
          </a:bodyPr>
          <a:lstStyle/>
          <a:p>
            <a:r>
              <a:rPr lang="en-US" sz="1400" dirty="0">
                <a:latin typeface="Avenir Book" panose="02000503020000020003" pitchFamily="2" charset="0"/>
              </a:rPr>
              <a:t>IF2</a:t>
            </a:r>
          </a:p>
        </p:txBody>
      </p:sp>
      <p:sp>
        <p:nvSpPr>
          <p:cNvPr id="12" name="Rounded Rectangle 11">
            <a:extLst>
              <a:ext uri="{FF2B5EF4-FFF2-40B4-BE49-F238E27FC236}">
                <a16:creationId xmlns:a16="http://schemas.microsoft.com/office/drawing/2014/main" id="{657D0704-4C4D-AFFD-C7A5-B622F6B4E494}"/>
              </a:ext>
            </a:extLst>
          </p:cNvPr>
          <p:cNvSpPr/>
          <p:nvPr/>
        </p:nvSpPr>
        <p:spPr>
          <a:xfrm>
            <a:off x="457200" y="4289560"/>
            <a:ext cx="8176734" cy="738305"/>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Symbol" pitchFamily="2" charset="2"/>
              <a:buChar char="Þ"/>
            </a:pPr>
            <a:r>
              <a:rPr lang="en-US" dirty="0">
                <a:latin typeface="Avenir Book" charset="0"/>
                <a:ea typeface="Avenir Book" charset="0"/>
                <a:cs typeface="Avenir Book" charset="0"/>
              </a:rPr>
              <a:t>0.0.0.0 matches on everything!  Problem?</a:t>
            </a:r>
          </a:p>
          <a:p>
            <a:pPr algn="ctr"/>
            <a:r>
              <a:rPr lang="en-US" dirty="0">
                <a:latin typeface="Avenir Book" charset="0"/>
                <a:ea typeface="Avenir Book" charset="0"/>
                <a:cs typeface="Avenir Book" charset="0"/>
              </a:rPr>
              <a:t>Can have multiple matches in table =&gt; use the most specific (longest) prefix</a:t>
            </a:r>
          </a:p>
          <a:p>
            <a:pPr algn="ctr"/>
            <a:r>
              <a:rPr lang="en-US" dirty="0">
                <a:latin typeface="Avenir Book" charset="0"/>
                <a:ea typeface="Avenir Book" charset="0"/>
                <a:cs typeface="Avenir Book" charset="0"/>
              </a:rPr>
              <a:t>  	                      (more on this later)</a:t>
            </a:r>
          </a:p>
        </p:txBody>
      </p:sp>
    </p:spTree>
    <p:extLst>
      <p:ext uri="{BB962C8B-B14F-4D97-AF65-F5344CB8AC3E}">
        <p14:creationId xmlns:p14="http://schemas.microsoft.com/office/powerpoint/2010/main" val="166233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5BD23E-3A23-EF46-B4BB-99F7FF841498}"/>
              </a:ext>
            </a:extLst>
          </p:cNvPr>
          <p:cNvSpPr>
            <a:spLocks noGrp="1"/>
          </p:cNvSpPr>
          <p:nvPr>
            <p:ph type="sldNum" sz="quarter" idx="12"/>
          </p:nvPr>
        </p:nvSpPr>
        <p:spPr/>
        <p:txBody>
          <a:bodyPr/>
          <a:lstStyle/>
          <a:p>
            <a:fld id="{22D6CAD1-C946-4B93-B6A2-6369BC3B5860}" type="slidenum">
              <a:rPr lang="en-US" smtClean="0"/>
              <a:t>35</a:t>
            </a:fld>
            <a:endParaRPr lang="en-US"/>
          </a:p>
        </p:txBody>
      </p:sp>
      <p:cxnSp>
        <p:nvCxnSpPr>
          <p:cNvPr id="21" name="Straight Connector 20">
            <a:extLst>
              <a:ext uri="{FF2B5EF4-FFF2-40B4-BE49-F238E27FC236}">
                <a16:creationId xmlns:a16="http://schemas.microsoft.com/office/drawing/2014/main" id="{83F0EFFC-AAE4-7A4D-8BBA-CB77B9CE39FE}"/>
              </a:ext>
            </a:extLst>
          </p:cNvPr>
          <p:cNvCxnSpPr>
            <a:cxnSpLocks/>
          </p:cNvCxnSpPr>
          <p:nvPr/>
        </p:nvCxnSpPr>
        <p:spPr>
          <a:xfrm flipH="1" flipV="1">
            <a:off x="5853596" y="2896731"/>
            <a:ext cx="2470277" cy="94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4E0930-0356-5D4F-998D-B6FA3B6D0794}"/>
              </a:ext>
            </a:extLst>
          </p:cNvPr>
          <p:cNvCxnSpPr>
            <a:cxnSpLocks/>
            <a:stCxn id="6" idx="1"/>
          </p:cNvCxnSpPr>
          <p:nvPr/>
        </p:nvCxnSpPr>
        <p:spPr>
          <a:xfrm rot="10800000">
            <a:off x="5802771" y="1666902"/>
            <a:ext cx="2470277" cy="1239239"/>
          </a:xfrm>
          <a:prstGeom prst="bentConnector3">
            <a:avLst>
              <a:gd name="adj1" fmla="val 6330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4">
            <a:extLst>
              <a:ext uri="{FF2B5EF4-FFF2-40B4-BE49-F238E27FC236}">
                <a16:creationId xmlns:a16="http://schemas.microsoft.com/office/drawing/2014/main" id="{601AEFED-9C77-C643-84A4-DE003DDE20DE}"/>
              </a:ext>
            </a:extLst>
          </p:cNvPr>
          <p:cNvCxnSpPr>
            <a:cxnSpLocks/>
            <a:stCxn id="6" idx="1"/>
          </p:cNvCxnSpPr>
          <p:nvPr/>
        </p:nvCxnSpPr>
        <p:spPr>
          <a:xfrm rot="10800000" flipV="1">
            <a:off x="5853601" y="2906139"/>
            <a:ext cx="2419447" cy="1209685"/>
          </a:xfrm>
          <a:prstGeom prst="bentConnector3">
            <a:avLst>
              <a:gd name="adj1" fmla="val 6417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372EF9-DF84-AE48-BDA2-6C954A1A97DA}"/>
              </a:ext>
            </a:extLst>
          </p:cNvPr>
          <p:cNvCxnSpPr>
            <a:cxnSpLocks/>
          </p:cNvCxnSpPr>
          <p:nvPr/>
        </p:nvCxnSpPr>
        <p:spPr>
          <a:xfrm flipV="1">
            <a:off x="8920145" y="1415037"/>
            <a:ext cx="0" cy="10588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451C905-0A12-5240-B49A-F8899565FBDF}"/>
              </a:ext>
            </a:extLst>
          </p:cNvPr>
          <p:cNvSpPr txBox="1"/>
          <p:nvPr/>
        </p:nvSpPr>
        <p:spPr>
          <a:xfrm>
            <a:off x="6949347" y="1165456"/>
            <a:ext cx="2076851" cy="646331"/>
          </a:xfrm>
          <a:prstGeom prst="rect">
            <a:avLst/>
          </a:prstGeom>
          <a:noFill/>
        </p:spPr>
        <p:txBody>
          <a:bodyPr wrap="none" rtlCol="0">
            <a:spAutoFit/>
          </a:bodyPr>
          <a:lstStyle/>
          <a:p>
            <a:pPr algn="r"/>
            <a:r>
              <a:rPr lang="en-US" dirty="0">
                <a:latin typeface="Avenir Book" charset="0"/>
                <a:ea typeface="Avenir Book" charset="0"/>
                <a:cs typeface="Avenir Book" charset="0"/>
              </a:rPr>
              <a:t>To more networks </a:t>
            </a:r>
          </a:p>
          <a:p>
            <a:pPr algn="r"/>
            <a:r>
              <a:rPr lang="en-US" dirty="0">
                <a:latin typeface="Avenir Book" charset="0"/>
                <a:ea typeface="Avenir Book" charset="0"/>
                <a:cs typeface="Avenir Book" charset="0"/>
              </a:rPr>
              <a:t>(</a:t>
            </a:r>
            <a:r>
              <a:rPr lang="en-US" dirty="0" err="1">
                <a:latin typeface="Avenir Book" charset="0"/>
                <a:ea typeface="Avenir Book" charset="0"/>
                <a:cs typeface="Avenir Book" charset="0"/>
              </a:rPr>
              <a:t>ie</a:t>
            </a:r>
            <a:r>
              <a:rPr lang="en-US" dirty="0">
                <a:latin typeface="Avenir Book" charset="0"/>
                <a:ea typeface="Avenir Book" charset="0"/>
                <a:cs typeface="Avenir Book" charset="0"/>
              </a:rPr>
              <a:t>, Internet)</a:t>
            </a:r>
          </a:p>
        </p:txBody>
      </p:sp>
      <p:sp>
        <p:nvSpPr>
          <p:cNvPr id="29" name="TextBox 28">
            <a:extLst>
              <a:ext uri="{FF2B5EF4-FFF2-40B4-BE49-F238E27FC236}">
                <a16:creationId xmlns:a16="http://schemas.microsoft.com/office/drawing/2014/main" id="{DA8898B9-F453-D542-9D20-173D2BC3650B}"/>
              </a:ext>
            </a:extLst>
          </p:cNvPr>
          <p:cNvSpPr txBox="1"/>
          <p:nvPr/>
        </p:nvSpPr>
        <p:spPr>
          <a:xfrm>
            <a:off x="5828297" y="1909975"/>
            <a:ext cx="731290" cy="307777"/>
          </a:xfrm>
          <a:prstGeom prst="rect">
            <a:avLst/>
          </a:prstGeom>
          <a:noFill/>
        </p:spPr>
        <p:txBody>
          <a:bodyPr wrap="none" rtlCol="0">
            <a:spAutoFit/>
          </a:bodyPr>
          <a:lstStyle/>
          <a:p>
            <a:r>
              <a:rPr lang="en-US" sz="1400" dirty="0">
                <a:latin typeface="Avenir Book" panose="02000503020000020003" pitchFamily="2" charset="0"/>
              </a:rPr>
              <a:t>1.2.1.2</a:t>
            </a:r>
          </a:p>
        </p:txBody>
      </p:sp>
      <p:sp>
        <p:nvSpPr>
          <p:cNvPr id="30" name="Rectangle 29">
            <a:extLst>
              <a:ext uri="{FF2B5EF4-FFF2-40B4-BE49-F238E27FC236}">
                <a16:creationId xmlns:a16="http://schemas.microsoft.com/office/drawing/2014/main" id="{2D8BC8B3-1317-B540-AC65-BE4687560CFF}"/>
              </a:ext>
            </a:extLst>
          </p:cNvPr>
          <p:cNvSpPr/>
          <p:nvPr/>
        </p:nvSpPr>
        <p:spPr>
          <a:xfrm>
            <a:off x="6060314" y="156986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CFF916A-15A9-7644-86FA-9A98D9669EE6}"/>
              </a:ext>
            </a:extLst>
          </p:cNvPr>
          <p:cNvSpPr/>
          <p:nvPr/>
        </p:nvSpPr>
        <p:spPr>
          <a:xfrm>
            <a:off x="6058336" y="2786596"/>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14AC48C-F81D-FE41-8DDA-ACA047306205}"/>
              </a:ext>
            </a:extLst>
          </p:cNvPr>
          <p:cNvSpPr/>
          <p:nvPr/>
        </p:nvSpPr>
        <p:spPr>
          <a:xfrm>
            <a:off x="6058336" y="400095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5730E4-7B16-5148-87DD-7EB69D58C0E0}"/>
              </a:ext>
            </a:extLst>
          </p:cNvPr>
          <p:cNvSpPr/>
          <p:nvPr/>
        </p:nvSpPr>
        <p:spPr>
          <a:xfrm>
            <a:off x="8046316" y="280214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1198319-DBA8-8349-987B-963864E3570F}"/>
              </a:ext>
            </a:extLst>
          </p:cNvPr>
          <p:cNvSpPr/>
          <p:nvPr/>
        </p:nvSpPr>
        <p:spPr>
          <a:xfrm>
            <a:off x="8806779" y="2282379"/>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762D3E4-ACD8-2545-81A6-066613DDDE39}"/>
              </a:ext>
            </a:extLst>
          </p:cNvPr>
          <p:cNvSpPr txBox="1"/>
          <p:nvPr/>
        </p:nvSpPr>
        <p:spPr>
          <a:xfrm>
            <a:off x="5912455" y="3131786"/>
            <a:ext cx="731290" cy="307777"/>
          </a:xfrm>
          <a:prstGeom prst="rect">
            <a:avLst/>
          </a:prstGeom>
          <a:noFill/>
        </p:spPr>
        <p:txBody>
          <a:bodyPr wrap="none" rtlCol="0">
            <a:spAutoFit/>
          </a:bodyPr>
          <a:lstStyle/>
          <a:p>
            <a:r>
              <a:rPr lang="en-US" sz="1400" dirty="0">
                <a:latin typeface="Avenir Book" panose="02000503020000020003" pitchFamily="2" charset="0"/>
              </a:rPr>
              <a:t>1.2.1.3</a:t>
            </a:r>
          </a:p>
        </p:txBody>
      </p:sp>
      <p:sp>
        <p:nvSpPr>
          <p:cNvPr id="43" name="TextBox 42">
            <a:extLst>
              <a:ext uri="{FF2B5EF4-FFF2-40B4-BE49-F238E27FC236}">
                <a16:creationId xmlns:a16="http://schemas.microsoft.com/office/drawing/2014/main" id="{1017AF6B-AEA4-9043-A082-EEB5247BF1D6}"/>
              </a:ext>
            </a:extLst>
          </p:cNvPr>
          <p:cNvSpPr txBox="1"/>
          <p:nvPr/>
        </p:nvSpPr>
        <p:spPr>
          <a:xfrm>
            <a:off x="5906568" y="4341469"/>
            <a:ext cx="930063" cy="307777"/>
          </a:xfrm>
          <a:prstGeom prst="rect">
            <a:avLst/>
          </a:prstGeom>
          <a:noFill/>
        </p:spPr>
        <p:txBody>
          <a:bodyPr wrap="none" rtlCol="0">
            <a:spAutoFit/>
          </a:bodyPr>
          <a:lstStyle/>
          <a:p>
            <a:r>
              <a:rPr lang="en-US" sz="1400" dirty="0">
                <a:latin typeface="Avenir Book" panose="02000503020000020003" pitchFamily="2" charset="0"/>
              </a:rPr>
              <a:t>1.2.1.200</a:t>
            </a:r>
          </a:p>
        </p:txBody>
      </p:sp>
      <p:sp>
        <p:nvSpPr>
          <p:cNvPr id="46" name="TextBox 45">
            <a:extLst>
              <a:ext uri="{FF2B5EF4-FFF2-40B4-BE49-F238E27FC236}">
                <a16:creationId xmlns:a16="http://schemas.microsoft.com/office/drawing/2014/main" id="{A94B0637-5C54-9540-BD93-4953575C0875}"/>
              </a:ext>
            </a:extLst>
          </p:cNvPr>
          <p:cNvSpPr txBox="1"/>
          <p:nvPr/>
        </p:nvSpPr>
        <p:spPr>
          <a:xfrm>
            <a:off x="7790553" y="3264269"/>
            <a:ext cx="731290" cy="307777"/>
          </a:xfrm>
          <a:prstGeom prst="rect">
            <a:avLst/>
          </a:prstGeom>
          <a:noFill/>
        </p:spPr>
        <p:txBody>
          <a:bodyPr wrap="none" rtlCol="0">
            <a:spAutoFit/>
          </a:bodyPr>
          <a:lstStyle/>
          <a:p>
            <a:r>
              <a:rPr lang="en-US" sz="1400" dirty="0">
                <a:latin typeface="Avenir Book" panose="02000503020000020003" pitchFamily="2" charset="0"/>
              </a:rPr>
              <a:t>1.2.1.1</a:t>
            </a:r>
          </a:p>
        </p:txBody>
      </p:sp>
      <p:sp>
        <p:nvSpPr>
          <p:cNvPr id="48" name="TextBox 47">
            <a:extLst>
              <a:ext uri="{FF2B5EF4-FFF2-40B4-BE49-F238E27FC236}">
                <a16:creationId xmlns:a16="http://schemas.microsoft.com/office/drawing/2014/main" id="{8E581916-4C00-CD41-985A-80C5E252098F}"/>
              </a:ext>
            </a:extLst>
          </p:cNvPr>
          <p:cNvSpPr txBox="1"/>
          <p:nvPr/>
        </p:nvSpPr>
        <p:spPr>
          <a:xfrm>
            <a:off x="7892490" y="2950021"/>
            <a:ext cx="431528" cy="307777"/>
          </a:xfrm>
          <a:prstGeom prst="rect">
            <a:avLst/>
          </a:prstGeom>
          <a:noFill/>
        </p:spPr>
        <p:txBody>
          <a:bodyPr wrap="none" rtlCol="0">
            <a:spAutoFit/>
          </a:bodyPr>
          <a:lstStyle/>
          <a:p>
            <a:r>
              <a:rPr lang="en-US" sz="1400" dirty="0">
                <a:latin typeface="Avenir Book" panose="02000503020000020003" pitchFamily="2" charset="0"/>
              </a:rPr>
              <a:t>IF1</a:t>
            </a:r>
          </a:p>
        </p:txBody>
      </p:sp>
      <p:pic>
        <p:nvPicPr>
          <p:cNvPr id="7" name="Picture 6">
            <a:extLst>
              <a:ext uri="{FF2B5EF4-FFF2-40B4-BE49-F238E27FC236}">
                <a16:creationId xmlns:a16="http://schemas.microsoft.com/office/drawing/2014/main" id="{08E4CBAF-D35E-0041-85D2-BE66A79EFE2E}"/>
              </a:ext>
            </a:extLst>
          </p:cNvPr>
          <p:cNvPicPr>
            <a:picLocks noChangeAspect="1"/>
          </p:cNvPicPr>
          <p:nvPr/>
        </p:nvPicPr>
        <p:blipFill>
          <a:blip r:embed="rId3"/>
          <a:stretch>
            <a:fillRect/>
          </a:stretch>
        </p:blipFill>
        <p:spPr>
          <a:xfrm>
            <a:off x="5486400" y="1354553"/>
            <a:ext cx="683797" cy="683797"/>
          </a:xfrm>
          <a:prstGeom prst="rect">
            <a:avLst/>
          </a:prstGeom>
        </p:spPr>
      </p:pic>
      <p:pic>
        <p:nvPicPr>
          <p:cNvPr id="14" name="Picture 13">
            <a:extLst>
              <a:ext uri="{FF2B5EF4-FFF2-40B4-BE49-F238E27FC236}">
                <a16:creationId xmlns:a16="http://schemas.microsoft.com/office/drawing/2014/main" id="{A17B09A2-4BB5-0F40-B74D-89AFB4BE1C03}"/>
              </a:ext>
            </a:extLst>
          </p:cNvPr>
          <p:cNvPicPr>
            <a:picLocks noChangeAspect="1"/>
          </p:cNvPicPr>
          <p:nvPr/>
        </p:nvPicPr>
        <p:blipFill>
          <a:blip r:embed="rId3"/>
          <a:stretch>
            <a:fillRect/>
          </a:stretch>
        </p:blipFill>
        <p:spPr>
          <a:xfrm>
            <a:off x="5486401" y="2601877"/>
            <a:ext cx="683797" cy="683797"/>
          </a:xfrm>
          <a:prstGeom prst="rect">
            <a:avLst/>
          </a:prstGeom>
        </p:spPr>
      </p:pic>
      <p:pic>
        <p:nvPicPr>
          <p:cNvPr id="15" name="Picture 14">
            <a:extLst>
              <a:ext uri="{FF2B5EF4-FFF2-40B4-BE49-F238E27FC236}">
                <a16:creationId xmlns:a16="http://schemas.microsoft.com/office/drawing/2014/main" id="{052FD16D-3100-9249-9D1E-2867B82AE38C}"/>
              </a:ext>
            </a:extLst>
          </p:cNvPr>
          <p:cNvPicPr>
            <a:picLocks noChangeAspect="1"/>
          </p:cNvPicPr>
          <p:nvPr/>
        </p:nvPicPr>
        <p:blipFill>
          <a:blip r:embed="rId3"/>
          <a:stretch>
            <a:fillRect/>
          </a:stretch>
        </p:blipFill>
        <p:spPr>
          <a:xfrm>
            <a:off x="5486399" y="3773931"/>
            <a:ext cx="683797" cy="683797"/>
          </a:xfrm>
          <a:prstGeom prst="rect">
            <a:avLst/>
          </a:prstGeom>
        </p:spPr>
      </p:pic>
      <p:sp>
        <p:nvSpPr>
          <p:cNvPr id="51" name="Rectangular Callout 50">
            <a:extLst>
              <a:ext uri="{FF2B5EF4-FFF2-40B4-BE49-F238E27FC236}">
                <a16:creationId xmlns:a16="http://schemas.microsoft.com/office/drawing/2014/main" id="{BA3F873F-15DE-8641-8705-31C9E1BBF998}"/>
              </a:ext>
            </a:extLst>
          </p:cNvPr>
          <p:cNvSpPr/>
          <p:nvPr/>
        </p:nvSpPr>
        <p:spPr>
          <a:xfrm>
            <a:off x="5163739" y="5226344"/>
            <a:ext cx="2228721" cy="853204"/>
          </a:xfrm>
          <a:prstGeom prst="wedgeRectCallout">
            <a:avLst>
              <a:gd name="adj1" fmla="val -45358"/>
              <a:gd name="adj2" fmla="val 1116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 1.2.1.3</a:t>
            </a:r>
          </a:p>
          <a:p>
            <a:r>
              <a:rPr lang="en-US" sz="1600" b="1" dirty="0" err="1">
                <a:latin typeface="Courier New" panose="02070309020205020404" pitchFamily="49" charset="0"/>
                <a:cs typeface="Courier New" panose="02070309020205020404" pitchFamily="49" charset="0"/>
              </a:rPr>
              <a:t>Dst</a:t>
            </a:r>
            <a:r>
              <a:rPr lang="en-US" sz="1600" b="1" dirty="0">
                <a:latin typeface="Courier New" panose="02070309020205020404" pitchFamily="49" charset="0"/>
                <a:cs typeface="Courier New" panose="02070309020205020404" pitchFamily="49" charset="0"/>
              </a:rPr>
              <a:t>: 1.2.2.100</a:t>
            </a:r>
          </a:p>
          <a:p>
            <a:r>
              <a:rPr lang="en-US" sz="1600" b="1" dirty="0">
                <a:latin typeface="Courier New" panose="02070309020205020404" pitchFamily="49" charset="0"/>
                <a:cs typeface="Courier New" panose="02070309020205020404" pitchFamily="49" charset="0"/>
              </a:rPr>
              <a:t>. . .</a:t>
            </a:r>
          </a:p>
        </p:txBody>
      </p:sp>
      <p:pic>
        <p:nvPicPr>
          <p:cNvPr id="6" name="Picture 5">
            <a:extLst>
              <a:ext uri="{FF2B5EF4-FFF2-40B4-BE49-F238E27FC236}">
                <a16:creationId xmlns:a16="http://schemas.microsoft.com/office/drawing/2014/main" id="{DE40F1B2-D12D-C640-9E72-D348D6DDB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3047" y="2469211"/>
            <a:ext cx="1294195" cy="873858"/>
          </a:xfrm>
          <a:prstGeom prst="rect">
            <a:avLst/>
          </a:prstGeom>
        </p:spPr>
      </p:pic>
      <p:graphicFrame>
        <p:nvGraphicFramePr>
          <p:cNvPr id="8" name="Table 4">
            <a:extLst>
              <a:ext uri="{FF2B5EF4-FFF2-40B4-BE49-F238E27FC236}">
                <a16:creationId xmlns:a16="http://schemas.microsoft.com/office/drawing/2014/main" id="{DC041E1B-8B67-7DA5-7F14-C44098A70153}"/>
              </a:ext>
            </a:extLst>
          </p:cNvPr>
          <p:cNvGraphicFramePr>
            <a:graphicFrameLocks noGrp="1"/>
          </p:cNvGraphicFramePr>
          <p:nvPr>
            <p:extLst>
              <p:ext uri="{D42A27DB-BD31-4B8C-83A1-F6EECF244321}">
                <p14:modId xmlns:p14="http://schemas.microsoft.com/office/powerpoint/2010/main" val="405975497"/>
              </p:ext>
            </p:extLst>
          </p:nvPr>
        </p:nvGraphicFramePr>
        <p:xfrm>
          <a:off x="279375" y="2991319"/>
          <a:ext cx="4863655" cy="1494972"/>
        </p:xfrm>
        <a:graphic>
          <a:graphicData uri="http://schemas.openxmlformats.org/drawingml/2006/table">
            <a:tbl>
              <a:tblPr firstRow="1" bandRow="1">
                <a:tableStyleId>{125E5076-3810-47DD-B79F-674D7AD40C01}</a:tableStyleId>
              </a:tblPr>
              <a:tblGrid>
                <a:gridCol w="2598070">
                  <a:extLst>
                    <a:ext uri="{9D8B030D-6E8A-4147-A177-3AD203B41FA5}">
                      <a16:colId xmlns:a16="http://schemas.microsoft.com/office/drawing/2014/main" val="2818217184"/>
                    </a:ext>
                  </a:extLst>
                </a:gridCol>
                <a:gridCol w="2265585">
                  <a:extLst>
                    <a:ext uri="{9D8B030D-6E8A-4147-A177-3AD203B41FA5}">
                      <a16:colId xmlns:a16="http://schemas.microsoft.com/office/drawing/2014/main" val="1431405096"/>
                    </a:ext>
                  </a:extLst>
                </a:gridCol>
              </a:tblGrid>
              <a:tr h="373743">
                <a:tc>
                  <a:txBody>
                    <a:bodyPr/>
                    <a:lstStyle/>
                    <a:p>
                      <a:pPr algn="l"/>
                      <a:r>
                        <a:rPr lang="en-US" sz="1800" dirty="0">
                          <a:latin typeface="Avenir Book" panose="02000503020000020003" pitchFamily="2" charset="0"/>
                        </a:rPr>
                        <a:t>Prefix</a:t>
                      </a:r>
                    </a:p>
                  </a:txBody>
                  <a:tcPr>
                    <a:solidFill>
                      <a:srgbClr val="22A6F4"/>
                    </a:solidFill>
                  </a:tcPr>
                </a:tc>
                <a:tc>
                  <a:txBody>
                    <a:bodyPr/>
                    <a:lstStyle/>
                    <a:p>
                      <a:pPr algn="l"/>
                      <a:r>
                        <a:rPr lang="en-US" sz="1800" dirty="0">
                          <a:latin typeface="Avenir Book" panose="02000503020000020003" pitchFamily="2" charset="0"/>
                        </a:rPr>
                        <a:t>Interface/Next hop</a:t>
                      </a:r>
                    </a:p>
                  </a:txBody>
                  <a:tcPr>
                    <a:solidFill>
                      <a:srgbClr val="22A6F4"/>
                    </a:solidFill>
                  </a:tcPr>
                </a:tc>
                <a:extLst>
                  <a:ext uri="{0D108BD9-81ED-4DB2-BD59-A6C34878D82A}">
                    <a16:rowId xmlns:a16="http://schemas.microsoft.com/office/drawing/2014/main" val="2452228461"/>
                  </a:ext>
                </a:extLst>
              </a:tr>
              <a:tr h="373743">
                <a:tc>
                  <a:txBody>
                    <a:bodyPr/>
                    <a:lstStyle/>
                    <a:p>
                      <a:pPr algn="l"/>
                      <a:endParaRPr lang="en-US" sz="1800" dirty="0">
                        <a:latin typeface="Avenir Book" panose="02000503020000020003" pitchFamily="2" charset="0"/>
                      </a:endParaRPr>
                    </a:p>
                  </a:txBody>
                  <a:tcPr/>
                </a:tc>
                <a:tc>
                  <a:txBody>
                    <a:bodyPr/>
                    <a:lstStyle/>
                    <a:p>
                      <a:pPr algn="l"/>
                      <a:endParaRPr lang="en-US" sz="1800" dirty="0">
                        <a:latin typeface="Avenir Book" panose="02000503020000020003" pitchFamily="2" charset="0"/>
                      </a:endParaRPr>
                    </a:p>
                  </a:txBody>
                  <a:tcPr/>
                </a:tc>
                <a:extLst>
                  <a:ext uri="{0D108BD9-81ED-4DB2-BD59-A6C34878D82A}">
                    <a16:rowId xmlns:a16="http://schemas.microsoft.com/office/drawing/2014/main" val="628076437"/>
                  </a:ext>
                </a:extLst>
              </a:tr>
              <a:tr h="373743">
                <a:tc>
                  <a:txBody>
                    <a:bodyPr/>
                    <a:lstStyle/>
                    <a:p>
                      <a:pPr algn="l"/>
                      <a:endParaRPr lang="en-US" sz="1800" dirty="0">
                        <a:latin typeface="Avenir Book" panose="02000503020000020003" pitchFamily="2" charset="0"/>
                      </a:endParaRPr>
                    </a:p>
                  </a:txBody>
                  <a:tcPr/>
                </a:tc>
                <a:tc>
                  <a:txBody>
                    <a:bodyPr/>
                    <a:lstStyle/>
                    <a:p>
                      <a:pPr algn="l"/>
                      <a:endParaRPr lang="en-US" sz="1800" dirty="0">
                        <a:latin typeface="Avenir Book" panose="02000503020000020003" pitchFamily="2" charset="0"/>
                      </a:endParaRPr>
                    </a:p>
                  </a:txBody>
                  <a:tcPr/>
                </a:tc>
                <a:extLst>
                  <a:ext uri="{0D108BD9-81ED-4DB2-BD59-A6C34878D82A}">
                    <a16:rowId xmlns:a16="http://schemas.microsoft.com/office/drawing/2014/main" val="874645885"/>
                  </a:ext>
                </a:extLst>
              </a:tr>
              <a:tr h="373743">
                <a:tc>
                  <a:txBody>
                    <a:bodyPr/>
                    <a:lstStyle/>
                    <a:p>
                      <a:pPr algn="l"/>
                      <a:endParaRPr lang="en-US" sz="1800" dirty="0">
                        <a:solidFill>
                          <a:srgbClr val="FFCC33"/>
                        </a:solidFill>
                        <a:latin typeface="Avenir Book" panose="02000503020000020003" pitchFamily="2" charset="0"/>
                      </a:endParaRPr>
                    </a:p>
                  </a:txBody>
                  <a:tcPr/>
                </a:tc>
                <a:tc>
                  <a:txBody>
                    <a:bodyPr/>
                    <a:lstStyle/>
                    <a:p>
                      <a:pPr algn="l"/>
                      <a:endParaRPr lang="en-US" sz="1800" dirty="0">
                        <a:solidFill>
                          <a:srgbClr val="FFCC33"/>
                        </a:solidFill>
                        <a:latin typeface="Avenir Book" panose="02000503020000020003" pitchFamily="2" charset="0"/>
                      </a:endParaRPr>
                    </a:p>
                  </a:txBody>
                  <a:tcPr/>
                </a:tc>
                <a:extLst>
                  <a:ext uri="{0D108BD9-81ED-4DB2-BD59-A6C34878D82A}">
                    <a16:rowId xmlns:a16="http://schemas.microsoft.com/office/drawing/2014/main" val="995055242"/>
                  </a:ext>
                </a:extLst>
              </a:tr>
            </a:tbl>
          </a:graphicData>
        </a:graphic>
      </p:graphicFrame>
      <p:sp>
        <p:nvSpPr>
          <p:cNvPr id="9" name="Content Placeholder 22">
            <a:extLst>
              <a:ext uri="{FF2B5EF4-FFF2-40B4-BE49-F238E27FC236}">
                <a16:creationId xmlns:a16="http://schemas.microsoft.com/office/drawing/2014/main" id="{86A94CF5-355E-8F6F-2780-8CD7ED865377}"/>
              </a:ext>
            </a:extLst>
          </p:cNvPr>
          <p:cNvSpPr txBox="1">
            <a:spLocks/>
          </p:cNvSpPr>
          <p:nvPr/>
        </p:nvSpPr>
        <p:spPr>
          <a:xfrm>
            <a:off x="159417" y="212937"/>
            <a:ext cx="5128666" cy="33940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venir Book" charset="0"/>
                <a:ea typeface="Avenir Book" charset="0"/>
                <a:cs typeface="Avenir Book"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venir Book" charset="0"/>
                <a:ea typeface="Avenir Book" charset="0"/>
                <a:cs typeface="Avenir Book"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venir Book" charset="0"/>
                <a:ea typeface="Avenir Book" charset="0"/>
                <a:cs typeface="Avenir Book"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venir Book" charset="0"/>
                <a:ea typeface="Avenir Book" charset="0"/>
                <a:cs typeface="Avenir Book"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What entries should go in the host's forwarding table?</a:t>
            </a:r>
          </a:p>
        </p:txBody>
      </p:sp>
    </p:spTree>
    <p:extLst>
      <p:ext uri="{BB962C8B-B14F-4D97-AF65-F5344CB8AC3E}">
        <p14:creationId xmlns:p14="http://schemas.microsoft.com/office/powerpoint/2010/main" val="163419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291969-6814-424D-866C-EF7F4F3CF3E6}"/>
              </a:ext>
            </a:extLst>
          </p:cNvPr>
          <p:cNvSpPr>
            <a:spLocks noGrp="1"/>
          </p:cNvSpPr>
          <p:nvPr>
            <p:ph type="sldNum" sz="quarter" idx="12"/>
          </p:nvPr>
        </p:nvSpPr>
        <p:spPr/>
        <p:txBody>
          <a:bodyPr/>
          <a:lstStyle/>
          <a:p>
            <a:fld id="{22D6CAD1-C946-4B93-B6A2-6369BC3B5860}" type="slidenum">
              <a:rPr lang="en-US" smtClean="0"/>
              <a:t>36</a:t>
            </a:fld>
            <a:endParaRPr lang="en-US"/>
          </a:p>
        </p:txBody>
      </p:sp>
      <p:sp>
        <p:nvSpPr>
          <p:cNvPr id="2" name="Title 1">
            <a:extLst>
              <a:ext uri="{FF2B5EF4-FFF2-40B4-BE49-F238E27FC236}">
                <a16:creationId xmlns:a16="http://schemas.microsoft.com/office/drawing/2014/main" id="{B2D7E6B7-B9C4-FB4A-B72B-F2B48D83E081}"/>
              </a:ext>
            </a:extLst>
          </p:cNvPr>
          <p:cNvSpPr>
            <a:spLocks noGrp="1"/>
          </p:cNvSpPr>
          <p:nvPr>
            <p:ph type="title" idx="4294967295"/>
          </p:nvPr>
        </p:nvSpPr>
        <p:spPr>
          <a:xfrm>
            <a:off x="457200" y="482943"/>
            <a:ext cx="8229600" cy="857250"/>
          </a:xfrm>
        </p:spPr>
        <p:txBody>
          <a:bodyPr/>
          <a:lstStyle/>
          <a:p>
            <a:r>
              <a:rPr lang="en-US" dirty="0"/>
              <a:t>Does it scale?</a:t>
            </a:r>
          </a:p>
        </p:txBody>
      </p:sp>
      <p:graphicFrame>
        <p:nvGraphicFramePr>
          <p:cNvPr id="5" name="Table 4">
            <a:extLst>
              <a:ext uri="{FF2B5EF4-FFF2-40B4-BE49-F238E27FC236}">
                <a16:creationId xmlns:a16="http://schemas.microsoft.com/office/drawing/2014/main" id="{63FE49AC-7B7E-15F7-16E7-3C874B37867D}"/>
              </a:ext>
            </a:extLst>
          </p:cNvPr>
          <p:cNvGraphicFramePr>
            <a:graphicFrameLocks noGrp="1"/>
          </p:cNvGraphicFramePr>
          <p:nvPr/>
        </p:nvGraphicFramePr>
        <p:xfrm>
          <a:off x="2584521" y="1340193"/>
          <a:ext cx="3822557" cy="1828800"/>
        </p:xfrm>
        <a:graphic>
          <a:graphicData uri="http://schemas.openxmlformats.org/drawingml/2006/table">
            <a:tbl>
              <a:tblPr firstRow="1" bandRow="1">
                <a:tableStyleId>{125E5076-3810-47DD-B79F-674D7AD40C01}</a:tableStyleId>
              </a:tblPr>
              <a:tblGrid>
                <a:gridCol w="2045332">
                  <a:extLst>
                    <a:ext uri="{9D8B030D-6E8A-4147-A177-3AD203B41FA5}">
                      <a16:colId xmlns:a16="http://schemas.microsoft.com/office/drawing/2014/main" val="2818217184"/>
                    </a:ext>
                  </a:extLst>
                </a:gridCol>
                <a:gridCol w="1777225">
                  <a:extLst>
                    <a:ext uri="{9D8B030D-6E8A-4147-A177-3AD203B41FA5}">
                      <a16:colId xmlns:a16="http://schemas.microsoft.com/office/drawing/2014/main" val="1431405096"/>
                    </a:ext>
                  </a:extLst>
                </a:gridCol>
              </a:tblGrid>
              <a:tr h="337600">
                <a:tc>
                  <a:txBody>
                    <a:bodyPr/>
                    <a:lstStyle/>
                    <a:p>
                      <a:pPr algn="l"/>
                      <a:r>
                        <a:rPr lang="en-US" sz="1800" dirty="0">
                          <a:latin typeface="Avenir Book" panose="02000503020000020003" pitchFamily="2" charset="0"/>
                        </a:rPr>
                        <a:t>Prefix</a:t>
                      </a:r>
                    </a:p>
                  </a:txBody>
                  <a:tcPr>
                    <a:solidFill>
                      <a:srgbClr val="22A6F4"/>
                    </a:solidFill>
                  </a:tcPr>
                </a:tc>
                <a:tc>
                  <a:txBody>
                    <a:bodyPr/>
                    <a:lstStyle/>
                    <a:p>
                      <a:pPr algn="l"/>
                      <a:r>
                        <a:rPr lang="en-US" sz="1800" dirty="0">
                          <a:latin typeface="Avenir Book" panose="02000503020000020003" pitchFamily="2" charset="0"/>
                        </a:rPr>
                        <a:t>IF/Next hop</a:t>
                      </a:r>
                    </a:p>
                  </a:txBody>
                  <a:tcPr>
                    <a:solidFill>
                      <a:srgbClr val="22A6F4"/>
                    </a:solidFill>
                  </a:tcPr>
                </a:tc>
                <a:extLst>
                  <a:ext uri="{0D108BD9-81ED-4DB2-BD59-A6C34878D82A}">
                    <a16:rowId xmlns:a16="http://schemas.microsoft.com/office/drawing/2014/main" val="2452228461"/>
                  </a:ext>
                </a:extLst>
              </a:tr>
              <a:tr h="337600">
                <a:tc>
                  <a:txBody>
                    <a:bodyPr/>
                    <a:lstStyle/>
                    <a:p>
                      <a:pPr algn="l"/>
                      <a:r>
                        <a:rPr lang="en-US" sz="1800" dirty="0">
                          <a:latin typeface="Avenir Book" panose="02000503020000020003" pitchFamily="2" charset="0"/>
                        </a:rPr>
                        <a:t>1.2.1.0/24</a:t>
                      </a:r>
                    </a:p>
                  </a:txBody>
                  <a:tcPr/>
                </a:tc>
                <a:tc>
                  <a:txBody>
                    <a:bodyPr/>
                    <a:lstStyle/>
                    <a:p>
                      <a:pPr algn="l"/>
                      <a:r>
                        <a:rPr lang="en-US" sz="1800" dirty="0">
                          <a:latin typeface="Avenir Book" panose="02000503020000020003" pitchFamily="2" charset="0"/>
                        </a:rPr>
                        <a:t>IF1</a:t>
                      </a:r>
                    </a:p>
                  </a:txBody>
                  <a:tcPr/>
                </a:tc>
                <a:extLst>
                  <a:ext uri="{0D108BD9-81ED-4DB2-BD59-A6C34878D82A}">
                    <a16:rowId xmlns:a16="http://schemas.microsoft.com/office/drawing/2014/main" val="628076437"/>
                  </a:ext>
                </a:extLst>
              </a:tr>
              <a:tr h="337600">
                <a:tc>
                  <a:txBody>
                    <a:bodyPr/>
                    <a:lstStyle/>
                    <a:p>
                      <a:pPr algn="l"/>
                      <a:r>
                        <a:rPr lang="en-US" sz="1800" dirty="0">
                          <a:latin typeface="Avenir Book" panose="02000503020000020003" pitchFamily="2" charset="0"/>
                        </a:rPr>
                        <a:t>1.2.2.0/24</a:t>
                      </a:r>
                    </a:p>
                  </a:txBody>
                  <a:tcPr/>
                </a:tc>
                <a:tc>
                  <a:txBody>
                    <a:bodyPr/>
                    <a:lstStyle/>
                    <a:p>
                      <a:pPr algn="l"/>
                      <a:r>
                        <a:rPr lang="en-US" sz="1800" dirty="0">
                          <a:latin typeface="Avenir Book" panose="02000503020000020003" pitchFamily="2" charset="0"/>
                        </a:rPr>
                        <a:t>IF2</a:t>
                      </a:r>
                    </a:p>
                  </a:txBody>
                  <a:tcPr/>
                </a:tc>
                <a:extLst>
                  <a:ext uri="{0D108BD9-81ED-4DB2-BD59-A6C34878D82A}">
                    <a16:rowId xmlns:a16="http://schemas.microsoft.com/office/drawing/2014/main" val="874645885"/>
                  </a:ext>
                </a:extLst>
              </a:tr>
              <a:tr h="337600">
                <a:tc>
                  <a:txBody>
                    <a:bodyPr/>
                    <a:lstStyle/>
                    <a:p>
                      <a:pPr algn="l"/>
                      <a:r>
                        <a:rPr lang="en-US" sz="1800" dirty="0">
                          <a:latin typeface="Avenir Book" panose="02000503020000020003" pitchFamily="2" charset="0"/>
                        </a:rPr>
                        <a:t>8.0.0.0/30</a:t>
                      </a:r>
                    </a:p>
                  </a:txBody>
                  <a:tcPr/>
                </a:tc>
                <a:tc>
                  <a:txBody>
                    <a:bodyPr/>
                    <a:lstStyle/>
                    <a:p>
                      <a:pPr algn="l"/>
                      <a:r>
                        <a:rPr lang="en-US" sz="1800" dirty="0">
                          <a:latin typeface="Avenir Book" panose="02000503020000020003" pitchFamily="2" charset="0"/>
                        </a:rPr>
                        <a:t>IF0</a:t>
                      </a:r>
                    </a:p>
                  </a:txBody>
                  <a:tcPr/>
                </a:tc>
                <a:extLst>
                  <a:ext uri="{0D108BD9-81ED-4DB2-BD59-A6C34878D82A}">
                    <a16:rowId xmlns:a16="http://schemas.microsoft.com/office/drawing/2014/main" val="995055242"/>
                  </a:ext>
                </a:extLst>
              </a:tr>
              <a:tr h="337600">
                <a:tc>
                  <a:txBody>
                    <a:bodyPr/>
                    <a:lstStyle/>
                    <a:p>
                      <a:pPr algn="l"/>
                      <a:r>
                        <a:rPr lang="en-US" sz="1800" dirty="0">
                          <a:latin typeface="Avenir Book" panose="02000503020000020003" pitchFamily="2" charset="0"/>
                        </a:rPr>
                        <a:t>0.0.0.0/0</a:t>
                      </a:r>
                    </a:p>
                  </a:txBody>
                  <a:tcPr/>
                </a:tc>
                <a:tc>
                  <a:txBody>
                    <a:bodyPr/>
                    <a:lstStyle/>
                    <a:p>
                      <a:pPr algn="l"/>
                      <a:r>
                        <a:rPr lang="en-US" sz="1800" dirty="0">
                          <a:latin typeface="Avenir Book" panose="02000503020000020003" pitchFamily="2" charset="0"/>
                        </a:rPr>
                        <a:t>8.0.0.2</a:t>
                      </a:r>
                    </a:p>
                  </a:txBody>
                  <a:tcPr/>
                </a:tc>
                <a:extLst>
                  <a:ext uri="{0D108BD9-81ED-4DB2-BD59-A6C34878D82A}">
                    <a16:rowId xmlns:a16="http://schemas.microsoft.com/office/drawing/2014/main" val="35932700"/>
                  </a:ext>
                </a:extLst>
              </a:tr>
            </a:tbl>
          </a:graphicData>
        </a:graphic>
      </p:graphicFrame>
    </p:spTree>
    <p:extLst>
      <p:ext uri="{BB962C8B-B14F-4D97-AF65-F5344CB8AC3E}">
        <p14:creationId xmlns:p14="http://schemas.microsoft.com/office/powerpoint/2010/main" val="2712603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291969-6814-424D-866C-EF7F4F3CF3E6}"/>
              </a:ext>
            </a:extLst>
          </p:cNvPr>
          <p:cNvSpPr>
            <a:spLocks noGrp="1"/>
          </p:cNvSpPr>
          <p:nvPr>
            <p:ph type="sldNum" sz="quarter" idx="12"/>
          </p:nvPr>
        </p:nvSpPr>
        <p:spPr/>
        <p:txBody>
          <a:bodyPr/>
          <a:lstStyle/>
          <a:p>
            <a:fld id="{22D6CAD1-C946-4B93-B6A2-6369BC3B5860}" type="slidenum">
              <a:rPr lang="en-US" smtClean="0"/>
              <a:t>37</a:t>
            </a:fld>
            <a:endParaRPr lang="en-US"/>
          </a:p>
        </p:txBody>
      </p:sp>
      <p:sp>
        <p:nvSpPr>
          <p:cNvPr id="2" name="Title 1">
            <a:extLst>
              <a:ext uri="{FF2B5EF4-FFF2-40B4-BE49-F238E27FC236}">
                <a16:creationId xmlns:a16="http://schemas.microsoft.com/office/drawing/2014/main" id="{B2D7E6B7-B9C4-FB4A-B72B-F2B48D83E081}"/>
              </a:ext>
            </a:extLst>
          </p:cNvPr>
          <p:cNvSpPr>
            <a:spLocks noGrp="1"/>
          </p:cNvSpPr>
          <p:nvPr>
            <p:ph type="title" idx="4294967295"/>
          </p:nvPr>
        </p:nvSpPr>
        <p:spPr>
          <a:xfrm>
            <a:off x="457200" y="85725"/>
            <a:ext cx="8229600" cy="857250"/>
          </a:xfrm>
        </p:spPr>
        <p:txBody>
          <a:bodyPr/>
          <a:lstStyle/>
          <a:p>
            <a:r>
              <a:rPr lang="en-US" dirty="0"/>
              <a:t>Does it scale?</a:t>
            </a:r>
          </a:p>
        </p:txBody>
      </p:sp>
      <p:graphicFrame>
        <p:nvGraphicFramePr>
          <p:cNvPr id="5" name="Table 4">
            <a:extLst>
              <a:ext uri="{FF2B5EF4-FFF2-40B4-BE49-F238E27FC236}">
                <a16:creationId xmlns:a16="http://schemas.microsoft.com/office/drawing/2014/main" id="{63FE49AC-7B7E-15F7-16E7-3C874B37867D}"/>
              </a:ext>
            </a:extLst>
          </p:cNvPr>
          <p:cNvGraphicFramePr>
            <a:graphicFrameLocks noGrp="1"/>
          </p:cNvGraphicFramePr>
          <p:nvPr>
            <p:extLst>
              <p:ext uri="{D42A27DB-BD31-4B8C-83A1-F6EECF244321}">
                <p14:modId xmlns:p14="http://schemas.microsoft.com/office/powerpoint/2010/main" val="680553297"/>
              </p:ext>
            </p:extLst>
          </p:nvPr>
        </p:nvGraphicFramePr>
        <p:xfrm>
          <a:off x="2584521" y="773327"/>
          <a:ext cx="3822557" cy="1828800"/>
        </p:xfrm>
        <a:graphic>
          <a:graphicData uri="http://schemas.openxmlformats.org/drawingml/2006/table">
            <a:tbl>
              <a:tblPr firstRow="1" bandRow="1">
                <a:tableStyleId>{125E5076-3810-47DD-B79F-674D7AD40C01}</a:tableStyleId>
              </a:tblPr>
              <a:tblGrid>
                <a:gridCol w="2045332">
                  <a:extLst>
                    <a:ext uri="{9D8B030D-6E8A-4147-A177-3AD203B41FA5}">
                      <a16:colId xmlns:a16="http://schemas.microsoft.com/office/drawing/2014/main" val="2818217184"/>
                    </a:ext>
                  </a:extLst>
                </a:gridCol>
                <a:gridCol w="1777225">
                  <a:extLst>
                    <a:ext uri="{9D8B030D-6E8A-4147-A177-3AD203B41FA5}">
                      <a16:colId xmlns:a16="http://schemas.microsoft.com/office/drawing/2014/main" val="1431405096"/>
                    </a:ext>
                  </a:extLst>
                </a:gridCol>
              </a:tblGrid>
              <a:tr h="337600">
                <a:tc>
                  <a:txBody>
                    <a:bodyPr/>
                    <a:lstStyle/>
                    <a:p>
                      <a:pPr algn="l"/>
                      <a:r>
                        <a:rPr lang="en-US" sz="1800" dirty="0">
                          <a:latin typeface="Avenir Book" panose="02000503020000020003" pitchFamily="2" charset="0"/>
                        </a:rPr>
                        <a:t>Prefix</a:t>
                      </a:r>
                    </a:p>
                  </a:txBody>
                  <a:tcPr>
                    <a:solidFill>
                      <a:srgbClr val="22A6F4"/>
                    </a:solidFill>
                  </a:tcPr>
                </a:tc>
                <a:tc>
                  <a:txBody>
                    <a:bodyPr/>
                    <a:lstStyle/>
                    <a:p>
                      <a:pPr algn="l"/>
                      <a:r>
                        <a:rPr lang="en-US" sz="1800" dirty="0">
                          <a:latin typeface="Avenir Book" panose="02000503020000020003" pitchFamily="2" charset="0"/>
                        </a:rPr>
                        <a:t>IF/Next hop</a:t>
                      </a:r>
                    </a:p>
                  </a:txBody>
                  <a:tcPr>
                    <a:solidFill>
                      <a:srgbClr val="22A6F4"/>
                    </a:solidFill>
                  </a:tcPr>
                </a:tc>
                <a:extLst>
                  <a:ext uri="{0D108BD9-81ED-4DB2-BD59-A6C34878D82A}">
                    <a16:rowId xmlns:a16="http://schemas.microsoft.com/office/drawing/2014/main" val="2452228461"/>
                  </a:ext>
                </a:extLst>
              </a:tr>
              <a:tr h="337600">
                <a:tc>
                  <a:txBody>
                    <a:bodyPr/>
                    <a:lstStyle/>
                    <a:p>
                      <a:pPr algn="l"/>
                      <a:r>
                        <a:rPr lang="en-US" sz="1800" dirty="0">
                          <a:latin typeface="Avenir Book" panose="02000503020000020003" pitchFamily="2" charset="0"/>
                        </a:rPr>
                        <a:t>1.2.1.0/24</a:t>
                      </a:r>
                    </a:p>
                  </a:txBody>
                  <a:tcPr/>
                </a:tc>
                <a:tc>
                  <a:txBody>
                    <a:bodyPr/>
                    <a:lstStyle/>
                    <a:p>
                      <a:pPr algn="l"/>
                      <a:r>
                        <a:rPr lang="en-US" sz="1800" dirty="0">
                          <a:latin typeface="Avenir Book" panose="02000503020000020003" pitchFamily="2" charset="0"/>
                        </a:rPr>
                        <a:t>IF1</a:t>
                      </a:r>
                    </a:p>
                  </a:txBody>
                  <a:tcPr/>
                </a:tc>
                <a:extLst>
                  <a:ext uri="{0D108BD9-81ED-4DB2-BD59-A6C34878D82A}">
                    <a16:rowId xmlns:a16="http://schemas.microsoft.com/office/drawing/2014/main" val="628076437"/>
                  </a:ext>
                </a:extLst>
              </a:tr>
              <a:tr h="337600">
                <a:tc>
                  <a:txBody>
                    <a:bodyPr/>
                    <a:lstStyle/>
                    <a:p>
                      <a:pPr algn="l"/>
                      <a:r>
                        <a:rPr lang="en-US" sz="1800" dirty="0">
                          <a:latin typeface="Avenir Book" panose="02000503020000020003" pitchFamily="2" charset="0"/>
                        </a:rPr>
                        <a:t>1.2.2.0/24</a:t>
                      </a:r>
                    </a:p>
                  </a:txBody>
                  <a:tcPr/>
                </a:tc>
                <a:tc>
                  <a:txBody>
                    <a:bodyPr/>
                    <a:lstStyle/>
                    <a:p>
                      <a:pPr algn="l"/>
                      <a:r>
                        <a:rPr lang="en-US" sz="1800" dirty="0">
                          <a:latin typeface="Avenir Book" panose="02000503020000020003" pitchFamily="2" charset="0"/>
                        </a:rPr>
                        <a:t>IF2</a:t>
                      </a:r>
                    </a:p>
                  </a:txBody>
                  <a:tcPr/>
                </a:tc>
                <a:extLst>
                  <a:ext uri="{0D108BD9-81ED-4DB2-BD59-A6C34878D82A}">
                    <a16:rowId xmlns:a16="http://schemas.microsoft.com/office/drawing/2014/main" val="874645885"/>
                  </a:ext>
                </a:extLst>
              </a:tr>
              <a:tr h="337600">
                <a:tc>
                  <a:txBody>
                    <a:bodyPr/>
                    <a:lstStyle/>
                    <a:p>
                      <a:pPr algn="l"/>
                      <a:r>
                        <a:rPr lang="en-US" sz="1800" dirty="0">
                          <a:latin typeface="Avenir Book" panose="02000503020000020003" pitchFamily="2" charset="0"/>
                        </a:rPr>
                        <a:t>8.0.0.0/30</a:t>
                      </a:r>
                    </a:p>
                  </a:txBody>
                  <a:tcPr/>
                </a:tc>
                <a:tc>
                  <a:txBody>
                    <a:bodyPr/>
                    <a:lstStyle/>
                    <a:p>
                      <a:pPr algn="l"/>
                      <a:r>
                        <a:rPr lang="en-US" sz="1800" dirty="0">
                          <a:latin typeface="Avenir Book" panose="02000503020000020003" pitchFamily="2" charset="0"/>
                        </a:rPr>
                        <a:t>IF0</a:t>
                      </a:r>
                    </a:p>
                  </a:txBody>
                  <a:tcPr/>
                </a:tc>
                <a:extLst>
                  <a:ext uri="{0D108BD9-81ED-4DB2-BD59-A6C34878D82A}">
                    <a16:rowId xmlns:a16="http://schemas.microsoft.com/office/drawing/2014/main" val="995055242"/>
                  </a:ext>
                </a:extLst>
              </a:tr>
              <a:tr h="337600">
                <a:tc>
                  <a:txBody>
                    <a:bodyPr/>
                    <a:lstStyle/>
                    <a:p>
                      <a:pPr algn="l"/>
                      <a:r>
                        <a:rPr lang="en-US" sz="1800" dirty="0">
                          <a:latin typeface="Avenir Book" panose="02000503020000020003" pitchFamily="2" charset="0"/>
                        </a:rPr>
                        <a:t>0.0.0.0/0</a:t>
                      </a:r>
                    </a:p>
                  </a:txBody>
                  <a:tcPr/>
                </a:tc>
                <a:tc>
                  <a:txBody>
                    <a:bodyPr/>
                    <a:lstStyle/>
                    <a:p>
                      <a:pPr algn="l"/>
                      <a:r>
                        <a:rPr lang="en-US" sz="1800" dirty="0">
                          <a:latin typeface="Avenir Book" panose="02000503020000020003" pitchFamily="2" charset="0"/>
                        </a:rPr>
                        <a:t>8.0.0.2</a:t>
                      </a:r>
                    </a:p>
                  </a:txBody>
                  <a:tcPr/>
                </a:tc>
                <a:extLst>
                  <a:ext uri="{0D108BD9-81ED-4DB2-BD59-A6C34878D82A}">
                    <a16:rowId xmlns:a16="http://schemas.microsoft.com/office/drawing/2014/main" val="35932700"/>
                  </a:ext>
                </a:extLst>
              </a:tr>
            </a:tbl>
          </a:graphicData>
        </a:graphic>
      </p:graphicFrame>
      <p:sp>
        <p:nvSpPr>
          <p:cNvPr id="7" name="Rounded Rectangle 6">
            <a:extLst>
              <a:ext uri="{FF2B5EF4-FFF2-40B4-BE49-F238E27FC236}">
                <a16:creationId xmlns:a16="http://schemas.microsoft.com/office/drawing/2014/main" id="{76CFFCF8-5275-2C1F-A6E9-FA448BF3D0E2}"/>
              </a:ext>
            </a:extLst>
          </p:cNvPr>
          <p:cNvSpPr/>
          <p:nvPr/>
        </p:nvSpPr>
        <p:spPr>
          <a:xfrm>
            <a:off x="0" y="5391150"/>
            <a:ext cx="8846058" cy="2316958"/>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latin typeface="Avenir Book" charset="0"/>
                <a:ea typeface="Avenir Book" charset="0"/>
                <a:cs typeface="Avenir Book" charset="0"/>
              </a:rPr>
              <a:t>Yes!  (At least enough to make the Internet as we know it…)</a:t>
            </a:r>
            <a:br>
              <a:rPr lang="en-US" dirty="0">
                <a:latin typeface="Avenir Book" charset="0"/>
                <a:ea typeface="Avenir Book" charset="0"/>
                <a:cs typeface="Avenir Book" charset="0"/>
              </a:rPr>
            </a:br>
            <a:r>
              <a:rPr lang="en-US" dirty="0">
                <a:latin typeface="Avenir Book" charset="0"/>
                <a:ea typeface="Avenir Book" charset="0"/>
                <a:cs typeface="Avenir Book" charset="0"/>
              </a:rPr>
              <a:t> =&gt; Forward packets based on IP prefixes  </a:t>
            </a:r>
          </a:p>
          <a:p>
            <a:r>
              <a:rPr lang="en-US" dirty="0">
                <a:latin typeface="Avenir Book" charset="0"/>
                <a:ea typeface="Avenir Book" charset="0"/>
                <a:cs typeface="Avenir Book" charset="0"/>
              </a:rPr>
              <a:t>                </a:t>
            </a:r>
            <a:r>
              <a:rPr lang="en-US" dirty="0">
                <a:solidFill>
                  <a:srgbClr val="FFCC33"/>
                </a:solidFill>
                <a:latin typeface="Avenir Book" charset="0"/>
                <a:ea typeface="Avenir Book" charset="0"/>
                <a:cs typeface="Avenir Book" charset="0"/>
              </a:rPr>
              <a:t>=&gt; Don’t need to keep track of every single host</a:t>
            </a:r>
          </a:p>
          <a:p>
            <a:r>
              <a:rPr lang="en-US" dirty="0">
                <a:latin typeface="Avenir Book" charset="0"/>
                <a:ea typeface="Avenir Book" charset="0"/>
                <a:cs typeface="Avenir Book" charset="0"/>
              </a:rPr>
              <a:t> =&gt; Routers at the “edges” of the network </a:t>
            </a:r>
            <a:r>
              <a:rPr lang="en-US" dirty="0">
                <a:solidFill>
                  <a:srgbClr val="FFCC33"/>
                </a:solidFill>
                <a:latin typeface="Avenir Book" charset="0"/>
                <a:ea typeface="Avenir Book" charset="0"/>
                <a:cs typeface="Avenir Book" charset="0"/>
              </a:rPr>
              <a:t>don’t need to know about every route</a:t>
            </a:r>
          </a:p>
          <a:p>
            <a:endParaRPr lang="en-US" dirty="0">
              <a:latin typeface="Avenir Book" charset="0"/>
              <a:ea typeface="Avenir Book" charset="0"/>
              <a:cs typeface="Avenir Book" charset="0"/>
            </a:endParaRPr>
          </a:p>
          <a:p>
            <a:r>
              <a:rPr lang="en-US" dirty="0">
                <a:latin typeface="Avenir Book" charset="0"/>
                <a:ea typeface="Avenir Book" charset="0"/>
                <a:cs typeface="Avenir Book" charset="0"/>
              </a:rPr>
              <a:t> =&gt; Larger, highly-connected routers (“core routers”) </a:t>
            </a:r>
            <a:r>
              <a:rPr lang="en-US" u="sng" dirty="0">
                <a:latin typeface="Avenir Book" charset="0"/>
                <a:ea typeface="Avenir Book" charset="0"/>
                <a:cs typeface="Avenir Book" charset="0"/>
              </a:rPr>
              <a:t>do</a:t>
            </a:r>
            <a:r>
              <a:rPr lang="en-US" dirty="0">
                <a:latin typeface="Avenir Book" charset="0"/>
                <a:ea typeface="Avenir Book" charset="0"/>
                <a:cs typeface="Avenir Book" charset="0"/>
              </a:rPr>
              <a:t> need very large tables, </a:t>
            </a:r>
            <a:br>
              <a:rPr lang="en-US" dirty="0">
                <a:latin typeface="Avenir Book" charset="0"/>
                <a:ea typeface="Avenir Book" charset="0"/>
                <a:cs typeface="Avenir Book" charset="0"/>
              </a:rPr>
            </a:br>
            <a:r>
              <a:rPr lang="en-US" dirty="0">
                <a:latin typeface="Avenir Book" charset="0"/>
                <a:ea typeface="Avenir Book" charset="0"/>
                <a:cs typeface="Avenir Book" charset="0"/>
              </a:rPr>
              <a:t>  specialized hardware, optimization tricks…</a:t>
            </a:r>
          </a:p>
          <a:p>
            <a:endParaRPr lang="en-US" dirty="0">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46DD53E5-D37A-84FF-115B-562884EDDA78}"/>
              </a:ext>
            </a:extLst>
          </p:cNvPr>
          <p:cNvSpPr txBox="1"/>
          <p:nvPr/>
        </p:nvSpPr>
        <p:spPr>
          <a:xfrm>
            <a:off x="1036231" y="3025263"/>
            <a:ext cx="6919138" cy="707886"/>
          </a:xfrm>
          <a:prstGeom prst="rect">
            <a:avLst/>
          </a:prstGeom>
          <a:noFill/>
        </p:spPr>
        <p:txBody>
          <a:bodyPr wrap="none" rtlCol="0">
            <a:spAutoFit/>
          </a:bodyPr>
          <a:lstStyle/>
          <a:p>
            <a:r>
              <a:rPr lang="en-US" sz="2000" i="1" dirty="0">
                <a:latin typeface="Avenir Book" charset="0"/>
                <a:ea typeface="Avenir Book" charset="0"/>
                <a:cs typeface="Avenir Book" charset="0"/>
              </a:rPr>
              <a:t>Yes!  At least enough to make the Internet as we know it….</a:t>
            </a:r>
          </a:p>
          <a:p>
            <a:endParaRPr lang="en-US" sz="2000" i="1" dirty="0">
              <a:latin typeface="Avenir Book" charset="0"/>
              <a:ea typeface="Avenir Book" charset="0"/>
              <a:cs typeface="Avenir Book" charset="0"/>
            </a:endParaRPr>
          </a:p>
        </p:txBody>
      </p:sp>
    </p:spTree>
    <p:extLst>
      <p:ext uri="{BB962C8B-B14F-4D97-AF65-F5344CB8AC3E}">
        <p14:creationId xmlns:p14="http://schemas.microsoft.com/office/powerpoint/2010/main" val="371417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291969-6814-424D-866C-EF7F4F3CF3E6}"/>
              </a:ext>
            </a:extLst>
          </p:cNvPr>
          <p:cNvSpPr>
            <a:spLocks noGrp="1"/>
          </p:cNvSpPr>
          <p:nvPr>
            <p:ph type="sldNum" sz="quarter" idx="12"/>
          </p:nvPr>
        </p:nvSpPr>
        <p:spPr/>
        <p:txBody>
          <a:bodyPr/>
          <a:lstStyle/>
          <a:p>
            <a:fld id="{22D6CAD1-C946-4B93-B6A2-6369BC3B5860}" type="slidenum">
              <a:rPr lang="en-US" smtClean="0"/>
              <a:t>38</a:t>
            </a:fld>
            <a:endParaRPr lang="en-US"/>
          </a:p>
        </p:txBody>
      </p:sp>
      <p:sp>
        <p:nvSpPr>
          <p:cNvPr id="2" name="Title 1">
            <a:extLst>
              <a:ext uri="{FF2B5EF4-FFF2-40B4-BE49-F238E27FC236}">
                <a16:creationId xmlns:a16="http://schemas.microsoft.com/office/drawing/2014/main" id="{B2D7E6B7-B9C4-FB4A-B72B-F2B48D83E081}"/>
              </a:ext>
            </a:extLst>
          </p:cNvPr>
          <p:cNvSpPr>
            <a:spLocks noGrp="1"/>
          </p:cNvSpPr>
          <p:nvPr>
            <p:ph type="title" idx="4294967295"/>
          </p:nvPr>
        </p:nvSpPr>
        <p:spPr>
          <a:xfrm>
            <a:off x="457200" y="85725"/>
            <a:ext cx="8229600" cy="857250"/>
          </a:xfrm>
        </p:spPr>
        <p:txBody>
          <a:bodyPr/>
          <a:lstStyle/>
          <a:p>
            <a:r>
              <a:rPr lang="en-US" dirty="0"/>
              <a:t>Does it scale?</a:t>
            </a:r>
          </a:p>
        </p:txBody>
      </p:sp>
      <p:graphicFrame>
        <p:nvGraphicFramePr>
          <p:cNvPr id="5" name="Table 4">
            <a:extLst>
              <a:ext uri="{FF2B5EF4-FFF2-40B4-BE49-F238E27FC236}">
                <a16:creationId xmlns:a16="http://schemas.microsoft.com/office/drawing/2014/main" id="{63FE49AC-7B7E-15F7-16E7-3C874B37867D}"/>
              </a:ext>
            </a:extLst>
          </p:cNvPr>
          <p:cNvGraphicFramePr>
            <a:graphicFrameLocks noGrp="1"/>
          </p:cNvGraphicFramePr>
          <p:nvPr/>
        </p:nvGraphicFramePr>
        <p:xfrm>
          <a:off x="2584521" y="773327"/>
          <a:ext cx="3822557" cy="1828800"/>
        </p:xfrm>
        <a:graphic>
          <a:graphicData uri="http://schemas.openxmlformats.org/drawingml/2006/table">
            <a:tbl>
              <a:tblPr firstRow="1" bandRow="1">
                <a:tableStyleId>{125E5076-3810-47DD-B79F-674D7AD40C01}</a:tableStyleId>
              </a:tblPr>
              <a:tblGrid>
                <a:gridCol w="2045332">
                  <a:extLst>
                    <a:ext uri="{9D8B030D-6E8A-4147-A177-3AD203B41FA5}">
                      <a16:colId xmlns:a16="http://schemas.microsoft.com/office/drawing/2014/main" val="2818217184"/>
                    </a:ext>
                  </a:extLst>
                </a:gridCol>
                <a:gridCol w="1777225">
                  <a:extLst>
                    <a:ext uri="{9D8B030D-6E8A-4147-A177-3AD203B41FA5}">
                      <a16:colId xmlns:a16="http://schemas.microsoft.com/office/drawing/2014/main" val="1431405096"/>
                    </a:ext>
                  </a:extLst>
                </a:gridCol>
              </a:tblGrid>
              <a:tr h="337600">
                <a:tc>
                  <a:txBody>
                    <a:bodyPr/>
                    <a:lstStyle/>
                    <a:p>
                      <a:pPr algn="l"/>
                      <a:r>
                        <a:rPr lang="en-US" sz="1800" dirty="0">
                          <a:latin typeface="Avenir Book" panose="02000503020000020003" pitchFamily="2" charset="0"/>
                        </a:rPr>
                        <a:t>Prefix</a:t>
                      </a:r>
                    </a:p>
                  </a:txBody>
                  <a:tcPr>
                    <a:solidFill>
                      <a:srgbClr val="22A6F4"/>
                    </a:solidFill>
                  </a:tcPr>
                </a:tc>
                <a:tc>
                  <a:txBody>
                    <a:bodyPr/>
                    <a:lstStyle/>
                    <a:p>
                      <a:pPr algn="l"/>
                      <a:r>
                        <a:rPr lang="en-US" sz="1800" dirty="0">
                          <a:latin typeface="Avenir Book" panose="02000503020000020003" pitchFamily="2" charset="0"/>
                        </a:rPr>
                        <a:t>IF/Next hop</a:t>
                      </a:r>
                    </a:p>
                  </a:txBody>
                  <a:tcPr>
                    <a:solidFill>
                      <a:srgbClr val="22A6F4"/>
                    </a:solidFill>
                  </a:tcPr>
                </a:tc>
                <a:extLst>
                  <a:ext uri="{0D108BD9-81ED-4DB2-BD59-A6C34878D82A}">
                    <a16:rowId xmlns:a16="http://schemas.microsoft.com/office/drawing/2014/main" val="2452228461"/>
                  </a:ext>
                </a:extLst>
              </a:tr>
              <a:tr h="337600">
                <a:tc>
                  <a:txBody>
                    <a:bodyPr/>
                    <a:lstStyle/>
                    <a:p>
                      <a:pPr algn="l"/>
                      <a:r>
                        <a:rPr lang="en-US" sz="1800" dirty="0">
                          <a:latin typeface="Avenir Book" panose="02000503020000020003" pitchFamily="2" charset="0"/>
                        </a:rPr>
                        <a:t>1.2.1.0/24</a:t>
                      </a:r>
                    </a:p>
                  </a:txBody>
                  <a:tcPr/>
                </a:tc>
                <a:tc>
                  <a:txBody>
                    <a:bodyPr/>
                    <a:lstStyle/>
                    <a:p>
                      <a:pPr algn="l"/>
                      <a:r>
                        <a:rPr lang="en-US" sz="1800" dirty="0">
                          <a:latin typeface="Avenir Book" panose="02000503020000020003" pitchFamily="2" charset="0"/>
                        </a:rPr>
                        <a:t>IF1</a:t>
                      </a:r>
                    </a:p>
                  </a:txBody>
                  <a:tcPr/>
                </a:tc>
                <a:extLst>
                  <a:ext uri="{0D108BD9-81ED-4DB2-BD59-A6C34878D82A}">
                    <a16:rowId xmlns:a16="http://schemas.microsoft.com/office/drawing/2014/main" val="628076437"/>
                  </a:ext>
                </a:extLst>
              </a:tr>
              <a:tr h="337600">
                <a:tc>
                  <a:txBody>
                    <a:bodyPr/>
                    <a:lstStyle/>
                    <a:p>
                      <a:pPr algn="l"/>
                      <a:r>
                        <a:rPr lang="en-US" sz="1800" dirty="0">
                          <a:latin typeface="Avenir Book" panose="02000503020000020003" pitchFamily="2" charset="0"/>
                        </a:rPr>
                        <a:t>1.2.2.0/24</a:t>
                      </a:r>
                    </a:p>
                  </a:txBody>
                  <a:tcPr/>
                </a:tc>
                <a:tc>
                  <a:txBody>
                    <a:bodyPr/>
                    <a:lstStyle/>
                    <a:p>
                      <a:pPr algn="l"/>
                      <a:r>
                        <a:rPr lang="en-US" sz="1800" dirty="0">
                          <a:latin typeface="Avenir Book" panose="02000503020000020003" pitchFamily="2" charset="0"/>
                        </a:rPr>
                        <a:t>IF2</a:t>
                      </a:r>
                    </a:p>
                  </a:txBody>
                  <a:tcPr/>
                </a:tc>
                <a:extLst>
                  <a:ext uri="{0D108BD9-81ED-4DB2-BD59-A6C34878D82A}">
                    <a16:rowId xmlns:a16="http://schemas.microsoft.com/office/drawing/2014/main" val="874645885"/>
                  </a:ext>
                </a:extLst>
              </a:tr>
              <a:tr h="337600">
                <a:tc>
                  <a:txBody>
                    <a:bodyPr/>
                    <a:lstStyle/>
                    <a:p>
                      <a:pPr algn="l"/>
                      <a:r>
                        <a:rPr lang="en-US" sz="1800" dirty="0">
                          <a:latin typeface="Avenir Book" panose="02000503020000020003" pitchFamily="2" charset="0"/>
                        </a:rPr>
                        <a:t>8.0.0.0/30</a:t>
                      </a:r>
                    </a:p>
                  </a:txBody>
                  <a:tcPr/>
                </a:tc>
                <a:tc>
                  <a:txBody>
                    <a:bodyPr/>
                    <a:lstStyle/>
                    <a:p>
                      <a:pPr algn="l"/>
                      <a:r>
                        <a:rPr lang="en-US" sz="1800" dirty="0">
                          <a:latin typeface="Avenir Book" panose="02000503020000020003" pitchFamily="2" charset="0"/>
                        </a:rPr>
                        <a:t>IF0</a:t>
                      </a:r>
                    </a:p>
                  </a:txBody>
                  <a:tcPr/>
                </a:tc>
                <a:extLst>
                  <a:ext uri="{0D108BD9-81ED-4DB2-BD59-A6C34878D82A}">
                    <a16:rowId xmlns:a16="http://schemas.microsoft.com/office/drawing/2014/main" val="995055242"/>
                  </a:ext>
                </a:extLst>
              </a:tr>
              <a:tr h="337600">
                <a:tc>
                  <a:txBody>
                    <a:bodyPr/>
                    <a:lstStyle/>
                    <a:p>
                      <a:pPr algn="l"/>
                      <a:r>
                        <a:rPr lang="en-US" sz="1800" dirty="0">
                          <a:latin typeface="Avenir Book" panose="02000503020000020003" pitchFamily="2" charset="0"/>
                        </a:rPr>
                        <a:t>0.0.0.0/0</a:t>
                      </a:r>
                    </a:p>
                  </a:txBody>
                  <a:tcPr/>
                </a:tc>
                <a:tc>
                  <a:txBody>
                    <a:bodyPr/>
                    <a:lstStyle/>
                    <a:p>
                      <a:pPr algn="l"/>
                      <a:r>
                        <a:rPr lang="en-US" sz="1800" dirty="0">
                          <a:latin typeface="Avenir Book" panose="02000503020000020003" pitchFamily="2" charset="0"/>
                        </a:rPr>
                        <a:t>8.0.0.2</a:t>
                      </a:r>
                    </a:p>
                  </a:txBody>
                  <a:tcPr/>
                </a:tc>
                <a:extLst>
                  <a:ext uri="{0D108BD9-81ED-4DB2-BD59-A6C34878D82A}">
                    <a16:rowId xmlns:a16="http://schemas.microsoft.com/office/drawing/2014/main" val="35932700"/>
                  </a:ext>
                </a:extLst>
              </a:tr>
            </a:tbl>
          </a:graphicData>
        </a:graphic>
      </p:graphicFrame>
      <p:sp>
        <p:nvSpPr>
          <p:cNvPr id="7" name="Rounded Rectangle 6">
            <a:extLst>
              <a:ext uri="{FF2B5EF4-FFF2-40B4-BE49-F238E27FC236}">
                <a16:creationId xmlns:a16="http://schemas.microsoft.com/office/drawing/2014/main" id="{76CFFCF8-5275-2C1F-A6E9-FA448BF3D0E2}"/>
              </a:ext>
            </a:extLst>
          </p:cNvPr>
          <p:cNvSpPr/>
          <p:nvPr/>
        </p:nvSpPr>
        <p:spPr>
          <a:xfrm>
            <a:off x="148971" y="3193119"/>
            <a:ext cx="8846058" cy="1892671"/>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br>
              <a:rPr lang="en-US" dirty="0">
                <a:latin typeface="Avenir Book" charset="0"/>
                <a:ea typeface="Avenir Book" charset="0"/>
                <a:cs typeface="Avenir Book" charset="0"/>
              </a:rPr>
            </a:br>
            <a:r>
              <a:rPr lang="en-US" dirty="0">
                <a:latin typeface="Avenir Book" charset="0"/>
                <a:ea typeface="Avenir Book" charset="0"/>
                <a:cs typeface="Avenir Book" charset="0"/>
              </a:rPr>
              <a:t> =&gt; Forward packets based on IP prefixes  </a:t>
            </a:r>
          </a:p>
          <a:p>
            <a:r>
              <a:rPr lang="en-US" dirty="0">
                <a:latin typeface="Avenir Book" charset="0"/>
                <a:ea typeface="Avenir Book" charset="0"/>
                <a:cs typeface="Avenir Book" charset="0"/>
              </a:rPr>
              <a:t>                </a:t>
            </a:r>
            <a:r>
              <a:rPr lang="en-US" dirty="0">
                <a:solidFill>
                  <a:srgbClr val="FFCC33"/>
                </a:solidFill>
                <a:latin typeface="Avenir Book" charset="0"/>
                <a:ea typeface="Avenir Book" charset="0"/>
                <a:cs typeface="Avenir Book" charset="0"/>
              </a:rPr>
              <a:t>=&gt; Don’t need to keep track of every single host</a:t>
            </a:r>
          </a:p>
          <a:p>
            <a:r>
              <a:rPr lang="en-US" dirty="0">
                <a:latin typeface="Avenir Book" charset="0"/>
                <a:ea typeface="Avenir Book" charset="0"/>
                <a:cs typeface="Avenir Book" charset="0"/>
              </a:rPr>
              <a:t> =&gt; Routers at the “edges” of the network </a:t>
            </a:r>
            <a:r>
              <a:rPr lang="en-US" dirty="0">
                <a:solidFill>
                  <a:srgbClr val="FFCC33"/>
                </a:solidFill>
                <a:latin typeface="Avenir Book" charset="0"/>
                <a:ea typeface="Avenir Book" charset="0"/>
                <a:cs typeface="Avenir Book" charset="0"/>
              </a:rPr>
              <a:t>don’t need to know about every route</a:t>
            </a:r>
          </a:p>
          <a:p>
            <a:endParaRPr lang="en-US" dirty="0">
              <a:latin typeface="Avenir Book" charset="0"/>
              <a:ea typeface="Avenir Book" charset="0"/>
              <a:cs typeface="Avenir Book" charset="0"/>
            </a:endParaRPr>
          </a:p>
          <a:p>
            <a:r>
              <a:rPr lang="en-US" dirty="0">
                <a:latin typeface="Avenir Book" charset="0"/>
                <a:ea typeface="Avenir Book" charset="0"/>
                <a:cs typeface="Avenir Book" charset="0"/>
              </a:rPr>
              <a:t> =&gt; Larger, highly-connected routers (“core routers”) </a:t>
            </a:r>
            <a:r>
              <a:rPr lang="en-US" u="sng" dirty="0">
                <a:latin typeface="Avenir Book" charset="0"/>
                <a:ea typeface="Avenir Book" charset="0"/>
                <a:cs typeface="Avenir Book" charset="0"/>
              </a:rPr>
              <a:t>do</a:t>
            </a:r>
            <a:r>
              <a:rPr lang="en-US" dirty="0">
                <a:latin typeface="Avenir Book" charset="0"/>
                <a:ea typeface="Avenir Book" charset="0"/>
                <a:cs typeface="Avenir Book" charset="0"/>
              </a:rPr>
              <a:t> need very large tables, </a:t>
            </a:r>
            <a:br>
              <a:rPr lang="en-US" dirty="0">
                <a:latin typeface="Avenir Book" charset="0"/>
                <a:ea typeface="Avenir Book" charset="0"/>
                <a:cs typeface="Avenir Book" charset="0"/>
              </a:rPr>
            </a:br>
            <a:r>
              <a:rPr lang="en-US" dirty="0">
                <a:latin typeface="Avenir Book" charset="0"/>
                <a:ea typeface="Avenir Book" charset="0"/>
                <a:cs typeface="Avenir Book" charset="0"/>
              </a:rPr>
              <a:t>  specialized hardware, optimization tricks…</a:t>
            </a:r>
          </a:p>
          <a:p>
            <a:endParaRPr lang="en-US" dirty="0">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46DD53E5-D37A-84FF-115B-562884EDDA78}"/>
              </a:ext>
            </a:extLst>
          </p:cNvPr>
          <p:cNvSpPr txBox="1"/>
          <p:nvPr/>
        </p:nvSpPr>
        <p:spPr>
          <a:xfrm>
            <a:off x="1036230" y="2803759"/>
            <a:ext cx="6919138" cy="707886"/>
          </a:xfrm>
          <a:prstGeom prst="rect">
            <a:avLst/>
          </a:prstGeom>
          <a:noFill/>
        </p:spPr>
        <p:txBody>
          <a:bodyPr wrap="none" rtlCol="0">
            <a:spAutoFit/>
          </a:bodyPr>
          <a:lstStyle/>
          <a:p>
            <a:r>
              <a:rPr lang="en-US" sz="2000" i="1" dirty="0">
                <a:latin typeface="Avenir Book" charset="0"/>
                <a:ea typeface="Avenir Book" charset="0"/>
                <a:cs typeface="Avenir Book" charset="0"/>
              </a:rPr>
              <a:t>Yes!  At least enough to make the Internet as we know it….</a:t>
            </a:r>
          </a:p>
          <a:p>
            <a:endParaRPr lang="en-US" sz="2000" i="1" dirty="0">
              <a:latin typeface="Avenir Book" charset="0"/>
              <a:ea typeface="Avenir Book" charset="0"/>
              <a:cs typeface="Avenir Book" charset="0"/>
            </a:endParaRPr>
          </a:p>
        </p:txBody>
      </p:sp>
    </p:spTree>
    <p:extLst>
      <p:ext uri="{BB962C8B-B14F-4D97-AF65-F5344CB8AC3E}">
        <p14:creationId xmlns:p14="http://schemas.microsoft.com/office/powerpoint/2010/main" val="170491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08A949-5617-D349-8737-B2E9D7EEA502}"/>
              </a:ext>
            </a:extLst>
          </p:cNvPr>
          <p:cNvSpPr>
            <a:spLocks noGrp="1"/>
          </p:cNvSpPr>
          <p:nvPr>
            <p:ph type="sldNum" sz="quarter" idx="12"/>
          </p:nvPr>
        </p:nvSpPr>
        <p:spPr/>
        <p:txBody>
          <a:bodyPr/>
          <a:lstStyle/>
          <a:p>
            <a:fld id="{22D6CAD1-C946-4B93-B6A2-6369BC3B5860}" type="slidenum">
              <a:rPr lang="en-US" smtClean="0"/>
              <a:t>39</a:t>
            </a:fld>
            <a:endParaRPr lang="en-US"/>
          </a:p>
        </p:txBody>
      </p:sp>
      <p:pic>
        <p:nvPicPr>
          <p:cNvPr id="6" name="Picture 5">
            <a:extLst>
              <a:ext uri="{FF2B5EF4-FFF2-40B4-BE49-F238E27FC236}">
                <a16:creationId xmlns:a16="http://schemas.microsoft.com/office/drawing/2014/main" id="{D8B47474-281A-544F-9351-6943EDDB59A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57313" y="0"/>
            <a:ext cx="6429375" cy="5143500"/>
          </a:xfrm>
          <a:prstGeom prst="rect">
            <a:avLst/>
          </a:prstGeom>
        </p:spPr>
      </p:pic>
      <p:sp>
        <p:nvSpPr>
          <p:cNvPr id="4" name="TextBox 3">
            <a:extLst>
              <a:ext uri="{FF2B5EF4-FFF2-40B4-BE49-F238E27FC236}">
                <a16:creationId xmlns:a16="http://schemas.microsoft.com/office/drawing/2014/main" id="{256A51F9-B471-CC45-A9C1-FD3548CCD9F2}"/>
              </a:ext>
            </a:extLst>
          </p:cNvPr>
          <p:cNvSpPr txBox="1"/>
          <p:nvPr/>
        </p:nvSpPr>
        <p:spPr>
          <a:xfrm>
            <a:off x="38101" y="4131859"/>
            <a:ext cx="5105400" cy="923330"/>
          </a:xfrm>
          <a:prstGeom prst="rect">
            <a:avLst/>
          </a:prstGeom>
          <a:noFill/>
        </p:spPr>
        <p:txBody>
          <a:bodyPr wrap="square" rtlCol="0">
            <a:spAutoFit/>
          </a:bodyPr>
          <a:lstStyle/>
          <a:p>
            <a:r>
              <a:rPr lang="en-US" dirty="0">
                <a:latin typeface="Avenir Book" panose="02000503020000020003" pitchFamily="2" charset="0"/>
              </a:rPr>
              <a:t> </a:t>
            </a:r>
          </a:p>
          <a:p>
            <a:r>
              <a:rPr lang="en-US" dirty="0">
                <a:latin typeface="Avenir Book" panose="02000503020000020003" pitchFamily="2" charset="0"/>
              </a:rPr>
              <a:t>Map of the Internet, 2021 (via BGP)</a:t>
            </a:r>
          </a:p>
          <a:p>
            <a:r>
              <a:rPr lang="en-US" dirty="0">
                <a:latin typeface="Avenir Book" panose="02000503020000020003" pitchFamily="2" charset="0"/>
              </a:rPr>
              <a:t>OPTE project</a:t>
            </a:r>
          </a:p>
        </p:txBody>
      </p:sp>
      <p:pic>
        <p:nvPicPr>
          <p:cNvPr id="8" name="Picture 7">
            <a:extLst>
              <a:ext uri="{FF2B5EF4-FFF2-40B4-BE49-F238E27FC236}">
                <a16:creationId xmlns:a16="http://schemas.microsoft.com/office/drawing/2014/main" id="{F24C053E-69D4-8048-9E9D-C6B682F2B210}"/>
              </a:ext>
            </a:extLst>
          </p:cNvPr>
          <p:cNvPicPr>
            <a:picLocks noChangeAspect="1"/>
          </p:cNvPicPr>
          <p:nvPr/>
        </p:nvPicPr>
        <p:blipFill rotWithShape="1">
          <a:blip r:embed="rId4">
            <a:extLst>
              <a:ext uri="{28A0092B-C50C-407E-A947-70E740481C1C}">
                <a14:useLocalDpi xmlns:a14="http://schemas.microsoft.com/office/drawing/2010/main" val="0"/>
              </a:ext>
            </a:extLst>
          </a:blip>
          <a:srcRect r="29677"/>
          <a:stretch/>
        </p:blipFill>
        <p:spPr>
          <a:xfrm>
            <a:off x="7620001" y="2984896"/>
            <a:ext cx="1525655" cy="1473200"/>
          </a:xfrm>
          <a:prstGeom prst="rect">
            <a:avLst/>
          </a:prstGeom>
        </p:spPr>
      </p:pic>
    </p:spTree>
    <p:extLst>
      <p:ext uri="{BB962C8B-B14F-4D97-AF65-F5344CB8AC3E}">
        <p14:creationId xmlns:p14="http://schemas.microsoft.com/office/powerpoint/2010/main" val="966530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C1A2F-3137-1342-9365-D3586903F227}"/>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0E5508F9-8C25-6A46-8570-C9CE01966E71}"/>
              </a:ext>
            </a:extLst>
          </p:cNvPr>
          <p:cNvSpPr>
            <a:spLocks noGrp="1"/>
          </p:cNvSpPr>
          <p:nvPr>
            <p:ph idx="1"/>
          </p:nvPr>
        </p:nvSpPr>
        <p:spPr/>
        <p:txBody>
          <a:bodyPr/>
          <a:lstStyle/>
          <a:p>
            <a:pPr marL="0" indent="0">
              <a:buNone/>
            </a:pPr>
            <a:r>
              <a:rPr lang="en-US" dirty="0"/>
              <a:t>Continuing network layer</a:t>
            </a:r>
          </a:p>
          <a:p>
            <a:r>
              <a:rPr lang="en-US" dirty="0"/>
              <a:t>IP forwarding mechanics</a:t>
            </a:r>
          </a:p>
          <a:p>
            <a:r>
              <a:rPr lang="en-US" dirty="0"/>
              <a:t>About the IP project</a:t>
            </a:r>
          </a:p>
        </p:txBody>
      </p:sp>
      <p:sp>
        <p:nvSpPr>
          <p:cNvPr id="4" name="Slide Number Placeholder 3">
            <a:extLst>
              <a:ext uri="{FF2B5EF4-FFF2-40B4-BE49-F238E27FC236}">
                <a16:creationId xmlns:a16="http://schemas.microsoft.com/office/drawing/2014/main" id="{5B524D9A-FA40-B347-93C2-F0E8A34187B0}"/>
              </a:ext>
            </a:extLst>
          </p:cNvPr>
          <p:cNvSpPr>
            <a:spLocks noGrp="1"/>
          </p:cNvSpPr>
          <p:nvPr>
            <p:ph type="sldNum" sz="quarter" idx="12"/>
          </p:nvPr>
        </p:nvSpPr>
        <p:spPr/>
        <p:txBody>
          <a:bodyPr/>
          <a:lstStyle/>
          <a:p>
            <a:fld id="{22D6CAD1-C946-4B93-B6A2-6369BC3B5860}" type="slidenum">
              <a:rPr lang="en-US" smtClean="0"/>
              <a:t>4</a:t>
            </a:fld>
            <a:endParaRPr lang="en-US"/>
          </a:p>
        </p:txBody>
      </p:sp>
    </p:spTree>
    <p:extLst>
      <p:ext uri="{BB962C8B-B14F-4D97-AF65-F5344CB8AC3E}">
        <p14:creationId xmlns:p14="http://schemas.microsoft.com/office/powerpoint/2010/main" val="2546781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B0F4-FE45-1B86-E3B6-AC80EAAD2B9C}"/>
              </a:ext>
            </a:extLst>
          </p:cNvPr>
          <p:cNvSpPr>
            <a:spLocks noGrp="1"/>
          </p:cNvSpPr>
          <p:nvPr>
            <p:ph type="title"/>
          </p:nvPr>
        </p:nvSpPr>
        <p:spPr/>
        <p:txBody>
          <a:bodyPr/>
          <a:lstStyle/>
          <a:p>
            <a:r>
              <a:rPr lang="en-US" dirty="0"/>
              <a:t>A forwarding table (my laptop)</a:t>
            </a:r>
          </a:p>
        </p:txBody>
      </p:sp>
      <p:sp>
        <p:nvSpPr>
          <p:cNvPr id="4" name="Slide Number Placeholder 3">
            <a:extLst>
              <a:ext uri="{FF2B5EF4-FFF2-40B4-BE49-F238E27FC236}">
                <a16:creationId xmlns:a16="http://schemas.microsoft.com/office/drawing/2014/main" id="{3CFB182F-6FE1-351D-FBAA-F526F8F96E25}"/>
              </a:ext>
            </a:extLst>
          </p:cNvPr>
          <p:cNvSpPr>
            <a:spLocks noGrp="1"/>
          </p:cNvSpPr>
          <p:nvPr>
            <p:ph type="sldNum" sz="quarter" idx="12"/>
          </p:nvPr>
        </p:nvSpPr>
        <p:spPr/>
        <p:txBody>
          <a:bodyPr/>
          <a:lstStyle/>
          <a:p>
            <a:fld id="{22D6CAD1-C946-4B93-B6A2-6369BC3B5860}" type="slidenum">
              <a:rPr lang="en-US" smtClean="0"/>
              <a:t>40</a:t>
            </a:fld>
            <a:endParaRPr lang="en-US"/>
          </a:p>
        </p:txBody>
      </p:sp>
      <p:sp>
        <p:nvSpPr>
          <p:cNvPr id="5" name="Rectangle 4">
            <a:extLst>
              <a:ext uri="{FF2B5EF4-FFF2-40B4-BE49-F238E27FC236}">
                <a16:creationId xmlns:a16="http://schemas.microsoft.com/office/drawing/2014/main" id="{485CD698-2301-68C3-B9AF-8FF9630FD772}"/>
              </a:ext>
            </a:extLst>
          </p:cNvPr>
          <p:cNvSpPr/>
          <p:nvPr/>
        </p:nvSpPr>
        <p:spPr>
          <a:xfrm>
            <a:off x="152400" y="1503115"/>
            <a:ext cx="8686800" cy="1323439"/>
          </a:xfrm>
          <a:prstGeom prst="rect">
            <a:avLst/>
          </a:prstGeom>
          <a:solidFill>
            <a:schemeClr val="bg1"/>
          </a:solidFill>
        </p:spPr>
        <p:txBody>
          <a:bodyPr wrap="square">
            <a:spAutoFit/>
          </a:bodyPr>
          <a:lstStyle/>
          <a:p>
            <a:r>
              <a:rPr lang="en-US" sz="1600" dirty="0" err="1">
                <a:latin typeface="Consolas" panose="020B0609020204030204" pitchFamily="49" charset="0"/>
                <a:cs typeface="Consolas" panose="020B0609020204030204" pitchFamily="49" charset="0"/>
              </a:rPr>
              <a:t>deemer@ceres</a:t>
            </a:r>
            <a:r>
              <a:rPr lang="en-US" sz="1600" dirty="0">
                <a:latin typeface="Consolas" panose="020B0609020204030204" pitchFamily="49" charset="0"/>
                <a:cs typeface="Consolas" panose="020B0609020204030204" pitchFamily="49" charset="0"/>
              </a:rPr>
              <a:t> ~ % </a:t>
            </a:r>
            <a:r>
              <a:rPr lang="en-US" sz="1600" dirty="0" err="1">
                <a:latin typeface="Consolas" panose="020B0609020204030204" pitchFamily="49" charset="0"/>
                <a:cs typeface="Consolas" panose="020B0609020204030204" pitchFamily="49" charset="0"/>
              </a:rPr>
              <a:t>ip</a:t>
            </a:r>
            <a:r>
              <a:rPr lang="en-US" sz="1600" dirty="0">
                <a:latin typeface="Consolas" panose="020B0609020204030204" pitchFamily="49" charset="0"/>
                <a:cs typeface="Consolas" panose="020B0609020204030204" pitchFamily="49" charset="0"/>
              </a:rPr>
              <a:t> route </a:t>
            </a:r>
          </a:p>
          <a:p>
            <a:r>
              <a:rPr lang="en-US" sz="1600" dirty="0">
                <a:latin typeface="Consolas" panose="020B0609020204030204" pitchFamily="49" charset="0"/>
                <a:cs typeface="Consolas" panose="020B0609020204030204" pitchFamily="49" charset="0"/>
              </a:rPr>
              <a:t>default via 10.3.128.1 dev wlp2s0</a:t>
            </a:r>
          </a:p>
          <a:p>
            <a:r>
              <a:rPr lang="en-US" sz="1600" dirty="0">
                <a:latin typeface="Consolas" panose="020B0609020204030204" pitchFamily="49" charset="0"/>
                <a:cs typeface="Consolas" panose="020B0609020204030204" pitchFamily="49" charset="0"/>
              </a:rPr>
              <a:t>10.3.128.0/18 dev wlp2s0 proto </a:t>
            </a:r>
            <a:r>
              <a:rPr lang="en-US" sz="1600" dirty="0" err="1">
                <a:latin typeface="Consolas" panose="020B0609020204030204" pitchFamily="49" charset="0"/>
                <a:cs typeface="Consolas" panose="020B0609020204030204" pitchFamily="49" charset="0"/>
              </a:rPr>
              <a:t>dhcp</a:t>
            </a:r>
            <a:r>
              <a:rPr lang="en-US" sz="1600" dirty="0">
                <a:latin typeface="Consolas" panose="020B0609020204030204" pitchFamily="49" charset="0"/>
                <a:cs typeface="Consolas" panose="020B0609020204030204" pitchFamily="49" charset="0"/>
              </a:rPr>
              <a:t> scope link </a:t>
            </a:r>
            <a:r>
              <a:rPr lang="en-US" sz="1600" dirty="0" err="1">
                <a:latin typeface="Consolas" panose="020B0609020204030204" pitchFamily="49" charset="0"/>
                <a:cs typeface="Consolas" panose="020B0609020204030204" pitchFamily="49" charset="0"/>
              </a:rPr>
              <a:t>src</a:t>
            </a:r>
            <a:r>
              <a:rPr lang="en-US" sz="1600" dirty="0">
                <a:latin typeface="Consolas" panose="020B0609020204030204" pitchFamily="49" charset="0"/>
                <a:cs typeface="Consolas" panose="020B0609020204030204" pitchFamily="49" charset="0"/>
              </a:rPr>
              <a:t> 10.3.135.44 metric 3003 </a:t>
            </a:r>
          </a:p>
          <a:p>
            <a:r>
              <a:rPr lang="en-US" sz="1600" dirty="0">
                <a:latin typeface="Consolas" panose="020B0609020204030204" pitchFamily="49" charset="0"/>
                <a:cs typeface="Consolas" panose="020B0609020204030204" pitchFamily="49" charset="0"/>
              </a:rPr>
              <a:t>172.18.0.0/16 dev docker0 proto kernel scope link </a:t>
            </a:r>
            <a:r>
              <a:rPr lang="en-US" sz="1600" dirty="0" err="1">
                <a:latin typeface="Consolas" panose="020B0609020204030204" pitchFamily="49" charset="0"/>
                <a:cs typeface="Consolas" panose="020B0609020204030204" pitchFamily="49" charset="0"/>
              </a:rPr>
              <a:t>src</a:t>
            </a:r>
            <a:r>
              <a:rPr lang="en-US" sz="1600" dirty="0">
                <a:latin typeface="Consolas" panose="020B0609020204030204" pitchFamily="49" charset="0"/>
                <a:cs typeface="Consolas" panose="020B0609020204030204" pitchFamily="49" charset="0"/>
              </a:rPr>
              <a:t> 172.18.0.1 </a:t>
            </a:r>
          </a:p>
          <a:p>
            <a:r>
              <a:rPr lang="en-US" sz="1600" dirty="0">
                <a:latin typeface="Consolas" panose="020B0609020204030204" pitchFamily="49" charset="0"/>
                <a:cs typeface="Consolas" panose="020B0609020204030204" pitchFamily="49" charset="0"/>
              </a:rPr>
              <a:t>192.168.1.0/24 dev enp0s31f6 proto kernel scope link </a:t>
            </a:r>
            <a:r>
              <a:rPr lang="en-US" sz="1600" dirty="0" err="1">
                <a:latin typeface="Consolas" panose="020B0609020204030204" pitchFamily="49" charset="0"/>
                <a:cs typeface="Consolas" panose="020B0609020204030204" pitchFamily="49" charset="0"/>
              </a:rPr>
              <a:t>src</a:t>
            </a:r>
            <a:r>
              <a:rPr lang="en-US" sz="1600" dirty="0">
                <a:latin typeface="Consolas" panose="020B0609020204030204" pitchFamily="49" charset="0"/>
                <a:cs typeface="Consolas" panose="020B0609020204030204" pitchFamily="49" charset="0"/>
              </a:rPr>
              <a:t> 192.168.1.1</a:t>
            </a:r>
          </a:p>
        </p:txBody>
      </p:sp>
    </p:spTree>
    <p:extLst>
      <p:ext uri="{BB962C8B-B14F-4D97-AF65-F5344CB8AC3E}">
        <p14:creationId xmlns:p14="http://schemas.microsoft.com/office/powerpoint/2010/main" val="2822724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50FD-9636-8D46-BC65-C1F8BC521588}"/>
              </a:ext>
            </a:extLst>
          </p:cNvPr>
          <p:cNvSpPr>
            <a:spLocks noGrp="1"/>
          </p:cNvSpPr>
          <p:nvPr>
            <p:ph type="title"/>
          </p:nvPr>
        </p:nvSpPr>
        <p:spPr/>
        <p:txBody>
          <a:bodyPr/>
          <a:lstStyle/>
          <a:p>
            <a:r>
              <a:rPr lang="en-US" dirty="0"/>
              <a:t>A routing table</a:t>
            </a:r>
          </a:p>
        </p:txBody>
      </p:sp>
      <p:sp>
        <p:nvSpPr>
          <p:cNvPr id="4" name="Slide Number Placeholder 3">
            <a:extLst>
              <a:ext uri="{FF2B5EF4-FFF2-40B4-BE49-F238E27FC236}">
                <a16:creationId xmlns:a16="http://schemas.microsoft.com/office/drawing/2014/main" id="{3B091C26-4112-954F-9632-104E05E52CE1}"/>
              </a:ext>
            </a:extLst>
          </p:cNvPr>
          <p:cNvSpPr>
            <a:spLocks noGrp="1"/>
          </p:cNvSpPr>
          <p:nvPr>
            <p:ph type="sldNum" sz="quarter" idx="12"/>
          </p:nvPr>
        </p:nvSpPr>
        <p:spPr/>
        <p:txBody>
          <a:bodyPr/>
          <a:lstStyle/>
          <a:p>
            <a:fld id="{22D6CAD1-C946-4B93-B6A2-6369BC3B5860}" type="slidenum">
              <a:rPr lang="en-US" smtClean="0"/>
              <a:t>41</a:t>
            </a:fld>
            <a:endParaRPr lang="en-US"/>
          </a:p>
        </p:txBody>
      </p:sp>
      <p:sp>
        <p:nvSpPr>
          <p:cNvPr id="6" name="Rectangle 5">
            <a:extLst>
              <a:ext uri="{FF2B5EF4-FFF2-40B4-BE49-F238E27FC236}">
                <a16:creationId xmlns:a16="http://schemas.microsoft.com/office/drawing/2014/main" id="{7B7EEB3E-CC96-E54E-8136-5081BBF56511}"/>
              </a:ext>
            </a:extLst>
          </p:cNvPr>
          <p:cNvSpPr/>
          <p:nvPr/>
        </p:nvSpPr>
        <p:spPr>
          <a:xfrm>
            <a:off x="477982" y="888423"/>
            <a:ext cx="8115300" cy="4893647"/>
          </a:xfrm>
          <a:prstGeom prst="rect">
            <a:avLst/>
          </a:prstGeom>
          <a:solidFill>
            <a:schemeClr val="bg1"/>
          </a:solidFill>
        </p:spPr>
        <p:txBody>
          <a:bodyPr wrap="square">
            <a:spAutoFit/>
          </a:bodyPr>
          <a:lstStyle/>
          <a:p>
            <a:r>
              <a:rPr lang="en-US" sz="1200" dirty="0">
                <a:solidFill>
                  <a:srgbClr val="C0C0C0"/>
                </a:solidFill>
                <a:effectLst/>
                <a:latin typeface="Monaco" pitchFamily="2" charset="77"/>
              </a:rPr>
              <a:t>R6#sh </a:t>
            </a:r>
            <a:r>
              <a:rPr lang="en-US" sz="1200" dirty="0" err="1">
                <a:solidFill>
                  <a:srgbClr val="C0C0C0"/>
                </a:solidFill>
                <a:effectLst/>
                <a:latin typeface="Monaco" pitchFamily="2" charset="77"/>
              </a:rPr>
              <a:t>ip</a:t>
            </a:r>
            <a:r>
              <a:rPr lang="en-US" sz="1200" dirty="0">
                <a:solidFill>
                  <a:srgbClr val="C0C0C0"/>
                </a:solidFill>
                <a:effectLst/>
                <a:latin typeface="Monaco" pitchFamily="2" charset="77"/>
              </a:rPr>
              <a:t> </a:t>
            </a:r>
            <a:r>
              <a:rPr lang="en-US" sz="1200" dirty="0" err="1">
                <a:solidFill>
                  <a:srgbClr val="C0C0C0"/>
                </a:solidFill>
                <a:effectLst/>
                <a:latin typeface="Monaco" pitchFamily="2" charset="77"/>
              </a:rPr>
              <a:t>ro</a:t>
            </a:r>
            <a:endParaRPr lang="en-US" sz="1200" dirty="0">
              <a:solidFill>
                <a:srgbClr val="C0C0C0"/>
              </a:solidFill>
              <a:effectLst/>
              <a:latin typeface="Monaco" pitchFamily="2" charset="77"/>
            </a:endParaRPr>
          </a:p>
          <a:p>
            <a:r>
              <a:rPr lang="en-US" sz="1200" dirty="0">
                <a:solidFill>
                  <a:srgbClr val="C0C0C0"/>
                </a:solidFill>
                <a:effectLst/>
                <a:latin typeface="Monaco" pitchFamily="2" charset="77"/>
              </a:rPr>
              <a:t>Gateway of last resort is 108.34.215.1 to network 0.0.0.0</a:t>
            </a:r>
          </a:p>
          <a:p>
            <a:endParaRPr lang="en-US" sz="1200" dirty="0">
              <a:solidFill>
                <a:srgbClr val="F2F2F2"/>
              </a:solidFill>
              <a:effectLst/>
              <a:latin typeface="Monaco" pitchFamily="2" charset="77"/>
            </a:endParaRPr>
          </a:p>
          <a:p>
            <a:r>
              <a:rPr lang="en-US" sz="1200" dirty="0">
                <a:solidFill>
                  <a:srgbClr val="C0C0C0"/>
                </a:solidFill>
                <a:effectLst/>
                <a:latin typeface="Monaco" pitchFamily="2" charset="77"/>
              </a:rPr>
              <a:t>S*    0.0.0.0/0 [1/0] via 108.34.215.1</a:t>
            </a:r>
          </a:p>
          <a:p>
            <a:r>
              <a:rPr lang="en-US" sz="1200" dirty="0">
                <a:solidFill>
                  <a:srgbClr val="C0C0C0"/>
                </a:solidFill>
                <a:effectLst/>
                <a:latin typeface="Monaco" pitchFamily="2" charset="77"/>
              </a:rPr>
              <a:t>      10.0.0.0/8 is variably </a:t>
            </a:r>
            <a:r>
              <a:rPr lang="en-US" sz="1200" dirty="0" err="1">
                <a:solidFill>
                  <a:srgbClr val="C0C0C0"/>
                </a:solidFill>
                <a:effectLst/>
                <a:latin typeface="Monaco" pitchFamily="2" charset="77"/>
              </a:rPr>
              <a:t>subnetted</a:t>
            </a:r>
            <a:r>
              <a:rPr lang="en-US" sz="1200" dirty="0">
                <a:solidFill>
                  <a:srgbClr val="C0C0C0"/>
                </a:solidFill>
                <a:effectLst/>
                <a:latin typeface="Monaco" pitchFamily="2" charset="77"/>
              </a:rPr>
              <a:t>, 7 subnets, 3 masks</a:t>
            </a:r>
          </a:p>
          <a:p>
            <a:r>
              <a:rPr lang="en-US" sz="1200" dirty="0">
                <a:solidFill>
                  <a:srgbClr val="C0C0C0"/>
                </a:solidFill>
                <a:effectLst/>
                <a:latin typeface="Monaco" pitchFamily="2" charset="77"/>
              </a:rPr>
              <a:t>C        10.1.0.0/24 is directly connected, wlan-ap0</a:t>
            </a:r>
          </a:p>
          <a:p>
            <a:r>
              <a:rPr lang="en-US" sz="1200" dirty="0">
                <a:solidFill>
                  <a:srgbClr val="C0C0C0"/>
                </a:solidFill>
                <a:effectLst/>
                <a:latin typeface="Monaco" pitchFamily="2" charset="77"/>
              </a:rPr>
              <a:t>L        10.1.0.2/32 is directly connected, wlan-ap0</a:t>
            </a:r>
          </a:p>
          <a:p>
            <a:r>
              <a:rPr lang="en-US" sz="1200" dirty="0">
                <a:solidFill>
                  <a:srgbClr val="C0C0C0"/>
                </a:solidFill>
                <a:effectLst/>
                <a:latin typeface="Monaco" pitchFamily="2" charset="77"/>
              </a:rPr>
              <a:t>O IA     10.1.44.1/32 [110/1001] via 10.20.30.33, 3w4d, Tunnel0</a:t>
            </a:r>
          </a:p>
          <a:p>
            <a:r>
              <a:rPr lang="en-US" sz="1200" dirty="0">
                <a:solidFill>
                  <a:srgbClr val="C0C0C0"/>
                </a:solidFill>
                <a:effectLst/>
                <a:latin typeface="Monaco" pitchFamily="2" charset="77"/>
              </a:rPr>
              <a:t>C        10.1.48.0/24 is directly connected, Loopback0</a:t>
            </a:r>
          </a:p>
          <a:p>
            <a:r>
              <a:rPr lang="en-US" sz="1200" dirty="0">
                <a:solidFill>
                  <a:srgbClr val="C0C0C0"/>
                </a:solidFill>
                <a:effectLst/>
                <a:latin typeface="Monaco" pitchFamily="2" charset="77"/>
              </a:rPr>
              <a:t>L        10.1.48.1/32 is directly connected, Loopback0</a:t>
            </a:r>
          </a:p>
          <a:p>
            <a:r>
              <a:rPr lang="en-US" sz="1200" dirty="0">
                <a:solidFill>
                  <a:srgbClr val="C0C0C0"/>
                </a:solidFill>
                <a:effectLst/>
                <a:latin typeface="Monaco" pitchFamily="2" charset="77"/>
              </a:rPr>
              <a:t>C        10.20.30.32/31 is directly connected, Tunnel0</a:t>
            </a:r>
          </a:p>
          <a:p>
            <a:r>
              <a:rPr lang="en-US" sz="1200" dirty="0">
                <a:solidFill>
                  <a:srgbClr val="C0C0C0"/>
                </a:solidFill>
                <a:effectLst/>
                <a:latin typeface="Monaco" pitchFamily="2" charset="77"/>
              </a:rPr>
              <a:t>L        10.20.30.32/32 is directly connected, Tunnel0</a:t>
            </a:r>
          </a:p>
          <a:p>
            <a:r>
              <a:rPr lang="en-US" sz="1200" dirty="0">
                <a:solidFill>
                  <a:srgbClr val="C0C0C0"/>
                </a:solidFill>
                <a:effectLst/>
                <a:latin typeface="Monaco" pitchFamily="2" charset="77"/>
              </a:rPr>
              <a:t>      108.0.0.0/8 is variably </a:t>
            </a:r>
            <a:r>
              <a:rPr lang="en-US" sz="1200" dirty="0" err="1">
                <a:solidFill>
                  <a:srgbClr val="C0C0C0"/>
                </a:solidFill>
                <a:effectLst/>
                <a:latin typeface="Monaco" pitchFamily="2" charset="77"/>
              </a:rPr>
              <a:t>subnetted</a:t>
            </a:r>
            <a:r>
              <a:rPr lang="en-US" sz="1200" dirty="0">
                <a:solidFill>
                  <a:srgbClr val="C0C0C0"/>
                </a:solidFill>
                <a:effectLst/>
                <a:latin typeface="Monaco" pitchFamily="2" charset="77"/>
              </a:rPr>
              <a:t>, 2 subnets, 2 masks</a:t>
            </a:r>
          </a:p>
          <a:p>
            <a:r>
              <a:rPr lang="en-US" sz="1200" dirty="0">
                <a:solidFill>
                  <a:srgbClr val="C0C0C0"/>
                </a:solidFill>
                <a:effectLst/>
                <a:latin typeface="Monaco" pitchFamily="2" charset="77"/>
              </a:rPr>
              <a:t>C        108.34.215.0/24 is directly connected, GigabitEthernet0/0</a:t>
            </a:r>
          </a:p>
          <a:p>
            <a:r>
              <a:rPr lang="en-US" sz="1200" dirty="0">
                <a:solidFill>
                  <a:srgbClr val="C0C0C0"/>
                </a:solidFill>
                <a:effectLst/>
                <a:latin typeface="Monaco" pitchFamily="2" charset="77"/>
              </a:rPr>
              <a:t>L        108.34.215.208/32 is directly connected, GigabitEthernet0/0</a:t>
            </a:r>
          </a:p>
          <a:p>
            <a:r>
              <a:rPr lang="en-US" sz="1200" dirty="0">
                <a:solidFill>
                  <a:srgbClr val="C0C0C0"/>
                </a:solidFill>
                <a:effectLst/>
                <a:latin typeface="Monaco" pitchFamily="2" charset="77"/>
              </a:rPr>
              <a:t>      172.16.0.0/16 is variably </a:t>
            </a:r>
            <a:r>
              <a:rPr lang="en-US" sz="1200" dirty="0" err="1">
                <a:solidFill>
                  <a:srgbClr val="C0C0C0"/>
                </a:solidFill>
                <a:effectLst/>
                <a:latin typeface="Monaco" pitchFamily="2" charset="77"/>
              </a:rPr>
              <a:t>subnetted</a:t>
            </a:r>
            <a:r>
              <a:rPr lang="en-US" sz="1200" dirty="0">
                <a:solidFill>
                  <a:srgbClr val="C0C0C0"/>
                </a:solidFill>
                <a:effectLst/>
                <a:latin typeface="Monaco" pitchFamily="2" charset="77"/>
              </a:rPr>
              <a:t>, 2 subnets, 2 masks</a:t>
            </a:r>
          </a:p>
          <a:p>
            <a:r>
              <a:rPr lang="en-US" sz="1200" dirty="0">
                <a:solidFill>
                  <a:srgbClr val="C0C0C0"/>
                </a:solidFill>
                <a:effectLst/>
                <a:latin typeface="Monaco" pitchFamily="2" charset="77"/>
              </a:rPr>
              <a:t>C        172.16.98.0/24 is directly connected, Vlan98</a:t>
            </a:r>
          </a:p>
          <a:p>
            <a:r>
              <a:rPr lang="en-US" sz="1200" dirty="0">
                <a:solidFill>
                  <a:srgbClr val="C0C0C0"/>
                </a:solidFill>
                <a:effectLst/>
                <a:latin typeface="Monaco" pitchFamily="2" charset="77"/>
              </a:rPr>
              <a:t>L        172.16.98.1/32 is directly connected, Vlan98</a:t>
            </a:r>
          </a:p>
          <a:p>
            <a:r>
              <a:rPr lang="en-US" sz="1200" dirty="0">
                <a:solidFill>
                  <a:srgbClr val="C0C0C0"/>
                </a:solidFill>
                <a:effectLst/>
                <a:latin typeface="Monaco" pitchFamily="2" charset="77"/>
              </a:rPr>
              <a:t>      172.17.0.0/16 is variably </a:t>
            </a:r>
            <a:r>
              <a:rPr lang="en-US" sz="1200" dirty="0" err="1">
                <a:solidFill>
                  <a:srgbClr val="C0C0C0"/>
                </a:solidFill>
                <a:effectLst/>
                <a:latin typeface="Monaco" pitchFamily="2" charset="77"/>
              </a:rPr>
              <a:t>subnetted</a:t>
            </a:r>
            <a:r>
              <a:rPr lang="en-US" sz="1200" dirty="0">
                <a:solidFill>
                  <a:srgbClr val="C0C0C0"/>
                </a:solidFill>
                <a:effectLst/>
                <a:latin typeface="Monaco" pitchFamily="2" charset="77"/>
              </a:rPr>
              <a:t>, 6 subnets, 3 masks</a:t>
            </a:r>
          </a:p>
          <a:p>
            <a:r>
              <a:rPr lang="en-US" sz="1200" dirty="0">
                <a:solidFill>
                  <a:srgbClr val="C0C0C0"/>
                </a:solidFill>
                <a:effectLst/>
                <a:latin typeface="Monaco" pitchFamily="2" charset="77"/>
              </a:rPr>
              <a:t>O IA     172.17.44.0/24 [110/1001] via 10.20.30.33, 3w4d, Tunnel0</a:t>
            </a:r>
          </a:p>
          <a:p>
            <a:r>
              <a:rPr lang="en-US" sz="1200" dirty="0">
                <a:solidFill>
                  <a:srgbClr val="C0C0C0"/>
                </a:solidFill>
                <a:effectLst/>
                <a:latin typeface="Monaco" pitchFamily="2" charset="77"/>
              </a:rPr>
              <a:t>C        172.17.48.0/24 is directly connected, Vlan20</a:t>
            </a:r>
          </a:p>
          <a:p>
            <a:r>
              <a:rPr lang="en-US" sz="1200" dirty="0">
                <a:solidFill>
                  <a:srgbClr val="C0C0C0"/>
                </a:solidFill>
                <a:effectLst/>
                <a:latin typeface="Monaco" pitchFamily="2" charset="77"/>
              </a:rPr>
              <a:t>L        172.17.48.1/32 is directly connected, Vlan20</a:t>
            </a:r>
          </a:p>
          <a:p>
            <a:r>
              <a:rPr lang="en-US" sz="1200" dirty="0">
                <a:solidFill>
                  <a:srgbClr val="C0C0C0"/>
                </a:solidFill>
                <a:effectLst/>
                <a:latin typeface="Monaco" pitchFamily="2" charset="77"/>
              </a:rPr>
              <a:t>C        172.17.49.0/25 is directly connected, Vlan50</a:t>
            </a:r>
          </a:p>
          <a:p>
            <a:r>
              <a:rPr lang="en-US" sz="1200" dirty="0">
                <a:solidFill>
                  <a:srgbClr val="C0C0C0"/>
                </a:solidFill>
                <a:effectLst/>
                <a:latin typeface="Monaco" pitchFamily="2" charset="77"/>
              </a:rPr>
              <a:t>L        172.17.49.1/32 is directly connected, Vlan50</a:t>
            </a:r>
          </a:p>
          <a:p>
            <a:r>
              <a:rPr lang="en-US" sz="1200" dirty="0">
                <a:solidFill>
                  <a:srgbClr val="C0C0C0"/>
                </a:solidFill>
                <a:effectLst/>
                <a:latin typeface="Monaco" pitchFamily="2" charset="77"/>
              </a:rPr>
              <a:t>O IA     172.17.80.0/25 [110/1011] via 10.20.30.33, 4d12h, Tunnel0</a:t>
            </a:r>
          </a:p>
        </p:txBody>
      </p:sp>
    </p:spTree>
    <p:extLst>
      <p:ext uri="{BB962C8B-B14F-4D97-AF65-F5344CB8AC3E}">
        <p14:creationId xmlns:p14="http://schemas.microsoft.com/office/powerpoint/2010/main" val="822563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50FD-9636-8D46-BC65-C1F8BC521588}"/>
              </a:ext>
            </a:extLst>
          </p:cNvPr>
          <p:cNvSpPr>
            <a:spLocks noGrp="1"/>
          </p:cNvSpPr>
          <p:nvPr>
            <p:ph type="title"/>
          </p:nvPr>
        </p:nvSpPr>
        <p:spPr/>
        <p:txBody>
          <a:bodyPr/>
          <a:lstStyle/>
          <a:p>
            <a:r>
              <a:rPr lang="en-US" dirty="0"/>
              <a:t>A routing table</a:t>
            </a:r>
          </a:p>
        </p:txBody>
      </p:sp>
      <p:sp>
        <p:nvSpPr>
          <p:cNvPr id="4" name="Slide Number Placeholder 3">
            <a:extLst>
              <a:ext uri="{FF2B5EF4-FFF2-40B4-BE49-F238E27FC236}">
                <a16:creationId xmlns:a16="http://schemas.microsoft.com/office/drawing/2014/main" id="{3B091C26-4112-954F-9632-104E05E52CE1}"/>
              </a:ext>
            </a:extLst>
          </p:cNvPr>
          <p:cNvSpPr>
            <a:spLocks noGrp="1"/>
          </p:cNvSpPr>
          <p:nvPr>
            <p:ph type="sldNum" sz="quarter" idx="12"/>
          </p:nvPr>
        </p:nvSpPr>
        <p:spPr/>
        <p:txBody>
          <a:bodyPr/>
          <a:lstStyle/>
          <a:p>
            <a:fld id="{22D6CAD1-C946-4B93-B6A2-6369BC3B5860}" type="slidenum">
              <a:rPr lang="en-US" smtClean="0"/>
              <a:t>42</a:t>
            </a:fld>
            <a:endParaRPr lang="en-US"/>
          </a:p>
        </p:txBody>
      </p:sp>
      <p:sp>
        <p:nvSpPr>
          <p:cNvPr id="6" name="Rectangle 5">
            <a:extLst>
              <a:ext uri="{FF2B5EF4-FFF2-40B4-BE49-F238E27FC236}">
                <a16:creationId xmlns:a16="http://schemas.microsoft.com/office/drawing/2014/main" id="{7B7EEB3E-CC96-E54E-8136-5081BBF56511}"/>
              </a:ext>
            </a:extLst>
          </p:cNvPr>
          <p:cNvSpPr/>
          <p:nvPr/>
        </p:nvSpPr>
        <p:spPr>
          <a:xfrm>
            <a:off x="304800" y="942350"/>
            <a:ext cx="8115300" cy="6740307"/>
          </a:xfrm>
          <a:prstGeom prst="rect">
            <a:avLst/>
          </a:prstGeom>
          <a:solidFill>
            <a:schemeClr val="bg1"/>
          </a:solidFill>
        </p:spPr>
        <p:txBody>
          <a:bodyPr wrap="square">
            <a:spAutoFit/>
          </a:bodyPr>
          <a:lstStyle/>
          <a:p>
            <a:r>
              <a:rPr lang="en-US" sz="1200" dirty="0">
                <a:solidFill>
                  <a:srgbClr val="C0C0C0"/>
                </a:solidFill>
                <a:effectLst/>
                <a:latin typeface="Monaco" pitchFamily="2" charset="77"/>
              </a:rPr>
              <a:t>R6#sh </a:t>
            </a:r>
            <a:r>
              <a:rPr lang="en-US" sz="1200" dirty="0" err="1">
                <a:solidFill>
                  <a:srgbClr val="C0C0C0"/>
                </a:solidFill>
                <a:effectLst/>
                <a:latin typeface="Monaco" pitchFamily="2" charset="77"/>
              </a:rPr>
              <a:t>ip</a:t>
            </a:r>
            <a:r>
              <a:rPr lang="en-US" sz="1200" dirty="0">
                <a:solidFill>
                  <a:srgbClr val="C0C0C0"/>
                </a:solidFill>
                <a:effectLst/>
                <a:latin typeface="Monaco" pitchFamily="2" charset="77"/>
              </a:rPr>
              <a:t> </a:t>
            </a:r>
            <a:r>
              <a:rPr lang="en-US" sz="1200" dirty="0" err="1">
                <a:solidFill>
                  <a:srgbClr val="C0C0C0"/>
                </a:solidFill>
                <a:effectLst/>
                <a:latin typeface="Monaco" pitchFamily="2" charset="77"/>
              </a:rPr>
              <a:t>ro</a:t>
            </a:r>
            <a:endParaRPr lang="en-US" sz="1200" dirty="0">
              <a:solidFill>
                <a:srgbClr val="C0C0C0"/>
              </a:solidFill>
              <a:effectLst/>
              <a:latin typeface="Monaco" pitchFamily="2" charset="77"/>
            </a:endParaRPr>
          </a:p>
          <a:p>
            <a:r>
              <a:rPr lang="en-US" sz="1200" dirty="0">
                <a:solidFill>
                  <a:srgbClr val="C0C0C0"/>
                </a:solidFill>
                <a:effectLst/>
                <a:latin typeface="Monaco" pitchFamily="2" charset="77"/>
              </a:rPr>
              <a:t>Codes: L - local, C - connected, S - static, R - RIP, M - mobile, B - BGP</a:t>
            </a:r>
          </a:p>
          <a:p>
            <a:r>
              <a:rPr lang="en-US" sz="1200" dirty="0">
                <a:solidFill>
                  <a:srgbClr val="C0C0C0"/>
                </a:solidFill>
                <a:effectLst/>
                <a:latin typeface="Monaco" pitchFamily="2" charset="77"/>
              </a:rPr>
              <a:t>       D - EIGRP, EX - EIGRP external, O - OSPF, IA - OSPF inter area </a:t>
            </a:r>
          </a:p>
          <a:p>
            <a:r>
              <a:rPr lang="en-US" sz="1200" dirty="0">
                <a:solidFill>
                  <a:srgbClr val="C0C0C0"/>
                </a:solidFill>
                <a:effectLst/>
                <a:latin typeface="Monaco" pitchFamily="2" charset="77"/>
              </a:rPr>
              <a:t>       N1 - OSPF NSSA external type 1, N2 - OSPF NSSA external type 2</a:t>
            </a:r>
          </a:p>
          <a:p>
            <a:r>
              <a:rPr lang="en-US" sz="1200" dirty="0">
                <a:solidFill>
                  <a:srgbClr val="C0C0C0"/>
                </a:solidFill>
                <a:effectLst/>
                <a:latin typeface="Monaco" pitchFamily="2" charset="77"/>
              </a:rPr>
              <a:t>       E1 - OSPF external type 1, E2 - OSPF external type 2</a:t>
            </a:r>
          </a:p>
          <a:p>
            <a:r>
              <a:rPr lang="en-US" sz="1200" dirty="0">
                <a:solidFill>
                  <a:srgbClr val="C0C0C0"/>
                </a:solidFill>
                <a:effectLst/>
                <a:latin typeface="Monaco" pitchFamily="2" charset="77"/>
              </a:rPr>
              <a:t>       </a:t>
            </a:r>
            <a:r>
              <a:rPr lang="en-US" sz="1200" dirty="0" err="1">
                <a:solidFill>
                  <a:srgbClr val="C0C0C0"/>
                </a:solidFill>
                <a:effectLst/>
                <a:latin typeface="Monaco" pitchFamily="2" charset="77"/>
              </a:rPr>
              <a:t>i</a:t>
            </a:r>
            <a:r>
              <a:rPr lang="en-US" sz="1200" dirty="0">
                <a:solidFill>
                  <a:srgbClr val="C0C0C0"/>
                </a:solidFill>
                <a:effectLst/>
                <a:latin typeface="Monaco" pitchFamily="2" charset="77"/>
              </a:rPr>
              <a:t> - IS-IS, </a:t>
            </a:r>
            <a:r>
              <a:rPr lang="en-US" sz="1200" dirty="0" err="1">
                <a:solidFill>
                  <a:srgbClr val="C0C0C0"/>
                </a:solidFill>
                <a:effectLst/>
                <a:latin typeface="Monaco" pitchFamily="2" charset="77"/>
              </a:rPr>
              <a:t>su</a:t>
            </a:r>
            <a:r>
              <a:rPr lang="en-US" sz="1200" dirty="0">
                <a:solidFill>
                  <a:srgbClr val="C0C0C0"/>
                </a:solidFill>
                <a:effectLst/>
                <a:latin typeface="Monaco" pitchFamily="2" charset="77"/>
              </a:rPr>
              <a:t> - IS-IS summary, L1 - IS-IS level-1, L2 - IS-IS level-2</a:t>
            </a:r>
          </a:p>
          <a:p>
            <a:r>
              <a:rPr lang="en-US" sz="1200" dirty="0">
                <a:solidFill>
                  <a:srgbClr val="C0C0C0"/>
                </a:solidFill>
                <a:effectLst/>
                <a:latin typeface="Monaco" pitchFamily="2" charset="77"/>
              </a:rPr>
              <a:t>       </a:t>
            </a:r>
            <a:r>
              <a:rPr lang="en-US" sz="1200" dirty="0" err="1">
                <a:solidFill>
                  <a:srgbClr val="C0C0C0"/>
                </a:solidFill>
                <a:effectLst/>
                <a:latin typeface="Monaco" pitchFamily="2" charset="77"/>
              </a:rPr>
              <a:t>ia</a:t>
            </a:r>
            <a:r>
              <a:rPr lang="en-US" sz="1200" dirty="0">
                <a:solidFill>
                  <a:srgbClr val="C0C0C0"/>
                </a:solidFill>
                <a:effectLst/>
                <a:latin typeface="Monaco" pitchFamily="2" charset="77"/>
              </a:rPr>
              <a:t> - IS-IS inter area, * - candidate default, U - per-user static route</a:t>
            </a:r>
          </a:p>
          <a:p>
            <a:r>
              <a:rPr lang="en-US" sz="1200" dirty="0">
                <a:solidFill>
                  <a:srgbClr val="C0C0C0"/>
                </a:solidFill>
                <a:effectLst/>
                <a:latin typeface="Monaco" pitchFamily="2" charset="77"/>
              </a:rPr>
              <a:t>       o - ODR, P - periodic downloaded static route, H - NHRP, l - LISP</a:t>
            </a:r>
          </a:p>
          <a:p>
            <a:r>
              <a:rPr lang="en-US" sz="1200" dirty="0">
                <a:solidFill>
                  <a:srgbClr val="C0C0C0"/>
                </a:solidFill>
                <a:effectLst/>
                <a:latin typeface="Monaco" pitchFamily="2" charset="77"/>
              </a:rPr>
              <a:t>       + - replicated route, % - next hop override</a:t>
            </a:r>
          </a:p>
          <a:p>
            <a:br>
              <a:rPr lang="en-US" sz="1200" dirty="0">
                <a:solidFill>
                  <a:srgbClr val="F2F2F2"/>
                </a:solidFill>
                <a:effectLst/>
                <a:latin typeface="Monaco" pitchFamily="2" charset="77"/>
              </a:rPr>
            </a:br>
            <a:endParaRPr lang="en-US" sz="1200" dirty="0">
              <a:solidFill>
                <a:srgbClr val="F2F2F2"/>
              </a:solidFill>
              <a:effectLst/>
              <a:latin typeface="Monaco" pitchFamily="2" charset="77"/>
            </a:endParaRPr>
          </a:p>
          <a:p>
            <a:r>
              <a:rPr lang="en-US" sz="1200" dirty="0">
                <a:solidFill>
                  <a:srgbClr val="C0C0C0"/>
                </a:solidFill>
                <a:effectLst/>
                <a:latin typeface="Monaco" pitchFamily="2" charset="77"/>
              </a:rPr>
              <a:t>Gateway of last resort is 108.34.215.1 to network 0.0.0.0</a:t>
            </a:r>
          </a:p>
          <a:p>
            <a:br>
              <a:rPr lang="en-US" sz="1200" dirty="0">
                <a:solidFill>
                  <a:srgbClr val="F2F2F2"/>
                </a:solidFill>
                <a:effectLst/>
                <a:latin typeface="Monaco" pitchFamily="2" charset="77"/>
              </a:rPr>
            </a:br>
            <a:endParaRPr lang="en-US" sz="1200" dirty="0">
              <a:solidFill>
                <a:srgbClr val="F2F2F2"/>
              </a:solidFill>
              <a:effectLst/>
              <a:latin typeface="Monaco" pitchFamily="2" charset="77"/>
            </a:endParaRPr>
          </a:p>
          <a:p>
            <a:r>
              <a:rPr lang="en-US" sz="1200" dirty="0">
                <a:solidFill>
                  <a:srgbClr val="C0C0C0"/>
                </a:solidFill>
                <a:effectLst/>
                <a:latin typeface="Monaco" pitchFamily="2" charset="77"/>
              </a:rPr>
              <a:t>S*    0.0.0.0/0 [1/0] via 108.34.215.1</a:t>
            </a:r>
          </a:p>
          <a:p>
            <a:r>
              <a:rPr lang="en-US" sz="1200" dirty="0">
                <a:solidFill>
                  <a:srgbClr val="C0C0C0"/>
                </a:solidFill>
                <a:effectLst/>
                <a:latin typeface="Monaco" pitchFamily="2" charset="77"/>
              </a:rPr>
              <a:t>      10.0.0.0/8 is variably </a:t>
            </a:r>
            <a:r>
              <a:rPr lang="en-US" sz="1200" dirty="0" err="1">
                <a:solidFill>
                  <a:srgbClr val="C0C0C0"/>
                </a:solidFill>
                <a:effectLst/>
                <a:latin typeface="Monaco" pitchFamily="2" charset="77"/>
              </a:rPr>
              <a:t>subnetted</a:t>
            </a:r>
            <a:r>
              <a:rPr lang="en-US" sz="1200" dirty="0">
                <a:solidFill>
                  <a:srgbClr val="C0C0C0"/>
                </a:solidFill>
                <a:effectLst/>
                <a:latin typeface="Monaco" pitchFamily="2" charset="77"/>
              </a:rPr>
              <a:t>, 7 subnets, 3 masks</a:t>
            </a:r>
          </a:p>
          <a:p>
            <a:r>
              <a:rPr lang="en-US" sz="1200" dirty="0">
                <a:solidFill>
                  <a:srgbClr val="C0C0C0"/>
                </a:solidFill>
                <a:effectLst/>
                <a:latin typeface="Monaco" pitchFamily="2" charset="77"/>
              </a:rPr>
              <a:t>C        10.1.0.0/24 is directly connected, wlan-ap0</a:t>
            </a:r>
          </a:p>
          <a:p>
            <a:r>
              <a:rPr lang="en-US" sz="1200" dirty="0">
                <a:solidFill>
                  <a:srgbClr val="C0C0C0"/>
                </a:solidFill>
                <a:effectLst/>
                <a:latin typeface="Monaco" pitchFamily="2" charset="77"/>
              </a:rPr>
              <a:t>L        10.1.0.2/32 is directly connected, wlan-ap0</a:t>
            </a:r>
          </a:p>
          <a:p>
            <a:r>
              <a:rPr lang="en-US" sz="1200" dirty="0">
                <a:solidFill>
                  <a:srgbClr val="C0C0C0"/>
                </a:solidFill>
                <a:effectLst/>
                <a:latin typeface="Monaco" pitchFamily="2" charset="77"/>
              </a:rPr>
              <a:t>O IA     10.1.44.1/32 [110/1001] via 10.20.30.33, 3w4d, Tunnel0</a:t>
            </a:r>
          </a:p>
          <a:p>
            <a:r>
              <a:rPr lang="en-US" sz="1200" dirty="0">
                <a:solidFill>
                  <a:srgbClr val="C0C0C0"/>
                </a:solidFill>
                <a:effectLst/>
                <a:latin typeface="Monaco" pitchFamily="2" charset="77"/>
              </a:rPr>
              <a:t>C        10.1.48.0/24 is directly connected, Loopback0</a:t>
            </a:r>
          </a:p>
          <a:p>
            <a:r>
              <a:rPr lang="en-US" sz="1200" dirty="0">
                <a:solidFill>
                  <a:srgbClr val="C0C0C0"/>
                </a:solidFill>
                <a:effectLst/>
                <a:latin typeface="Monaco" pitchFamily="2" charset="77"/>
              </a:rPr>
              <a:t>L        10.1.48.1/32 is directly connected, Loopback0</a:t>
            </a:r>
          </a:p>
          <a:p>
            <a:r>
              <a:rPr lang="en-US" sz="1200" dirty="0">
                <a:solidFill>
                  <a:srgbClr val="C0C0C0"/>
                </a:solidFill>
                <a:effectLst/>
                <a:latin typeface="Monaco" pitchFamily="2" charset="77"/>
              </a:rPr>
              <a:t>C        10.20.30.32/31 is directly connected, Tunnel0</a:t>
            </a:r>
          </a:p>
          <a:p>
            <a:r>
              <a:rPr lang="en-US" sz="1200" dirty="0">
                <a:solidFill>
                  <a:srgbClr val="C0C0C0"/>
                </a:solidFill>
                <a:effectLst/>
                <a:latin typeface="Monaco" pitchFamily="2" charset="77"/>
              </a:rPr>
              <a:t>L        10.20.30.32/32 is directly connected, Tunnel0</a:t>
            </a:r>
          </a:p>
          <a:p>
            <a:r>
              <a:rPr lang="en-US" sz="1200" dirty="0">
                <a:solidFill>
                  <a:srgbClr val="C0C0C0"/>
                </a:solidFill>
                <a:effectLst/>
                <a:latin typeface="Monaco" pitchFamily="2" charset="77"/>
              </a:rPr>
              <a:t>      108.0.0.0/8 is variably </a:t>
            </a:r>
            <a:r>
              <a:rPr lang="en-US" sz="1200" dirty="0" err="1">
                <a:solidFill>
                  <a:srgbClr val="C0C0C0"/>
                </a:solidFill>
                <a:effectLst/>
                <a:latin typeface="Monaco" pitchFamily="2" charset="77"/>
              </a:rPr>
              <a:t>subnetted</a:t>
            </a:r>
            <a:r>
              <a:rPr lang="en-US" sz="1200" dirty="0">
                <a:solidFill>
                  <a:srgbClr val="C0C0C0"/>
                </a:solidFill>
                <a:effectLst/>
                <a:latin typeface="Monaco" pitchFamily="2" charset="77"/>
              </a:rPr>
              <a:t>, 2 subnets, 2 masks</a:t>
            </a:r>
          </a:p>
          <a:p>
            <a:r>
              <a:rPr lang="en-US" sz="1200" dirty="0">
                <a:solidFill>
                  <a:srgbClr val="C0C0C0"/>
                </a:solidFill>
                <a:effectLst/>
                <a:latin typeface="Monaco" pitchFamily="2" charset="77"/>
              </a:rPr>
              <a:t>C        108.34.215.0/24 is directly connected, GigabitEthernet0/0</a:t>
            </a:r>
          </a:p>
          <a:p>
            <a:r>
              <a:rPr lang="en-US" sz="1200" dirty="0">
                <a:solidFill>
                  <a:srgbClr val="C0C0C0"/>
                </a:solidFill>
                <a:effectLst/>
                <a:latin typeface="Monaco" pitchFamily="2" charset="77"/>
              </a:rPr>
              <a:t>L        108.34.215.208/32 is directly connected, GigabitEthernet0/0</a:t>
            </a:r>
          </a:p>
          <a:p>
            <a:r>
              <a:rPr lang="en-US" sz="1200" dirty="0">
                <a:solidFill>
                  <a:srgbClr val="C0C0C0"/>
                </a:solidFill>
                <a:effectLst/>
                <a:latin typeface="Monaco" pitchFamily="2" charset="77"/>
              </a:rPr>
              <a:t>      172.16.0.0/16 is variably </a:t>
            </a:r>
            <a:r>
              <a:rPr lang="en-US" sz="1200" dirty="0" err="1">
                <a:solidFill>
                  <a:srgbClr val="C0C0C0"/>
                </a:solidFill>
                <a:effectLst/>
                <a:latin typeface="Monaco" pitchFamily="2" charset="77"/>
              </a:rPr>
              <a:t>subnetted</a:t>
            </a:r>
            <a:r>
              <a:rPr lang="en-US" sz="1200" dirty="0">
                <a:solidFill>
                  <a:srgbClr val="C0C0C0"/>
                </a:solidFill>
                <a:effectLst/>
                <a:latin typeface="Monaco" pitchFamily="2" charset="77"/>
              </a:rPr>
              <a:t>, 2 subnets, 2 masks</a:t>
            </a:r>
          </a:p>
          <a:p>
            <a:r>
              <a:rPr lang="en-US" sz="1200" dirty="0">
                <a:solidFill>
                  <a:srgbClr val="C0C0C0"/>
                </a:solidFill>
                <a:effectLst/>
                <a:latin typeface="Monaco" pitchFamily="2" charset="77"/>
              </a:rPr>
              <a:t>C        172.16.98.0/24 is directly connected, Vlan98</a:t>
            </a:r>
          </a:p>
          <a:p>
            <a:r>
              <a:rPr lang="en-US" sz="1200" dirty="0">
                <a:solidFill>
                  <a:srgbClr val="C0C0C0"/>
                </a:solidFill>
                <a:effectLst/>
                <a:latin typeface="Monaco" pitchFamily="2" charset="77"/>
              </a:rPr>
              <a:t>L        172.16.98.1/32 is directly connected, Vlan98</a:t>
            </a:r>
          </a:p>
          <a:p>
            <a:r>
              <a:rPr lang="en-US" sz="1200" dirty="0">
                <a:solidFill>
                  <a:srgbClr val="C0C0C0"/>
                </a:solidFill>
                <a:effectLst/>
                <a:latin typeface="Monaco" pitchFamily="2" charset="77"/>
              </a:rPr>
              <a:t>      172.17.0.0/16 is variably </a:t>
            </a:r>
            <a:r>
              <a:rPr lang="en-US" sz="1200" dirty="0" err="1">
                <a:solidFill>
                  <a:srgbClr val="C0C0C0"/>
                </a:solidFill>
                <a:effectLst/>
                <a:latin typeface="Monaco" pitchFamily="2" charset="77"/>
              </a:rPr>
              <a:t>subnetted</a:t>
            </a:r>
            <a:r>
              <a:rPr lang="en-US" sz="1200" dirty="0">
                <a:solidFill>
                  <a:srgbClr val="C0C0C0"/>
                </a:solidFill>
                <a:effectLst/>
                <a:latin typeface="Monaco" pitchFamily="2" charset="77"/>
              </a:rPr>
              <a:t>, 6 subnets, 3 masks</a:t>
            </a:r>
          </a:p>
          <a:p>
            <a:r>
              <a:rPr lang="en-US" sz="1200" dirty="0">
                <a:solidFill>
                  <a:srgbClr val="C0C0C0"/>
                </a:solidFill>
                <a:effectLst/>
                <a:latin typeface="Monaco" pitchFamily="2" charset="77"/>
              </a:rPr>
              <a:t>O IA     172.17.44.0/24 [110/1001] via 10.20.30.33, 3w4d, Tunnel0</a:t>
            </a:r>
          </a:p>
          <a:p>
            <a:r>
              <a:rPr lang="en-US" sz="1200" dirty="0">
                <a:solidFill>
                  <a:srgbClr val="C0C0C0"/>
                </a:solidFill>
                <a:effectLst/>
                <a:latin typeface="Monaco" pitchFamily="2" charset="77"/>
              </a:rPr>
              <a:t>C        172.17.48.0/24 is directly connected, Vlan20</a:t>
            </a:r>
          </a:p>
          <a:p>
            <a:r>
              <a:rPr lang="en-US" sz="1200" dirty="0">
                <a:solidFill>
                  <a:srgbClr val="C0C0C0"/>
                </a:solidFill>
                <a:effectLst/>
                <a:latin typeface="Monaco" pitchFamily="2" charset="77"/>
              </a:rPr>
              <a:t>L        172.17.48.1/32 is directly connected, Vlan20</a:t>
            </a:r>
          </a:p>
          <a:p>
            <a:r>
              <a:rPr lang="en-US" sz="1200" dirty="0">
                <a:solidFill>
                  <a:srgbClr val="C0C0C0"/>
                </a:solidFill>
                <a:effectLst/>
                <a:latin typeface="Monaco" pitchFamily="2" charset="77"/>
              </a:rPr>
              <a:t>C        172.17.49.0/25 is directly connected, Vlan50</a:t>
            </a:r>
          </a:p>
          <a:p>
            <a:r>
              <a:rPr lang="en-US" sz="1200" dirty="0">
                <a:solidFill>
                  <a:srgbClr val="C0C0C0"/>
                </a:solidFill>
                <a:effectLst/>
                <a:latin typeface="Monaco" pitchFamily="2" charset="77"/>
              </a:rPr>
              <a:t>L        172.17.49.1/32 is directly connected, Vlan50</a:t>
            </a:r>
          </a:p>
          <a:p>
            <a:r>
              <a:rPr lang="en-US" sz="1200" dirty="0">
                <a:solidFill>
                  <a:srgbClr val="C0C0C0"/>
                </a:solidFill>
                <a:effectLst/>
                <a:latin typeface="Monaco" pitchFamily="2" charset="77"/>
              </a:rPr>
              <a:t>O IA     172.17.80.0/25 [110/1011] via 10.20.30.33, 4d12h, Tunnel0</a:t>
            </a:r>
          </a:p>
        </p:txBody>
      </p:sp>
    </p:spTree>
    <p:extLst>
      <p:ext uri="{BB962C8B-B14F-4D97-AF65-F5344CB8AC3E}">
        <p14:creationId xmlns:p14="http://schemas.microsoft.com/office/powerpoint/2010/main" val="2894913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50FD-9636-8D46-BC65-C1F8BC521588}"/>
              </a:ext>
            </a:extLst>
          </p:cNvPr>
          <p:cNvSpPr>
            <a:spLocks noGrp="1"/>
          </p:cNvSpPr>
          <p:nvPr>
            <p:ph type="title"/>
          </p:nvPr>
        </p:nvSpPr>
        <p:spPr/>
        <p:txBody>
          <a:bodyPr/>
          <a:lstStyle/>
          <a:p>
            <a:r>
              <a:rPr lang="en-US" dirty="0"/>
              <a:t>A large table</a:t>
            </a:r>
          </a:p>
        </p:txBody>
      </p:sp>
      <p:sp>
        <p:nvSpPr>
          <p:cNvPr id="4" name="Slide Number Placeholder 3">
            <a:extLst>
              <a:ext uri="{FF2B5EF4-FFF2-40B4-BE49-F238E27FC236}">
                <a16:creationId xmlns:a16="http://schemas.microsoft.com/office/drawing/2014/main" id="{3B091C26-4112-954F-9632-104E05E52CE1}"/>
              </a:ext>
            </a:extLst>
          </p:cNvPr>
          <p:cNvSpPr>
            <a:spLocks noGrp="1"/>
          </p:cNvSpPr>
          <p:nvPr>
            <p:ph type="sldNum" sz="quarter" idx="12"/>
          </p:nvPr>
        </p:nvSpPr>
        <p:spPr/>
        <p:txBody>
          <a:bodyPr/>
          <a:lstStyle/>
          <a:p>
            <a:fld id="{22D6CAD1-C946-4B93-B6A2-6369BC3B5860}" type="slidenum">
              <a:rPr lang="en-US" smtClean="0"/>
              <a:t>43</a:t>
            </a:fld>
            <a:endParaRPr lang="en-US"/>
          </a:p>
        </p:txBody>
      </p:sp>
      <p:sp>
        <p:nvSpPr>
          <p:cNvPr id="6" name="Rectangle 5">
            <a:extLst>
              <a:ext uri="{FF2B5EF4-FFF2-40B4-BE49-F238E27FC236}">
                <a16:creationId xmlns:a16="http://schemas.microsoft.com/office/drawing/2014/main" id="{7B7EEB3E-CC96-E54E-8136-5081BBF56511}"/>
              </a:ext>
            </a:extLst>
          </p:cNvPr>
          <p:cNvSpPr/>
          <p:nvPr/>
        </p:nvSpPr>
        <p:spPr>
          <a:xfrm>
            <a:off x="304800" y="942350"/>
            <a:ext cx="8115300" cy="8402300"/>
          </a:xfrm>
          <a:prstGeom prst="rect">
            <a:avLst/>
          </a:prstGeom>
          <a:solidFill>
            <a:schemeClr val="bg1"/>
          </a:solidFill>
        </p:spPr>
        <p:txBody>
          <a:bodyPr wrap="square">
            <a:spAutoFit/>
          </a:bodyPr>
          <a:lstStyle/>
          <a:p>
            <a:r>
              <a:rPr lang="en-US" sz="1200" dirty="0" err="1">
                <a:latin typeface="Consolas" panose="020B0609020204030204" pitchFamily="49" charset="0"/>
                <a:cs typeface="Consolas" panose="020B0609020204030204" pitchFamily="49" charset="0"/>
              </a:rPr>
              <a:t>rviews@route-server.ip.att.net</a:t>
            </a:r>
            <a:r>
              <a:rPr lang="en-US" sz="1200" dirty="0">
                <a:latin typeface="Consolas" panose="020B0609020204030204" pitchFamily="49" charset="0"/>
                <a:cs typeface="Consolas" panose="020B0609020204030204" pitchFamily="49" charset="0"/>
              </a:rPr>
              <a:t>&gt;</a:t>
            </a:r>
            <a:r>
              <a:rPr lang="en-US" sz="1200" dirty="0">
                <a:latin typeface="Monaco" pitchFamily="2" charset="77"/>
              </a:rPr>
              <a:t>show route table inet.0 active-path    </a:t>
            </a:r>
          </a:p>
          <a:p>
            <a:endParaRPr lang="en-US" sz="1200" dirty="0">
              <a:latin typeface="Consolas" panose="020B0609020204030204" pitchFamily="49" charset="0"/>
              <a:cs typeface="Consolas" panose="020B0609020204030204" pitchFamily="49" charset="0"/>
            </a:endParaRPr>
          </a:p>
          <a:p>
            <a:r>
              <a:rPr lang="en-US" sz="1200" dirty="0">
                <a:latin typeface="Monaco" pitchFamily="2" charset="77"/>
              </a:rPr>
              <a:t>inet.0: 866991 destinations, </a:t>
            </a:r>
            <a:r>
              <a:rPr lang="en-US" sz="1200" dirty="0">
                <a:solidFill>
                  <a:srgbClr val="FFC000"/>
                </a:solidFill>
                <a:latin typeface="Monaco" pitchFamily="2" charset="77"/>
              </a:rPr>
              <a:t>13870153</a:t>
            </a:r>
            <a:r>
              <a:rPr lang="en-US" sz="1200" dirty="0">
                <a:latin typeface="Monaco" pitchFamily="2" charset="77"/>
              </a:rPr>
              <a:t> routes (866991 active, 0 </a:t>
            </a:r>
            <a:r>
              <a:rPr lang="en-US" sz="1200" dirty="0" err="1">
                <a:latin typeface="Monaco" pitchFamily="2" charset="77"/>
              </a:rPr>
              <a:t>holddown</a:t>
            </a:r>
            <a:r>
              <a:rPr lang="en-US" sz="1200" dirty="0">
                <a:latin typeface="Monaco" pitchFamily="2" charset="77"/>
              </a:rPr>
              <a:t>, 0 hidden)</a:t>
            </a:r>
          </a:p>
          <a:p>
            <a:r>
              <a:rPr lang="en-US" sz="1200" dirty="0">
                <a:latin typeface="Monaco" pitchFamily="2" charset="77"/>
              </a:rPr>
              <a:t>+ = Active Route, - = Last Active, * = Both</a:t>
            </a:r>
          </a:p>
          <a:p>
            <a:br>
              <a:rPr lang="en-US" sz="1200" dirty="0">
                <a:latin typeface="Monaco" pitchFamily="2" charset="77"/>
              </a:rPr>
            </a:br>
            <a:endParaRPr lang="en-US" sz="1200" dirty="0">
              <a:latin typeface="Monaco" pitchFamily="2" charset="77"/>
            </a:endParaRPr>
          </a:p>
          <a:p>
            <a:r>
              <a:rPr lang="en-US" sz="1200" dirty="0">
                <a:latin typeface="Monaco" pitchFamily="2" charset="77"/>
              </a:rPr>
              <a:t>0.0.0.0/0          *[Static/5] 5w0d 19:43:09</a:t>
            </a:r>
          </a:p>
          <a:p>
            <a:r>
              <a:rPr lang="en-US" sz="1200" dirty="0">
                <a:latin typeface="Monaco" pitchFamily="2" charset="77"/>
              </a:rPr>
              <a:t>                    &gt; to 12.0.1.1 via em0.0</a:t>
            </a:r>
          </a:p>
          <a:p>
            <a:r>
              <a:rPr lang="en-US" sz="1200" dirty="0">
                <a:latin typeface="Monaco" pitchFamily="2" charset="77"/>
              </a:rPr>
              <a:t>1.0.0.0/24         *[BGP/170] 1d 10:24:47, </a:t>
            </a:r>
            <a:r>
              <a:rPr lang="en-US" sz="1200" dirty="0" err="1">
                <a:latin typeface="Monaco" pitchFamily="2" charset="77"/>
              </a:rPr>
              <a:t>localpref</a:t>
            </a:r>
            <a:r>
              <a:rPr lang="en-US" sz="1200" dirty="0">
                <a:latin typeface="Monaco" pitchFamily="2" charset="77"/>
              </a:rPr>
              <a:t> 100, from 12.122.83.238</a:t>
            </a:r>
          </a:p>
          <a:p>
            <a:r>
              <a:rPr lang="en-US" sz="1200" dirty="0">
                <a:latin typeface="Monaco" pitchFamily="2" charset="77"/>
              </a:rPr>
              <a:t>                      AS path: 7018 3356 13335 I, validation-state: valid</a:t>
            </a:r>
          </a:p>
          <a:p>
            <a:r>
              <a:rPr lang="en-US" sz="1200" dirty="0">
                <a:latin typeface="Monaco" pitchFamily="2" charset="77"/>
              </a:rPr>
              <a:t>                    &gt; to 12.0.1.1 via em0.0</a:t>
            </a:r>
          </a:p>
          <a:p>
            <a:r>
              <a:rPr lang="en-US" sz="1200" dirty="0">
                <a:latin typeface="Monaco" pitchFamily="2" charset="77"/>
              </a:rPr>
              <a:t>1.0.4.0/22         *[BGP/170] 1d 10:24:47, </a:t>
            </a:r>
            <a:r>
              <a:rPr lang="en-US" sz="1200" dirty="0" err="1">
                <a:latin typeface="Monaco" pitchFamily="2" charset="77"/>
              </a:rPr>
              <a:t>localpref</a:t>
            </a:r>
            <a:r>
              <a:rPr lang="en-US" sz="1200" dirty="0">
                <a:latin typeface="Monaco" pitchFamily="2" charset="77"/>
              </a:rPr>
              <a:t> 100, from 12.122.83.238</a:t>
            </a:r>
          </a:p>
          <a:p>
            <a:r>
              <a:rPr lang="en-US" sz="1200" dirty="0">
                <a:latin typeface="Monaco" pitchFamily="2" charset="77"/>
              </a:rPr>
              <a:t>                      AS path: 7018 3356 4826 38803 I, validation-state: valid</a:t>
            </a:r>
          </a:p>
          <a:p>
            <a:r>
              <a:rPr lang="en-US" sz="1200" dirty="0">
                <a:latin typeface="Monaco" pitchFamily="2" charset="77"/>
              </a:rPr>
              <a:t>                    &gt; to 12.0.1.1 via em0.0</a:t>
            </a:r>
          </a:p>
          <a:p>
            <a:r>
              <a:rPr lang="en-US" sz="1200" dirty="0">
                <a:latin typeface="Monaco" pitchFamily="2" charset="77"/>
              </a:rPr>
              <a:t>1.0.4.0/24         *[BGP/170] 1d 10:24:47, </a:t>
            </a:r>
            <a:r>
              <a:rPr lang="en-US" sz="1200" dirty="0" err="1">
                <a:latin typeface="Monaco" pitchFamily="2" charset="77"/>
              </a:rPr>
              <a:t>localpref</a:t>
            </a:r>
            <a:r>
              <a:rPr lang="en-US" sz="1200" dirty="0">
                <a:latin typeface="Monaco" pitchFamily="2" charset="77"/>
              </a:rPr>
              <a:t> 100, from 12.122.83.238</a:t>
            </a:r>
          </a:p>
          <a:p>
            <a:r>
              <a:rPr lang="en-US" sz="1200" dirty="0">
                <a:latin typeface="Monaco" pitchFamily="2" charset="77"/>
              </a:rPr>
              <a:t>                      AS path: 7018 3356 4826 38803 I, validation-state: valid</a:t>
            </a:r>
          </a:p>
          <a:p>
            <a:r>
              <a:rPr lang="en-US" sz="1200" dirty="0">
                <a:latin typeface="Monaco" pitchFamily="2" charset="77"/>
              </a:rPr>
              <a:t>                    &gt; to 12.0.1.1 via em0.0</a:t>
            </a:r>
          </a:p>
          <a:p>
            <a:r>
              <a:rPr lang="en-US" sz="1200" dirty="0">
                <a:latin typeface="Monaco" pitchFamily="2" charset="77"/>
              </a:rPr>
              <a:t>1.0.5.0/24         *[BGP/170] 1d 10:24:47, </a:t>
            </a:r>
            <a:r>
              <a:rPr lang="en-US" sz="1200" dirty="0" err="1">
                <a:latin typeface="Monaco" pitchFamily="2" charset="77"/>
              </a:rPr>
              <a:t>localpref</a:t>
            </a:r>
            <a:r>
              <a:rPr lang="en-US" sz="1200" dirty="0">
                <a:latin typeface="Monaco" pitchFamily="2" charset="77"/>
              </a:rPr>
              <a:t> 100, from 12.122.83.238</a:t>
            </a:r>
          </a:p>
          <a:p>
            <a:r>
              <a:rPr lang="en-US" sz="1200" dirty="0">
                <a:latin typeface="Monaco" pitchFamily="2" charset="77"/>
              </a:rPr>
              <a:t>                      AS path: 7018 3356 4826 38803 I, validation-state: valid</a:t>
            </a:r>
          </a:p>
          <a:p>
            <a:r>
              <a:rPr lang="en-US" sz="1200" dirty="0">
                <a:latin typeface="Monaco" pitchFamily="2" charset="77"/>
              </a:rPr>
              <a:t>                    &gt; to 12.0.1.1 via em0.0</a:t>
            </a:r>
          </a:p>
          <a:p>
            <a:r>
              <a:rPr lang="en-US" sz="1200" dirty="0">
                <a:latin typeface="Monaco" pitchFamily="2" charset="77"/>
              </a:rPr>
              <a:t>1.0.6.0/24         *[BGP/170] 1d 10:24:47, </a:t>
            </a:r>
            <a:r>
              <a:rPr lang="en-US" sz="1200" dirty="0" err="1">
                <a:latin typeface="Monaco" pitchFamily="2" charset="77"/>
              </a:rPr>
              <a:t>localpref</a:t>
            </a:r>
            <a:r>
              <a:rPr lang="en-US" sz="1200" dirty="0">
                <a:latin typeface="Monaco" pitchFamily="2" charset="77"/>
              </a:rPr>
              <a:t> 100, from 12.122.83.238</a:t>
            </a:r>
          </a:p>
          <a:p>
            <a:r>
              <a:rPr lang="en-US" sz="1200" dirty="0">
                <a:latin typeface="Monaco" pitchFamily="2" charset="77"/>
              </a:rPr>
              <a:t>                      AS path: 7018 3356 4826 38803 I, validation-state: valid</a:t>
            </a:r>
          </a:p>
          <a:p>
            <a:r>
              <a:rPr lang="en-US" sz="1200" dirty="0">
                <a:latin typeface="Monaco" pitchFamily="2" charset="77"/>
              </a:rPr>
              <a:t>                    &gt; to 12.0.1.1 via em0.0</a:t>
            </a:r>
          </a:p>
          <a:p>
            <a:r>
              <a:rPr lang="en-US" sz="1200" dirty="0">
                <a:latin typeface="Monaco" pitchFamily="2" charset="77"/>
              </a:rPr>
              <a:t>1.0.7.0/24         *[BGP/170] 1d 10:24:47, </a:t>
            </a:r>
            <a:r>
              <a:rPr lang="en-US" sz="1200" dirty="0" err="1">
                <a:latin typeface="Monaco" pitchFamily="2" charset="77"/>
              </a:rPr>
              <a:t>localpref</a:t>
            </a:r>
            <a:r>
              <a:rPr lang="en-US" sz="1200" dirty="0">
                <a:latin typeface="Monaco" pitchFamily="2" charset="77"/>
              </a:rPr>
              <a:t> 100, from 12.122.83.238</a:t>
            </a:r>
          </a:p>
          <a:p>
            <a:r>
              <a:rPr lang="en-US" sz="1200" dirty="0">
                <a:latin typeface="Monaco" pitchFamily="2" charset="77"/>
              </a:rPr>
              <a:t>                      AS path: 7018 3356 4826 38803 I, validation-state: valid</a:t>
            </a:r>
          </a:p>
          <a:p>
            <a:r>
              <a:rPr lang="en-US" sz="1200" dirty="0">
                <a:latin typeface="Monaco" pitchFamily="2" charset="77"/>
              </a:rPr>
              <a:t>                    &gt; to 12.0.1.1 via em0.0</a:t>
            </a:r>
          </a:p>
          <a:p>
            <a:r>
              <a:rPr lang="en-US" sz="1200" dirty="0">
                <a:latin typeface="Monaco" pitchFamily="2" charset="77"/>
              </a:rPr>
              <a:t>1.0.64.0/18        *[BGP/170] 1d 10:24:47, </a:t>
            </a:r>
            <a:r>
              <a:rPr lang="en-US" sz="1200" dirty="0" err="1">
                <a:latin typeface="Monaco" pitchFamily="2" charset="77"/>
              </a:rPr>
              <a:t>localpref</a:t>
            </a:r>
            <a:r>
              <a:rPr lang="en-US" sz="1200" dirty="0">
                <a:latin typeface="Monaco" pitchFamily="2" charset="77"/>
              </a:rPr>
              <a:t> 100, from 12.122.83.238</a:t>
            </a:r>
          </a:p>
          <a:p>
            <a:r>
              <a:rPr lang="en-US" sz="1200" dirty="0">
                <a:latin typeface="Monaco" pitchFamily="2" charset="77"/>
              </a:rPr>
              <a:t>                      AS path: 7018 2497 7670 18144 I, validation-state: unknown</a:t>
            </a:r>
          </a:p>
          <a:p>
            <a:r>
              <a:rPr lang="en-US" sz="1200" dirty="0">
                <a:latin typeface="Monaco" pitchFamily="2" charset="77"/>
              </a:rPr>
              <a:t>                    &gt; to 12.0.1.1 via em0.0</a:t>
            </a:r>
          </a:p>
          <a:p>
            <a:r>
              <a:rPr lang="en-US" sz="1200" dirty="0">
                <a:latin typeface="Monaco" pitchFamily="2" charset="77"/>
              </a:rPr>
              <a:t>1.0.128.0/17       *[BGP/170] 1d 10:24:47, </a:t>
            </a:r>
            <a:r>
              <a:rPr lang="en-US" sz="1200" dirty="0" err="1">
                <a:latin typeface="Monaco" pitchFamily="2" charset="77"/>
              </a:rPr>
              <a:t>localpref</a:t>
            </a:r>
            <a:r>
              <a:rPr lang="en-US" sz="1200" dirty="0">
                <a:latin typeface="Monaco" pitchFamily="2" charset="77"/>
              </a:rPr>
              <a:t> 100, from 12.122.83.238</a:t>
            </a:r>
          </a:p>
          <a:p>
            <a:r>
              <a:rPr lang="en-US" sz="1200" dirty="0">
                <a:latin typeface="Monaco" pitchFamily="2" charset="77"/>
              </a:rPr>
              <a:t>                      AS path: 7018 3356 38040 23969 I, validation-state: unknown</a:t>
            </a:r>
          </a:p>
          <a:p>
            <a:r>
              <a:rPr lang="en-US" sz="1200" dirty="0">
                <a:latin typeface="Monaco" pitchFamily="2" charset="77"/>
              </a:rPr>
              <a:t>                    &gt; to 12.0.1.1 via em0.0</a:t>
            </a:r>
          </a:p>
          <a:p>
            <a:r>
              <a:rPr lang="en-US" sz="1200" dirty="0">
                <a:latin typeface="Monaco" pitchFamily="2" charset="77"/>
              </a:rPr>
              <a:t>1.0.128.0/18       *[BGP/170] 1d 10:24:47, </a:t>
            </a:r>
            <a:r>
              <a:rPr lang="en-US" sz="1200" dirty="0" err="1">
                <a:latin typeface="Monaco" pitchFamily="2" charset="77"/>
              </a:rPr>
              <a:t>localpref</a:t>
            </a:r>
            <a:r>
              <a:rPr lang="en-US" sz="1200" dirty="0">
                <a:latin typeface="Monaco" pitchFamily="2" charset="77"/>
              </a:rPr>
              <a:t> 100, from 12.122.83.238</a:t>
            </a:r>
          </a:p>
          <a:p>
            <a:r>
              <a:rPr lang="en-US" sz="1200" dirty="0">
                <a:latin typeface="Monaco" pitchFamily="2" charset="77"/>
              </a:rPr>
              <a:t>                      AS path: 7018 3356 38040 23969 I, validation-state: unknown</a:t>
            </a:r>
          </a:p>
          <a:p>
            <a:r>
              <a:rPr lang="en-US" sz="1200" dirty="0">
                <a:latin typeface="Monaco" pitchFamily="2" charset="77"/>
              </a:rPr>
              <a:t>                    &gt; to 12.0.1.1 via em0.0</a:t>
            </a:r>
          </a:p>
          <a:p>
            <a:r>
              <a:rPr lang="en-US" sz="1200" dirty="0">
                <a:latin typeface="Monaco" pitchFamily="2" charset="77"/>
              </a:rPr>
              <a:t>1.0.128.0/19       *[BGP/170] 1d 10:24:47, </a:t>
            </a:r>
            <a:r>
              <a:rPr lang="en-US" sz="1200" dirty="0" err="1">
                <a:latin typeface="Monaco" pitchFamily="2" charset="77"/>
              </a:rPr>
              <a:t>localpref</a:t>
            </a:r>
            <a:r>
              <a:rPr lang="en-US" sz="1200" dirty="0">
                <a:latin typeface="Monaco" pitchFamily="2" charset="77"/>
              </a:rPr>
              <a:t> 100, from 12.122.83.238</a:t>
            </a:r>
          </a:p>
          <a:p>
            <a:r>
              <a:rPr lang="en-US" sz="1200" dirty="0">
                <a:latin typeface="Monaco" pitchFamily="2" charset="77"/>
              </a:rPr>
              <a:t>                      AS path: 7018 3356 38040 23969 I, validation-state: unknown</a:t>
            </a:r>
          </a:p>
          <a:p>
            <a:r>
              <a:rPr lang="en-US" sz="1200" dirty="0">
                <a:latin typeface="Monaco" pitchFamily="2" charset="77"/>
              </a:rPr>
              <a:t>                    &gt; to 12.0.1.1 via em0.0</a:t>
            </a:r>
          </a:p>
          <a:p>
            <a:r>
              <a:rPr lang="en-US" sz="1200" dirty="0">
                <a:latin typeface="Monaco" pitchFamily="2" charset="77"/>
              </a:rPr>
              <a:t>1.0.128.0/24       *[BGP/170] 1d 10:24:47, </a:t>
            </a:r>
            <a:r>
              <a:rPr lang="en-US" sz="1200" dirty="0" err="1">
                <a:latin typeface="Monaco" pitchFamily="2" charset="77"/>
              </a:rPr>
              <a:t>localpref</a:t>
            </a:r>
            <a:r>
              <a:rPr lang="en-US" sz="1200" dirty="0">
                <a:latin typeface="Monaco" pitchFamily="2" charset="77"/>
              </a:rPr>
              <a:t> 100, from 12.122.83.238</a:t>
            </a:r>
          </a:p>
          <a:p>
            <a:r>
              <a:rPr lang="en-US" sz="1200" dirty="0">
                <a:latin typeface="Monaco" pitchFamily="2" charset="77"/>
              </a:rPr>
              <a:t>                      AS path: 7018 6939 4651 23969 I, validation-state: unknown</a:t>
            </a:r>
          </a:p>
          <a:p>
            <a:r>
              <a:rPr lang="en-US" sz="1200" dirty="0">
                <a:latin typeface="Monaco" pitchFamily="2" charset="77"/>
              </a:rPr>
              <a:t>                    &gt; to 12.0.1.1 via em0.0</a:t>
            </a:r>
          </a:p>
          <a:p>
            <a:r>
              <a:rPr lang="en-US" sz="1200" dirty="0">
                <a:latin typeface="Monaco" pitchFamily="2" charset="77"/>
              </a:rPr>
              <a:t>1.0.129.0/24       *[BGP/170] 1d 10:24:47, </a:t>
            </a:r>
            <a:r>
              <a:rPr lang="en-US" sz="1200" dirty="0" err="1">
                <a:latin typeface="Monaco" pitchFamily="2" charset="77"/>
              </a:rPr>
              <a:t>localpref</a:t>
            </a:r>
            <a:r>
              <a:rPr lang="en-US" sz="1200" dirty="0">
                <a:latin typeface="Monaco" pitchFamily="2" charset="77"/>
              </a:rPr>
              <a:t> 100, from 12.122.83.238</a:t>
            </a:r>
          </a:p>
          <a:p>
            <a:r>
              <a:rPr lang="en-US" sz="1200" dirty="0">
                <a:latin typeface="Monaco" pitchFamily="2" charset="77"/>
              </a:rPr>
              <a:t>                      AS path: 7018 6939 4651 23969 I, validation-state: unknown</a:t>
            </a:r>
          </a:p>
          <a:p>
            <a:r>
              <a:rPr lang="en-US" sz="1200" dirty="0">
                <a:latin typeface="Monaco" pitchFamily="2" charset="77"/>
              </a:rPr>
              <a:t>                    &gt; to 12.0.1.1 via em0.0</a:t>
            </a:r>
          </a:p>
          <a:p>
            <a:endParaRPr lang="en-US" sz="12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79822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46C27B-9A1F-B38F-CD93-32A06EF5DDA2}"/>
              </a:ext>
            </a:extLst>
          </p:cNvPr>
          <p:cNvSpPr>
            <a:spLocks noGrp="1"/>
          </p:cNvSpPr>
          <p:nvPr>
            <p:ph type="sldNum" sz="quarter" idx="12"/>
          </p:nvPr>
        </p:nvSpPr>
        <p:spPr/>
        <p:txBody>
          <a:bodyPr/>
          <a:lstStyle/>
          <a:p>
            <a:fld id="{22D6CAD1-C946-4B93-B6A2-6369BC3B5860}" type="slidenum">
              <a:rPr lang="en-US" smtClean="0"/>
              <a:t>44</a:t>
            </a:fld>
            <a:endParaRPr lang="en-US"/>
          </a:p>
        </p:txBody>
      </p:sp>
      <p:sp>
        <p:nvSpPr>
          <p:cNvPr id="5" name="Title 4">
            <a:extLst>
              <a:ext uri="{FF2B5EF4-FFF2-40B4-BE49-F238E27FC236}">
                <a16:creationId xmlns:a16="http://schemas.microsoft.com/office/drawing/2014/main" id="{9CFDD306-A472-2CE2-D057-9A0F9F0F52A1}"/>
              </a:ext>
            </a:extLst>
          </p:cNvPr>
          <p:cNvSpPr>
            <a:spLocks noGrp="1"/>
          </p:cNvSpPr>
          <p:nvPr>
            <p:ph type="title"/>
          </p:nvPr>
        </p:nvSpPr>
        <p:spPr/>
        <p:txBody>
          <a:bodyPr/>
          <a:lstStyle/>
          <a:p>
            <a:r>
              <a:rPr lang="en-US" dirty="0"/>
              <a:t>How does forwarding actually work?</a:t>
            </a:r>
          </a:p>
        </p:txBody>
      </p:sp>
    </p:spTree>
    <p:extLst>
      <p:ext uri="{BB962C8B-B14F-4D97-AF65-F5344CB8AC3E}">
        <p14:creationId xmlns:p14="http://schemas.microsoft.com/office/powerpoint/2010/main" val="438889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327E6-AB38-F348-AE2F-FA415EA3F3D0}"/>
              </a:ext>
            </a:extLst>
          </p:cNvPr>
          <p:cNvSpPr>
            <a:spLocks noGrp="1"/>
          </p:cNvSpPr>
          <p:nvPr>
            <p:ph type="title"/>
          </p:nvPr>
        </p:nvSpPr>
        <p:spPr/>
        <p:txBody>
          <a:bodyPr/>
          <a:lstStyle/>
          <a:p>
            <a:r>
              <a:rPr lang="en-US" dirty="0"/>
              <a:t>The IPv4 Header</a:t>
            </a:r>
          </a:p>
        </p:txBody>
      </p:sp>
      <p:sp>
        <p:nvSpPr>
          <p:cNvPr id="4" name="Slide Number Placeholder 3">
            <a:extLst>
              <a:ext uri="{FF2B5EF4-FFF2-40B4-BE49-F238E27FC236}">
                <a16:creationId xmlns:a16="http://schemas.microsoft.com/office/drawing/2014/main" id="{CBF0D7BE-E6EC-E04E-BB0A-051F1877FC82}"/>
              </a:ext>
            </a:extLst>
          </p:cNvPr>
          <p:cNvSpPr>
            <a:spLocks noGrp="1"/>
          </p:cNvSpPr>
          <p:nvPr>
            <p:ph type="sldNum" sz="quarter" idx="12"/>
          </p:nvPr>
        </p:nvSpPr>
        <p:spPr/>
        <p:txBody>
          <a:bodyPr/>
          <a:lstStyle/>
          <a:p>
            <a:fld id="{22D6CAD1-C946-4B93-B6A2-6369BC3B5860}" type="slidenum">
              <a:rPr lang="en-US" smtClean="0"/>
              <a:t>45</a:t>
            </a:fld>
            <a:endParaRPr lang="en-US" dirty="0"/>
          </a:p>
        </p:txBody>
      </p:sp>
      <p:pic>
        <p:nvPicPr>
          <p:cNvPr id="1026" name="Picture 2">
            <a:extLst>
              <a:ext uri="{FF2B5EF4-FFF2-40B4-BE49-F238E27FC236}">
                <a16:creationId xmlns:a16="http://schemas.microsoft.com/office/drawing/2014/main" id="{03899025-242A-E340-82DA-AEBC32034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23950"/>
            <a:ext cx="6858000" cy="3127772"/>
          </a:xfrm>
          <a:prstGeom prst="rect">
            <a:avLst/>
          </a:prstGeom>
          <a:solidFill>
            <a:schemeClr val="tx1"/>
          </a:solidFill>
          <a:ln>
            <a:solidFill>
              <a:schemeClr val="bg1"/>
            </a:solidFill>
          </a:ln>
        </p:spPr>
      </p:pic>
      <p:sp>
        <p:nvSpPr>
          <p:cNvPr id="5" name="Rounded Rectangle 4">
            <a:extLst>
              <a:ext uri="{FF2B5EF4-FFF2-40B4-BE49-F238E27FC236}">
                <a16:creationId xmlns:a16="http://schemas.microsoft.com/office/drawing/2014/main" id="{BEB8C3B5-2FFB-FA4A-AFBD-26AF618CEAF1}"/>
              </a:ext>
            </a:extLst>
          </p:cNvPr>
          <p:cNvSpPr/>
          <p:nvPr/>
        </p:nvSpPr>
        <p:spPr>
          <a:xfrm>
            <a:off x="1143001" y="4461272"/>
            <a:ext cx="6858000" cy="579836"/>
          </a:xfrm>
          <a:prstGeom prst="roundRect">
            <a:avLst/>
          </a:prstGeom>
          <a:solidFill>
            <a:srgbClr val="22A6F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atin typeface="Avenir Book" charset="0"/>
                <a:ea typeface="Avenir Book" charset="0"/>
                <a:cs typeface="Avenir Book" charset="0"/>
              </a:rPr>
              <a:t>Defined by RFC 791</a:t>
            </a:r>
          </a:p>
          <a:p>
            <a:pPr algn="ctr"/>
            <a:r>
              <a:rPr lang="en-US" dirty="0">
                <a:latin typeface="Avenir Book" charset="0"/>
                <a:ea typeface="Avenir Book" charset="0"/>
                <a:cs typeface="Avenir Book" charset="0"/>
              </a:rPr>
              <a:t>RFC (Request for Comment): defines network standard</a:t>
            </a:r>
          </a:p>
        </p:txBody>
      </p:sp>
    </p:spTree>
    <p:extLst>
      <p:ext uri="{BB962C8B-B14F-4D97-AF65-F5344CB8AC3E}">
        <p14:creationId xmlns:p14="http://schemas.microsoft.com/office/powerpoint/2010/main" val="330656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AE458-37B8-E24D-9D4B-CC81C5A304AB}"/>
              </a:ext>
            </a:extLst>
          </p:cNvPr>
          <p:cNvSpPr>
            <a:spLocks noGrp="1"/>
          </p:cNvSpPr>
          <p:nvPr>
            <p:ph type="title"/>
          </p:nvPr>
        </p:nvSpPr>
        <p:spPr/>
        <p:txBody>
          <a:bodyPr/>
          <a:lstStyle/>
          <a:p>
            <a:r>
              <a:rPr lang="en-US" dirty="0"/>
              <a:t>Most Important fields</a:t>
            </a:r>
          </a:p>
        </p:txBody>
      </p:sp>
      <p:sp>
        <p:nvSpPr>
          <p:cNvPr id="3" name="Content Placeholder 2">
            <a:extLst>
              <a:ext uri="{FF2B5EF4-FFF2-40B4-BE49-F238E27FC236}">
                <a16:creationId xmlns:a16="http://schemas.microsoft.com/office/drawing/2014/main" id="{B0FD273E-32DF-9B40-A556-79D8C7DAC202}"/>
              </a:ext>
            </a:extLst>
          </p:cNvPr>
          <p:cNvSpPr>
            <a:spLocks noGrp="1"/>
          </p:cNvSpPr>
          <p:nvPr>
            <p:ph idx="1"/>
          </p:nvPr>
        </p:nvSpPr>
        <p:spPr/>
        <p:txBody>
          <a:bodyPr>
            <a:normAutofit/>
          </a:bodyPr>
          <a:lstStyle/>
          <a:p>
            <a:r>
              <a:rPr lang="en-US" b="1" u="sng" dirty="0"/>
              <a:t>Version</a:t>
            </a:r>
            <a:r>
              <a:rPr lang="en-US" b="1" dirty="0"/>
              <a:t>:  4 for IPv4 packets, 6 for IPv6</a:t>
            </a:r>
          </a:p>
          <a:p>
            <a:r>
              <a:rPr lang="en-US" b="1" u="sng" dirty="0"/>
              <a:t>Source address</a:t>
            </a:r>
            <a:r>
              <a:rPr lang="en-US" b="1" dirty="0"/>
              <a:t>:  where the packet came from</a:t>
            </a:r>
          </a:p>
          <a:p>
            <a:r>
              <a:rPr lang="en-US" b="1" u="sng" dirty="0">
                <a:solidFill>
                  <a:srgbClr val="FFCC33"/>
                </a:solidFill>
              </a:rPr>
              <a:t>Destination address</a:t>
            </a:r>
            <a:r>
              <a:rPr lang="en-US" dirty="0"/>
              <a:t>:  where the packet is going</a:t>
            </a:r>
          </a:p>
          <a:p>
            <a:endParaRPr lang="en-US" b="1" dirty="0"/>
          </a:p>
          <a:p>
            <a:endParaRPr lang="en-US" b="1" dirty="0"/>
          </a:p>
          <a:p>
            <a:endParaRPr lang="en-US" b="1" dirty="0"/>
          </a:p>
          <a:p>
            <a:pPr marL="0" indent="0" algn="ctr">
              <a:buNone/>
            </a:pPr>
            <a:r>
              <a:rPr lang="en-US" b="1" dirty="0"/>
              <a:t>(continued…)</a:t>
            </a:r>
          </a:p>
          <a:p>
            <a:endParaRPr lang="en-US" b="1" u="sng" dirty="0"/>
          </a:p>
        </p:txBody>
      </p:sp>
      <p:sp>
        <p:nvSpPr>
          <p:cNvPr id="4" name="Slide Number Placeholder 3">
            <a:extLst>
              <a:ext uri="{FF2B5EF4-FFF2-40B4-BE49-F238E27FC236}">
                <a16:creationId xmlns:a16="http://schemas.microsoft.com/office/drawing/2014/main" id="{4686CE7B-E500-F648-8567-4951A33DABE8}"/>
              </a:ext>
            </a:extLst>
          </p:cNvPr>
          <p:cNvSpPr>
            <a:spLocks noGrp="1"/>
          </p:cNvSpPr>
          <p:nvPr>
            <p:ph type="sldNum" sz="quarter" idx="12"/>
          </p:nvPr>
        </p:nvSpPr>
        <p:spPr/>
        <p:txBody>
          <a:bodyPr/>
          <a:lstStyle/>
          <a:p>
            <a:fld id="{22D6CAD1-C946-4B93-B6A2-6369BC3B5860}" type="slidenum">
              <a:rPr lang="en-US" smtClean="0"/>
              <a:t>46</a:t>
            </a:fld>
            <a:endParaRPr lang="en-US"/>
          </a:p>
        </p:txBody>
      </p:sp>
    </p:spTree>
    <p:extLst>
      <p:ext uri="{BB962C8B-B14F-4D97-AF65-F5344CB8AC3E}">
        <p14:creationId xmlns:p14="http://schemas.microsoft.com/office/powerpoint/2010/main" val="2849509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4669-5F48-BA96-1DCC-3DB7332A658E}"/>
              </a:ext>
            </a:extLst>
          </p:cNvPr>
          <p:cNvSpPr>
            <a:spLocks noGrp="1"/>
          </p:cNvSpPr>
          <p:nvPr>
            <p:ph type="title"/>
          </p:nvPr>
        </p:nvSpPr>
        <p:spPr/>
        <p:txBody>
          <a:bodyPr/>
          <a:lstStyle/>
          <a:p>
            <a:r>
              <a:rPr lang="en-US" dirty="0"/>
              <a:t>More important fields</a:t>
            </a:r>
          </a:p>
        </p:txBody>
      </p:sp>
      <p:sp>
        <p:nvSpPr>
          <p:cNvPr id="3" name="Content Placeholder 2">
            <a:extLst>
              <a:ext uri="{FF2B5EF4-FFF2-40B4-BE49-F238E27FC236}">
                <a16:creationId xmlns:a16="http://schemas.microsoft.com/office/drawing/2014/main" id="{23F563B2-C0F1-4EEE-410A-E72894857B42}"/>
              </a:ext>
            </a:extLst>
          </p:cNvPr>
          <p:cNvSpPr>
            <a:spLocks noGrp="1"/>
          </p:cNvSpPr>
          <p:nvPr>
            <p:ph idx="1"/>
          </p:nvPr>
        </p:nvSpPr>
        <p:spPr/>
        <p:txBody>
          <a:bodyPr>
            <a:normAutofit/>
          </a:bodyPr>
          <a:lstStyle/>
          <a:p>
            <a:r>
              <a:rPr lang="en-US" b="1" u="sng" dirty="0"/>
              <a:t>TTL (time-to-live)</a:t>
            </a:r>
            <a:r>
              <a:rPr lang="en-US" b="1" dirty="0"/>
              <a:t>:  </a:t>
            </a:r>
            <a:r>
              <a:rPr lang="en-US" dirty="0"/>
              <a:t>decremented each hop</a:t>
            </a:r>
          </a:p>
          <a:p>
            <a:pPr lvl="1"/>
            <a:r>
              <a:rPr lang="en-US" b="1" dirty="0"/>
              <a:t>Can prevent forwarding loops (and do other stuff…)</a:t>
            </a:r>
          </a:p>
          <a:p>
            <a:endParaRPr lang="en-US" b="1" dirty="0"/>
          </a:p>
          <a:p>
            <a:r>
              <a:rPr lang="en-US" b="1" u="sng" dirty="0"/>
              <a:t>Protocol identifier</a:t>
            </a:r>
            <a:r>
              <a:rPr lang="en-US" b="1" dirty="0"/>
              <a:t>:  describes what’s in the packet</a:t>
            </a:r>
          </a:p>
          <a:p>
            <a:pPr lvl="1"/>
            <a:r>
              <a:rPr lang="en-US" b="1" dirty="0"/>
              <a:t>6:  TCP, 17: UDP, 1: ICMP, …</a:t>
            </a:r>
          </a:p>
          <a:p>
            <a:pPr lvl="1"/>
            <a:r>
              <a:rPr lang="en-US" b="1" dirty="0"/>
              <a:t>Defines the type of the payload</a:t>
            </a:r>
          </a:p>
          <a:p>
            <a:pPr lvl="1"/>
            <a:endParaRPr lang="en-US" b="1" dirty="0"/>
          </a:p>
          <a:p>
            <a:r>
              <a:rPr lang="en-US" b="1" u="sng" dirty="0"/>
              <a:t>Checksum</a:t>
            </a:r>
            <a:r>
              <a:rPr lang="en-US" b="1" dirty="0"/>
              <a:t>:  used for error checking…</a:t>
            </a:r>
          </a:p>
          <a:p>
            <a:endParaRPr lang="en-US" b="1" dirty="0"/>
          </a:p>
          <a:p>
            <a:endParaRPr lang="en-US" dirty="0"/>
          </a:p>
        </p:txBody>
      </p:sp>
      <p:sp>
        <p:nvSpPr>
          <p:cNvPr id="4" name="Slide Number Placeholder 3">
            <a:extLst>
              <a:ext uri="{FF2B5EF4-FFF2-40B4-BE49-F238E27FC236}">
                <a16:creationId xmlns:a16="http://schemas.microsoft.com/office/drawing/2014/main" id="{E082E7BA-96AA-2E8F-26D1-C527E3F89DF5}"/>
              </a:ext>
            </a:extLst>
          </p:cNvPr>
          <p:cNvSpPr>
            <a:spLocks noGrp="1"/>
          </p:cNvSpPr>
          <p:nvPr>
            <p:ph type="sldNum" sz="quarter" idx="12"/>
          </p:nvPr>
        </p:nvSpPr>
        <p:spPr/>
        <p:txBody>
          <a:bodyPr/>
          <a:lstStyle/>
          <a:p>
            <a:fld id="{22D6CAD1-C946-4B93-B6A2-6369BC3B5860}" type="slidenum">
              <a:rPr lang="en-US" smtClean="0"/>
              <a:t>47</a:t>
            </a:fld>
            <a:endParaRPr lang="en-US"/>
          </a:p>
        </p:txBody>
      </p:sp>
    </p:spTree>
    <p:extLst>
      <p:ext uri="{BB962C8B-B14F-4D97-AF65-F5344CB8AC3E}">
        <p14:creationId xmlns:p14="http://schemas.microsoft.com/office/powerpoint/2010/main" val="885021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4F00-9D4A-6B70-FFEB-D31CB61D8708}"/>
              </a:ext>
            </a:extLst>
          </p:cNvPr>
          <p:cNvSpPr>
            <a:spLocks noGrp="1"/>
          </p:cNvSpPr>
          <p:nvPr>
            <p:ph type="title"/>
          </p:nvPr>
        </p:nvSpPr>
        <p:spPr/>
        <p:txBody>
          <a:bodyPr/>
          <a:lstStyle/>
          <a:p>
            <a:r>
              <a:rPr lang="en-US" dirty="0"/>
              <a:t>How a checksum works</a:t>
            </a:r>
          </a:p>
        </p:txBody>
      </p:sp>
      <p:sp>
        <p:nvSpPr>
          <p:cNvPr id="4" name="Slide Number Placeholder 3">
            <a:extLst>
              <a:ext uri="{FF2B5EF4-FFF2-40B4-BE49-F238E27FC236}">
                <a16:creationId xmlns:a16="http://schemas.microsoft.com/office/drawing/2014/main" id="{CEE63CD7-337A-55DC-F2BC-18EECF326AED}"/>
              </a:ext>
            </a:extLst>
          </p:cNvPr>
          <p:cNvSpPr>
            <a:spLocks noGrp="1"/>
          </p:cNvSpPr>
          <p:nvPr>
            <p:ph type="sldNum" sz="quarter" idx="12"/>
          </p:nvPr>
        </p:nvSpPr>
        <p:spPr/>
        <p:txBody>
          <a:bodyPr/>
          <a:lstStyle/>
          <a:p>
            <a:fld id="{22D6CAD1-C946-4B93-B6A2-6369BC3B5860}" type="slidenum">
              <a:rPr lang="en-US" smtClean="0"/>
              <a:t>48</a:t>
            </a:fld>
            <a:endParaRPr lang="en-US"/>
          </a:p>
        </p:txBody>
      </p:sp>
    </p:spTree>
    <p:extLst>
      <p:ext uri="{BB962C8B-B14F-4D97-AF65-F5344CB8AC3E}">
        <p14:creationId xmlns:p14="http://schemas.microsoft.com/office/powerpoint/2010/main" val="35211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9D48-F61D-AC4E-ADDA-3DA5F0AFC94E}"/>
              </a:ext>
            </a:extLst>
          </p:cNvPr>
          <p:cNvSpPr>
            <a:spLocks noGrp="1"/>
          </p:cNvSpPr>
          <p:nvPr>
            <p:ph type="title"/>
          </p:nvPr>
        </p:nvSpPr>
        <p:spPr/>
        <p:txBody>
          <a:bodyPr/>
          <a:lstStyle/>
          <a:p>
            <a:r>
              <a:rPr lang="en-US" dirty="0"/>
              <a:t>Less important fields</a:t>
            </a:r>
          </a:p>
        </p:txBody>
      </p:sp>
      <p:sp>
        <p:nvSpPr>
          <p:cNvPr id="3" name="Content Placeholder 2">
            <a:extLst>
              <a:ext uri="{FF2B5EF4-FFF2-40B4-BE49-F238E27FC236}">
                <a16:creationId xmlns:a16="http://schemas.microsoft.com/office/drawing/2014/main" id="{5329721F-3236-064A-BE50-325C87807A5A}"/>
              </a:ext>
            </a:extLst>
          </p:cNvPr>
          <p:cNvSpPr>
            <a:spLocks noGrp="1"/>
          </p:cNvSpPr>
          <p:nvPr>
            <p:ph idx="1"/>
          </p:nvPr>
        </p:nvSpPr>
        <p:spPr/>
        <p:txBody>
          <a:bodyPr>
            <a:normAutofit lnSpcReduction="10000"/>
          </a:bodyPr>
          <a:lstStyle/>
          <a:p>
            <a:r>
              <a:rPr lang="en-US" dirty="0"/>
              <a:t>Header length:  in 32-bit units</a:t>
            </a:r>
          </a:p>
          <a:p>
            <a:pPr lvl="1"/>
            <a:r>
              <a:rPr lang="en-US" dirty="0"/>
              <a:t>&gt;5 implies use of IP options</a:t>
            </a:r>
          </a:p>
          <a:p>
            <a:pPr lvl="1"/>
            <a:r>
              <a:rPr lang="en-US" dirty="0"/>
              <a:t>Almost all routers ignore IP options</a:t>
            </a:r>
          </a:p>
          <a:p>
            <a:r>
              <a:rPr lang="en-US" dirty="0"/>
              <a:t>Fragmentation</a:t>
            </a:r>
          </a:p>
          <a:p>
            <a:pPr lvl="1"/>
            <a:r>
              <a:rPr lang="en-US" dirty="0"/>
              <a:t>Network can fragment a packet if next link requires a small frame</a:t>
            </a:r>
          </a:p>
          <a:p>
            <a:pPr lvl="1"/>
            <a:r>
              <a:rPr lang="en-US" dirty="0"/>
              <a:t>Most routers don’t fragment (or reassemble fragments)</a:t>
            </a:r>
          </a:p>
          <a:p>
            <a:r>
              <a:rPr lang="en-US" dirty="0"/>
              <a:t>We won’t talk about…</a:t>
            </a:r>
          </a:p>
          <a:p>
            <a:pPr lvl="1"/>
            <a:r>
              <a:rPr lang="en-US" dirty="0"/>
              <a:t>Type of Service (TOS):  basic traffic classification</a:t>
            </a:r>
          </a:p>
          <a:p>
            <a:pPr lvl="1"/>
            <a:r>
              <a:rPr lang="en-US" dirty="0"/>
              <a:t>Identifier:  might have special meaning on some networks</a:t>
            </a:r>
          </a:p>
          <a:p>
            <a:endParaRPr lang="en-US" dirty="0"/>
          </a:p>
        </p:txBody>
      </p:sp>
      <p:sp>
        <p:nvSpPr>
          <p:cNvPr id="4" name="Slide Number Placeholder 3">
            <a:extLst>
              <a:ext uri="{FF2B5EF4-FFF2-40B4-BE49-F238E27FC236}">
                <a16:creationId xmlns:a16="http://schemas.microsoft.com/office/drawing/2014/main" id="{CE9D572F-5385-D342-AC57-77FEABC8F366}"/>
              </a:ext>
            </a:extLst>
          </p:cNvPr>
          <p:cNvSpPr>
            <a:spLocks noGrp="1"/>
          </p:cNvSpPr>
          <p:nvPr>
            <p:ph type="sldNum" sz="quarter" idx="12"/>
          </p:nvPr>
        </p:nvSpPr>
        <p:spPr/>
        <p:txBody>
          <a:bodyPr/>
          <a:lstStyle/>
          <a:p>
            <a:fld id="{22D6CAD1-C946-4B93-B6A2-6369BC3B5860}" type="slidenum">
              <a:rPr lang="en-US" smtClean="0"/>
              <a:t>49</a:t>
            </a:fld>
            <a:endParaRPr lang="en-US"/>
          </a:p>
        </p:txBody>
      </p:sp>
    </p:spTree>
    <p:extLst>
      <p:ext uri="{BB962C8B-B14F-4D97-AF65-F5344CB8AC3E}">
        <p14:creationId xmlns:p14="http://schemas.microsoft.com/office/powerpoint/2010/main" val="238829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34CF-7534-C217-E9C1-6F9C1AAD76AC}"/>
              </a:ext>
            </a:extLst>
          </p:cNvPr>
          <p:cNvSpPr>
            <a:spLocks noGrp="1"/>
          </p:cNvSpPr>
          <p:nvPr>
            <p:ph type="title"/>
          </p:nvPr>
        </p:nvSpPr>
        <p:spPr/>
        <p:txBody>
          <a:bodyPr/>
          <a:lstStyle/>
          <a:p>
            <a:r>
              <a:rPr lang="en-US" dirty="0"/>
              <a:t>Where we left off</a:t>
            </a:r>
          </a:p>
        </p:txBody>
      </p:sp>
      <p:sp>
        <p:nvSpPr>
          <p:cNvPr id="3" name="Content Placeholder 2">
            <a:extLst>
              <a:ext uri="{FF2B5EF4-FFF2-40B4-BE49-F238E27FC236}">
                <a16:creationId xmlns:a16="http://schemas.microsoft.com/office/drawing/2014/main" id="{6384F423-94B2-06B5-9159-C7A1C2EEE02F}"/>
              </a:ext>
            </a:extLst>
          </p:cNvPr>
          <p:cNvSpPr>
            <a:spLocks noGrp="1"/>
          </p:cNvSpPr>
          <p:nvPr>
            <p:ph idx="1"/>
          </p:nvPr>
        </p:nvSpPr>
        <p:spPr/>
        <p:txBody>
          <a:bodyPr>
            <a:normAutofit/>
          </a:bodyPr>
          <a:lstStyle/>
          <a:p>
            <a:r>
              <a:rPr lang="en-US" dirty="0"/>
              <a:t>All hosts identified by an IP address</a:t>
            </a:r>
          </a:p>
          <a:p>
            <a:endParaRPr lang="en-US" dirty="0"/>
          </a:p>
          <a:p>
            <a:r>
              <a:rPr lang="en-US" dirty="0"/>
              <a:t>IP address:  a number with </a:t>
            </a:r>
            <a:r>
              <a:rPr lang="en-US" i="1" dirty="0"/>
              <a:t>structure</a:t>
            </a:r>
          </a:p>
          <a:p>
            <a:pPr lvl="1"/>
            <a:r>
              <a:rPr lang="en-US" i="1" dirty="0"/>
              <a:t>Network part</a:t>
            </a:r>
          </a:p>
          <a:p>
            <a:pPr lvl="1"/>
            <a:r>
              <a:rPr lang="en-US" i="1" dirty="0"/>
              <a:t>Host part</a:t>
            </a:r>
          </a:p>
          <a:p>
            <a:pPr lvl="1"/>
            <a:endParaRPr lang="en-US" i="1" dirty="0"/>
          </a:p>
          <a:p>
            <a:r>
              <a:rPr lang="en-US" i="1" dirty="0"/>
              <a:t>Routers look at network part to forward packets between networks</a:t>
            </a:r>
          </a:p>
          <a:p>
            <a:pPr marL="0" indent="0">
              <a:buNone/>
            </a:pPr>
            <a:endParaRPr lang="en-US" i="1" dirty="0"/>
          </a:p>
          <a:p>
            <a:pPr marL="0" indent="0">
              <a:buNone/>
            </a:pPr>
            <a:endParaRPr lang="en-US" i="1" dirty="0"/>
          </a:p>
          <a:p>
            <a:pPr>
              <a:buFont typeface="Symbol" pitchFamily="2" charset="2"/>
              <a:buChar char="Þ"/>
            </a:pPr>
            <a:endParaRPr lang="en-US" i="1" dirty="0"/>
          </a:p>
          <a:p>
            <a:pPr marL="0" indent="0">
              <a:buNone/>
            </a:pPr>
            <a:endParaRPr lang="en-US" dirty="0"/>
          </a:p>
        </p:txBody>
      </p:sp>
      <p:sp>
        <p:nvSpPr>
          <p:cNvPr id="4" name="Slide Number Placeholder 3">
            <a:extLst>
              <a:ext uri="{FF2B5EF4-FFF2-40B4-BE49-F238E27FC236}">
                <a16:creationId xmlns:a16="http://schemas.microsoft.com/office/drawing/2014/main" id="{A8232823-932E-8244-AD43-CC9A58E3DB9B}"/>
              </a:ext>
            </a:extLst>
          </p:cNvPr>
          <p:cNvSpPr>
            <a:spLocks noGrp="1"/>
          </p:cNvSpPr>
          <p:nvPr>
            <p:ph type="sldNum" sz="quarter" idx="12"/>
          </p:nvPr>
        </p:nvSpPr>
        <p:spPr/>
        <p:txBody>
          <a:bodyPr/>
          <a:lstStyle/>
          <a:p>
            <a:fld id="{22D6CAD1-C946-4B93-B6A2-6369BC3B5860}" type="slidenum">
              <a:rPr lang="en-US" smtClean="0"/>
              <a:t>5</a:t>
            </a:fld>
            <a:endParaRPr lang="en-US"/>
          </a:p>
        </p:txBody>
      </p:sp>
    </p:spTree>
    <p:extLst>
      <p:ext uri="{BB962C8B-B14F-4D97-AF65-F5344CB8AC3E}">
        <p14:creationId xmlns:p14="http://schemas.microsoft.com/office/powerpoint/2010/main" val="10536114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C171-C554-E920-CDCB-C848FF6BBD8F}"/>
              </a:ext>
            </a:extLst>
          </p:cNvPr>
          <p:cNvSpPr>
            <a:spLocks noGrp="1"/>
          </p:cNvSpPr>
          <p:nvPr>
            <p:ph type="title"/>
          </p:nvPr>
        </p:nvSpPr>
        <p:spPr/>
        <p:txBody>
          <a:bodyPr/>
          <a:lstStyle/>
          <a:p>
            <a:r>
              <a:rPr lang="en-US" dirty="0"/>
              <a:t>Forwarding steps</a:t>
            </a:r>
          </a:p>
        </p:txBody>
      </p:sp>
      <p:sp>
        <p:nvSpPr>
          <p:cNvPr id="3" name="Content Placeholder 2">
            <a:extLst>
              <a:ext uri="{FF2B5EF4-FFF2-40B4-BE49-F238E27FC236}">
                <a16:creationId xmlns:a16="http://schemas.microsoft.com/office/drawing/2014/main" id="{35776E2C-7AB5-811D-751E-AB87DE4B0A4F}"/>
              </a:ext>
            </a:extLst>
          </p:cNvPr>
          <p:cNvSpPr>
            <a:spLocks noGrp="1"/>
          </p:cNvSpPr>
          <p:nvPr>
            <p:ph idx="1"/>
          </p:nvPr>
        </p:nvSpPr>
        <p:spPr/>
        <p:txBody>
          <a:bodyPr/>
          <a:lstStyle/>
          <a:p>
            <a:pPr marL="0" indent="0">
              <a:buNone/>
            </a:pPr>
            <a:r>
              <a:rPr lang="en-US" dirty="0"/>
              <a:t>What does a </a:t>
            </a:r>
            <a:r>
              <a:rPr lang="en-US" i="1" dirty="0"/>
              <a:t>device</a:t>
            </a:r>
            <a:r>
              <a:rPr lang="en-US" dirty="0"/>
              <a:t> do when it receives a packet?</a:t>
            </a:r>
          </a:p>
          <a:p>
            <a:pPr marL="0" indent="0">
              <a:buNone/>
            </a:pPr>
            <a:r>
              <a:rPr lang="en-US" dirty="0"/>
              <a:t>Device:  host, router, …</a:t>
            </a:r>
          </a:p>
          <a:p>
            <a:pPr marL="0" indent="0">
              <a:buNone/>
            </a:pPr>
            <a:endParaRPr lang="en-US" dirty="0"/>
          </a:p>
        </p:txBody>
      </p:sp>
      <p:sp>
        <p:nvSpPr>
          <p:cNvPr id="4" name="Slide Number Placeholder 3">
            <a:extLst>
              <a:ext uri="{FF2B5EF4-FFF2-40B4-BE49-F238E27FC236}">
                <a16:creationId xmlns:a16="http://schemas.microsoft.com/office/drawing/2014/main" id="{30FA617D-ABA7-4890-2460-273EC4F93327}"/>
              </a:ext>
            </a:extLst>
          </p:cNvPr>
          <p:cNvSpPr>
            <a:spLocks noGrp="1"/>
          </p:cNvSpPr>
          <p:nvPr>
            <p:ph type="sldNum" sz="quarter" idx="12"/>
          </p:nvPr>
        </p:nvSpPr>
        <p:spPr/>
        <p:txBody>
          <a:bodyPr/>
          <a:lstStyle/>
          <a:p>
            <a:fld id="{22D6CAD1-C946-4B93-B6A2-6369BC3B5860}" type="slidenum">
              <a:rPr lang="en-US" smtClean="0"/>
              <a:t>50</a:t>
            </a:fld>
            <a:endParaRPr lang="en-US"/>
          </a:p>
        </p:txBody>
      </p:sp>
    </p:spTree>
    <p:extLst>
      <p:ext uri="{BB962C8B-B14F-4D97-AF65-F5344CB8AC3E}">
        <p14:creationId xmlns:p14="http://schemas.microsoft.com/office/powerpoint/2010/main" val="422763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647BCA-586A-805A-9E8A-423D62D93A90}"/>
              </a:ext>
            </a:extLst>
          </p:cNvPr>
          <p:cNvSpPr>
            <a:spLocks noGrp="1"/>
          </p:cNvSpPr>
          <p:nvPr>
            <p:ph type="title"/>
          </p:nvPr>
        </p:nvSpPr>
        <p:spPr/>
        <p:txBody>
          <a:bodyPr/>
          <a:lstStyle/>
          <a:p>
            <a:r>
              <a:rPr lang="en-US" dirty="0"/>
              <a:t>A ”networking stack”</a:t>
            </a:r>
          </a:p>
        </p:txBody>
      </p:sp>
      <p:sp>
        <p:nvSpPr>
          <p:cNvPr id="4" name="Slide Number Placeholder 3">
            <a:extLst>
              <a:ext uri="{FF2B5EF4-FFF2-40B4-BE49-F238E27FC236}">
                <a16:creationId xmlns:a16="http://schemas.microsoft.com/office/drawing/2014/main" id="{1F8DA0CB-6E5A-A7DA-C564-2EAA9BD9B26B}"/>
              </a:ext>
            </a:extLst>
          </p:cNvPr>
          <p:cNvSpPr>
            <a:spLocks noGrp="1"/>
          </p:cNvSpPr>
          <p:nvPr>
            <p:ph type="sldNum" sz="quarter" idx="12"/>
          </p:nvPr>
        </p:nvSpPr>
        <p:spPr/>
        <p:txBody>
          <a:bodyPr/>
          <a:lstStyle/>
          <a:p>
            <a:fld id="{22D6CAD1-C946-4B93-B6A2-6369BC3B5860}" type="slidenum">
              <a:rPr lang="en-US" smtClean="0"/>
              <a:t>51</a:t>
            </a:fld>
            <a:endParaRPr lang="en-US"/>
          </a:p>
        </p:txBody>
      </p:sp>
    </p:spTree>
    <p:extLst>
      <p:ext uri="{BB962C8B-B14F-4D97-AF65-F5344CB8AC3E}">
        <p14:creationId xmlns:p14="http://schemas.microsoft.com/office/powerpoint/2010/main" val="20315859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647BCA-586A-805A-9E8A-423D62D93A90}"/>
              </a:ext>
            </a:extLst>
          </p:cNvPr>
          <p:cNvSpPr>
            <a:spLocks noGrp="1"/>
          </p:cNvSpPr>
          <p:nvPr>
            <p:ph type="title"/>
          </p:nvPr>
        </p:nvSpPr>
        <p:spPr/>
        <p:txBody>
          <a:bodyPr/>
          <a:lstStyle/>
          <a:p>
            <a:r>
              <a:rPr lang="en-US" dirty="0"/>
              <a:t>A ”networking stack”</a:t>
            </a:r>
          </a:p>
        </p:txBody>
      </p:sp>
      <p:sp>
        <p:nvSpPr>
          <p:cNvPr id="4" name="Slide Number Placeholder 3">
            <a:extLst>
              <a:ext uri="{FF2B5EF4-FFF2-40B4-BE49-F238E27FC236}">
                <a16:creationId xmlns:a16="http://schemas.microsoft.com/office/drawing/2014/main" id="{1F8DA0CB-6E5A-A7DA-C564-2EAA9BD9B26B}"/>
              </a:ext>
            </a:extLst>
          </p:cNvPr>
          <p:cNvSpPr>
            <a:spLocks noGrp="1"/>
          </p:cNvSpPr>
          <p:nvPr>
            <p:ph type="sldNum" sz="quarter" idx="12"/>
          </p:nvPr>
        </p:nvSpPr>
        <p:spPr/>
        <p:txBody>
          <a:bodyPr/>
          <a:lstStyle/>
          <a:p>
            <a:fld id="{22D6CAD1-C946-4B93-B6A2-6369BC3B5860}" type="slidenum">
              <a:rPr lang="en-US" smtClean="0"/>
              <a:t>52</a:t>
            </a:fld>
            <a:endParaRPr lang="en-US"/>
          </a:p>
        </p:txBody>
      </p:sp>
      <p:sp>
        <p:nvSpPr>
          <p:cNvPr id="7" name="Rounded Rectangle 6">
            <a:extLst>
              <a:ext uri="{FF2B5EF4-FFF2-40B4-BE49-F238E27FC236}">
                <a16:creationId xmlns:a16="http://schemas.microsoft.com/office/drawing/2014/main" id="{1AFA1A83-D85E-E940-8F80-FE56CD81B298}"/>
              </a:ext>
            </a:extLst>
          </p:cNvPr>
          <p:cNvSpPr/>
          <p:nvPr/>
        </p:nvSpPr>
        <p:spPr>
          <a:xfrm>
            <a:off x="2728627" y="4065805"/>
            <a:ext cx="1209368" cy="680399"/>
          </a:xfrm>
          <a:prstGeom prst="roundRect">
            <a:avLst/>
          </a:prstGeom>
          <a:solidFill>
            <a:srgbClr val="20A6F5"/>
          </a:solid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FFFF"/>
                </a:solidFill>
                <a:latin typeface="Avenir Book" panose="02000503020000020003" pitchFamily="2" charset="0"/>
              </a:rPr>
              <a:t>if0</a:t>
            </a:r>
          </a:p>
        </p:txBody>
      </p:sp>
      <p:sp>
        <p:nvSpPr>
          <p:cNvPr id="9" name="Rounded Rectangle 8">
            <a:extLst>
              <a:ext uri="{FF2B5EF4-FFF2-40B4-BE49-F238E27FC236}">
                <a16:creationId xmlns:a16="http://schemas.microsoft.com/office/drawing/2014/main" id="{1491A8A9-64DA-1316-4357-31376C722C16}"/>
              </a:ext>
            </a:extLst>
          </p:cNvPr>
          <p:cNvSpPr/>
          <p:nvPr/>
        </p:nvSpPr>
        <p:spPr>
          <a:xfrm>
            <a:off x="5383610" y="4061176"/>
            <a:ext cx="1060694" cy="684186"/>
          </a:xfrm>
          <a:prstGeom prst="round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FFFFFF"/>
                </a:solidFill>
                <a:latin typeface="Avenir Book" panose="02000503020000020003" pitchFamily="2" charset="0"/>
              </a:rPr>
              <a:t>. . .</a:t>
            </a:r>
          </a:p>
        </p:txBody>
      </p:sp>
      <p:sp>
        <p:nvSpPr>
          <p:cNvPr id="10" name="Rounded Rectangle 9">
            <a:extLst>
              <a:ext uri="{FF2B5EF4-FFF2-40B4-BE49-F238E27FC236}">
                <a16:creationId xmlns:a16="http://schemas.microsoft.com/office/drawing/2014/main" id="{03095A2D-DF06-11A2-AA21-903E7525AA57}"/>
              </a:ext>
            </a:extLst>
          </p:cNvPr>
          <p:cNvSpPr/>
          <p:nvPr/>
        </p:nvSpPr>
        <p:spPr>
          <a:xfrm>
            <a:off x="2641812" y="2309272"/>
            <a:ext cx="3707975" cy="393595"/>
          </a:xfrm>
          <a:prstGeom prst="roundRect">
            <a:avLst/>
          </a:prstGeom>
          <a:solidFill>
            <a:srgbClr val="20A6F5"/>
          </a:solid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FFFF"/>
                </a:solidFill>
                <a:latin typeface="Avenir Book" panose="02000503020000020003" pitchFamily="2" charset="0"/>
              </a:rPr>
              <a:t>Sockets,  TCP, etc.</a:t>
            </a:r>
          </a:p>
        </p:txBody>
      </p:sp>
      <p:sp>
        <p:nvSpPr>
          <p:cNvPr id="12" name="TextBox 11">
            <a:extLst>
              <a:ext uri="{FF2B5EF4-FFF2-40B4-BE49-F238E27FC236}">
                <a16:creationId xmlns:a16="http://schemas.microsoft.com/office/drawing/2014/main" id="{BE869FB7-6D45-CF41-DD43-D74FC0975A2A}"/>
              </a:ext>
            </a:extLst>
          </p:cNvPr>
          <p:cNvSpPr txBox="1"/>
          <p:nvPr/>
        </p:nvSpPr>
        <p:spPr>
          <a:xfrm>
            <a:off x="1130183" y="4130714"/>
            <a:ext cx="1269899" cy="646331"/>
          </a:xfrm>
          <a:prstGeom prst="rect">
            <a:avLst/>
          </a:prstGeom>
          <a:noFill/>
        </p:spPr>
        <p:txBody>
          <a:bodyPr wrap="none" rtlCol="0">
            <a:spAutoFit/>
          </a:bodyPr>
          <a:lstStyle/>
          <a:p>
            <a:r>
              <a:rPr lang="en-US" dirty="0">
                <a:solidFill>
                  <a:srgbClr val="FFFFFF"/>
                </a:solidFill>
                <a:latin typeface="Avenir Book" panose="02000503020000020003" pitchFamily="2" charset="0"/>
              </a:rPr>
              <a:t>Interfaces</a:t>
            </a:r>
          </a:p>
          <a:p>
            <a:r>
              <a:rPr lang="en-US" dirty="0">
                <a:solidFill>
                  <a:srgbClr val="FFFFFF"/>
                </a:solidFill>
                <a:latin typeface="Avenir Book" panose="02000503020000020003" pitchFamily="2" charset="0"/>
              </a:rPr>
              <a:t>(Link layer)</a:t>
            </a:r>
          </a:p>
        </p:txBody>
      </p:sp>
      <p:sp>
        <p:nvSpPr>
          <p:cNvPr id="14" name="TextBox 13">
            <a:extLst>
              <a:ext uri="{FF2B5EF4-FFF2-40B4-BE49-F238E27FC236}">
                <a16:creationId xmlns:a16="http://schemas.microsoft.com/office/drawing/2014/main" id="{49B6BE52-223B-864D-9C1C-07E9926AF747}"/>
              </a:ext>
            </a:extLst>
          </p:cNvPr>
          <p:cNvSpPr txBox="1"/>
          <p:nvPr/>
        </p:nvSpPr>
        <p:spPr>
          <a:xfrm>
            <a:off x="783934" y="3242686"/>
            <a:ext cx="1616148" cy="369332"/>
          </a:xfrm>
          <a:prstGeom prst="rect">
            <a:avLst/>
          </a:prstGeom>
          <a:noFill/>
        </p:spPr>
        <p:txBody>
          <a:bodyPr wrap="none" rtlCol="0">
            <a:spAutoFit/>
          </a:bodyPr>
          <a:lstStyle/>
          <a:p>
            <a:r>
              <a:rPr lang="en-US" dirty="0">
                <a:solidFill>
                  <a:srgbClr val="FFFFFF"/>
                </a:solidFill>
                <a:latin typeface="Avenir Book" panose="02000503020000020003" pitchFamily="2" charset="0"/>
              </a:rPr>
              <a:t>Network layer</a:t>
            </a:r>
          </a:p>
        </p:txBody>
      </p:sp>
      <p:cxnSp>
        <p:nvCxnSpPr>
          <p:cNvPr id="16" name="Straight Connector 15">
            <a:extLst>
              <a:ext uri="{FF2B5EF4-FFF2-40B4-BE49-F238E27FC236}">
                <a16:creationId xmlns:a16="http://schemas.microsoft.com/office/drawing/2014/main" id="{C500C206-4249-56A9-016C-062958B5D209}"/>
              </a:ext>
            </a:extLst>
          </p:cNvPr>
          <p:cNvCxnSpPr>
            <a:cxnSpLocks/>
          </p:cNvCxnSpPr>
          <p:nvPr/>
        </p:nvCxnSpPr>
        <p:spPr>
          <a:xfrm>
            <a:off x="3330274" y="3767555"/>
            <a:ext cx="0" cy="320109"/>
          </a:xfrm>
          <a:prstGeom prst="line">
            <a:avLst/>
          </a:prstGeom>
          <a:ln w="28575">
            <a:solidFill>
              <a:schemeClr val="tx1"/>
            </a:solidFill>
            <a:prstDash val="soli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83C3374-2C53-AE6C-9D8E-17FE2BFD6D61}"/>
              </a:ext>
            </a:extLst>
          </p:cNvPr>
          <p:cNvCxnSpPr>
            <a:cxnSpLocks/>
          </p:cNvCxnSpPr>
          <p:nvPr/>
        </p:nvCxnSpPr>
        <p:spPr>
          <a:xfrm>
            <a:off x="4495800" y="2678263"/>
            <a:ext cx="0" cy="430745"/>
          </a:xfrm>
          <a:prstGeom prst="line">
            <a:avLst/>
          </a:prstGeom>
          <a:ln w="28575">
            <a:solidFill>
              <a:schemeClr val="tx1"/>
            </a:solidFill>
            <a:prstDash val="soli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EDED8CA1-3DE2-C5A9-63E8-AFA3544E87A5}"/>
              </a:ext>
            </a:extLst>
          </p:cNvPr>
          <p:cNvSpPr/>
          <p:nvPr/>
        </p:nvSpPr>
        <p:spPr>
          <a:xfrm>
            <a:off x="2718642" y="3109008"/>
            <a:ext cx="3834558" cy="636689"/>
          </a:xfrm>
          <a:prstGeom prst="roundRect">
            <a:avLst/>
          </a:prstGeom>
          <a:solidFill>
            <a:srgbClr val="661366"/>
          </a:solid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FFFF"/>
                </a:solidFill>
                <a:latin typeface="Avenir Book" panose="02000503020000020003" pitchFamily="2" charset="0"/>
              </a:rPr>
              <a:t>IP</a:t>
            </a:r>
          </a:p>
        </p:txBody>
      </p:sp>
      <p:cxnSp>
        <p:nvCxnSpPr>
          <p:cNvPr id="21" name="Straight Connector 20">
            <a:extLst>
              <a:ext uri="{FF2B5EF4-FFF2-40B4-BE49-F238E27FC236}">
                <a16:creationId xmlns:a16="http://schemas.microsoft.com/office/drawing/2014/main" id="{3AE716A2-5C9B-7BD7-169D-DCA8C96990E1}"/>
              </a:ext>
            </a:extLst>
          </p:cNvPr>
          <p:cNvCxnSpPr>
            <a:cxnSpLocks/>
          </p:cNvCxnSpPr>
          <p:nvPr/>
        </p:nvCxnSpPr>
        <p:spPr>
          <a:xfrm>
            <a:off x="4563526" y="3741094"/>
            <a:ext cx="0" cy="320109"/>
          </a:xfrm>
          <a:prstGeom prst="line">
            <a:avLst/>
          </a:prstGeom>
          <a:ln w="28575">
            <a:solidFill>
              <a:schemeClr val="tx1"/>
            </a:solidFill>
            <a:prstDash val="soli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3" name="Rounded Rectangle 22">
            <a:extLst>
              <a:ext uri="{FF2B5EF4-FFF2-40B4-BE49-F238E27FC236}">
                <a16:creationId xmlns:a16="http://schemas.microsoft.com/office/drawing/2014/main" id="{97EA7F20-CF60-5C17-A2CB-3BB5C0306EF7}"/>
              </a:ext>
            </a:extLst>
          </p:cNvPr>
          <p:cNvSpPr/>
          <p:nvPr/>
        </p:nvSpPr>
        <p:spPr>
          <a:xfrm>
            <a:off x="4001686" y="4080279"/>
            <a:ext cx="1209368" cy="680399"/>
          </a:xfrm>
          <a:prstGeom prst="roundRect">
            <a:avLst/>
          </a:prstGeom>
          <a:solidFill>
            <a:srgbClr val="20A6F5"/>
          </a:solid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FFFF"/>
                </a:solidFill>
                <a:latin typeface="Avenir Book" panose="02000503020000020003" pitchFamily="2" charset="0"/>
              </a:rPr>
              <a:t>if1</a:t>
            </a:r>
          </a:p>
        </p:txBody>
      </p:sp>
      <p:sp>
        <p:nvSpPr>
          <p:cNvPr id="28" name="Rounded Rectangle 27">
            <a:extLst>
              <a:ext uri="{FF2B5EF4-FFF2-40B4-BE49-F238E27FC236}">
                <a16:creationId xmlns:a16="http://schemas.microsoft.com/office/drawing/2014/main" id="{7148C2A5-6FD7-DB5C-185A-3BC95BD5CF6F}"/>
              </a:ext>
            </a:extLst>
          </p:cNvPr>
          <p:cNvSpPr/>
          <p:nvPr/>
        </p:nvSpPr>
        <p:spPr>
          <a:xfrm>
            <a:off x="2615398" y="1082297"/>
            <a:ext cx="4041046" cy="393595"/>
          </a:xfrm>
          <a:prstGeom prst="roundRect">
            <a:avLst/>
          </a:prstGeom>
          <a:solidFill>
            <a:srgbClr val="20A6F5"/>
          </a:solid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FFFF"/>
                </a:solidFill>
                <a:latin typeface="Avenir Book" panose="02000503020000020003" pitchFamily="2" charset="0"/>
              </a:rPr>
              <a:t>Applications</a:t>
            </a:r>
          </a:p>
        </p:txBody>
      </p:sp>
      <p:cxnSp>
        <p:nvCxnSpPr>
          <p:cNvPr id="34" name="Straight Connector 33">
            <a:extLst>
              <a:ext uri="{FF2B5EF4-FFF2-40B4-BE49-F238E27FC236}">
                <a16:creationId xmlns:a16="http://schemas.microsoft.com/office/drawing/2014/main" id="{5DE1B3A5-3DA3-A904-0339-89D09B52A081}"/>
              </a:ext>
            </a:extLst>
          </p:cNvPr>
          <p:cNvCxnSpPr>
            <a:cxnSpLocks/>
          </p:cNvCxnSpPr>
          <p:nvPr/>
        </p:nvCxnSpPr>
        <p:spPr>
          <a:xfrm>
            <a:off x="4506097" y="1497237"/>
            <a:ext cx="0" cy="812035"/>
          </a:xfrm>
          <a:prstGeom prst="line">
            <a:avLst/>
          </a:prstGeom>
          <a:ln w="28575">
            <a:solidFill>
              <a:schemeClr val="tx1"/>
            </a:solidFill>
            <a:prstDash val="soli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EA806662-4105-C689-893D-5F841B4C3B86}"/>
              </a:ext>
            </a:extLst>
          </p:cNvPr>
          <p:cNvSpPr txBox="1"/>
          <p:nvPr/>
        </p:nvSpPr>
        <p:spPr>
          <a:xfrm>
            <a:off x="7173056" y="4031218"/>
            <a:ext cx="1433726" cy="369332"/>
          </a:xfrm>
          <a:prstGeom prst="rect">
            <a:avLst/>
          </a:prstGeom>
          <a:noFill/>
        </p:spPr>
        <p:txBody>
          <a:bodyPr wrap="none" rtlCol="0">
            <a:spAutoFit/>
          </a:bodyPr>
          <a:lstStyle/>
          <a:p>
            <a:r>
              <a:rPr lang="en-US" dirty="0">
                <a:solidFill>
                  <a:srgbClr val="FFCC33"/>
                </a:solidFill>
                <a:latin typeface="Avenir Book" charset="0"/>
                <a:ea typeface="Avenir Book" charset="0"/>
                <a:cs typeface="Avenir Book" charset="0"/>
              </a:rPr>
              <a:t>We are here</a:t>
            </a:r>
          </a:p>
        </p:txBody>
      </p:sp>
      <p:cxnSp>
        <p:nvCxnSpPr>
          <p:cNvPr id="38" name="Straight Connector 37">
            <a:extLst>
              <a:ext uri="{FF2B5EF4-FFF2-40B4-BE49-F238E27FC236}">
                <a16:creationId xmlns:a16="http://schemas.microsoft.com/office/drawing/2014/main" id="{6AB93F16-9F9B-03CB-4589-77F1F7641D13}"/>
              </a:ext>
            </a:extLst>
          </p:cNvPr>
          <p:cNvCxnSpPr>
            <a:cxnSpLocks/>
            <a:stCxn id="20" idx="3"/>
          </p:cNvCxnSpPr>
          <p:nvPr/>
        </p:nvCxnSpPr>
        <p:spPr>
          <a:xfrm>
            <a:off x="6553200" y="3427353"/>
            <a:ext cx="1066800" cy="603865"/>
          </a:xfrm>
          <a:prstGeom prst="line">
            <a:avLst/>
          </a:prstGeom>
          <a:ln w="28575">
            <a:solidFill>
              <a:srgbClr val="FFCC33"/>
            </a:solidFill>
            <a:prstDash val="soli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877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p:bldP spid="14" grpId="0"/>
      <p:bldP spid="20" grpId="0" animBg="1"/>
      <p:bldP spid="23" grpId="0" animBg="1"/>
      <p:bldP spid="28" grpId="0" animBg="1"/>
      <p:bldP spid="3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647BCA-586A-805A-9E8A-423D62D93A90}"/>
              </a:ext>
            </a:extLst>
          </p:cNvPr>
          <p:cNvSpPr>
            <a:spLocks noGrp="1"/>
          </p:cNvSpPr>
          <p:nvPr>
            <p:ph type="title"/>
          </p:nvPr>
        </p:nvSpPr>
        <p:spPr/>
        <p:txBody>
          <a:bodyPr/>
          <a:lstStyle/>
          <a:p>
            <a:r>
              <a:rPr lang="en-US" dirty="0"/>
              <a:t>A ”networking stack”</a:t>
            </a:r>
          </a:p>
        </p:txBody>
      </p:sp>
      <p:sp>
        <p:nvSpPr>
          <p:cNvPr id="4" name="Slide Number Placeholder 3">
            <a:extLst>
              <a:ext uri="{FF2B5EF4-FFF2-40B4-BE49-F238E27FC236}">
                <a16:creationId xmlns:a16="http://schemas.microsoft.com/office/drawing/2014/main" id="{1F8DA0CB-6E5A-A7DA-C564-2EAA9BD9B26B}"/>
              </a:ext>
            </a:extLst>
          </p:cNvPr>
          <p:cNvSpPr>
            <a:spLocks noGrp="1"/>
          </p:cNvSpPr>
          <p:nvPr>
            <p:ph type="sldNum" sz="quarter" idx="12"/>
          </p:nvPr>
        </p:nvSpPr>
        <p:spPr/>
        <p:txBody>
          <a:bodyPr/>
          <a:lstStyle/>
          <a:p>
            <a:fld id="{22D6CAD1-C946-4B93-B6A2-6369BC3B5860}" type="slidenum">
              <a:rPr lang="en-US" smtClean="0"/>
              <a:t>53</a:t>
            </a:fld>
            <a:endParaRPr lang="en-US"/>
          </a:p>
        </p:txBody>
      </p:sp>
      <p:sp>
        <p:nvSpPr>
          <p:cNvPr id="7" name="Rounded Rectangle 6">
            <a:extLst>
              <a:ext uri="{FF2B5EF4-FFF2-40B4-BE49-F238E27FC236}">
                <a16:creationId xmlns:a16="http://schemas.microsoft.com/office/drawing/2014/main" id="{1AFA1A83-D85E-E940-8F80-FE56CD81B298}"/>
              </a:ext>
            </a:extLst>
          </p:cNvPr>
          <p:cNvSpPr/>
          <p:nvPr/>
        </p:nvSpPr>
        <p:spPr>
          <a:xfrm>
            <a:off x="2728627" y="4065805"/>
            <a:ext cx="1209368" cy="680399"/>
          </a:xfrm>
          <a:prstGeom prst="roundRect">
            <a:avLst/>
          </a:prstGeom>
          <a:solidFill>
            <a:srgbClr val="20A6F5"/>
          </a:solid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FFFF"/>
                </a:solidFill>
                <a:latin typeface="Avenir Book" panose="02000503020000020003" pitchFamily="2" charset="0"/>
              </a:rPr>
              <a:t>if0</a:t>
            </a:r>
          </a:p>
        </p:txBody>
      </p:sp>
      <p:sp>
        <p:nvSpPr>
          <p:cNvPr id="9" name="Rounded Rectangle 8">
            <a:extLst>
              <a:ext uri="{FF2B5EF4-FFF2-40B4-BE49-F238E27FC236}">
                <a16:creationId xmlns:a16="http://schemas.microsoft.com/office/drawing/2014/main" id="{1491A8A9-64DA-1316-4357-31376C722C16}"/>
              </a:ext>
            </a:extLst>
          </p:cNvPr>
          <p:cNvSpPr/>
          <p:nvPr/>
        </p:nvSpPr>
        <p:spPr>
          <a:xfrm>
            <a:off x="5383610" y="4061176"/>
            <a:ext cx="1060694" cy="684186"/>
          </a:xfrm>
          <a:prstGeom prst="round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FFFFFF"/>
                </a:solidFill>
                <a:latin typeface="Avenir Book" panose="02000503020000020003" pitchFamily="2" charset="0"/>
              </a:rPr>
              <a:t>. . .</a:t>
            </a:r>
          </a:p>
        </p:txBody>
      </p:sp>
      <p:sp>
        <p:nvSpPr>
          <p:cNvPr id="10" name="Rounded Rectangle 9">
            <a:extLst>
              <a:ext uri="{FF2B5EF4-FFF2-40B4-BE49-F238E27FC236}">
                <a16:creationId xmlns:a16="http://schemas.microsoft.com/office/drawing/2014/main" id="{03095A2D-DF06-11A2-AA21-903E7525AA57}"/>
              </a:ext>
            </a:extLst>
          </p:cNvPr>
          <p:cNvSpPr/>
          <p:nvPr/>
        </p:nvSpPr>
        <p:spPr>
          <a:xfrm>
            <a:off x="2641812" y="2309272"/>
            <a:ext cx="3707975" cy="393595"/>
          </a:xfrm>
          <a:prstGeom prst="roundRect">
            <a:avLst/>
          </a:prstGeom>
          <a:solidFill>
            <a:srgbClr val="20A6F5"/>
          </a:solid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FFFF"/>
                </a:solidFill>
                <a:latin typeface="Avenir Book" panose="02000503020000020003" pitchFamily="2" charset="0"/>
              </a:rPr>
              <a:t>Sockets,  TCP, etc.</a:t>
            </a:r>
          </a:p>
        </p:txBody>
      </p:sp>
      <p:sp>
        <p:nvSpPr>
          <p:cNvPr id="12" name="TextBox 11">
            <a:extLst>
              <a:ext uri="{FF2B5EF4-FFF2-40B4-BE49-F238E27FC236}">
                <a16:creationId xmlns:a16="http://schemas.microsoft.com/office/drawing/2014/main" id="{BE869FB7-6D45-CF41-DD43-D74FC0975A2A}"/>
              </a:ext>
            </a:extLst>
          </p:cNvPr>
          <p:cNvSpPr txBox="1"/>
          <p:nvPr/>
        </p:nvSpPr>
        <p:spPr>
          <a:xfrm>
            <a:off x="1130183" y="4130714"/>
            <a:ext cx="1269899" cy="646331"/>
          </a:xfrm>
          <a:prstGeom prst="rect">
            <a:avLst/>
          </a:prstGeom>
          <a:noFill/>
        </p:spPr>
        <p:txBody>
          <a:bodyPr wrap="none" rtlCol="0">
            <a:spAutoFit/>
          </a:bodyPr>
          <a:lstStyle/>
          <a:p>
            <a:r>
              <a:rPr lang="en-US" dirty="0">
                <a:solidFill>
                  <a:srgbClr val="FFFFFF"/>
                </a:solidFill>
                <a:latin typeface="Avenir Book" panose="02000503020000020003" pitchFamily="2" charset="0"/>
              </a:rPr>
              <a:t>Interfaces</a:t>
            </a:r>
          </a:p>
          <a:p>
            <a:r>
              <a:rPr lang="en-US" dirty="0">
                <a:solidFill>
                  <a:srgbClr val="FFFFFF"/>
                </a:solidFill>
                <a:latin typeface="Avenir Book" panose="02000503020000020003" pitchFamily="2" charset="0"/>
              </a:rPr>
              <a:t>(Link layer)</a:t>
            </a:r>
          </a:p>
        </p:txBody>
      </p:sp>
      <p:sp>
        <p:nvSpPr>
          <p:cNvPr id="14" name="TextBox 13">
            <a:extLst>
              <a:ext uri="{FF2B5EF4-FFF2-40B4-BE49-F238E27FC236}">
                <a16:creationId xmlns:a16="http://schemas.microsoft.com/office/drawing/2014/main" id="{49B6BE52-223B-864D-9C1C-07E9926AF747}"/>
              </a:ext>
            </a:extLst>
          </p:cNvPr>
          <p:cNvSpPr txBox="1"/>
          <p:nvPr/>
        </p:nvSpPr>
        <p:spPr>
          <a:xfrm>
            <a:off x="783934" y="3242686"/>
            <a:ext cx="1616148" cy="369332"/>
          </a:xfrm>
          <a:prstGeom prst="rect">
            <a:avLst/>
          </a:prstGeom>
          <a:noFill/>
        </p:spPr>
        <p:txBody>
          <a:bodyPr wrap="none" rtlCol="0">
            <a:spAutoFit/>
          </a:bodyPr>
          <a:lstStyle/>
          <a:p>
            <a:r>
              <a:rPr lang="en-US" dirty="0">
                <a:solidFill>
                  <a:srgbClr val="FFFFFF"/>
                </a:solidFill>
                <a:latin typeface="Avenir Book" panose="02000503020000020003" pitchFamily="2" charset="0"/>
              </a:rPr>
              <a:t>Network layer</a:t>
            </a:r>
          </a:p>
        </p:txBody>
      </p:sp>
      <p:cxnSp>
        <p:nvCxnSpPr>
          <p:cNvPr id="16" name="Straight Connector 15">
            <a:extLst>
              <a:ext uri="{FF2B5EF4-FFF2-40B4-BE49-F238E27FC236}">
                <a16:creationId xmlns:a16="http://schemas.microsoft.com/office/drawing/2014/main" id="{C500C206-4249-56A9-016C-062958B5D209}"/>
              </a:ext>
            </a:extLst>
          </p:cNvPr>
          <p:cNvCxnSpPr>
            <a:cxnSpLocks/>
          </p:cNvCxnSpPr>
          <p:nvPr/>
        </p:nvCxnSpPr>
        <p:spPr>
          <a:xfrm>
            <a:off x="3330274" y="3767555"/>
            <a:ext cx="0" cy="320109"/>
          </a:xfrm>
          <a:prstGeom prst="line">
            <a:avLst/>
          </a:prstGeom>
          <a:ln w="28575">
            <a:solidFill>
              <a:schemeClr val="tx1"/>
            </a:solidFill>
            <a:prstDash val="soli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83C3374-2C53-AE6C-9D8E-17FE2BFD6D61}"/>
              </a:ext>
            </a:extLst>
          </p:cNvPr>
          <p:cNvCxnSpPr>
            <a:cxnSpLocks/>
          </p:cNvCxnSpPr>
          <p:nvPr/>
        </p:nvCxnSpPr>
        <p:spPr>
          <a:xfrm>
            <a:off x="4495800" y="2678263"/>
            <a:ext cx="0" cy="430745"/>
          </a:xfrm>
          <a:prstGeom prst="line">
            <a:avLst/>
          </a:prstGeom>
          <a:ln w="28575">
            <a:solidFill>
              <a:schemeClr val="tx1"/>
            </a:solidFill>
            <a:prstDash val="soli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EDED8CA1-3DE2-C5A9-63E8-AFA3544E87A5}"/>
              </a:ext>
            </a:extLst>
          </p:cNvPr>
          <p:cNvSpPr/>
          <p:nvPr/>
        </p:nvSpPr>
        <p:spPr>
          <a:xfrm>
            <a:off x="2718642" y="3109008"/>
            <a:ext cx="3834558" cy="636689"/>
          </a:xfrm>
          <a:prstGeom prst="roundRect">
            <a:avLst/>
          </a:prstGeom>
          <a:solidFill>
            <a:srgbClr val="661366"/>
          </a:solid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FFFF"/>
                </a:solidFill>
                <a:latin typeface="Avenir Book" panose="02000503020000020003" pitchFamily="2" charset="0"/>
              </a:rPr>
              <a:t>IP</a:t>
            </a:r>
          </a:p>
        </p:txBody>
      </p:sp>
      <p:cxnSp>
        <p:nvCxnSpPr>
          <p:cNvPr id="21" name="Straight Connector 20">
            <a:extLst>
              <a:ext uri="{FF2B5EF4-FFF2-40B4-BE49-F238E27FC236}">
                <a16:creationId xmlns:a16="http://schemas.microsoft.com/office/drawing/2014/main" id="{3AE716A2-5C9B-7BD7-169D-DCA8C96990E1}"/>
              </a:ext>
            </a:extLst>
          </p:cNvPr>
          <p:cNvCxnSpPr>
            <a:cxnSpLocks/>
          </p:cNvCxnSpPr>
          <p:nvPr/>
        </p:nvCxnSpPr>
        <p:spPr>
          <a:xfrm>
            <a:off x="4563526" y="3741094"/>
            <a:ext cx="0" cy="320109"/>
          </a:xfrm>
          <a:prstGeom prst="line">
            <a:avLst/>
          </a:prstGeom>
          <a:ln w="28575">
            <a:solidFill>
              <a:schemeClr val="tx1"/>
            </a:solidFill>
            <a:prstDash val="soli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3" name="Rounded Rectangle 22">
            <a:extLst>
              <a:ext uri="{FF2B5EF4-FFF2-40B4-BE49-F238E27FC236}">
                <a16:creationId xmlns:a16="http://schemas.microsoft.com/office/drawing/2014/main" id="{97EA7F20-CF60-5C17-A2CB-3BB5C0306EF7}"/>
              </a:ext>
            </a:extLst>
          </p:cNvPr>
          <p:cNvSpPr/>
          <p:nvPr/>
        </p:nvSpPr>
        <p:spPr>
          <a:xfrm>
            <a:off x="4001686" y="4080279"/>
            <a:ext cx="1209368" cy="680399"/>
          </a:xfrm>
          <a:prstGeom prst="roundRect">
            <a:avLst/>
          </a:prstGeom>
          <a:solidFill>
            <a:srgbClr val="20A6F5"/>
          </a:solid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FFFF"/>
                </a:solidFill>
                <a:latin typeface="Avenir Book" panose="02000503020000020003" pitchFamily="2" charset="0"/>
              </a:rPr>
              <a:t>if1</a:t>
            </a:r>
          </a:p>
        </p:txBody>
      </p:sp>
      <p:sp>
        <p:nvSpPr>
          <p:cNvPr id="28" name="Rounded Rectangle 27">
            <a:extLst>
              <a:ext uri="{FF2B5EF4-FFF2-40B4-BE49-F238E27FC236}">
                <a16:creationId xmlns:a16="http://schemas.microsoft.com/office/drawing/2014/main" id="{7148C2A5-6FD7-DB5C-185A-3BC95BD5CF6F}"/>
              </a:ext>
            </a:extLst>
          </p:cNvPr>
          <p:cNvSpPr/>
          <p:nvPr/>
        </p:nvSpPr>
        <p:spPr>
          <a:xfrm>
            <a:off x="2615398" y="1082297"/>
            <a:ext cx="4041046" cy="393595"/>
          </a:xfrm>
          <a:prstGeom prst="roundRect">
            <a:avLst/>
          </a:prstGeom>
          <a:solidFill>
            <a:srgbClr val="20A6F5"/>
          </a:solid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FFFF"/>
                </a:solidFill>
                <a:latin typeface="Avenir Book" panose="02000503020000020003" pitchFamily="2" charset="0"/>
              </a:rPr>
              <a:t>Applications</a:t>
            </a:r>
          </a:p>
        </p:txBody>
      </p:sp>
      <p:cxnSp>
        <p:nvCxnSpPr>
          <p:cNvPr id="29" name="Straight Connector 28">
            <a:extLst>
              <a:ext uri="{FF2B5EF4-FFF2-40B4-BE49-F238E27FC236}">
                <a16:creationId xmlns:a16="http://schemas.microsoft.com/office/drawing/2014/main" id="{F55DC374-5D78-EB27-37C6-2B4853E2E50A}"/>
              </a:ext>
            </a:extLst>
          </p:cNvPr>
          <p:cNvCxnSpPr>
            <a:cxnSpLocks/>
          </p:cNvCxnSpPr>
          <p:nvPr/>
        </p:nvCxnSpPr>
        <p:spPr>
          <a:xfrm>
            <a:off x="457200" y="1885950"/>
            <a:ext cx="7391095" cy="0"/>
          </a:xfrm>
          <a:prstGeom prst="line">
            <a:avLst/>
          </a:prstGeom>
          <a:ln w="381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DA2999B8-EE42-372A-8A99-DA27DD58B177}"/>
              </a:ext>
            </a:extLst>
          </p:cNvPr>
          <p:cNvSpPr txBox="1"/>
          <p:nvPr/>
        </p:nvSpPr>
        <p:spPr>
          <a:xfrm>
            <a:off x="152400" y="1985724"/>
            <a:ext cx="1514517" cy="369332"/>
          </a:xfrm>
          <a:prstGeom prst="rect">
            <a:avLst/>
          </a:prstGeom>
          <a:noFill/>
        </p:spPr>
        <p:txBody>
          <a:bodyPr wrap="none" rtlCol="0">
            <a:spAutoFit/>
          </a:bodyPr>
          <a:lstStyle/>
          <a:p>
            <a:r>
              <a:rPr lang="en-US" dirty="0">
                <a:latin typeface="Avenir Book" charset="0"/>
                <a:ea typeface="Avenir Book" charset="0"/>
                <a:cs typeface="Avenir Book" charset="0"/>
              </a:rPr>
              <a:t>Kernel space</a:t>
            </a:r>
          </a:p>
        </p:txBody>
      </p:sp>
      <p:sp>
        <p:nvSpPr>
          <p:cNvPr id="33" name="TextBox 32">
            <a:extLst>
              <a:ext uri="{FF2B5EF4-FFF2-40B4-BE49-F238E27FC236}">
                <a16:creationId xmlns:a16="http://schemas.microsoft.com/office/drawing/2014/main" id="{4DEEF948-5FF6-3BB4-8C8F-2974A5D6AE39}"/>
              </a:ext>
            </a:extLst>
          </p:cNvPr>
          <p:cNvSpPr txBox="1"/>
          <p:nvPr/>
        </p:nvSpPr>
        <p:spPr>
          <a:xfrm>
            <a:off x="152399" y="1472633"/>
            <a:ext cx="1308371" cy="369332"/>
          </a:xfrm>
          <a:prstGeom prst="rect">
            <a:avLst/>
          </a:prstGeom>
          <a:noFill/>
        </p:spPr>
        <p:txBody>
          <a:bodyPr wrap="none" rtlCol="0">
            <a:spAutoFit/>
          </a:bodyPr>
          <a:lstStyle/>
          <a:p>
            <a:r>
              <a:rPr lang="en-US" dirty="0">
                <a:latin typeface="Avenir Book" charset="0"/>
                <a:ea typeface="Avenir Book" charset="0"/>
                <a:cs typeface="Avenir Book" charset="0"/>
              </a:rPr>
              <a:t>User space</a:t>
            </a:r>
          </a:p>
        </p:txBody>
      </p:sp>
      <p:cxnSp>
        <p:nvCxnSpPr>
          <p:cNvPr id="34" name="Straight Connector 33">
            <a:extLst>
              <a:ext uri="{FF2B5EF4-FFF2-40B4-BE49-F238E27FC236}">
                <a16:creationId xmlns:a16="http://schemas.microsoft.com/office/drawing/2014/main" id="{5DE1B3A5-3DA3-A904-0339-89D09B52A081}"/>
              </a:ext>
            </a:extLst>
          </p:cNvPr>
          <p:cNvCxnSpPr>
            <a:cxnSpLocks/>
          </p:cNvCxnSpPr>
          <p:nvPr/>
        </p:nvCxnSpPr>
        <p:spPr>
          <a:xfrm>
            <a:off x="4495800" y="1484692"/>
            <a:ext cx="0" cy="812035"/>
          </a:xfrm>
          <a:prstGeom prst="line">
            <a:avLst/>
          </a:prstGeom>
          <a:ln w="28575">
            <a:solidFill>
              <a:schemeClr val="tx1"/>
            </a:solidFill>
            <a:prstDash val="soli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FDFA1143-F42B-6125-1118-7E04410E1BDD}"/>
              </a:ext>
            </a:extLst>
          </p:cNvPr>
          <p:cNvSpPr txBox="1"/>
          <p:nvPr/>
        </p:nvSpPr>
        <p:spPr>
          <a:xfrm>
            <a:off x="7173056" y="4031218"/>
            <a:ext cx="1433726" cy="369332"/>
          </a:xfrm>
          <a:prstGeom prst="rect">
            <a:avLst/>
          </a:prstGeom>
          <a:noFill/>
        </p:spPr>
        <p:txBody>
          <a:bodyPr wrap="none" rtlCol="0">
            <a:spAutoFit/>
          </a:bodyPr>
          <a:lstStyle/>
          <a:p>
            <a:r>
              <a:rPr lang="en-US" dirty="0">
                <a:solidFill>
                  <a:srgbClr val="FFCC33"/>
                </a:solidFill>
                <a:latin typeface="Avenir Book" charset="0"/>
                <a:ea typeface="Avenir Book" charset="0"/>
                <a:cs typeface="Avenir Book" charset="0"/>
              </a:rPr>
              <a:t>We are here</a:t>
            </a:r>
          </a:p>
        </p:txBody>
      </p:sp>
      <p:cxnSp>
        <p:nvCxnSpPr>
          <p:cNvPr id="3" name="Straight Connector 2">
            <a:extLst>
              <a:ext uri="{FF2B5EF4-FFF2-40B4-BE49-F238E27FC236}">
                <a16:creationId xmlns:a16="http://schemas.microsoft.com/office/drawing/2014/main" id="{95A48A8D-8955-FA45-DBB2-0C4139A799EE}"/>
              </a:ext>
            </a:extLst>
          </p:cNvPr>
          <p:cNvCxnSpPr>
            <a:cxnSpLocks/>
          </p:cNvCxnSpPr>
          <p:nvPr/>
        </p:nvCxnSpPr>
        <p:spPr>
          <a:xfrm>
            <a:off x="6553200" y="3427353"/>
            <a:ext cx="1066800" cy="603865"/>
          </a:xfrm>
          <a:prstGeom prst="line">
            <a:avLst/>
          </a:prstGeom>
          <a:ln w="28575">
            <a:solidFill>
              <a:srgbClr val="FFCC33"/>
            </a:solidFill>
            <a:prstDash val="soli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47117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647BCA-586A-805A-9E8A-423D62D93A90}"/>
              </a:ext>
            </a:extLst>
          </p:cNvPr>
          <p:cNvSpPr>
            <a:spLocks noGrp="1"/>
          </p:cNvSpPr>
          <p:nvPr>
            <p:ph type="title"/>
          </p:nvPr>
        </p:nvSpPr>
        <p:spPr/>
        <p:txBody>
          <a:bodyPr/>
          <a:lstStyle/>
          <a:p>
            <a:r>
              <a:rPr lang="en-US" dirty="0"/>
              <a:t>A ”networking stack”</a:t>
            </a:r>
          </a:p>
        </p:txBody>
      </p:sp>
      <p:sp>
        <p:nvSpPr>
          <p:cNvPr id="4" name="Slide Number Placeholder 3">
            <a:extLst>
              <a:ext uri="{FF2B5EF4-FFF2-40B4-BE49-F238E27FC236}">
                <a16:creationId xmlns:a16="http://schemas.microsoft.com/office/drawing/2014/main" id="{1F8DA0CB-6E5A-A7DA-C564-2EAA9BD9B26B}"/>
              </a:ext>
            </a:extLst>
          </p:cNvPr>
          <p:cNvSpPr>
            <a:spLocks noGrp="1"/>
          </p:cNvSpPr>
          <p:nvPr>
            <p:ph type="sldNum" sz="quarter" idx="12"/>
          </p:nvPr>
        </p:nvSpPr>
        <p:spPr/>
        <p:txBody>
          <a:bodyPr/>
          <a:lstStyle/>
          <a:p>
            <a:fld id="{22D6CAD1-C946-4B93-B6A2-6369BC3B5860}" type="slidenum">
              <a:rPr lang="en-US" smtClean="0"/>
              <a:t>54</a:t>
            </a:fld>
            <a:endParaRPr lang="en-US"/>
          </a:p>
        </p:txBody>
      </p:sp>
      <p:sp>
        <p:nvSpPr>
          <p:cNvPr id="7" name="Rounded Rectangle 6">
            <a:extLst>
              <a:ext uri="{FF2B5EF4-FFF2-40B4-BE49-F238E27FC236}">
                <a16:creationId xmlns:a16="http://schemas.microsoft.com/office/drawing/2014/main" id="{1AFA1A83-D85E-E940-8F80-FE56CD81B298}"/>
              </a:ext>
            </a:extLst>
          </p:cNvPr>
          <p:cNvSpPr/>
          <p:nvPr/>
        </p:nvSpPr>
        <p:spPr>
          <a:xfrm>
            <a:off x="2728627" y="4065805"/>
            <a:ext cx="1209368" cy="680399"/>
          </a:xfrm>
          <a:prstGeom prst="roundRect">
            <a:avLst/>
          </a:prstGeom>
          <a:solidFill>
            <a:srgbClr val="20A6F5"/>
          </a:solid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FFFF"/>
                </a:solidFill>
                <a:latin typeface="Avenir Book" panose="02000503020000020003" pitchFamily="2" charset="0"/>
              </a:rPr>
              <a:t>if0</a:t>
            </a:r>
          </a:p>
        </p:txBody>
      </p:sp>
      <p:sp>
        <p:nvSpPr>
          <p:cNvPr id="9" name="Rounded Rectangle 8">
            <a:extLst>
              <a:ext uri="{FF2B5EF4-FFF2-40B4-BE49-F238E27FC236}">
                <a16:creationId xmlns:a16="http://schemas.microsoft.com/office/drawing/2014/main" id="{1491A8A9-64DA-1316-4357-31376C722C16}"/>
              </a:ext>
            </a:extLst>
          </p:cNvPr>
          <p:cNvSpPr/>
          <p:nvPr/>
        </p:nvSpPr>
        <p:spPr>
          <a:xfrm>
            <a:off x="5383610" y="4061176"/>
            <a:ext cx="1060694" cy="684186"/>
          </a:xfrm>
          <a:prstGeom prst="round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FFFFFF"/>
                </a:solidFill>
                <a:latin typeface="Avenir Book" panose="02000503020000020003" pitchFamily="2" charset="0"/>
              </a:rPr>
              <a:t>. . .</a:t>
            </a:r>
          </a:p>
        </p:txBody>
      </p:sp>
      <p:sp>
        <p:nvSpPr>
          <p:cNvPr id="10" name="Rounded Rectangle 9">
            <a:extLst>
              <a:ext uri="{FF2B5EF4-FFF2-40B4-BE49-F238E27FC236}">
                <a16:creationId xmlns:a16="http://schemas.microsoft.com/office/drawing/2014/main" id="{03095A2D-DF06-11A2-AA21-903E7525AA57}"/>
              </a:ext>
            </a:extLst>
          </p:cNvPr>
          <p:cNvSpPr/>
          <p:nvPr/>
        </p:nvSpPr>
        <p:spPr>
          <a:xfrm>
            <a:off x="2641812" y="2309272"/>
            <a:ext cx="3707975" cy="393595"/>
          </a:xfrm>
          <a:prstGeom prst="roundRect">
            <a:avLst/>
          </a:prstGeom>
          <a:solidFill>
            <a:srgbClr val="20A6F5"/>
          </a:solid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FFFF"/>
                </a:solidFill>
                <a:latin typeface="Avenir Book" panose="02000503020000020003" pitchFamily="2" charset="0"/>
              </a:rPr>
              <a:t>Sockets,  TCP, etc.</a:t>
            </a:r>
          </a:p>
        </p:txBody>
      </p:sp>
      <p:sp>
        <p:nvSpPr>
          <p:cNvPr id="12" name="TextBox 11">
            <a:extLst>
              <a:ext uri="{FF2B5EF4-FFF2-40B4-BE49-F238E27FC236}">
                <a16:creationId xmlns:a16="http://schemas.microsoft.com/office/drawing/2014/main" id="{BE869FB7-6D45-CF41-DD43-D74FC0975A2A}"/>
              </a:ext>
            </a:extLst>
          </p:cNvPr>
          <p:cNvSpPr txBox="1"/>
          <p:nvPr/>
        </p:nvSpPr>
        <p:spPr>
          <a:xfrm>
            <a:off x="1130183" y="4130714"/>
            <a:ext cx="1269899" cy="646331"/>
          </a:xfrm>
          <a:prstGeom prst="rect">
            <a:avLst/>
          </a:prstGeom>
          <a:noFill/>
        </p:spPr>
        <p:txBody>
          <a:bodyPr wrap="none" rtlCol="0">
            <a:spAutoFit/>
          </a:bodyPr>
          <a:lstStyle/>
          <a:p>
            <a:r>
              <a:rPr lang="en-US" dirty="0">
                <a:solidFill>
                  <a:srgbClr val="FFFFFF"/>
                </a:solidFill>
                <a:latin typeface="Avenir Book" panose="02000503020000020003" pitchFamily="2" charset="0"/>
              </a:rPr>
              <a:t>Interfaces</a:t>
            </a:r>
          </a:p>
          <a:p>
            <a:r>
              <a:rPr lang="en-US" dirty="0">
                <a:solidFill>
                  <a:srgbClr val="FFFFFF"/>
                </a:solidFill>
                <a:latin typeface="Avenir Book" panose="02000503020000020003" pitchFamily="2" charset="0"/>
              </a:rPr>
              <a:t>(Link layer)</a:t>
            </a:r>
          </a:p>
        </p:txBody>
      </p:sp>
      <p:sp>
        <p:nvSpPr>
          <p:cNvPr id="14" name="TextBox 13">
            <a:extLst>
              <a:ext uri="{FF2B5EF4-FFF2-40B4-BE49-F238E27FC236}">
                <a16:creationId xmlns:a16="http://schemas.microsoft.com/office/drawing/2014/main" id="{49B6BE52-223B-864D-9C1C-07E9926AF747}"/>
              </a:ext>
            </a:extLst>
          </p:cNvPr>
          <p:cNvSpPr txBox="1"/>
          <p:nvPr/>
        </p:nvSpPr>
        <p:spPr>
          <a:xfrm>
            <a:off x="783934" y="3242686"/>
            <a:ext cx="1616148" cy="369332"/>
          </a:xfrm>
          <a:prstGeom prst="rect">
            <a:avLst/>
          </a:prstGeom>
          <a:noFill/>
        </p:spPr>
        <p:txBody>
          <a:bodyPr wrap="none" rtlCol="0">
            <a:spAutoFit/>
          </a:bodyPr>
          <a:lstStyle/>
          <a:p>
            <a:r>
              <a:rPr lang="en-US" dirty="0">
                <a:solidFill>
                  <a:srgbClr val="FFFFFF"/>
                </a:solidFill>
                <a:latin typeface="Avenir Book" panose="02000503020000020003" pitchFamily="2" charset="0"/>
              </a:rPr>
              <a:t>Network layer</a:t>
            </a:r>
          </a:p>
        </p:txBody>
      </p:sp>
      <p:cxnSp>
        <p:nvCxnSpPr>
          <p:cNvPr id="16" name="Straight Connector 15">
            <a:extLst>
              <a:ext uri="{FF2B5EF4-FFF2-40B4-BE49-F238E27FC236}">
                <a16:creationId xmlns:a16="http://schemas.microsoft.com/office/drawing/2014/main" id="{C500C206-4249-56A9-016C-062958B5D209}"/>
              </a:ext>
            </a:extLst>
          </p:cNvPr>
          <p:cNvCxnSpPr>
            <a:cxnSpLocks/>
          </p:cNvCxnSpPr>
          <p:nvPr/>
        </p:nvCxnSpPr>
        <p:spPr>
          <a:xfrm>
            <a:off x="3330274" y="3767555"/>
            <a:ext cx="0" cy="320109"/>
          </a:xfrm>
          <a:prstGeom prst="line">
            <a:avLst/>
          </a:prstGeom>
          <a:ln w="28575">
            <a:solidFill>
              <a:schemeClr val="tx1"/>
            </a:solidFill>
            <a:prstDash val="soli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83C3374-2C53-AE6C-9D8E-17FE2BFD6D61}"/>
              </a:ext>
            </a:extLst>
          </p:cNvPr>
          <p:cNvCxnSpPr>
            <a:cxnSpLocks/>
          </p:cNvCxnSpPr>
          <p:nvPr/>
        </p:nvCxnSpPr>
        <p:spPr>
          <a:xfrm>
            <a:off x="4495800" y="2678263"/>
            <a:ext cx="0" cy="430745"/>
          </a:xfrm>
          <a:prstGeom prst="line">
            <a:avLst/>
          </a:prstGeom>
          <a:ln w="28575">
            <a:solidFill>
              <a:schemeClr val="tx1"/>
            </a:solidFill>
            <a:prstDash val="soli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EDED8CA1-3DE2-C5A9-63E8-AFA3544E87A5}"/>
              </a:ext>
            </a:extLst>
          </p:cNvPr>
          <p:cNvSpPr/>
          <p:nvPr/>
        </p:nvSpPr>
        <p:spPr>
          <a:xfrm>
            <a:off x="2718642" y="3109008"/>
            <a:ext cx="3834558" cy="636689"/>
          </a:xfrm>
          <a:prstGeom prst="roundRect">
            <a:avLst/>
          </a:prstGeom>
          <a:solidFill>
            <a:srgbClr val="661366"/>
          </a:solid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FFFF"/>
                </a:solidFill>
                <a:latin typeface="Avenir Book" panose="02000503020000020003" pitchFamily="2" charset="0"/>
              </a:rPr>
              <a:t>IP</a:t>
            </a:r>
          </a:p>
        </p:txBody>
      </p:sp>
      <p:cxnSp>
        <p:nvCxnSpPr>
          <p:cNvPr id="21" name="Straight Connector 20">
            <a:extLst>
              <a:ext uri="{FF2B5EF4-FFF2-40B4-BE49-F238E27FC236}">
                <a16:creationId xmlns:a16="http://schemas.microsoft.com/office/drawing/2014/main" id="{3AE716A2-5C9B-7BD7-169D-DCA8C96990E1}"/>
              </a:ext>
            </a:extLst>
          </p:cNvPr>
          <p:cNvCxnSpPr>
            <a:cxnSpLocks/>
          </p:cNvCxnSpPr>
          <p:nvPr/>
        </p:nvCxnSpPr>
        <p:spPr>
          <a:xfrm>
            <a:off x="4563526" y="3741094"/>
            <a:ext cx="0" cy="320109"/>
          </a:xfrm>
          <a:prstGeom prst="line">
            <a:avLst/>
          </a:prstGeom>
          <a:ln w="28575">
            <a:solidFill>
              <a:schemeClr val="tx1"/>
            </a:solidFill>
            <a:prstDash val="soli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3" name="Rounded Rectangle 22">
            <a:extLst>
              <a:ext uri="{FF2B5EF4-FFF2-40B4-BE49-F238E27FC236}">
                <a16:creationId xmlns:a16="http://schemas.microsoft.com/office/drawing/2014/main" id="{97EA7F20-CF60-5C17-A2CB-3BB5C0306EF7}"/>
              </a:ext>
            </a:extLst>
          </p:cNvPr>
          <p:cNvSpPr/>
          <p:nvPr/>
        </p:nvSpPr>
        <p:spPr>
          <a:xfrm>
            <a:off x="4001686" y="4080279"/>
            <a:ext cx="1209368" cy="680399"/>
          </a:xfrm>
          <a:prstGeom prst="roundRect">
            <a:avLst/>
          </a:prstGeom>
          <a:solidFill>
            <a:srgbClr val="20A6F5"/>
          </a:solid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FFFF"/>
                </a:solidFill>
                <a:latin typeface="Avenir Book" panose="02000503020000020003" pitchFamily="2" charset="0"/>
              </a:rPr>
              <a:t>if1</a:t>
            </a:r>
          </a:p>
        </p:txBody>
      </p:sp>
      <p:sp>
        <p:nvSpPr>
          <p:cNvPr id="28" name="Rounded Rectangle 27">
            <a:extLst>
              <a:ext uri="{FF2B5EF4-FFF2-40B4-BE49-F238E27FC236}">
                <a16:creationId xmlns:a16="http://schemas.microsoft.com/office/drawing/2014/main" id="{7148C2A5-6FD7-DB5C-185A-3BC95BD5CF6F}"/>
              </a:ext>
            </a:extLst>
          </p:cNvPr>
          <p:cNvSpPr/>
          <p:nvPr/>
        </p:nvSpPr>
        <p:spPr>
          <a:xfrm>
            <a:off x="2615398" y="1082297"/>
            <a:ext cx="4041046" cy="393595"/>
          </a:xfrm>
          <a:prstGeom prst="roundRect">
            <a:avLst/>
          </a:prstGeom>
          <a:solidFill>
            <a:srgbClr val="20A6F5"/>
          </a:solid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FFFF"/>
                </a:solidFill>
                <a:latin typeface="Avenir Book" panose="02000503020000020003" pitchFamily="2" charset="0"/>
              </a:rPr>
              <a:t>Applications</a:t>
            </a:r>
          </a:p>
        </p:txBody>
      </p:sp>
      <p:cxnSp>
        <p:nvCxnSpPr>
          <p:cNvPr id="29" name="Straight Connector 28">
            <a:extLst>
              <a:ext uri="{FF2B5EF4-FFF2-40B4-BE49-F238E27FC236}">
                <a16:creationId xmlns:a16="http://schemas.microsoft.com/office/drawing/2014/main" id="{F55DC374-5D78-EB27-37C6-2B4853E2E50A}"/>
              </a:ext>
            </a:extLst>
          </p:cNvPr>
          <p:cNvCxnSpPr>
            <a:cxnSpLocks/>
          </p:cNvCxnSpPr>
          <p:nvPr/>
        </p:nvCxnSpPr>
        <p:spPr>
          <a:xfrm>
            <a:off x="457200" y="1885950"/>
            <a:ext cx="7391095" cy="0"/>
          </a:xfrm>
          <a:prstGeom prst="line">
            <a:avLst/>
          </a:prstGeom>
          <a:ln w="381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DA2999B8-EE42-372A-8A99-DA27DD58B177}"/>
              </a:ext>
            </a:extLst>
          </p:cNvPr>
          <p:cNvSpPr txBox="1"/>
          <p:nvPr/>
        </p:nvSpPr>
        <p:spPr>
          <a:xfrm>
            <a:off x="152400" y="1985724"/>
            <a:ext cx="1514517" cy="369332"/>
          </a:xfrm>
          <a:prstGeom prst="rect">
            <a:avLst/>
          </a:prstGeom>
          <a:noFill/>
        </p:spPr>
        <p:txBody>
          <a:bodyPr wrap="none" rtlCol="0">
            <a:spAutoFit/>
          </a:bodyPr>
          <a:lstStyle/>
          <a:p>
            <a:r>
              <a:rPr lang="en-US" dirty="0">
                <a:latin typeface="Avenir Book" charset="0"/>
                <a:ea typeface="Avenir Book" charset="0"/>
                <a:cs typeface="Avenir Book" charset="0"/>
              </a:rPr>
              <a:t>Kernel space</a:t>
            </a:r>
          </a:p>
        </p:txBody>
      </p:sp>
      <p:sp>
        <p:nvSpPr>
          <p:cNvPr id="33" name="TextBox 32">
            <a:extLst>
              <a:ext uri="{FF2B5EF4-FFF2-40B4-BE49-F238E27FC236}">
                <a16:creationId xmlns:a16="http://schemas.microsoft.com/office/drawing/2014/main" id="{4DEEF948-5FF6-3BB4-8C8F-2974A5D6AE39}"/>
              </a:ext>
            </a:extLst>
          </p:cNvPr>
          <p:cNvSpPr txBox="1"/>
          <p:nvPr/>
        </p:nvSpPr>
        <p:spPr>
          <a:xfrm>
            <a:off x="152399" y="1472633"/>
            <a:ext cx="1308371" cy="369332"/>
          </a:xfrm>
          <a:prstGeom prst="rect">
            <a:avLst/>
          </a:prstGeom>
          <a:noFill/>
        </p:spPr>
        <p:txBody>
          <a:bodyPr wrap="none" rtlCol="0">
            <a:spAutoFit/>
          </a:bodyPr>
          <a:lstStyle/>
          <a:p>
            <a:r>
              <a:rPr lang="en-US" dirty="0">
                <a:latin typeface="Avenir Book" charset="0"/>
                <a:ea typeface="Avenir Book" charset="0"/>
                <a:cs typeface="Avenir Book" charset="0"/>
              </a:rPr>
              <a:t>User space</a:t>
            </a:r>
          </a:p>
        </p:txBody>
      </p:sp>
      <p:cxnSp>
        <p:nvCxnSpPr>
          <p:cNvPr id="34" name="Straight Connector 33">
            <a:extLst>
              <a:ext uri="{FF2B5EF4-FFF2-40B4-BE49-F238E27FC236}">
                <a16:creationId xmlns:a16="http://schemas.microsoft.com/office/drawing/2014/main" id="{5DE1B3A5-3DA3-A904-0339-89D09B52A081}"/>
              </a:ext>
            </a:extLst>
          </p:cNvPr>
          <p:cNvCxnSpPr>
            <a:cxnSpLocks/>
          </p:cNvCxnSpPr>
          <p:nvPr/>
        </p:nvCxnSpPr>
        <p:spPr>
          <a:xfrm>
            <a:off x="4495800" y="1484692"/>
            <a:ext cx="0" cy="812035"/>
          </a:xfrm>
          <a:prstGeom prst="line">
            <a:avLst/>
          </a:prstGeom>
          <a:ln w="28575">
            <a:solidFill>
              <a:schemeClr val="tx1"/>
            </a:solidFill>
            <a:prstDash val="soli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FDFA1143-F42B-6125-1118-7E04410E1BDD}"/>
              </a:ext>
            </a:extLst>
          </p:cNvPr>
          <p:cNvSpPr txBox="1"/>
          <p:nvPr/>
        </p:nvSpPr>
        <p:spPr>
          <a:xfrm>
            <a:off x="7173056" y="4031218"/>
            <a:ext cx="1433726" cy="369332"/>
          </a:xfrm>
          <a:prstGeom prst="rect">
            <a:avLst/>
          </a:prstGeom>
          <a:noFill/>
        </p:spPr>
        <p:txBody>
          <a:bodyPr wrap="none" rtlCol="0">
            <a:spAutoFit/>
          </a:bodyPr>
          <a:lstStyle/>
          <a:p>
            <a:r>
              <a:rPr lang="en-US" dirty="0">
                <a:solidFill>
                  <a:srgbClr val="FFCC33"/>
                </a:solidFill>
                <a:latin typeface="Avenir Book" charset="0"/>
                <a:ea typeface="Avenir Book" charset="0"/>
                <a:cs typeface="Avenir Book" charset="0"/>
              </a:rPr>
              <a:t>We are here</a:t>
            </a:r>
          </a:p>
        </p:txBody>
      </p:sp>
      <p:cxnSp>
        <p:nvCxnSpPr>
          <p:cNvPr id="3" name="Straight Connector 2">
            <a:extLst>
              <a:ext uri="{FF2B5EF4-FFF2-40B4-BE49-F238E27FC236}">
                <a16:creationId xmlns:a16="http://schemas.microsoft.com/office/drawing/2014/main" id="{95A48A8D-8955-FA45-DBB2-0C4139A799EE}"/>
              </a:ext>
            </a:extLst>
          </p:cNvPr>
          <p:cNvCxnSpPr>
            <a:cxnSpLocks/>
          </p:cNvCxnSpPr>
          <p:nvPr/>
        </p:nvCxnSpPr>
        <p:spPr>
          <a:xfrm>
            <a:off x="6553200" y="3427353"/>
            <a:ext cx="1066800" cy="603865"/>
          </a:xfrm>
          <a:prstGeom prst="line">
            <a:avLst/>
          </a:prstGeom>
          <a:ln w="28575">
            <a:solidFill>
              <a:srgbClr val="FFCC33"/>
            </a:solidFill>
            <a:prstDash val="soli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D1E5B556-242B-E115-0DD1-BE37EE5ABDC0}"/>
              </a:ext>
            </a:extLst>
          </p:cNvPr>
          <p:cNvSpPr/>
          <p:nvPr/>
        </p:nvSpPr>
        <p:spPr>
          <a:xfrm>
            <a:off x="651002" y="4419626"/>
            <a:ext cx="7197293" cy="680399"/>
          </a:xfrm>
          <a:prstGeom prst="roundRect">
            <a:avLst/>
          </a:prstGeom>
          <a:solidFill>
            <a:srgbClr val="FFCC33"/>
          </a:solidFill>
          <a:ln>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bg1"/>
                </a:solidFill>
                <a:latin typeface="Avenir Book" panose="02000503020000020003" pitchFamily="2" charset="0"/>
              </a:rPr>
              <a:t>On a router: packet might be for a different destination</a:t>
            </a:r>
            <a:br>
              <a:rPr lang="en-US" sz="1600" dirty="0">
                <a:solidFill>
                  <a:schemeClr val="bg1"/>
                </a:solidFill>
                <a:latin typeface="Avenir Book" panose="02000503020000020003" pitchFamily="2" charset="0"/>
              </a:rPr>
            </a:br>
            <a:r>
              <a:rPr lang="en-US" sz="1600" dirty="0">
                <a:solidFill>
                  <a:schemeClr val="bg1"/>
                </a:solidFill>
                <a:latin typeface="Avenir Book" panose="02000503020000020003" pitchFamily="2" charset="0"/>
              </a:rPr>
              <a:t>                             =&gt; send out another interface</a:t>
            </a:r>
          </a:p>
          <a:p>
            <a:r>
              <a:rPr lang="en-US" sz="1600" dirty="0">
                <a:solidFill>
                  <a:schemeClr val="bg1"/>
                </a:solidFill>
                <a:latin typeface="Avenir Book" panose="02000503020000020003" pitchFamily="2" charset="0"/>
              </a:rPr>
              <a:t>If it’s for one for an IP assigned to this device, send to higher layer</a:t>
            </a:r>
          </a:p>
        </p:txBody>
      </p:sp>
    </p:spTree>
    <p:extLst>
      <p:ext uri="{BB962C8B-B14F-4D97-AF65-F5344CB8AC3E}">
        <p14:creationId xmlns:p14="http://schemas.microsoft.com/office/powerpoint/2010/main" val="25538780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C3FC19-8C63-8941-BDB2-EB8CB2957ED5}"/>
              </a:ext>
            </a:extLst>
          </p:cNvPr>
          <p:cNvSpPr>
            <a:spLocks noGrp="1"/>
          </p:cNvSpPr>
          <p:nvPr>
            <p:ph type="title"/>
          </p:nvPr>
        </p:nvSpPr>
        <p:spPr/>
        <p:txBody>
          <a:bodyPr/>
          <a:lstStyle/>
          <a:p>
            <a:r>
              <a:rPr lang="en-US" dirty="0"/>
              <a:t>Forwarding mechanics</a:t>
            </a:r>
          </a:p>
        </p:txBody>
      </p:sp>
      <p:sp>
        <p:nvSpPr>
          <p:cNvPr id="6" name="Content Placeholder 5">
            <a:extLst>
              <a:ext uri="{FF2B5EF4-FFF2-40B4-BE49-F238E27FC236}">
                <a16:creationId xmlns:a16="http://schemas.microsoft.com/office/drawing/2014/main" id="{8FD81EEE-A447-BE4A-B26E-B004A823C351}"/>
              </a:ext>
            </a:extLst>
          </p:cNvPr>
          <p:cNvSpPr>
            <a:spLocks noGrp="1"/>
          </p:cNvSpPr>
          <p:nvPr>
            <p:ph idx="1"/>
          </p:nvPr>
        </p:nvSpPr>
        <p:spPr/>
        <p:txBody>
          <a:bodyPr/>
          <a:lstStyle/>
          <a:p>
            <a:pPr marL="0" indent="0">
              <a:buNone/>
            </a:pPr>
            <a:r>
              <a:rPr lang="en-US" dirty="0"/>
              <a:t>When an IP packet arrives at a host/router:</a:t>
            </a:r>
          </a:p>
          <a:p>
            <a:r>
              <a:rPr lang="en-US" dirty="0"/>
              <a:t>Is it valid?  Verify checksum over </a:t>
            </a:r>
            <a:r>
              <a:rPr lang="en-US" i="1" dirty="0"/>
              <a:t>header </a:t>
            </a:r>
          </a:p>
          <a:p>
            <a:r>
              <a:rPr lang="en-US" b="1" dirty="0"/>
              <a:t>Is it for me?  </a:t>
            </a:r>
            <a:r>
              <a:rPr lang="en-US" dirty="0"/>
              <a:t>If </a:t>
            </a:r>
            <a:r>
              <a:rPr lang="en-US" dirty="0" err="1"/>
              <a:t>dest</a:t>
            </a:r>
            <a:r>
              <a:rPr lang="en-US" dirty="0"/>
              <a:t> IP == your address, send to OS</a:t>
            </a:r>
          </a:p>
          <a:p>
            <a:r>
              <a:rPr lang="en-US" dirty="0"/>
              <a:t>If not, where should it go?  </a:t>
            </a:r>
          </a:p>
          <a:p>
            <a:pPr lvl="1"/>
            <a:r>
              <a:rPr lang="en-US" dirty="0"/>
              <a:t>Consult forwarding table =&gt; find next hop</a:t>
            </a:r>
          </a:p>
          <a:p>
            <a:pPr lvl="1"/>
            <a:r>
              <a:rPr lang="en-US" dirty="0"/>
              <a:t>Decrement TTL</a:t>
            </a:r>
          </a:p>
          <a:p>
            <a:pPr lvl="1"/>
            <a:r>
              <a:rPr lang="en-US" dirty="0"/>
              <a:t>Send packet to next hop</a:t>
            </a:r>
          </a:p>
        </p:txBody>
      </p:sp>
      <p:sp>
        <p:nvSpPr>
          <p:cNvPr id="4" name="Slide Number Placeholder 3">
            <a:extLst>
              <a:ext uri="{FF2B5EF4-FFF2-40B4-BE49-F238E27FC236}">
                <a16:creationId xmlns:a16="http://schemas.microsoft.com/office/drawing/2014/main" id="{0713E804-3EB8-6F43-90A5-755C314BC619}"/>
              </a:ext>
            </a:extLst>
          </p:cNvPr>
          <p:cNvSpPr>
            <a:spLocks noGrp="1"/>
          </p:cNvSpPr>
          <p:nvPr>
            <p:ph type="sldNum" sz="quarter" idx="12"/>
          </p:nvPr>
        </p:nvSpPr>
        <p:spPr/>
        <p:txBody>
          <a:bodyPr/>
          <a:lstStyle/>
          <a:p>
            <a:fld id="{22D6CAD1-C946-4B93-B6A2-6369BC3B5860}" type="slidenum">
              <a:rPr lang="en-US" smtClean="0"/>
              <a:t>55</a:t>
            </a:fld>
            <a:endParaRPr lang="en-US"/>
          </a:p>
        </p:txBody>
      </p:sp>
    </p:spTree>
    <p:extLst>
      <p:ext uri="{BB962C8B-B14F-4D97-AF65-F5344CB8AC3E}">
        <p14:creationId xmlns:p14="http://schemas.microsoft.com/office/powerpoint/2010/main" val="240560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721A7E-25CE-3C4A-99DF-F3619E208E75}"/>
              </a:ext>
            </a:extLst>
          </p:cNvPr>
          <p:cNvSpPr>
            <a:spLocks noGrp="1"/>
          </p:cNvSpPr>
          <p:nvPr>
            <p:ph type="title"/>
          </p:nvPr>
        </p:nvSpPr>
        <p:spPr/>
        <p:txBody>
          <a:bodyPr/>
          <a:lstStyle/>
          <a:p>
            <a:r>
              <a:rPr lang="en-US" dirty="0"/>
              <a:t>How to avoid loops?</a:t>
            </a:r>
          </a:p>
        </p:txBody>
      </p:sp>
      <p:sp>
        <p:nvSpPr>
          <p:cNvPr id="2" name="Slide Number Placeholder 1">
            <a:extLst>
              <a:ext uri="{FF2B5EF4-FFF2-40B4-BE49-F238E27FC236}">
                <a16:creationId xmlns:a16="http://schemas.microsoft.com/office/drawing/2014/main" id="{FC4FA7B0-81DB-A547-A887-81E2AC43E426}"/>
              </a:ext>
            </a:extLst>
          </p:cNvPr>
          <p:cNvSpPr>
            <a:spLocks noGrp="1"/>
          </p:cNvSpPr>
          <p:nvPr>
            <p:ph type="sldNum" sz="quarter" idx="12"/>
          </p:nvPr>
        </p:nvSpPr>
        <p:spPr/>
        <p:txBody>
          <a:bodyPr/>
          <a:lstStyle/>
          <a:p>
            <a:fld id="{22D6CAD1-C946-4B93-B6A2-6369BC3B5860}" type="slidenum">
              <a:rPr lang="en-US" smtClean="0"/>
              <a:t>56</a:t>
            </a:fld>
            <a:endParaRPr lang="en-US" dirty="0"/>
          </a:p>
        </p:txBody>
      </p:sp>
      <p:pic>
        <p:nvPicPr>
          <p:cNvPr id="3" name="Picture 2">
            <a:extLst>
              <a:ext uri="{FF2B5EF4-FFF2-40B4-BE49-F238E27FC236}">
                <a16:creationId xmlns:a16="http://schemas.microsoft.com/office/drawing/2014/main" id="{EAAAE78A-BC5D-CC4E-B47C-DF5CDDF51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07864"/>
            <a:ext cx="6858000" cy="3127772"/>
          </a:xfrm>
          <a:prstGeom prst="rect">
            <a:avLst/>
          </a:prstGeom>
          <a:solidFill>
            <a:schemeClr val="tx1"/>
          </a:solidFill>
          <a:ln>
            <a:solidFill>
              <a:schemeClr val="bg1"/>
            </a:solidFill>
          </a:ln>
        </p:spPr>
      </p:pic>
      <p:sp>
        <p:nvSpPr>
          <p:cNvPr id="6" name="Rounded Rectangle 5">
            <a:extLst>
              <a:ext uri="{FF2B5EF4-FFF2-40B4-BE49-F238E27FC236}">
                <a16:creationId xmlns:a16="http://schemas.microsoft.com/office/drawing/2014/main" id="{30E2281D-32F0-3345-9391-EAB239F2756B}"/>
              </a:ext>
            </a:extLst>
          </p:cNvPr>
          <p:cNvSpPr/>
          <p:nvPr/>
        </p:nvSpPr>
        <p:spPr>
          <a:xfrm>
            <a:off x="2438400" y="2217176"/>
            <a:ext cx="4267200" cy="709147"/>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u="sng" dirty="0">
                <a:latin typeface="Avenir Book" charset="0"/>
                <a:ea typeface="Avenir Book" charset="0"/>
                <a:cs typeface="Avenir Book" charset="0"/>
              </a:rPr>
              <a:t>TTL (Time to Live)</a:t>
            </a:r>
            <a:r>
              <a:rPr lang="en-US" dirty="0">
                <a:latin typeface="Avenir Book" charset="0"/>
                <a:ea typeface="Avenir Book" charset="0"/>
                <a:cs typeface="Avenir Book" charset="0"/>
              </a:rPr>
              <a:t>:  Decrement by 1 at each hop, send back error at 0</a:t>
            </a:r>
          </a:p>
        </p:txBody>
      </p:sp>
      <p:cxnSp>
        <p:nvCxnSpPr>
          <p:cNvPr id="8" name="Straight Arrow Connector 7">
            <a:extLst>
              <a:ext uri="{FF2B5EF4-FFF2-40B4-BE49-F238E27FC236}">
                <a16:creationId xmlns:a16="http://schemas.microsoft.com/office/drawing/2014/main" id="{2683B5FD-60C5-9647-A5CF-C325A9DA6B17}"/>
              </a:ext>
            </a:extLst>
          </p:cNvPr>
          <p:cNvCxnSpPr/>
          <p:nvPr/>
        </p:nvCxnSpPr>
        <p:spPr>
          <a:xfrm flipH="1" flipV="1">
            <a:off x="2133600" y="2038350"/>
            <a:ext cx="304800" cy="4479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F000D41A-4C87-6D4E-8888-9500966222BB}"/>
              </a:ext>
            </a:extLst>
          </p:cNvPr>
          <p:cNvSpPr/>
          <p:nvPr/>
        </p:nvSpPr>
        <p:spPr>
          <a:xfrm>
            <a:off x="1043466" y="4302803"/>
            <a:ext cx="6652734" cy="738305"/>
          </a:xfrm>
          <a:prstGeom prst="roundRect">
            <a:avLst/>
          </a:prstGeom>
          <a:solidFill>
            <a:srgbClr val="22A6F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latin typeface="Courier New" panose="02070309020205020404" pitchFamily="49" charset="0"/>
                <a:ea typeface="Avenir Book" charset="0"/>
                <a:cs typeface="Courier New" panose="02070309020205020404" pitchFamily="49" charset="0"/>
              </a:rPr>
              <a:t>traceroute</a:t>
            </a:r>
            <a:r>
              <a:rPr lang="en-US" dirty="0">
                <a:latin typeface="Avenir Book" charset="0"/>
                <a:ea typeface="Avenir Book" charset="0"/>
                <a:cs typeface="Avenir Book" charset="0"/>
              </a:rPr>
              <a:t>:  tool to send packets with increasing TTLs </a:t>
            </a:r>
            <a:br>
              <a:rPr lang="en-US" dirty="0">
                <a:latin typeface="Avenir Book" charset="0"/>
                <a:ea typeface="Avenir Book" charset="0"/>
                <a:cs typeface="Avenir Book" charset="0"/>
              </a:rPr>
            </a:br>
            <a:r>
              <a:rPr lang="en-US" dirty="0">
                <a:latin typeface="Avenir Book" charset="0"/>
                <a:ea typeface="Avenir Book" charset="0"/>
                <a:cs typeface="Avenir Book" charset="0"/>
              </a:rPr>
              <a:t>=&gt; can learn about network paths!</a:t>
            </a:r>
          </a:p>
        </p:txBody>
      </p:sp>
    </p:spTree>
    <p:extLst>
      <p:ext uri="{BB962C8B-B14F-4D97-AF65-F5344CB8AC3E}">
        <p14:creationId xmlns:p14="http://schemas.microsoft.com/office/powerpoint/2010/main" val="10222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C111-F56A-EC47-9E6A-B228162A32B1}"/>
              </a:ext>
            </a:extLst>
          </p:cNvPr>
          <p:cNvSpPr>
            <a:spLocks noGrp="1"/>
          </p:cNvSpPr>
          <p:nvPr>
            <p:ph type="title"/>
          </p:nvPr>
        </p:nvSpPr>
        <p:spPr/>
        <p:txBody>
          <a:bodyPr/>
          <a:lstStyle/>
          <a:p>
            <a:r>
              <a:rPr lang="en-US" dirty="0"/>
              <a:t>Traceroute</a:t>
            </a:r>
          </a:p>
        </p:txBody>
      </p:sp>
      <p:sp>
        <p:nvSpPr>
          <p:cNvPr id="3" name="Content Placeholder 2">
            <a:extLst>
              <a:ext uri="{FF2B5EF4-FFF2-40B4-BE49-F238E27FC236}">
                <a16:creationId xmlns:a16="http://schemas.microsoft.com/office/drawing/2014/main" id="{C040E6AA-6406-D44A-8521-A349AA6AEA44}"/>
              </a:ext>
            </a:extLst>
          </p:cNvPr>
          <p:cNvSpPr>
            <a:spLocks noGrp="1"/>
          </p:cNvSpPr>
          <p:nvPr>
            <p:ph idx="1"/>
          </p:nvPr>
        </p:nvSpPr>
        <p:spPr/>
        <p:txBody>
          <a:bodyPr/>
          <a:lstStyle/>
          <a:p>
            <a:r>
              <a:rPr lang="en-US" dirty="0"/>
              <a:t>When TTL reaches 0, router may send back an error</a:t>
            </a:r>
          </a:p>
          <a:p>
            <a:pPr lvl="1"/>
            <a:r>
              <a:rPr lang="en-US" dirty="0"/>
              <a:t>ICMP TTL exceeded</a:t>
            </a:r>
          </a:p>
          <a:p>
            <a:pPr lvl="1"/>
            <a:endParaRPr lang="en-US" dirty="0"/>
          </a:p>
          <a:p>
            <a:r>
              <a:rPr lang="en-US" dirty="0"/>
              <a:t>If it does, we can identify a path used by a packet!</a:t>
            </a:r>
          </a:p>
        </p:txBody>
      </p:sp>
      <p:sp>
        <p:nvSpPr>
          <p:cNvPr id="4" name="Slide Number Placeholder 3">
            <a:extLst>
              <a:ext uri="{FF2B5EF4-FFF2-40B4-BE49-F238E27FC236}">
                <a16:creationId xmlns:a16="http://schemas.microsoft.com/office/drawing/2014/main" id="{6A6D02EB-0C48-A84A-A3D2-8FB4D9589E30}"/>
              </a:ext>
            </a:extLst>
          </p:cNvPr>
          <p:cNvSpPr>
            <a:spLocks noGrp="1"/>
          </p:cNvSpPr>
          <p:nvPr>
            <p:ph type="sldNum" sz="quarter" idx="12"/>
          </p:nvPr>
        </p:nvSpPr>
        <p:spPr/>
        <p:txBody>
          <a:bodyPr/>
          <a:lstStyle/>
          <a:p>
            <a:fld id="{22D6CAD1-C946-4B93-B6A2-6369BC3B5860}" type="slidenum">
              <a:rPr lang="en-US" smtClean="0"/>
              <a:t>57</a:t>
            </a:fld>
            <a:endParaRPr lang="en-US"/>
          </a:p>
        </p:txBody>
      </p:sp>
    </p:spTree>
    <p:extLst>
      <p:ext uri="{BB962C8B-B14F-4D97-AF65-F5344CB8AC3E}">
        <p14:creationId xmlns:p14="http://schemas.microsoft.com/office/powerpoint/2010/main" val="31962645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50FD-9636-8D46-BC65-C1F8BC521588}"/>
              </a:ext>
            </a:extLst>
          </p:cNvPr>
          <p:cNvSpPr>
            <a:spLocks noGrp="1"/>
          </p:cNvSpPr>
          <p:nvPr>
            <p:ph type="title"/>
          </p:nvPr>
        </p:nvSpPr>
        <p:spPr/>
        <p:txBody>
          <a:bodyPr/>
          <a:lstStyle/>
          <a:p>
            <a:r>
              <a:rPr lang="en-US" dirty="0"/>
              <a:t>Traceroute example</a:t>
            </a:r>
          </a:p>
        </p:txBody>
      </p:sp>
      <p:sp>
        <p:nvSpPr>
          <p:cNvPr id="4" name="Slide Number Placeholder 3">
            <a:extLst>
              <a:ext uri="{FF2B5EF4-FFF2-40B4-BE49-F238E27FC236}">
                <a16:creationId xmlns:a16="http://schemas.microsoft.com/office/drawing/2014/main" id="{3B091C26-4112-954F-9632-104E05E52CE1}"/>
              </a:ext>
            </a:extLst>
          </p:cNvPr>
          <p:cNvSpPr>
            <a:spLocks noGrp="1"/>
          </p:cNvSpPr>
          <p:nvPr>
            <p:ph type="sldNum" sz="quarter" idx="12"/>
          </p:nvPr>
        </p:nvSpPr>
        <p:spPr/>
        <p:txBody>
          <a:bodyPr/>
          <a:lstStyle/>
          <a:p>
            <a:fld id="{22D6CAD1-C946-4B93-B6A2-6369BC3B5860}" type="slidenum">
              <a:rPr lang="en-US" smtClean="0"/>
              <a:t>58</a:t>
            </a:fld>
            <a:endParaRPr lang="en-US"/>
          </a:p>
        </p:txBody>
      </p:sp>
      <p:sp>
        <p:nvSpPr>
          <p:cNvPr id="6" name="Rectangle 5">
            <a:extLst>
              <a:ext uri="{FF2B5EF4-FFF2-40B4-BE49-F238E27FC236}">
                <a16:creationId xmlns:a16="http://schemas.microsoft.com/office/drawing/2014/main" id="{7B7EEB3E-CC96-E54E-8136-5081BBF56511}"/>
              </a:ext>
            </a:extLst>
          </p:cNvPr>
          <p:cNvSpPr/>
          <p:nvPr/>
        </p:nvSpPr>
        <p:spPr>
          <a:xfrm>
            <a:off x="514350" y="1047750"/>
            <a:ext cx="8115300" cy="1954381"/>
          </a:xfrm>
          <a:prstGeom prst="rect">
            <a:avLst/>
          </a:prstGeom>
          <a:solidFill>
            <a:schemeClr val="bg1"/>
          </a:solidFill>
        </p:spPr>
        <p:txBody>
          <a:bodyPr wrap="square">
            <a:spAutoFit/>
          </a:bodyPr>
          <a:lstStyle/>
          <a:p>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deemer@Warsprite</a:t>
            </a:r>
            <a:r>
              <a:rPr lang="en-US" sz="1400" dirty="0">
                <a:latin typeface="Consolas" panose="020B0609020204030204" pitchFamily="49" charset="0"/>
                <a:cs typeface="Consolas" panose="020B0609020204030204" pitchFamily="49" charset="0"/>
              </a:rPr>
              <a:t> ~]$ traceroute -q 1 </a:t>
            </a:r>
            <a:r>
              <a:rPr lang="en-US" sz="1400" dirty="0" err="1">
                <a:latin typeface="Consolas" panose="020B0609020204030204" pitchFamily="49" charset="0"/>
                <a:cs typeface="Consolas" panose="020B0609020204030204" pitchFamily="49" charset="0"/>
              </a:rPr>
              <a:t>google.com</a:t>
            </a:r>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traceroute to </a:t>
            </a:r>
            <a:r>
              <a:rPr lang="en-US" sz="1400" dirty="0" err="1">
                <a:latin typeface="Consolas" panose="020B0609020204030204" pitchFamily="49" charset="0"/>
                <a:cs typeface="Consolas" panose="020B0609020204030204" pitchFamily="49" charset="0"/>
              </a:rPr>
              <a:t>google.com</a:t>
            </a:r>
            <a:r>
              <a:rPr lang="en-US" sz="1400" dirty="0">
                <a:latin typeface="Consolas" panose="020B0609020204030204" pitchFamily="49" charset="0"/>
                <a:cs typeface="Consolas" panose="020B0609020204030204" pitchFamily="49" charset="0"/>
              </a:rPr>
              <a:t> (142.251.40.174), 30 hops max, 60 byte packets</a:t>
            </a:r>
          </a:p>
          <a:p>
            <a:r>
              <a:rPr lang="en-US" sz="1400" dirty="0">
                <a:latin typeface="Consolas" panose="020B0609020204030204" pitchFamily="49" charset="0"/>
                <a:cs typeface="Consolas" panose="020B0609020204030204" pitchFamily="49" charset="0"/>
              </a:rPr>
              <a:t> 1  router1-nac.linode.com (207.99.1.13)  0.621 </a:t>
            </a:r>
            <a:r>
              <a:rPr lang="en-US" sz="1400" dirty="0" err="1">
                <a:latin typeface="Consolas" panose="020B0609020204030204" pitchFamily="49" charset="0"/>
                <a:cs typeface="Consolas" panose="020B0609020204030204" pitchFamily="49" charset="0"/>
              </a:rPr>
              <a:t>ms</a:t>
            </a:r>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 2  if-0-1-0-0-0.gw1.cjj1.us.linode.com (173.255.239.26)  0.499 </a:t>
            </a:r>
            <a:r>
              <a:rPr lang="en-US" sz="1400" dirty="0" err="1">
                <a:latin typeface="Consolas" panose="020B0609020204030204" pitchFamily="49" charset="0"/>
                <a:cs typeface="Consolas" panose="020B0609020204030204" pitchFamily="49" charset="0"/>
              </a:rPr>
              <a:t>ms</a:t>
            </a:r>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 3  72.14.222.136 (72.14.222.136)  0.949 </a:t>
            </a:r>
            <a:r>
              <a:rPr lang="en-US" sz="1400" dirty="0" err="1">
                <a:latin typeface="Consolas" panose="020B0609020204030204" pitchFamily="49" charset="0"/>
                <a:cs typeface="Consolas" panose="020B0609020204030204" pitchFamily="49" charset="0"/>
              </a:rPr>
              <a:t>ms</a:t>
            </a:r>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 4  72.14.222.136 (72.14.222.136)  0.919 </a:t>
            </a:r>
            <a:r>
              <a:rPr lang="en-US" sz="1400" dirty="0" err="1">
                <a:latin typeface="Consolas" panose="020B0609020204030204" pitchFamily="49" charset="0"/>
                <a:cs typeface="Consolas" panose="020B0609020204030204" pitchFamily="49" charset="0"/>
              </a:rPr>
              <a:t>ms</a:t>
            </a:r>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 5  108.170.248.65 (108.170.248.65)  1.842 </a:t>
            </a:r>
            <a:r>
              <a:rPr lang="en-US" sz="1400" dirty="0" err="1">
                <a:latin typeface="Consolas" panose="020B0609020204030204" pitchFamily="49" charset="0"/>
                <a:cs typeface="Consolas" panose="020B0609020204030204" pitchFamily="49" charset="0"/>
              </a:rPr>
              <a:t>ms</a:t>
            </a:r>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 6  </a:t>
            </a:r>
            <a:r>
              <a:rPr lang="en-US" sz="1400" dirty="0">
                <a:solidFill>
                  <a:srgbClr val="FFCC33"/>
                </a:solidFill>
                <a:latin typeface="Consolas" panose="020B0609020204030204" pitchFamily="49" charset="0"/>
                <a:cs typeface="Consolas" panose="020B0609020204030204" pitchFamily="49" charset="0"/>
              </a:rPr>
              <a:t>lga</a:t>
            </a:r>
            <a:r>
              <a:rPr lang="en-US" sz="1400" dirty="0">
                <a:latin typeface="Consolas" panose="020B0609020204030204" pitchFamily="49" charset="0"/>
                <a:cs typeface="Consolas" panose="020B0609020204030204" pitchFamily="49" charset="0"/>
              </a:rPr>
              <a:t>25s81-in-f14.1e100.net (142.251.40.174)  1.812 </a:t>
            </a:r>
            <a:r>
              <a:rPr lang="en-US" sz="1400" dirty="0" err="1">
                <a:latin typeface="Consolas" panose="020B0609020204030204" pitchFamily="49" charset="0"/>
                <a:cs typeface="Consolas" panose="020B0609020204030204" pitchFamily="49" charset="0"/>
              </a:rPr>
              <a:t>ms</a:t>
            </a:r>
            <a:endParaRPr lang="en-US" sz="1400" dirty="0">
              <a:latin typeface="Consolas" panose="020B0609020204030204" pitchFamily="49" charset="0"/>
              <a:cs typeface="Consolas" panose="020B0609020204030204" pitchFamily="49" charset="0"/>
            </a:endParaRPr>
          </a:p>
          <a:p>
            <a:endParaRPr lang="en-US" sz="800" dirty="0">
              <a:effectLst/>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643054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50FD-9636-8D46-BC65-C1F8BC521588}"/>
              </a:ext>
            </a:extLst>
          </p:cNvPr>
          <p:cNvSpPr>
            <a:spLocks noGrp="1"/>
          </p:cNvSpPr>
          <p:nvPr>
            <p:ph type="title"/>
          </p:nvPr>
        </p:nvSpPr>
        <p:spPr/>
        <p:txBody>
          <a:bodyPr/>
          <a:lstStyle/>
          <a:p>
            <a:r>
              <a:rPr lang="en-US" dirty="0"/>
              <a:t>Traceroute example</a:t>
            </a:r>
          </a:p>
        </p:txBody>
      </p:sp>
      <p:sp>
        <p:nvSpPr>
          <p:cNvPr id="4" name="Slide Number Placeholder 3">
            <a:extLst>
              <a:ext uri="{FF2B5EF4-FFF2-40B4-BE49-F238E27FC236}">
                <a16:creationId xmlns:a16="http://schemas.microsoft.com/office/drawing/2014/main" id="{3B091C26-4112-954F-9632-104E05E52CE1}"/>
              </a:ext>
            </a:extLst>
          </p:cNvPr>
          <p:cNvSpPr>
            <a:spLocks noGrp="1"/>
          </p:cNvSpPr>
          <p:nvPr>
            <p:ph type="sldNum" sz="quarter" idx="12"/>
          </p:nvPr>
        </p:nvSpPr>
        <p:spPr/>
        <p:txBody>
          <a:bodyPr/>
          <a:lstStyle/>
          <a:p>
            <a:fld id="{22D6CAD1-C946-4B93-B6A2-6369BC3B5860}" type="slidenum">
              <a:rPr lang="en-US" smtClean="0"/>
              <a:t>59</a:t>
            </a:fld>
            <a:endParaRPr lang="en-US"/>
          </a:p>
        </p:txBody>
      </p:sp>
      <p:sp>
        <p:nvSpPr>
          <p:cNvPr id="6" name="Rectangle 5">
            <a:extLst>
              <a:ext uri="{FF2B5EF4-FFF2-40B4-BE49-F238E27FC236}">
                <a16:creationId xmlns:a16="http://schemas.microsoft.com/office/drawing/2014/main" id="{7B7EEB3E-CC96-E54E-8136-5081BBF56511}"/>
              </a:ext>
            </a:extLst>
          </p:cNvPr>
          <p:cNvSpPr/>
          <p:nvPr/>
        </p:nvSpPr>
        <p:spPr>
          <a:xfrm>
            <a:off x="514350" y="1047750"/>
            <a:ext cx="8115300" cy="3416320"/>
          </a:xfrm>
          <a:prstGeom prst="rect">
            <a:avLst/>
          </a:prstGeom>
          <a:solidFill>
            <a:schemeClr val="bg1"/>
          </a:solidFill>
        </p:spPr>
        <p:txBody>
          <a:bodyPr wrap="square">
            <a:spAutoFit/>
          </a:bodyPr>
          <a:lstStyle/>
          <a:p>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deemer@Warsprite</a:t>
            </a:r>
            <a:r>
              <a:rPr lang="en-US" sz="1400" dirty="0">
                <a:latin typeface="Consolas" panose="020B0609020204030204" pitchFamily="49" charset="0"/>
                <a:cs typeface="Consolas" panose="020B0609020204030204" pitchFamily="49" charset="0"/>
              </a:rPr>
              <a:t> ~]$ traceroute -q 1 </a:t>
            </a:r>
            <a:r>
              <a:rPr lang="en-US" sz="1400" dirty="0" err="1">
                <a:latin typeface="Consolas" panose="020B0609020204030204" pitchFamily="49" charset="0"/>
                <a:cs typeface="Consolas" panose="020B0609020204030204" pitchFamily="49" charset="0"/>
              </a:rPr>
              <a:t>amazon.co.uk</a:t>
            </a:r>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traceroute to </a:t>
            </a:r>
            <a:r>
              <a:rPr lang="en-US" sz="1400" dirty="0" err="1">
                <a:latin typeface="Consolas" panose="020B0609020204030204" pitchFamily="49" charset="0"/>
                <a:cs typeface="Consolas" panose="020B0609020204030204" pitchFamily="49" charset="0"/>
              </a:rPr>
              <a:t>amazon.co.uk</a:t>
            </a:r>
            <a:r>
              <a:rPr lang="en-US" sz="1400" dirty="0">
                <a:latin typeface="Consolas" panose="020B0609020204030204" pitchFamily="49" charset="0"/>
                <a:cs typeface="Consolas" panose="020B0609020204030204" pitchFamily="49" charset="0"/>
              </a:rPr>
              <a:t> (178.236.7.220), 30 hops max, 60 byte packets</a:t>
            </a:r>
          </a:p>
          <a:p>
            <a:r>
              <a:rPr lang="en-US" sz="1400" dirty="0">
                <a:latin typeface="Consolas" panose="020B0609020204030204" pitchFamily="49" charset="0"/>
                <a:cs typeface="Consolas" panose="020B0609020204030204" pitchFamily="49" charset="0"/>
              </a:rPr>
              <a:t> 1  router2-nac.linode.com (207.99.1.14)  0.577 </a:t>
            </a:r>
            <a:r>
              <a:rPr lang="en-US" sz="1400" dirty="0" err="1">
                <a:latin typeface="Consolas" panose="020B0609020204030204" pitchFamily="49" charset="0"/>
                <a:cs typeface="Consolas" panose="020B0609020204030204" pitchFamily="49" charset="0"/>
              </a:rPr>
              <a:t>ms</a:t>
            </a:r>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 2  if-11-1-0-1-0.gw2.cjj1.us.linode.com (173.255.239.16)  0.461 </a:t>
            </a:r>
            <a:r>
              <a:rPr lang="en-US" sz="1400" dirty="0" err="1">
                <a:latin typeface="Consolas" panose="020B0609020204030204" pitchFamily="49" charset="0"/>
                <a:cs typeface="Consolas" panose="020B0609020204030204" pitchFamily="49" charset="0"/>
              </a:rPr>
              <a:t>ms</a:t>
            </a:r>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 3  ix-et-2-0-2-0.tcore3.</a:t>
            </a:r>
            <a:r>
              <a:rPr lang="en-US" sz="1400" dirty="0">
                <a:solidFill>
                  <a:srgbClr val="FFC000"/>
                </a:solidFill>
                <a:latin typeface="Consolas" panose="020B0609020204030204" pitchFamily="49" charset="0"/>
                <a:cs typeface="Consolas" panose="020B0609020204030204" pitchFamily="49" charset="0"/>
              </a:rPr>
              <a:t>njy-newark</a:t>
            </a:r>
            <a:r>
              <a:rPr lang="en-US" sz="1400" dirty="0">
                <a:latin typeface="Consolas" panose="020B0609020204030204" pitchFamily="49" charset="0"/>
                <a:cs typeface="Consolas" panose="020B0609020204030204" pitchFamily="49" charset="0"/>
              </a:rPr>
              <a:t>.as6453.net (66.198.70.104)  1.025 </a:t>
            </a:r>
            <a:r>
              <a:rPr lang="en-US" sz="1400" dirty="0" err="1">
                <a:latin typeface="Consolas" panose="020B0609020204030204" pitchFamily="49" charset="0"/>
                <a:cs typeface="Consolas" panose="020B0609020204030204" pitchFamily="49" charset="0"/>
              </a:rPr>
              <a:t>ms</a:t>
            </a:r>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 4  be3294.ccr41.</a:t>
            </a:r>
            <a:r>
              <a:rPr lang="en-US" sz="1400" dirty="0">
                <a:solidFill>
                  <a:srgbClr val="FFC000"/>
                </a:solidFill>
                <a:latin typeface="Consolas" panose="020B0609020204030204" pitchFamily="49" charset="0"/>
                <a:cs typeface="Consolas" panose="020B0609020204030204" pitchFamily="49" charset="0"/>
              </a:rPr>
              <a:t>jfk02</a:t>
            </a:r>
            <a:r>
              <a:rPr lang="en-US" sz="1400" dirty="0">
                <a:latin typeface="Consolas" panose="020B0609020204030204" pitchFamily="49" charset="0"/>
                <a:cs typeface="Consolas" panose="020B0609020204030204" pitchFamily="49" charset="0"/>
              </a:rPr>
              <a:t>.atlas.cogentco.com (154.54.47.217)  2.938 </a:t>
            </a:r>
            <a:r>
              <a:rPr lang="en-US" sz="1400" dirty="0" err="1">
                <a:latin typeface="Consolas" panose="020B0609020204030204" pitchFamily="49" charset="0"/>
                <a:cs typeface="Consolas" panose="020B0609020204030204" pitchFamily="49" charset="0"/>
              </a:rPr>
              <a:t>ms</a:t>
            </a:r>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 5  be2317.ccr41.</a:t>
            </a:r>
            <a:r>
              <a:rPr lang="en-US" sz="1400" dirty="0">
                <a:solidFill>
                  <a:srgbClr val="FFC000"/>
                </a:solidFill>
                <a:latin typeface="Consolas" panose="020B0609020204030204" pitchFamily="49" charset="0"/>
                <a:cs typeface="Consolas" panose="020B0609020204030204" pitchFamily="49" charset="0"/>
              </a:rPr>
              <a:t>lon13</a:t>
            </a:r>
            <a:r>
              <a:rPr lang="en-US" sz="1400" dirty="0">
                <a:latin typeface="Consolas" panose="020B0609020204030204" pitchFamily="49" charset="0"/>
                <a:cs typeface="Consolas" panose="020B0609020204030204" pitchFamily="49" charset="0"/>
              </a:rPr>
              <a:t>.atlas.cogentco.com (154.54.30.186)  69.725 </a:t>
            </a:r>
            <a:r>
              <a:rPr lang="en-US" sz="1400" dirty="0" err="1">
                <a:latin typeface="Consolas" panose="020B0609020204030204" pitchFamily="49" charset="0"/>
                <a:cs typeface="Consolas" panose="020B0609020204030204" pitchFamily="49" charset="0"/>
              </a:rPr>
              <a:t>ms</a:t>
            </a:r>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 6  be2350.rcr21.b023101-0.lon13.atlas.cogentco.com (130.117.51.138)  69.947 </a:t>
            </a:r>
            <a:r>
              <a:rPr lang="en-US" sz="1400" dirty="0" err="1">
                <a:latin typeface="Consolas" panose="020B0609020204030204" pitchFamily="49" charset="0"/>
                <a:cs typeface="Consolas" panose="020B0609020204030204" pitchFamily="49" charset="0"/>
              </a:rPr>
              <a:t>ms</a:t>
            </a:r>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 7  a100-row.demarc.cogentco.com (149.11.173.122)  71.639 </a:t>
            </a:r>
            <a:r>
              <a:rPr lang="en-US" sz="1400" dirty="0" err="1">
                <a:latin typeface="Consolas" panose="020B0609020204030204" pitchFamily="49" charset="0"/>
                <a:cs typeface="Consolas" panose="020B0609020204030204" pitchFamily="49" charset="0"/>
              </a:rPr>
              <a:t>ms</a:t>
            </a:r>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 8  150.222.15.28 (150.222.15.28)  78.217 </a:t>
            </a:r>
            <a:r>
              <a:rPr lang="en-US" sz="1400" dirty="0" err="1">
                <a:latin typeface="Consolas" panose="020B0609020204030204" pitchFamily="49" charset="0"/>
                <a:cs typeface="Consolas" panose="020B0609020204030204" pitchFamily="49" charset="0"/>
              </a:rPr>
              <a:t>ms</a:t>
            </a:r>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 9  150.222.15.21 (150.222.15.21)  84.383 </a:t>
            </a:r>
            <a:r>
              <a:rPr lang="en-US" sz="1400" dirty="0" err="1">
                <a:latin typeface="Consolas" panose="020B0609020204030204" pitchFamily="49" charset="0"/>
                <a:cs typeface="Consolas" panose="020B0609020204030204" pitchFamily="49" charset="0"/>
              </a:rPr>
              <a:t>ms</a:t>
            </a:r>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10  *</a:t>
            </a:r>
          </a:p>
          <a:p>
            <a:r>
              <a:rPr lang="en-US" sz="1400" dirty="0">
                <a:latin typeface="Consolas" panose="020B0609020204030204" pitchFamily="49" charset="0"/>
                <a:cs typeface="Consolas" panose="020B0609020204030204" pitchFamily="49" charset="0"/>
              </a:rPr>
              <a:t>11  150.222.15.4 (150.222.15.4)  74.529 </a:t>
            </a:r>
            <a:r>
              <a:rPr lang="en-US" sz="1400" dirty="0" err="1">
                <a:latin typeface="Consolas" panose="020B0609020204030204" pitchFamily="49" charset="0"/>
                <a:cs typeface="Consolas" panose="020B0609020204030204" pitchFamily="49" charset="0"/>
              </a:rPr>
              <a:t>ms</a:t>
            </a:r>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                                        . . .</a:t>
            </a:r>
          </a:p>
          <a:p>
            <a:r>
              <a:rPr lang="en-US" sz="1400" dirty="0">
                <a:latin typeface="Consolas" panose="020B0609020204030204" pitchFamily="49" charset="0"/>
                <a:cs typeface="Consolas" panose="020B0609020204030204" pitchFamily="49" charset="0"/>
              </a:rPr>
              <a:t>30  178.236.14.162 (178.236.14.162)  83.659 </a:t>
            </a:r>
            <a:r>
              <a:rPr lang="en-US" sz="1400" dirty="0" err="1">
                <a:latin typeface="Consolas" panose="020B0609020204030204" pitchFamily="49" charset="0"/>
                <a:cs typeface="Consolas" panose="020B0609020204030204" pitchFamily="49" charset="0"/>
              </a:rPr>
              <a:t>ms</a:t>
            </a:r>
            <a:endParaRPr lang="en-US" sz="1400" dirty="0">
              <a:latin typeface="Consolas" panose="020B0609020204030204" pitchFamily="49" charset="0"/>
              <a:cs typeface="Consolas" panose="020B0609020204030204" pitchFamily="49" charset="0"/>
            </a:endParaRPr>
          </a:p>
          <a:p>
            <a:endParaRPr lang="en-US" sz="600" dirty="0">
              <a:effectLst/>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84231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FF9A84-B044-24D3-C28D-567498D5B793}"/>
              </a:ext>
            </a:extLst>
          </p:cNvPr>
          <p:cNvSpPr>
            <a:spLocks noGrp="1"/>
          </p:cNvSpPr>
          <p:nvPr>
            <p:ph type="title"/>
          </p:nvPr>
        </p:nvSpPr>
        <p:spPr/>
        <p:txBody>
          <a:bodyPr/>
          <a:lstStyle/>
          <a:p>
            <a:r>
              <a:rPr lang="en-US" dirty="0"/>
              <a:t>Warmup</a:t>
            </a:r>
          </a:p>
        </p:txBody>
      </p:sp>
      <p:sp>
        <p:nvSpPr>
          <p:cNvPr id="4" name="Slide Number Placeholder 3">
            <a:extLst>
              <a:ext uri="{FF2B5EF4-FFF2-40B4-BE49-F238E27FC236}">
                <a16:creationId xmlns:a16="http://schemas.microsoft.com/office/drawing/2014/main" id="{9C5BD23E-3A23-EF46-B4BB-99F7FF841498}"/>
              </a:ext>
            </a:extLst>
          </p:cNvPr>
          <p:cNvSpPr>
            <a:spLocks noGrp="1"/>
          </p:cNvSpPr>
          <p:nvPr>
            <p:ph type="sldNum" sz="quarter" idx="12"/>
          </p:nvPr>
        </p:nvSpPr>
        <p:spPr/>
        <p:txBody>
          <a:bodyPr/>
          <a:lstStyle/>
          <a:p>
            <a:fld id="{22D6CAD1-C946-4B93-B6A2-6369BC3B5860}" type="slidenum">
              <a:rPr lang="en-US" smtClean="0"/>
              <a:t>6</a:t>
            </a:fld>
            <a:endParaRPr lang="en-US"/>
          </a:p>
        </p:txBody>
      </p:sp>
      <p:cxnSp>
        <p:nvCxnSpPr>
          <p:cNvPr id="21" name="Straight Connector 20">
            <a:extLst>
              <a:ext uri="{FF2B5EF4-FFF2-40B4-BE49-F238E27FC236}">
                <a16:creationId xmlns:a16="http://schemas.microsoft.com/office/drawing/2014/main" id="{83F0EFFC-AAE4-7A4D-8BBA-CB77B9CE39FE}"/>
              </a:ext>
            </a:extLst>
          </p:cNvPr>
          <p:cNvCxnSpPr>
            <a:cxnSpLocks/>
          </p:cNvCxnSpPr>
          <p:nvPr/>
        </p:nvCxnSpPr>
        <p:spPr>
          <a:xfrm flipH="1" flipV="1">
            <a:off x="1524000" y="3029035"/>
            <a:ext cx="2470277" cy="94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4E0930-0356-5D4F-998D-B6FA3B6D0794}"/>
              </a:ext>
            </a:extLst>
          </p:cNvPr>
          <p:cNvCxnSpPr>
            <a:cxnSpLocks/>
            <a:stCxn id="6" idx="1"/>
          </p:cNvCxnSpPr>
          <p:nvPr/>
        </p:nvCxnSpPr>
        <p:spPr>
          <a:xfrm rot="10800000">
            <a:off x="1473175" y="1799206"/>
            <a:ext cx="2470277" cy="1239239"/>
          </a:xfrm>
          <a:prstGeom prst="bentConnector3">
            <a:avLst>
              <a:gd name="adj1" fmla="val 6330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4">
            <a:extLst>
              <a:ext uri="{FF2B5EF4-FFF2-40B4-BE49-F238E27FC236}">
                <a16:creationId xmlns:a16="http://schemas.microsoft.com/office/drawing/2014/main" id="{601AEFED-9C77-C643-84A4-DE003DDE20DE}"/>
              </a:ext>
            </a:extLst>
          </p:cNvPr>
          <p:cNvCxnSpPr>
            <a:cxnSpLocks/>
            <a:stCxn id="6" idx="1"/>
          </p:cNvCxnSpPr>
          <p:nvPr/>
        </p:nvCxnSpPr>
        <p:spPr>
          <a:xfrm rot="10800000" flipV="1">
            <a:off x="1524005" y="3038443"/>
            <a:ext cx="2419447" cy="1209685"/>
          </a:xfrm>
          <a:prstGeom prst="bentConnector3">
            <a:avLst>
              <a:gd name="adj1" fmla="val 6417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372EF9-DF84-AE48-BDA2-6C954A1A97DA}"/>
              </a:ext>
            </a:extLst>
          </p:cNvPr>
          <p:cNvCxnSpPr>
            <a:cxnSpLocks/>
          </p:cNvCxnSpPr>
          <p:nvPr/>
        </p:nvCxnSpPr>
        <p:spPr>
          <a:xfrm flipV="1">
            <a:off x="4590549" y="1547341"/>
            <a:ext cx="0" cy="10588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451C905-0A12-5240-B49A-F8899565FBDF}"/>
              </a:ext>
            </a:extLst>
          </p:cNvPr>
          <p:cNvSpPr txBox="1"/>
          <p:nvPr/>
        </p:nvSpPr>
        <p:spPr>
          <a:xfrm>
            <a:off x="4562680" y="1222664"/>
            <a:ext cx="3316934" cy="369332"/>
          </a:xfrm>
          <a:prstGeom prst="rect">
            <a:avLst/>
          </a:prstGeom>
          <a:noFill/>
        </p:spPr>
        <p:txBody>
          <a:bodyPr wrap="none" rtlCol="0">
            <a:spAutoFit/>
          </a:bodyPr>
          <a:lstStyle/>
          <a:p>
            <a:r>
              <a:rPr lang="en-US" dirty="0">
                <a:latin typeface="Avenir Book" charset="0"/>
                <a:ea typeface="Avenir Book" charset="0"/>
                <a:cs typeface="Avenir Book" charset="0"/>
              </a:rPr>
              <a:t>To more networks (</a:t>
            </a:r>
            <a:r>
              <a:rPr lang="en-US" dirty="0" err="1">
                <a:latin typeface="Avenir Book" charset="0"/>
                <a:ea typeface="Avenir Book" charset="0"/>
                <a:cs typeface="Avenir Book" charset="0"/>
              </a:rPr>
              <a:t>ie</a:t>
            </a:r>
            <a:r>
              <a:rPr lang="en-US" dirty="0">
                <a:latin typeface="Avenir Book" charset="0"/>
                <a:ea typeface="Avenir Book" charset="0"/>
                <a:cs typeface="Avenir Book" charset="0"/>
              </a:rPr>
              <a:t>, Internet)</a:t>
            </a:r>
          </a:p>
        </p:txBody>
      </p:sp>
      <p:cxnSp>
        <p:nvCxnSpPr>
          <p:cNvPr id="37" name="Straight Connector 24">
            <a:extLst>
              <a:ext uri="{FF2B5EF4-FFF2-40B4-BE49-F238E27FC236}">
                <a16:creationId xmlns:a16="http://schemas.microsoft.com/office/drawing/2014/main" id="{BFDB9E11-3746-A84C-9960-913A830E90F8}"/>
              </a:ext>
            </a:extLst>
          </p:cNvPr>
          <p:cNvCxnSpPr>
            <a:cxnSpLocks/>
          </p:cNvCxnSpPr>
          <p:nvPr/>
        </p:nvCxnSpPr>
        <p:spPr>
          <a:xfrm flipV="1">
            <a:off x="5251580" y="2360848"/>
            <a:ext cx="2457904" cy="688447"/>
          </a:xfrm>
          <a:prstGeom prst="bentConnector3">
            <a:avLst>
              <a:gd name="adj1" fmla="val 6453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D38E849F-6161-4C43-934E-7CE1583F7645}"/>
              </a:ext>
            </a:extLst>
          </p:cNvPr>
          <p:cNvCxnSpPr>
            <a:cxnSpLocks/>
            <a:stCxn id="6" idx="3"/>
          </p:cNvCxnSpPr>
          <p:nvPr/>
        </p:nvCxnSpPr>
        <p:spPr>
          <a:xfrm>
            <a:off x="5237646" y="3038444"/>
            <a:ext cx="2433180" cy="508221"/>
          </a:xfrm>
          <a:prstGeom prst="bentConnector3">
            <a:avLst>
              <a:gd name="adj1" fmla="val 6579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A8898B9-F453-D542-9D20-173D2BC3650B}"/>
              </a:ext>
            </a:extLst>
          </p:cNvPr>
          <p:cNvSpPr txBox="1"/>
          <p:nvPr/>
        </p:nvSpPr>
        <p:spPr>
          <a:xfrm>
            <a:off x="1498701" y="2042279"/>
            <a:ext cx="731290" cy="307777"/>
          </a:xfrm>
          <a:prstGeom prst="rect">
            <a:avLst/>
          </a:prstGeom>
          <a:noFill/>
        </p:spPr>
        <p:txBody>
          <a:bodyPr wrap="none" rtlCol="0">
            <a:spAutoFit/>
          </a:bodyPr>
          <a:lstStyle/>
          <a:p>
            <a:r>
              <a:rPr lang="en-US" sz="1400" dirty="0">
                <a:latin typeface="Avenir Book" panose="02000503020000020003" pitchFamily="2" charset="0"/>
              </a:rPr>
              <a:t>1.2.1.2</a:t>
            </a:r>
          </a:p>
        </p:txBody>
      </p:sp>
      <p:sp>
        <p:nvSpPr>
          <p:cNvPr id="30" name="Rectangle 29">
            <a:extLst>
              <a:ext uri="{FF2B5EF4-FFF2-40B4-BE49-F238E27FC236}">
                <a16:creationId xmlns:a16="http://schemas.microsoft.com/office/drawing/2014/main" id="{2D8BC8B3-1317-B540-AC65-BE4687560CFF}"/>
              </a:ext>
            </a:extLst>
          </p:cNvPr>
          <p:cNvSpPr/>
          <p:nvPr/>
        </p:nvSpPr>
        <p:spPr>
          <a:xfrm>
            <a:off x="1730718" y="1702171"/>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CFF916A-15A9-7644-86FA-9A98D9669EE6}"/>
              </a:ext>
            </a:extLst>
          </p:cNvPr>
          <p:cNvSpPr/>
          <p:nvPr/>
        </p:nvSpPr>
        <p:spPr>
          <a:xfrm>
            <a:off x="1728740" y="2918900"/>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14AC48C-F81D-FE41-8DDA-ACA047306205}"/>
              </a:ext>
            </a:extLst>
          </p:cNvPr>
          <p:cNvSpPr/>
          <p:nvPr/>
        </p:nvSpPr>
        <p:spPr>
          <a:xfrm>
            <a:off x="1728740" y="413325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E51F4CB-F8FD-DC42-84CD-E1D2F8675F66}"/>
              </a:ext>
            </a:extLst>
          </p:cNvPr>
          <p:cNvSpPr/>
          <p:nvPr/>
        </p:nvSpPr>
        <p:spPr>
          <a:xfrm>
            <a:off x="7257704" y="2292930"/>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BE95DE6-E26D-FE48-9855-E294DCF2FBF1}"/>
              </a:ext>
            </a:extLst>
          </p:cNvPr>
          <p:cNvSpPr/>
          <p:nvPr/>
        </p:nvSpPr>
        <p:spPr>
          <a:xfrm>
            <a:off x="7246779" y="3463222"/>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5730E4-7B16-5148-87DD-7EB69D58C0E0}"/>
              </a:ext>
            </a:extLst>
          </p:cNvPr>
          <p:cNvSpPr/>
          <p:nvPr/>
        </p:nvSpPr>
        <p:spPr>
          <a:xfrm>
            <a:off x="3716720" y="293444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84C6CC2-D811-1F45-96FE-C79F43F30A11}"/>
              </a:ext>
            </a:extLst>
          </p:cNvPr>
          <p:cNvSpPr/>
          <p:nvPr/>
        </p:nvSpPr>
        <p:spPr>
          <a:xfrm>
            <a:off x="5230678" y="295470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1198319-DBA8-8349-987B-963864E3570F}"/>
              </a:ext>
            </a:extLst>
          </p:cNvPr>
          <p:cNvSpPr/>
          <p:nvPr/>
        </p:nvSpPr>
        <p:spPr>
          <a:xfrm>
            <a:off x="4477183" y="241468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762D3E4-ACD8-2545-81A6-066613DDDE39}"/>
              </a:ext>
            </a:extLst>
          </p:cNvPr>
          <p:cNvSpPr txBox="1"/>
          <p:nvPr/>
        </p:nvSpPr>
        <p:spPr>
          <a:xfrm>
            <a:off x="1582859" y="3264090"/>
            <a:ext cx="731290" cy="307777"/>
          </a:xfrm>
          <a:prstGeom prst="rect">
            <a:avLst/>
          </a:prstGeom>
          <a:noFill/>
        </p:spPr>
        <p:txBody>
          <a:bodyPr wrap="none" rtlCol="0">
            <a:spAutoFit/>
          </a:bodyPr>
          <a:lstStyle/>
          <a:p>
            <a:r>
              <a:rPr lang="en-US" sz="1400" dirty="0">
                <a:latin typeface="Avenir Book" panose="02000503020000020003" pitchFamily="2" charset="0"/>
              </a:rPr>
              <a:t>1.2.1.3</a:t>
            </a:r>
          </a:p>
        </p:txBody>
      </p:sp>
      <p:sp>
        <p:nvSpPr>
          <p:cNvPr id="43" name="TextBox 42">
            <a:extLst>
              <a:ext uri="{FF2B5EF4-FFF2-40B4-BE49-F238E27FC236}">
                <a16:creationId xmlns:a16="http://schemas.microsoft.com/office/drawing/2014/main" id="{1017AF6B-AEA4-9043-A082-EEB5247BF1D6}"/>
              </a:ext>
            </a:extLst>
          </p:cNvPr>
          <p:cNvSpPr txBox="1"/>
          <p:nvPr/>
        </p:nvSpPr>
        <p:spPr>
          <a:xfrm>
            <a:off x="1576972" y="4473773"/>
            <a:ext cx="930063" cy="307777"/>
          </a:xfrm>
          <a:prstGeom prst="rect">
            <a:avLst/>
          </a:prstGeom>
          <a:noFill/>
        </p:spPr>
        <p:txBody>
          <a:bodyPr wrap="none" rtlCol="0">
            <a:spAutoFit/>
          </a:bodyPr>
          <a:lstStyle/>
          <a:p>
            <a:r>
              <a:rPr lang="en-US" sz="1400" dirty="0">
                <a:latin typeface="Avenir Book" panose="02000503020000020003" pitchFamily="2" charset="0"/>
              </a:rPr>
              <a:t>1.2.1.200</a:t>
            </a:r>
          </a:p>
        </p:txBody>
      </p:sp>
      <p:sp>
        <p:nvSpPr>
          <p:cNvPr id="44" name="TextBox 43">
            <a:extLst>
              <a:ext uri="{FF2B5EF4-FFF2-40B4-BE49-F238E27FC236}">
                <a16:creationId xmlns:a16="http://schemas.microsoft.com/office/drawing/2014/main" id="{4C300B6B-9C43-F647-AB44-E2FD65FF5D82}"/>
              </a:ext>
            </a:extLst>
          </p:cNvPr>
          <p:cNvSpPr txBox="1"/>
          <p:nvPr/>
        </p:nvSpPr>
        <p:spPr>
          <a:xfrm>
            <a:off x="7001941" y="3864894"/>
            <a:ext cx="930063" cy="307777"/>
          </a:xfrm>
          <a:prstGeom prst="rect">
            <a:avLst/>
          </a:prstGeom>
          <a:noFill/>
        </p:spPr>
        <p:txBody>
          <a:bodyPr wrap="none" rtlCol="0">
            <a:spAutoFit/>
          </a:bodyPr>
          <a:lstStyle/>
          <a:p>
            <a:r>
              <a:rPr lang="en-US" sz="1400" dirty="0">
                <a:latin typeface="Avenir Book" panose="02000503020000020003" pitchFamily="2" charset="0"/>
              </a:rPr>
              <a:t>1.2.2.105</a:t>
            </a:r>
          </a:p>
        </p:txBody>
      </p:sp>
      <p:sp>
        <p:nvSpPr>
          <p:cNvPr id="45" name="TextBox 44">
            <a:extLst>
              <a:ext uri="{FF2B5EF4-FFF2-40B4-BE49-F238E27FC236}">
                <a16:creationId xmlns:a16="http://schemas.microsoft.com/office/drawing/2014/main" id="{B02B9578-7AB5-494E-8CC9-6B08DA4C78DE}"/>
              </a:ext>
            </a:extLst>
          </p:cNvPr>
          <p:cNvSpPr txBox="1"/>
          <p:nvPr/>
        </p:nvSpPr>
        <p:spPr>
          <a:xfrm>
            <a:off x="6988007" y="2632595"/>
            <a:ext cx="930063" cy="307777"/>
          </a:xfrm>
          <a:prstGeom prst="rect">
            <a:avLst/>
          </a:prstGeom>
          <a:noFill/>
        </p:spPr>
        <p:txBody>
          <a:bodyPr wrap="none" rtlCol="0">
            <a:spAutoFit/>
          </a:bodyPr>
          <a:lstStyle/>
          <a:p>
            <a:r>
              <a:rPr lang="en-US" sz="1400" dirty="0">
                <a:latin typeface="Avenir Book" panose="02000503020000020003" pitchFamily="2" charset="0"/>
              </a:rPr>
              <a:t>1.2.2.100</a:t>
            </a:r>
          </a:p>
        </p:txBody>
      </p:sp>
      <p:sp>
        <p:nvSpPr>
          <p:cNvPr id="46" name="TextBox 45">
            <a:extLst>
              <a:ext uri="{FF2B5EF4-FFF2-40B4-BE49-F238E27FC236}">
                <a16:creationId xmlns:a16="http://schemas.microsoft.com/office/drawing/2014/main" id="{A94B0637-5C54-9540-BD93-4953575C0875}"/>
              </a:ext>
            </a:extLst>
          </p:cNvPr>
          <p:cNvSpPr txBox="1"/>
          <p:nvPr/>
        </p:nvSpPr>
        <p:spPr>
          <a:xfrm>
            <a:off x="3460957" y="3396573"/>
            <a:ext cx="731290" cy="307777"/>
          </a:xfrm>
          <a:prstGeom prst="rect">
            <a:avLst/>
          </a:prstGeom>
          <a:noFill/>
        </p:spPr>
        <p:txBody>
          <a:bodyPr wrap="none" rtlCol="0">
            <a:spAutoFit/>
          </a:bodyPr>
          <a:lstStyle/>
          <a:p>
            <a:r>
              <a:rPr lang="en-US" sz="1400" dirty="0">
                <a:latin typeface="Avenir Book" panose="02000503020000020003" pitchFamily="2" charset="0"/>
              </a:rPr>
              <a:t>1.2.1.1</a:t>
            </a:r>
          </a:p>
        </p:txBody>
      </p:sp>
      <p:sp>
        <p:nvSpPr>
          <p:cNvPr id="47" name="TextBox 46">
            <a:extLst>
              <a:ext uri="{FF2B5EF4-FFF2-40B4-BE49-F238E27FC236}">
                <a16:creationId xmlns:a16="http://schemas.microsoft.com/office/drawing/2014/main" id="{9E065D4D-399F-1745-A910-B907428E026C}"/>
              </a:ext>
            </a:extLst>
          </p:cNvPr>
          <p:cNvSpPr txBox="1"/>
          <p:nvPr/>
        </p:nvSpPr>
        <p:spPr>
          <a:xfrm>
            <a:off x="5062280" y="3392776"/>
            <a:ext cx="731290" cy="307777"/>
          </a:xfrm>
          <a:prstGeom prst="rect">
            <a:avLst/>
          </a:prstGeom>
          <a:noFill/>
        </p:spPr>
        <p:txBody>
          <a:bodyPr wrap="none" rtlCol="0">
            <a:spAutoFit/>
          </a:bodyPr>
          <a:lstStyle/>
          <a:p>
            <a:r>
              <a:rPr lang="en-US" sz="1400" dirty="0">
                <a:latin typeface="Avenir Book" panose="02000503020000020003" pitchFamily="2" charset="0"/>
              </a:rPr>
              <a:t>1.2.2.1</a:t>
            </a:r>
          </a:p>
        </p:txBody>
      </p:sp>
      <p:sp>
        <p:nvSpPr>
          <p:cNvPr id="48" name="TextBox 47">
            <a:extLst>
              <a:ext uri="{FF2B5EF4-FFF2-40B4-BE49-F238E27FC236}">
                <a16:creationId xmlns:a16="http://schemas.microsoft.com/office/drawing/2014/main" id="{8E581916-4C00-CD41-985A-80C5E252098F}"/>
              </a:ext>
            </a:extLst>
          </p:cNvPr>
          <p:cNvSpPr txBox="1"/>
          <p:nvPr/>
        </p:nvSpPr>
        <p:spPr>
          <a:xfrm>
            <a:off x="3562894" y="3082325"/>
            <a:ext cx="431528" cy="307777"/>
          </a:xfrm>
          <a:prstGeom prst="rect">
            <a:avLst/>
          </a:prstGeom>
          <a:noFill/>
        </p:spPr>
        <p:txBody>
          <a:bodyPr wrap="none" rtlCol="0">
            <a:spAutoFit/>
          </a:bodyPr>
          <a:lstStyle/>
          <a:p>
            <a:r>
              <a:rPr lang="en-US" sz="1400" dirty="0">
                <a:latin typeface="Avenir Book" panose="02000503020000020003" pitchFamily="2" charset="0"/>
              </a:rPr>
              <a:t>IF1</a:t>
            </a:r>
          </a:p>
        </p:txBody>
      </p:sp>
      <p:sp>
        <p:nvSpPr>
          <p:cNvPr id="49" name="TextBox 48">
            <a:extLst>
              <a:ext uri="{FF2B5EF4-FFF2-40B4-BE49-F238E27FC236}">
                <a16:creationId xmlns:a16="http://schemas.microsoft.com/office/drawing/2014/main" id="{BE2495FE-F038-2949-8898-56865ABE7B8D}"/>
              </a:ext>
            </a:extLst>
          </p:cNvPr>
          <p:cNvSpPr txBox="1"/>
          <p:nvPr/>
        </p:nvSpPr>
        <p:spPr>
          <a:xfrm>
            <a:off x="5165607" y="3092716"/>
            <a:ext cx="431528" cy="307777"/>
          </a:xfrm>
          <a:prstGeom prst="rect">
            <a:avLst/>
          </a:prstGeom>
          <a:noFill/>
        </p:spPr>
        <p:txBody>
          <a:bodyPr wrap="none" rtlCol="0">
            <a:spAutoFit/>
          </a:bodyPr>
          <a:lstStyle/>
          <a:p>
            <a:r>
              <a:rPr lang="en-US" sz="1400" dirty="0">
                <a:latin typeface="Avenir Book" panose="02000503020000020003" pitchFamily="2" charset="0"/>
              </a:rPr>
              <a:t>IF2</a:t>
            </a:r>
          </a:p>
        </p:txBody>
      </p:sp>
      <p:sp>
        <p:nvSpPr>
          <p:cNvPr id="50" name="TextBox 49">
            <a:extLst>
              <a:ext uri="{FF2B5EF4-FFF2-40B4-BE49-F238E27FC236}">
                <a16:creationId xmlns:a16="http://schemas.microsoft.com/office/drawing/2014/main" id="{50B8C83F-D652-FC4C-81B9-906625234BA1}"/>
              </a:ext>
            </a:extLst>
          </p:cNvPr>
          <p:cNvSpPr txBox="1"/>
          <p:nvPr/>
        </p:nvSpPr>
        <p:spPr>
          <a:xfrm>
            <a:off x="4650915" y="2356651"/>
            <a:ext cx="431528" cy="307777"/>
          </a:xfrm>
          <a:prstGeom prst="rect">
            <a:avLst/>
          </a:prstGeom>
          <a:noFill/>
        </p:spPr>
        <p:txBody>
          <a:bodyPr wrap="none" rtlCol="0">
            <a:spAutoFit/>
          </a:bodyPr>
          <a:lstStyle/>
          <a:p>
            <a:r>
              <a:rPr lang="en-US" sz="1400" dirty="0">
                <a:latin typeface="Avenir Book" panose="02000503020000020003" pitchFamily="2" charset="0"/>
              </a:rPr>
              <a:t>IF0</a:t>
            </a:r>
          </a:p>
        </p:txBody>
      </p:sp>
      <p:pic>
        <p:nvPicPr>
          <p:cNvPr id="7" name="Picture 6">
            <a:extLst>
              <a:ext uri="{FF2B5EF4-FFF2-40B4-BE49-F238E27FC236}">
                <a16:creationId xmlns:a16="http://schemas.microsoft.com/office/drawing/2014/main" id="{08E4CBAF-D35E-0041-85D2-BE66A79EFE2E}"/>
              </a:ext>
            </a:extLst>
          </p:cNvPr>
          <p:cNvPicPr>
            <a:picLocks noChangeAspect="1"/>
          </p:cNvPicPr>
          <p:nvPr/>
        </p:nvPicPr>
        <p:blipFill>
          <a:blip r:embed="rId3"/>
          <a:stretch>
            <a:fillRect/>
          </a:stretch>
        </p:blipFill>
        <p:spPr>
          <a:xfrm>
            <a:off x="1156804" y="1486857"/>
            <a:ext cx="683797" cy="683797"/>
          </a:xfrm>
          <a:prstGeom prst="rect">
            <a:avLst/>
          </a:prstGeom>
        </p:spPr>
      </p:pic>
      <p:pic>
        <p:nvPicPr>
          <p:cNvPr id="14" name="Picture 13">
            <a:extLst>
              <a:ext uri="{FF2B5EF4-FFF2-40B4-BE49-F238E27FC236}">
                <a16:creationId xmlns:a16="http://schemas.microsoft.com/office/drawing/2014/main" id="{A17B09A2-4BB5-0F40-B74D-89AFB4BE1C03}"/>
              </a:ext>
            </a:extLst>
          </p:cNvPr>
          <p:cNvPicPr>
            <a:picLocks noChangeAspect="1"/>
          </p:cNvPicPr>
          <p:nvPr/>
        </p:nvPicPr>
        <p:blipFill>
          <a:blip r:embed="rId3"/>
          <a:stretch>
            <a:fillRect/>
          </a:stretch>
        </p:blipFill>
        <p:spPr>
          <a:xfrm>
            <a:off x="1156805" y="2734181"/>
            <a:ext cx="683797" cy="683797"/>
          </a:xfrm>
          <a:prstGeom prst="rect">
            <a:avLst/>
          </a:prstGeom>
        </p:spPr>
      </p:pic>
      <p:pic>
        <p:nvPicPr>
          <p:cNvPr id="15" name="Picture 14">
            <a:extLst>
              <a:ext uri="{FF2B5EF4-FFF2-40B4-BE49-F238E27FC236}">
                <a16:creationId xmlns:a16="http://schemas.microsoft.com/office/drawing/2014/main" id="{052FD16D-3100-9249-9D1E-2867B82AE38C}"/>
              </a:ext>
            </a:extLst>
          </p:cNvPr>
          <p:cNvPicPr>
            <a:picLocks noChangeAspect="1"/>
          </p:cNvPicPr>
          <p:nvPr/>
        </p:nvPicPr>
        <p:blipFill>
          <a:blip r:embed="rId3"/>
          <a:stretch>
            <a:fillRect/>
          </a:stretch>
        </p:blipFill>
        <p:spPr>
          <a:xfrm>
            <a:off x="1156803" y="3906235"/>
            <a:ext cx="683797" cy="683797"/>
          </a:xfrm>
          <a:prstGeom prst="rect">
            <a:avLst/>
          </a:prstGeom>
        </p:spPr>
      </p:pic>
      <p:pic>
        <p:nvPicPr>
          <p:cNvPr id="18" name="Picture 17">
            <a:extLst>
              <a:ext uri="{FF2B5EF4-FFF2-40B4-BE49-F238E27FC236}">
                <a16:creationId xmlns:a16="http://schemas.microsoft.com/office/drawing/2014/main" id="{CB44BE73-EB8F-3141-BFC0-5DEB9038D82C}"/>
              </a:ext>
            </a:extLst>
          </p:cNvPr>
          <p:cNvPicPr>
            <a:picLocks noChangeAspect="1"/>
          </p:cNvPicPr>
          <p:nvPr/>
        </p:nvPicPr>
        <p:blipFill>
          <a:blip r:embed="rId3"/>
          <a:stretch>
            <a:fillRect/>
          </a:stretch>
        </p:blipFill>
        <p:spPr>
          <a:xfrm>
            <a:off x="7367586" y="2018950"/>
            <a:ext cx="683797" cy="683797"/>
          </a:xfrm>
          <a:prstGeom prst="rect">
            <a:avLst/>
          </a:prstGeom>
        </p:spPr>
      </p:pic>
      <p:pic>
        <p:nvPicPr>
          <p:cNvPr id="19" name="Picture 18">
            <a:extLst>
              <a:ext uri="{FF2B5EF4-FFF2-40B4-BE49-F238E27FC236}">
                <a16:creationId xmlns:a16="http://schemas.microsoft.com/office/drawing/2014/main" id="{563FA7E6-469C-0546-B28F-7CD9F45930F9}"/>
              </a:ext>
            </a:extLst>
          </p:cNvPr>
          <p:cNvPicPr>
            <a:picLocks noChangeAspect="1"/>
          </p:cNvPicPr>
          <p:nvPr/>
        </p:nvPicPr>
        <p:blipFill>
          <a:blip r:embed="rId3"/>
          <a:stretch>
            <a:fillRect/>
          </a:stretch>
        </p:blipFill>
        <p:spPr>
          <a:xfrm>
            <a:off x="7367586" y="3204767"/>
            <a:ext cx="683797" cy="683797"/>
          </a:xfrm>
          <a:prstGeom prst="rect">
            <a:avLst/>
          </a:prstGeom>
        </p:spPr>
      </p:pic>
      <p:pic>
        <p:nvPicPr>
          <p:cNvPr id="6" name="Picture 5">
            <a:extLst>
              <a:ext uri="{FF2B5EF4-FFF2-40B4-BE49-F238E27FC236}">
                <a16:creationId xmlns:a16="http://schemas.microsoft.com/office/drawing/2014/main" id="{DE40F1B2-D12D-C640-9E72-D348D6DDB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3451" y="2601515"/>
            <a:ext cx="1294195" cy="873858"/>
          </a:xfrm>
          <a:prstGeom prst="rect">
            <a:avLst/>
          </a:prstGeom>
        </p:spPr>
      </p:pic>
      <p:sp>
        <p:nvSpPr>
          <p:cNvPr id="2" name="Rounded Rectangle 1">
            <a:extLst>
              <a:ext uri="{FF2B5EF4-FFF2-40B4-BE49-F238E27FC236}">
                <a16:creationId xmlns:a16="http://schemas.microsoft.com/office/drawing/2014/main" id="{45793E91-BB75-8A32-89F2-BEA308A756D5}"/>
              </a:ext>
            </a:extLst>
          </p:cNvPr>
          <p:cNvSpPr/>
          <p:nvPr/>
        </p:nvSpPr>
        <p:spPr>
          <a:xfrm>
            <a:off x="2224292" y="-1465298"/>
            <a:ext cx="5253176" cy="412746"/>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latin typeface="Avenir Book" charset="0"/>
                <a:ea typeface="Avenir Book" charset="0"/>
                <a:cs typeface="Avenir Book" charset="0"/>
              </a:rPr>
              <a:t>Warmup:  What are the two different networks?  </a:t>
            </a:r>
          </a:p>
        </p:txBody>
      </p:sp>
      <p:sp>
        <p:nvSpPr>
          <p:cNvPr id="8" name="TextBox 7">
            <a:extLst>
              <a:ext uri="{FF2B5EF4-FFF2-40B4-BE49-F238E27FC236}">
                <a16:creationId xmlns:a16="http://schemas.microsoft.com/office/drawing/2014/main" id="{BF640C7F-EE78-5698-2571-C60584751E40}"/>
              </a:ext>
            </a:extLst>
          </p:cNvPr>
          <p:cNvSpPr txBox="1"/>
          <p:nvPr/>
        </p:nvSpPr>
        <p:spPr>
          <a:xfrm>
            <a:off x="270164" y="692902"/>
            <a:ext cx="7360028" cy="369332"/>
          </a:xfrm>
          <a:prstGeom prst="rect">
            <a:avLst/>
          </a:prstGeom>
          <a:noFill/>
        </p:spPr>
        <p:txBody>
          <a:bodyPr wrap="none" rtlCol="0">
            <a:spAutoFit/>
          </a:bodyPr>
          <a:lstStyle/>
          <a:p>
            <a:r>
              <a:rPr lang="en-US" dirty="0">
                <a:latin typeface="Avenir Book" charset="0"/>
                <a:ea typeface="Avenir Book" charset="0"/>
                <a:cs typeface="Avenir Book" charset="0"/>
              </a:rPr>
              <a:t>What are the two different networks?  How would you describe them?</a:t>
            </a:r>
          </a:p>
        </p:txBody>
      </p:sp>
    </p:spTree>
    <p:extLst>
      <p:ext uri="{BB962C8B-B14F-4D97-AF65-F5344CB8AC3E}">
        <p14:creationId xmlns:p14="http://schemas.microsoft.com/office/powerpoint/2010/main" val="271436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9" grpId="0"/>
      <p:bldP spid="30" grpId="0" animBg="1"/>
      <p:bldP spid="31" grpId="0" animBg="1"/>
      <p:bldP spid="32" grpId="0" animBg="1"/>
      <p:bldP spid="33" grpId="0" animBg="1"/>
      <p:bldP spid="35" grpId="0" animBg="1"/>
      <p:bldP spid="42" grpId="0"/>
      <p:bldP spid="43" grpId="0"/>
      <p:bldP spid="44" grpId="0"/>
      <p:bldP spid="45" grpId="0"/>
      <p:bldP spid="46" grpId="0"/>
      <p:bldP spid="47" grpId="0"/>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44EF5-71F2-C0B9-980B-E89AC76CA3B2}"/>
              </a:ext>
            </a:extLst>
          </p:cNvPr>
          <p:cNvSpPr>
            <a:spLocks noGrp="1"/>
          </p:cNvSpPr>
          <p:nvPr>
            <p:ph type="title"/>
          </p:nvPr>
        </p:nvSpPr>
        <p:spPr/>
        <p:txBody>
          <a:bodyPr/>
          <a:lstStyle/>
          <a:p>
            <a:r>
              <a:rPr lang="en-US" dirty="0"/>
              <a:t>Putting it all together</a:t>
            </a:r>
          </a:p>
        </p:txBody>
      </p:sp>
      <p:sp>
        <p:nvSpPr>
          <p:cNvPr id="3" name="Content Placeholder 2">
            <a:extLst>
              <a:ext uri="{FF2B5EF4-FFF2-40B4-BE49-F238E27FC236}">
                <a16:creationId xmlns:a16="http://schemas.microsoft.com/office/drawing/2014/main" id="{C27B41F2-9ED4-5155-1046-FE7410B6072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141BFC6-16E9-F7D8-2182-4EEBA848C62A}"/>
              </a:ext>
            </a:extLst>
          </p:cNvPr>
          <p:cNvSpPr>
            <a:spLocks noGrp="1"/>
          </p:cNvSpPr>
          <p:nvPr>
            <p:ph type="sldNum" sz="quarter" idx="12"/>
          </p:nvPr>
        </p:nvSpPr>
        <p:spPr/>
        <p:txBody>
          <a:bodyPr/>
          <a:lstStyle/>
          <a:p>
            <a:fld id="{22D6CAD1-C946-4B93-B6A2-6369BC3B5860}" type="slidenum">
              <a:rPr lang="en-US" smtClean="0"/>
              <a:t>60</a:t>
            </a:fld>
            <a:endParaRPr lang="en-US"/>
          </a:p>
        </p:txBody>
      </p:sp>
    </p:spTree>
    <p:extLst>
      <p:ext uri="{BB962C8B-B14F-4D97-AF65-F5344CB8AC3E}">
        <p14:creationId xmlns:p14="http://schemas.microsoft.com/office/powerpoint/2010/main" val="11435185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A70866-8C2B-0364-F3C1-852A64C10A46}"/>
              </a:ext>
            </a:extLst>
          </p:cNvPr>
          <p:cNvSpPr>
            <a:spLocks noGrp="1"/>
          </p:cNvSpPr>
          <p:nvPr>
            <p:ph type="sldNum" sz="quarter" idx="12"/>
          </p:nvPr>
        </p:nvSpPr>
        <p:spPr/>
        <p:txBody>
          <a:bodyPr/>
          <a:lstStyle/>
          <a:p>
            <a:fld id="{22D6CAD1-C946-4B93-B6A2-6369BC3B5860}" type="slidenum">
              <a:rPr lang="en-US" smtClean="0"/>
              <a:t>61</a:t>
            </a:fld>
            <a:endParaRPr lang="en-US"/>
          </a:p>
        </p:txBody>
      </p:sp>
      <p:sp>
        <p:nvSpPr>
          <p:cNvPr id="5" name="Title 4">
            <a:extLst>
              <a:ext uri="{FF2B5EF4-FFF2-40B4-BE49-F238E27FC236}">
                <a16:creationId xmlns:a16="http://schemas.microsoft.com/office/drawing/2014/main" id="{F01D4C3F-EB53-4C86-A6D5-9DB6E95F50BA}"/>
              </a:ext>
            </a:extLst>
          </p:cNvPr>
          <p:cNvSpPr>
            <a:spLocks noGrp="1"/>
          </p:cNvSpPr>
          <p:nvPr>
            <p:ph type="title"/>
          </p:nvPr>
        </p:nvSpPr>
        <p:spPr/>
        <p:txBody>
          <a:bodyPr/>
          <a:lstStyle/>
          <a:p>
            <a:r>
              <a:rPr lang="en-US" dirty="0"/>
              <a:t>Demo:  IP project</a:t>
            </a:r>
          </a:p>
        </p:txBody>
      </p:sp>
    </p:spTree>
    <p:extLst>
      <p:ext uri="{BB962C8B-B14F-4D97-AF65-F5344CB8AC3E}">
        <p14:creationId xmlns:p14="http://schemas.microsoft.com/office/powerpoint/2010/main" val="24175464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A2918-9EC0-4148-A6BE-9451C75DE83F}"/>
              </a:ext>
            </a:extLst>
          </p:cNvPr>
          <p:cNvSpPr>
            <a:spLocks noGrp="1"/>
          </p:cNvSpPr>
          <p:nvPr>
            <p:ph type="title"/>
          </p:nvPr>
        </p:nvSpPr>
        <p:spPr/>
        <p:txBody>
          <a:bodyPr/>
          <a:lstStyle/>
          <a:p>
            <a:r>
              <a:rPr lang="en-US" dirty="0"/>
              <a:t>Coming up…</a:t>
            </a:r>
          </a:p>
        </p:txBody>
      </p:sp>
      <p:sp>
        <p:nvSpPr>
          <p:cNvPr id="3" name="Content Placeholder 2">
            <a:extLst>
              <a:ext uri="{FF2B5EF4-FFF2-40B4-BE49-F238E27FC236}">
                <a16:creationId xmlns:a16="http://schemas.microsoft.com/office/drawing/2014/main" id="{8D384B2E-9A03-AB4E-A8EE-35D64C1F23C6}"/>
              </a:ext>
            </a:extLst>
          </p:cNvPr>
          <p:cNvSpPr>
            <a:spLocks noGrp="1"/>
          </p:cNvSpPr>
          <p:nvPr>
            <p:ph idx="1"/>
          </p:nvPr>
        </p:nvSpPr>
        <p:spPr/>
        <p:txBody>
          <a:bodyPr/>
          <a:lstStyle/>
          <a:p>
            <a:r>
              <a:rPr lang="en-US" dirty="0"/>
              <a:t>ARP:  Mapping IPs to MAC addresses</a:t>
            </a:r>
          </a:p>
          <a:p>
            <a:r>
              <a:rPr lang="en-US" dirty="0"/>
              <a:t>How are addresses assigned?</a:t>
            </a:r>
          </a:p>
          <a:p>
            <a:r>
              <a:rPr lang="en-US" dirty="0"/>
              <a:t>NAT:  When it gets complicated</a:t>
            </a:r>
          </a:p>
          <a:p>
            <a:r>
              <a:rPr lang="en-US" dirty="0"/>
              <a:t>Routing algorithms:  how to build forwarding tables</a:t>
            </a:r>
          </a:p>
          <a:p>
            <a:endParaRPr lang="en-US" dirty="0"/>
          </a:p>
          <a:p>
            <a:endParaRPr lang="en-US" dirty="0"/>
          </a:p>
        </p:txBody>
      </p:sp>
      <p:sp>
        <p:nvSpPr>
          <p:cNvPr id="4" name="Slide Number Placeholder 3">
            <a:extLst>
              <a:ext uri="{FF2B5EF4-FFF2-40B4-BE49-F238E27FC236}">
                <a16:creationId xmlns:a16="http://schemas.microsoft.com/office/drawing/2014/main" id="{8D6C94E8-5900-1148-885F-07A7E66422E7}"/>
              </a:ext>
            </a:extLst>
          </p:cNvPr>
          <p:cNvSpPr>
            <a:spLocks noGrp="1"/>
          </p:cNvSpPr>
          <p:nvPr>
            <p:ph type="sldNum" sz="quarter" idx="12"/>
          </p:nvPr>
        </p:nvSpPr>
        <p:spPr/>
        <p:txBody>
          <a:bodyPr/>
          <a:lstStyle/>
          <a:p>
            <a:fld id="{22D6CAD1-C946-4B93-B6A2-6369BC3B5860}" type="slidenum">
              <a:rPr lang="en-US" smtClean="0"/>
              <a:t>62</a:t>
            </a:fld>
            <a:endParaRPr lang="en-US"/>
          </a:p>
        </p:txBody>
      </p:sp>
      <p:sp>
        <p:nvSpPr>
          <p:cNvPr id="5" name="Rounded Rectangle 4">
            <a:extLst>
              <a:ext uri="{FF2B5EF4-FFF2-40B4-BE49-F238E27FC236}">
                <a16:creationId xmlns:a16="http://schemas.microsoft.com/office/drawing/2014/main" id="{F40DBDD3-2A74-2C40-9AC8-2A2362994CB1}"/>
              </a:ext>
            </a:extLst>
          </p:cNvPr>
          <p:cNvSpPr/>
          <p:nvPr/>
        </p:nvSpPr>
        <p:spPr>
          <a:xfrm>
            <a:off x="1066800" y="3480790"/>
            <a:ext cx="6858000" cy="1113833"/>
          </a:xfrm>
          <a:prstGeom prst="roundRect">
            <a:avLst/>
          </a:prstGeom>
          <a:solidFill>
            <a:srgbClr val="22A6F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atin typeface="Avenir Book" charset="0"/>
                <a:ea typeface="Avenir Book" charset="0"/>
                <a:cs typeface="Avenir Book" charset="0"/>
              </a:rPr>
              <a:t>Fill out the group preference survey for the IP project (announcement soon) by </a:t>
            </a:r>
          </a:p>
          <a:p>
            <a:pPr algn="ctr"/>
            <a:r>
              <a:rPr lang="en-US" sz="2400" b="1" u="sng" dirty="0">
                <a:latin typeface="Avenir Book" charset="0"/>
                <a:ea typeface="Avenir Book" charset="0"/>
                <a:cs typeface="Avenir Book" charset="0"/>
              </a:rPr>
              <a:t>tomorrow (Sep 30) by 11:59PM</a:t>
            </a:r>
          </a:p>
        </p:txBody>
      </p:sp>
    </p:spTree>
    <p:extLst>
      <p:ext uri="{BB962C8B-B14F-4D97-AF65-F5344CB8AC3E}">
        <p14:creationId xmlns:p14="http://schemas.microsoft.com/office/powerpoint/2010/main" val="186852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E70D7C-3DA4-1B49-92AA-87A8C9234561}"/>
              </a:ext>
            </a:extLst>
          </p:cNvPr>
          <p:cNvSpPr>
            <a:spLocks noGrp="1"/>
          </p:cNvSpPr>
          <p:nvPr>
            <p:ph type="sldNum" sz="quarter" idx="12"/>
          </p:nvPr>
        </p:nvSpPr>
        <p:spPr/>
        <p:txBody>
          <a:bodyPr/>
          <a:lstStyle/>
          <a:p>
            <a:fld id="{22D6CAD1-C946-4B93-B6A2-6369BC3B5860}" type="slidenum">
              <a:rPr lang="en-US" smtClean="0"/>
              <a:t>63</a:t>
            </a:fld>
            <a:endParaRPr lang="en-US"/>
          </a:p>
        </p:txBody>
      </p:sp>
      <p:pic>
        <p:nvPicPr>
          <p:cNvPr id="6" name="Picture 5">
            <a:extLst>
              <a:ext uri="{FF2B5EF4-FFF2-40B4-BE49-F238E27FC236}">
                <a16:creationId xmlns:a16="http://schemas.microsoft.com/office/drawing/2014/main" id="{6136AEF5-6FEC-224E-9F75-6D744B3E3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 y="285750"/>
            <a:ext cx="7975600" cy="4306074"/>
          </a:xfrm>
          <a:prstGeom prst="rect">
            <a:avLst/>
          </a:prstGeom>
        </p:spPr>
      </p:pic>
    </p:spTree>
    <p:extLst>
      <p:ext uri="{BB962C8B-B14F-4D97-AF65-F5344CB8AC3E}">
        <p14:creationId xmlns:p14="http://schemas.microsoft.com/office/powerpoint/2010/main" val="30205734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E431F8-2C02-DFEF-A465-D3CD24D36303}"/>
              </a:ext>
            </a:extLst>
          </p:cNvPr>
          <p:cNvSpPr>
            <a:spLocks noGrp="1"/>
          </p:cNvSpPr>
          <p:nvPr>
            <p:ph type="sldNum" sz="quarter" idx="12"/>
          </p:nvPr>
        </p:nvSpPr>
        <p:spPr/>
        <p:txBody>
          <a:bodyPr/>
          <a:lstStyle/>
          <a:p>
            <a:fld id="{22D6CAD1-C946-4B93-B6A2-6369BC3B5860}" type="slidenum">
              <a:rPr lang="en-US" smtClean="0"/>
              <a:t>64</a:t>
            </a:fld>
            <a:endParaRPr lang="en-US"/>
          </a:p>
        </p:txBody>
      </p:sp>
      <p:sp>
        <p:nvSpPr>
          <p:cNvPr id="5" name="Title 4">
            <a:extLst>
              <a:ext uri="{FF2B5EF4-FFF2-40B4-BE49-F238E27FC236}">
                <a16:creationId xmlns:a16="http://schemas.microsoft.com/office/drawing/2014/main" id="{2AB54148-6A9D-135F-C3D0-861C03955614}"/>
              </a:ext>
            </a:extLst>
          </p:cNvPr>
          <p:cNvSpPr>
            <a:spLocks noGrp="1"/>
          </p:cNvSpPr>
          <p:nvPr>
            <p:ph type="title"/>
          </p:nvPr>
        </p:nvSpPr>
        <p:spPr/>
        <p:txBody>
          <a:bodyPr/>
          <a:lstStyle/>
          <a:p>
            <a:r>
              <a:rPr lang="en-US" dirty="0"/>
              <a:t>Backup slides from last lecture</a:t>
            </a:r>
          </a:p>
        </p:txBody>
      </p:sp>
    </p:spTree>
    <p:extLst>
      <p:ext uri="{BB962C8B-B14F-4D97-AF65-F5344CB8AC3E}">
        <p14:creationId xmlns:p14="http://schemas.microsoft.com/office/powerpoint/2010/main" val="5507191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6AA8CE8-1633-5C49-AAB4-646224E773B6}"/>
              </a:ext>
            </a:extLst>
          </p:cNvPr>
          <p:cNvSpPr>
            <a:spLocks noGrp="1"/>
          </p:cNvSpPr>
          <p:nvPr>
            <p:ph type="title"/>
          </p:nvPr>
        </p:nvSpPr>
        <p:spPr/>
        <p:txBody>
          <a:bodyPr/>
          <a:lstStyle/>
          <a:p>
            <a:r>
              <a:rPr lang="en-US" dirty="0"/>
              <a:t>Common prefixes</a:t>
            </a:r>
          </a:p>
        </p:txBody>
      </p:sp>
      <p:sp>
        <p:nvSpPr>
          <p:cNvPr id="4" name="Slide Number Placeholder 3">
            <a:extLst>
              <a:ext uri="{FF2B5EF4-FFF2-40B4-BE49-F238E27FC236}">
                <a16:creationId xmlns:a16="http://schemas.microsoft.com/office/drawing/2014/main" id="{BB78489C-6352-E54E-886A-9B2A6C18E8E0}"/>
              </a:ext>
            </a:extLst>
          </p:cNvPr>
          <p:cNvSpPr>
            <a:spLocks noGrp="1"/>
          </p:cNvSpPr>
          <p:nvPr>
            <p:ph type="sldNum" sz="quarter" idx="12"/>
          </p:nvPr>
        </p:nvSpPr>
        <p:spPr/>
        <p:txBody>
          <a:bodyPr/>
          <a:lstStyle/>
          <a:p>
            <a:fld id="{22D6CAD1-C946-4B93-B6A2-6369BC3B5860}" type="slidenum">
              <a:rPr lang="en-US" smtClean="0"/>
              <a:t>65</a:t>
            </a:fld>
            <a:endParaRPr lang="en-US"/>
          </a:p>
        </p:txBody>
      </p:sp>
      <p:sp>
        <p:nvSpPr>
          <p:cNvPr id="5" name="TextBox 4">
            <a:extLst>
              <a:ext uri="{FF2B5EF4-FFF2-40B4-BE49-F238E27FC236}">
                <a16:creationId xmlns:a16="http://schemas.microsoft.com/office/drawing/2014/main" id="{70263697-5230-AB43-96EB-B82A37F29809}"/>
              </a:ext>
            </a:extLst>
          </p:cNvPr>
          <p:cNvSpPr txBox="1"/>
          <p:nvPr/>
        </p:nvSpPr>
        <p:spPr>
          <a:xfrm>
            <a:off x="779244" y="1318973"/>
            <a:ext cx="1346844" cy="400110"/>
          </a:xfrm>
          <a:prstGeom prst="rect">
            <a:avLst/>
          </a:prstGeom>
          <a:noFill/>
        </p:spPr>
        <p:txBody>
          <a:bodyPr wrap="none" rtlCol="0">
            <a:spAutoFit/>
          </a:bodyPr>
          <a:lstStyle/>
          <a:p>
            <a:r>
              <a:rPr lang="en-US" sz="2000" dirty="0">
                <a:latin typeface="Avenir Book" charset="0"/>
                <a:ea typeface="Avenir Book" charset="0"/>
                <a:cs typeface="Avenir Book" charset="0"/>
              </a:rPr>
              <a:t>1.2.0.0/16</a:t>
            </a:r>
          </a:p>
        </p:txBody>
      </p:sp>
      <p:sp>
        <p:nvSpPr>
          <p:cNvPr id="6" name="TextBox 5">
            <a:extLst>
              <a:ext uri="{FF2B5EF4-FFF2-40B4-BE49-F238E27FC236}">
                <a16:creationId xmlns:a16="http://schemas.microsoft.com/office/drawing/2014/main" id="{98E1AB5C-0431-3640-B8BB-D8E3362E0761}"/>
              </a:ext>
            </a:extLst>
          </p:cNvPr>
          <p:cNvSpPr txBox="1"/>
          <p:nvPr/>
        </p:nvSpPr>
        <p:spPr>
          <a:xfrm>
            <a:off x="3116044" y="1347787"/>
            <a:ext cx="5570756" cy="400110"/>
          </a:xfrm>
          <a:prstGeom prst="rect">
            <a:avLst/>
          </a:prstGeom>
          <a:noFill/>
        </p:spPr>
        <p:txBody>
          <a:bodyPr wrap="none" rtlCol="0">
            <a:spAutoFit/>
          </a:bodyPr>
          <a:lstStyle/>
          <a:p>
            <a:r>
              <a:rPr lang="en-US" sz="2000" b="1" dirty="0">
                <a:latin typeface="Courier New" panose="02070309020205020404" pitchFamily="49" charset="0"/>
                <a:ea typeface="Avenir Book" charset="0"/>
                <a:cs typeface="Courier New" panose="02070309020205020404" pitchFamily="49" charset="0"/>
              </a:rPr>
              <a:t>00000001 00000010 </a:t>
            </a:r>
            <a:r>
              <a:rPr lang="en-US" sz="2000" b="1" dirty="0" err="1">
                <a:latin typeface="Courier New" panose="02070309020205020404" pitchFamily="49" charset="0"/>
                <a:ea typeface="Avenir Book" charset="0"/>
                <a:cs typeface="Courier New" panose="02070309020205020404" pitchFamily="49" charset="0"/>
              </a:rPr>
              <a:t>xxxxxxxx</a:t>
            </a:r>
            <a:r>
              <a:rPr lang="en-US" sz="2000" b="1" dirty="0">
                <a:latin typeface="Courier New" panose="02070309020205020404" pitchFamily="49" charset="0"/>
                <a:ea typeface="Avenir Book" charset="0"/>
                <a:cs typeface="Courier New" panose="02070309020205020404" pitchFamily="49" charset="0"/>
              </a:rPr>
              <a:t> </a:t>
            </a:r>
            <a:r>
              <a:rPr lang="en-US" sz="2000" b="1" dirty="0" err="1">
                <a:latin typeface="Courier New" panose="02070309020205020404" pitchFamily="49" charset="0"/>
                <a:ea typeface="Avenir Book" charset="0"/>
                <a:cs typeface="Courier New" panose="02070309020205020404" pitchFamily="49" charset="0"/>
              </a:rPr>
              <a:t>xxxxxxxx</a:t>
            </a:r>
            <a:endParaRPr lang="en-US" sz="2000" b="1" dirty="0">
              <a:latin typeface="Courier New" panose="02070309020205020404" pitchFamily="49" charset="0"/>
              <a:ea typeface="Avenir Book" charset="0"/>
              <a:cs typeface="Courier New" panose="02070309020205020404" pitchFamily="49" charset="0"/>
            </a:endParaRPr>
          </a:p>
        </p:txBody>
      </p:sp>
      <p:sp>
        <p:nvSpPr>
          <p:cNvPr id="10" name="TextBox 9">
            <a:extLst>
              <a:ext uri="{FF2B5EF4-FFF2-40B4-BE49-F238E27FC236}">
                <a16:creationId xmlns:a16="http://schemas.microsoft.com/office/drawing/2014/main" id="{A843C7CA-646B-0B40-9928-9986684CD35B}"/>
              </a:ext>
            </a:extLst>
          </p:cNvPr>
          <p:cNvSpPr txBox="1"/>
          <p:nvPr/>
        </p:nvSpPr>
        <p:spPr>
          <a:xfrm>
            <a:off x="921912" y="2214057"/>
            <a:ext cx="1204176" cy="400110"/>
          </a:xfrm>
          <a:prstGeom prst="rect">
            <a:avLst/>
          </a:prstGeom>
          <a:noFill/>
        </p:spPr>
        <p:txBody>
          <a:bodyPr wrap="none" rtlCol="0">
            <a:spAutoFit/>
          </a:bodyPr>
          <a:lstStyle/>
          <a:p>
            <a:r>
              <a:rPr lang="en-US" sz="2000" dirty="0">
                <a:latin typeface="Avenir Book" charset="0"/>
                <a:ea typeface="Avenir Book" charset="0"/>
                <a:cs typeface="Avenir Book" charset="0"/>
              </a:rPr>
              <a:t>8.0.0.0/8</a:t>
            </a:r>
          </a:p>
        </p:txBody>
      </p:sp>
      <p:sp>
        <p:nvSpPr>
          <p:cNvPr id="11" name="TextBox 10">
            <a:extLst>
              <a:ext uri="{FF2B5EF4-FFF2-40B4-BE49-F238E27FC236}">
                <a16:creationId xmlns:a16="http://schemas.microsoft.com/office/drawing/2014/main" id="{5635142E-DD56-304E-8EAE-52748F2661AA}"/>
              </a:ext>
            </a:extLst>
          </p:cNvPr>
          <p:cNvSpPr txBox="1"/>
          <p:nvPr/>
        </p:nvSpPr>
        <p:spPr>
          <a:xfrm>
            <a:off x="3116044" y="2218898"/>
            <a:ext cx="5570756" cy="400110"/>
          </a:xfrm>
          <a:prstGeom prst="rect">
            <a:avLst/>
          </a:prstGeom>
          <a:noFill/>
        </p:spPr>
        <p:txBody>
          <a:bodyPr wrap="none" rtlCol="0">
            <a:spAutoFit/>
          </a:bodyPr>
          <a:lstStyle/>
          <a:p>
            <a:r>
              <a:rPr lang="en-US" sz="2000" b="1" dirty="0">
                <a:latin typeface="Courier New" panose="02070309020205020404" pitchFamily="49" charset="0"/>
                <a:ea typeface="Avenir Book" charset="0"/>
                <a:cs typeface="Courier New" panose="02070309020205020404" pitchFamily="49" charset="0"/>
              </a:rPr>
              <a:t>00001000 </a:t>
            </a:r>
            <a:r>
              <a:rPr lang="en-US" sz="2000" b="1" dirty="0" err="1">
                <a:latin typeface="Courier New" panose="02070309020205020404" pitchFamily="49" charset="0"/>
                <a:ea typeface="Avenir Book" charset="0"/>
                <a:cs typeface="Courier New" panose="02070309020205020404" pitchFamily="49" charset="0"/>
              </a:rPr>
              <a:t>xxxxxxxx</a:t>
            </a:r>
            <a:r>
              <a:rPr lang="en-US" sz="2000" b="1" dirty="0">
                <a:latin typeface="Courier New" panose="02070309020205020404" pitchFamily="49" charset="0"/>
                <a:ea typeface="Avenir Book" charset="0"/>
                <a:cs typeface="Courier New" panose="02070309020205020404" pitchFamily="49" charset="0"/>
              </a:rPr>
              <a:t> </a:t>
            </a:r>
            <a:r>
              <a:rPr lang="en-US" sz="2000" b="1" dirty="0" err="1">
                <a:latin typeface="Courier New" panose="02070309020205020404" pitchFamily="49" charset="0"/>
                <a:ea typeface="Avenir Book" charset="0"/>
                <a:cs typeface="Courier New" panose="02070309020205020404" pitchFamily="49" charset="0"/>
              </a:rPr>
              <a:t>xxxxxxxx</a:t>
            </a:r>
            <a:r>
              <a:rPr lang="en-US" sz="2000" b="1" dirty="0">
                <a:latin typeface="Courier New" panose="02070309020205020404" pitchFamily="49" charset="0"/>
                <a:ea typeface="Avenir Book" charset="0"/>
                <a:cs typeface="Courier New" panose="02070309020205020404" pitchFamily="49" charset="0"/>
              </a:rPr>
              <a:t> </a:t>
            </a:r>
            <a:r>
              <a:rPr lang="en-US" sz="2000" b="1" dirty="0" err="1">
                <a:latin typeface="Courier New" panose="02070309020205020404" pitchFamily="49" charset="0"/>
                <a:ea typeface="Avenir Book" charset="0"/>
                <a:cs typeface="Courier New" panose="02070309020205020404" pitchFamily="49" charset="0"/>
              </a:rPr>
              <a:t>xxxxxxxx</a:t>
            </a:r>
            <a:endParaRPr lang="en-US" sz="2000" b="1" dirty="0">
              <a:latin typeface="Courier New" panose="02070309020205020404" pitchFamily="49" charset="0"/>
              <a:ea typeface="Avenir Book" charset="0"/>
              <a:cs typeface="Courier New" panose="02070309020205020404" pitchFamily="49" charset="0"/>
            </a:endParaRPr>
          </a:p>
        </p:txBody>
      </p:sp>
      <p:sp>
        <p:nvSpPr>
          <p:cNvPr id="12" name="TextBox 11">
            <a:extLst>
              <a:ext uri="{FF2B5EF4-FFF2-40B4-BE49-F238E27FC236}">
                <a16:creationId xmlns:a16="http://schemas.microsoft.com/office/drawing/2014/main" id="{C7F876AA-6C50-C644-84A3-72EE92C8EA65}"/>
              </a:ext>
            </a:extLst>
          </p:cNvPr>
          <p:cNvSpPr txBox="1"/>
          <p:nvPr/>
        </p:nvSpPr>
        <p:spPr>
          <a:xfrm>
            <a:off x="457200" y="3018740"/>
            <a:ext cx="1774845" cy="400110"/>
          </a:xfrm>
          <a:prstGeom prst="rect">
            <a:avLst/>
          </a:prstGeom>
          <a:noFill/>
        </p:spPr>
        <p:txBody>
          <a:bodyPr wrap="none" rtlCol="0">
            <a:spAutoFit/>
          </a:bodyPr>
          <a:lstStyle/>
          <a:p>
            <a:r>
              <a:rPr lang="en-US" sz="2000" dirty="0">
                <a:latin typeface="Avenir Book" charset="0"/>
                <a:ea typeface="Avenir Book" charset="0"/>
                <a:cs typeface="Avenir Book" charset="0"/>
              </a:rPr>
              <a:t>123.10.1.0/24</a:t>
            </a:r>
          </a:p>
        </p:txBody>
      </p:sp>
      <p:sp>
        <p:nvSpPr>
          <p:cNvPr id="13" name="TextBox 12">
            <a:extLst>
              <a:ext uri="{FF2B5EF4-FFF2-40B4-BE49-F238E27FC236}">
                <a16:creationId xmlns:a16="http://schemas.microsoft.com/office/drawing/2014/main" id="{EDB7271E-9B05-7848-ABC0-CA6BE1C78EF2}"/>
              </a:ext>
            </a:extLst>
          </p:cNvPr>
          <p:cNvSpPr txBox="1"/>
          <p:nvPr/>
        </p:nvSpPr>
        <p:spPr>
          <a:xfrm>
            <a:off x="3116044" y="3018740"/>
            <a:ext cx="5570756" cy="400110"/>
          </a:xfrm>
          <a:prstGeom prst="rect">
            <a:avLst/>
          </a:prstGeom>
          <a:noFill/>
        </p:spPr>
        <p:txBody>
          <a:bodyPr wrap="none" rtlCol="0">
            <a:spAutoFit/>
          </a:bodyPr>
          <a:lstStyle/>
          <a:p>
            <a:r>
              <a:rPr lang="en-US" sz="2000" b="1" dirty="0">
                <a:latin typeface="Courier New" panose="02070309020205020404" pitchFamily="49" charset="0"/>
                <a:ea typeface="Avenir Book" charset="0"/>
                <a:cs typeface="Courier New" panose="02070309020205020404" pitchFamily="49" charset="0"/>
              </a:rPr>
              <a:t>01111011 00001010 00000001 </a:t>
            </a:r>
            <a:r>
              <a:rPr lang="en-US" sz="2000" b="1" dirty="0" err="1">
                <a:latin typeface="Courier New" panose="02070309020205020404" pitchFamily="49" charset="0"/>
                <a:ea typeface="Avenir Book" charset="0"/>
                <a:cs typeface="Courier New" panose="02070309020205020404" pitchFamily="49" charset="0"/>
              </a:rPr>
              <a:t>xxxxxxxx</a:t>
            </a:r>
            <a:endParaRPr lang="en-US" sz="2000" b="1" dirty="0">
              <a:latin typeface="Courier New" panose="02070309020205020404" pitchFamily="49" charset="0"/>
              <a:ea typeface="Avenir Book" charset="0"/>
              <a:cs typeface="Courier New" panose="02070309020205020404" pitchFamily="49" charset="0"/>
            </a:endParaRPr>
          </a:p>
        </p:txBody>
      </p:sp>
      <p:sp>
        <p:nvSpPr>
          <p:cNvPr id="14" name="TextBox 13">
            <a:extLst>
              <a:ext uri="{FF2B5EF4-FFF2-40B4-BE49-F238E27FC236}">
                <a16:creationId xmlns:a16="http://schemas.microsoft.com/office/drawing/2014/main" id="{1BFE79C4-3793-E44F-9043-08DEB93D275C}"/>
              </a:ext>
            </a:extLst>
          </p:cNvPr>
          <p:cNvSpPr txBox="1"/>
          <p:nvPr/>
        </p:nvSpPr>
        <p:spPr>
          <a:xfrm>
            <a:off x="351243" y="3818582"/>
            <a:ext cx="2345514" cy="400110"/>
          </a:xfrm>
          <a:prstGeom prst="rect">
            <a:avLst/>
          </a:prstGeom>
          <a:noFill/>
        </p:spPr>
        <p:txBody>
          <a:bodyPr wrap="none" rtlCol="0">
            <a:spAutoFit/>
          </a:bodyPr>
          <a:lstStyle/>
          <a:p>
            <a:r>
              <a:rPr lang="en-US" sz="2000" dirty="0">
                <a:latin typeface="Avenir Book" charset="0"/>
                <a:ea typeface="Avenir Book" charset="0"/>
                <a:cs typeface="Avenir Book" charset="0"/>
              </a:rPr>
              <a:t>201.112.10.200/30</a:t>
            </a:r>
          </a:p>
        </p:txBody>
      </p:sp>
      <p:sp>
        <p:nvSpPr>
          <p:cNvPr id="15" name="TextBox 14">
            <a:extLst>
              <a:ext uri="{FF2B5EF4-FFF2-40B4-BE49-F238E27FC236}">
                <a16:creationId xmlns:a16="http://schemas.microsoft.com/office/drawing/2014/main" id="{C7A4AF81-5C6D-4548-A1D7-0BB315D029B5}"/>
              </a:ext>
            </a:extLst>
          </p:cNvPr>
          <p:cNvSpPr txBox="1"/>
          <p:nvPr/>
        </p:nvSpPr>
        <p:spPr>
          <a:xfrm>
            <a:off x="3134241" y="3818582"/>
            <a:ext cx="5570756" cy="400110"/>
          </a:xfrm>
          <a:prstGeom prst="rect">
            <a:avLst/>
          </a:prstGeom>
          <a:noFill/>
        </p:spPr>
        <p:txBody>
          <a:bodyPr wrap="none" rtlCol="0">
            <a:spAutoFit/>
          </a:bodyPr>
          <a:lstStyle/>
          <a:p>
            <a:r>
              <a:rPr lang="en-US" sz="2000" b="1" dirty="0">
                <a:latin typeface="Courier New" panose="02070309020205020404" pitchFamily="49" charset="0"/>
                <a:ea typeface="Avenir Book" charset="0"/>
                <a:cs typeface="Courier New" panose="02070309020205020404" pitchFamily="49" charset="0"/>
              </a:rPr>
              <a:t>11001001 01110000 00001010 110010xx</a:t>
            </a:r>
          </a:p>
        </p:txBody>
      </p:sp>
    </p:spTree>
    <p:extLst>
      <p:ext uri="{BB962C8B-B14F-4D97-AF65-F5344CB8AC3E}">
        <p14:creationId xmlns:p14="http://schemas.microsoft.com/office/powerpoint/2010/main" val="30173346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8D75-EC52-AE4B-BDFC-D9A8C287C37C}"/>
              </a:ext>
            </a:extLst>
          </p:cNvPr>
          <p:cNvSpPr>
            <a:spLocks noGrp="1"/>
          </p:cNvSpPr>
          <p:nvPr>
            <p:ph type="title"/>
          </p:nvPr>
        </p:nvSpPr>
        <p:spPr/>
        <p:txBody>
          <a:bodyPr/>
          <a:lstStyle/>
          <a:p>
            <a:r>
              <a:rPr lang="en-US" dirty="0"/>
              <a:t>How IP forwarding works</a:t>
            </a:r>
          </a:p>
        </p:txBody>
      </p:sp>
      <p:sp>
        <p:nvSpPr>
          <p:cNvPr id="96" name="Content Placeholder 95">
            <a:extLst>
              <a:ext uri="{FF2B5EF4-FFF2-40B4-BE49-F238E27FC236}">
                <a16:creationId xmlns:a16="http://schemas.microsoft.com/office/drawing/2014/main" id="{8DAA7B69-3643-C240-BAB7-7406CBE2D7B0}"/>
              </a:ext>
            </a:extLst>
          </p:cNvPr>
          <p:cNvSpPr>
            <a:spLocks noGrp="1"/>
          </p:cNvSpPr>
          <p:nvPr>
            <p:ph idx="1"/>
          </p:nvPr>
        </p:nvSpPr>
        <p:spPr>
          <a:xfrm>
            <a:off x="457199" y="1200151"/>
            <a:ext cx="4395199" cy="3394472"/>
          </a:xfrm>
        </p:spPr>
        <p:txBody>
          <a:bodyPr>
            <a:normAutofit/>
          </a:bodyPr>
          <a:lstStyle/>
          <a:p>
            <a:pPr marL="0" indent="0">
              <a:buNone/>
            </a:pPr>
            <a:r>
              <a:rPr lang="en-US" sz="2000" dirty="0"/>
              <a:t>Assume:</a:t>
            </a:r>
          </a:p>
          <a:p>
            <a:r>
              <a:rPr lang="en-US" sz="2000" dirty="0"/>
              <a:t>Communicating on same network is easy—this is the link-layer’s job!</a:t>
            </a:r>
          </a:p>
          <a:p>
            <a:r>
              <a:rPr lang="en-US" sz="2000" dirty="0"/>
              <a:t>Can map IP addresses to MAC addresses (more on this later)</a:t>
            </a:r>
          </a:p>
          <a:p>
            <a:pPr marL="0" indent="0">
              <a:buNone/>
            </a:pPr>
            <a:endParaRPr lang="en-US" sz="2000" dirty="0"/>
          </a:p>
          <a:p>
            <a:pPr marL="0" indent="0">
              <a:buNone/>
            </a:pPr>
            <a:r>
              <a:rPr lang="en-US" sz="2000" dirty="0"/>
              <a:t>How to reach an address </a:t>
            </a:r>
            <a:r>
              <a:rPr lang="en-US" sz="2000" i="1" dirty="0"/>
              <a:t>outside</a:t>
            </a:r>
            <a:r>
              <a:rPr lang="en-US" sz="2000" dirty="0"/>
              <a:t> this network?</a:t>
            </a:r>
          </a:p>
        </p:txBody>
      </p:sp>
      <p:sp>
        <p:nvSpPr>
          <p:cNvPr id="4" name="Slide Number Placeholder 3">
            <a:extLst>
              <a:ext uri="{FF2B5EF4-FFF2-40B4-BE49-F238E27FC236}">
                <a16:creationId xmlns:a16="http://schemas.microsoft.com/office/drawing/2014/main" id="{9C5BD23E-3A23-EF46-B4BB-99F7FF841498}"/>
              </a:ext>
            </a:extLst>
          </p:cNvPr>
          <p:cNvSpPr>
            <a:spLocks noGrp="1"/>
          </p:cNvSpPr>
          <p:nvPr>
            <p:ph type="sldNum" sz="quarter" idx="12"/>
          </p:nvPr>
        </p:nvSpPr>
        <p:spPr/>
        <p:txBody>
          <a:bodyPr/>
          <a:lstStyle/>
          <a:p>
            <a:fld id="{22D6CAD1-C946-4B93-B6A2-6369BC3B5860}" type="slidenum">
              <a:rPr lang="en-US" smtClean="0"/>
              <a:t>66</a:t>
            </a:fld>
            <a:endParaRPr lang="en-US" dirty="0"/>
          </a:p>
        </p:txBody>
      </p:sp>
      <p:cxnSp>
        <p:nvCxnSpPr>
          <p:cNvPr id="21" name="Straight Connector 20">
            <a:extLst>
              <a:ext uri="{FF2B5EF4-FFF2-40B4-BE49-F238E27FC236}">
                <a16:creationId xmlns:a16="http://schemas.microsoft.com/office/drawing/2014/main" id="{83F0EFFC-AAE4-7A4D-8BBA-CB77B9CE39FE}"/>
              </a:ext>
            </a:extLst>
          </p:cNvPr>
          <p:cNvCxnSpPr>
            <a:cxnSpLocks/>
            <a:stCxn id="72" idx="1"/>
          </p:cNvCxnSpPr>
          <p:nvPr/>
        </p:nvCxnSpPr>
        <p:spPr>
          <a:xfrm flipH="1">
            <a:off x="5568594" y="2662312"/>
            <a:ext cx="2031512" cy="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4E0930-0356-5D4F-998D-B6FA3B6D0794}"/>
              </a:ext>
            </a:extLst>
          </p:cNvPr>
          <p:cNvCxnSpPr>
            <a:cxnSpLocks/>
          </p:cNvCxnSpPr>
          <p:nvPr/>
        </p:nvCxnSpPr>
        <p:spPr>
          <a:xfrm rot="16200000" flipV="1">
            <a:off x="5650968" y="1701909"/>
            <a:ext cx="1263884" cy="916703"/>
          </a:xfrm>
          <a:prstGeom prst="bentConnector3">
            <a:avLst>
              <a:gd name="adj1" fmla="val 9961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4">
            <a:extLst>
              <a:ext uri="{FF2B5EF4-FFF2-40B4-BE49-F238E27FC236}">
                <a16:creationId xmlns:a16="http://schemas.microsoft.com/office/drawing/2014/main" id="{601AEFED-9C77-C643-84A4-DE003DDE20DE}"/>
              </a:ext>
            </a:extLst>
          </p:cNvPr>
          <p:cNvCxnSpPr>
            <a:cxnSpLocks/>
          </p:cNvCxnSpPr>
          <p:nvPr/>
        </p:nvCxnSpPr>
        <p:spPr>
          <a:xfrm rot="5400000">
            <a:off x="5316286" y="2996351"/>
            <a:ext cx="1677284" cy="1172667"/>
          </a:xfrm>
          <a:prstGeom prst="bentConnector3">
            <a:avLst>
              <a:gd name="adj1" fmla="val 10062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A8898B9-F453-D542-9D20-173D2BC3650B}"/>
              </a:ext>
            </a:extLst>
          </p:cNvPr>
          <p:cNvSpPr txBox="1"/>
          <p:nvPr/>
        </p:nvSpPr>
        <p:spPr>
          <a:xfrm>
            <a:off x="5575267" y="1758403"/>
            <a:ext cx="731290" cy="307777"/>
          </a:xfrm>
          <a:prstGeom prst="rect">
            <a:avLst/>
          </a:prstGeom>
          <a:noFill/>
        </p:spPr>
        <p:txBody>
          <a:bodyPr wrap="none" rtlCol="0">
            <a:spAutoFit/>
          </a:bodyPr>
          <a:lstStyle/>
          <a:p>
            <a:r>
              <a:rPr lang="en-US" sz="1400" dirty="0">
                <a:latin typeface="Avenir Book" panose="02000503020000020003" pitchFamily="2" charset="0"/>
              </a:rPr>
              <a:t>1.2.1.2</a:t>
            </a:r>
          </a:p>
        </p:txBody>
      </p:sp>
      <p:sp>
        <p:nvSpPr>
          <p:cNvPr id="30" name="Rectangle 29">
            <a:extLst>
              <a:ext uri="{FF2B5EF4-FFF2-40B4-BE49-F238E27FC236}">
                <a16:creationId xmlns:a16="http://schemas.microsoft.com/office/drawing/2014/main" id="{2D8BC8B3-1317-B540-AC65-BE4687560CFF}"/>
              </a:ext>
            </a:extLst>
          </p:cNvPr>
          <p:cNvSpPr/>
          <p:nvPr/>
        </p:nvSpPr>
        <p:spPr>
          <a:xfrm>
            <a:off x="5807284" y="1418295"/>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CFF916A-15A9-7644-86FA-9A98D9669EE6}"/>
              </a:ext>
            </a:extLst>
          </p:cNvPr>
          <p:cNvSpPr/>
          <p:nvPr/>
        </p:nvSpPr>
        <p:spPr>
          <a:xfrm>
            <a:off x="5805303" y="2567724"/>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14AC48C-F81D-FE41-8DDA-ACA047306205}"/>
              </a:ext>
            </a:extLst>
          </p:cNvPr>
          <p:cNvSpPr/>
          <p:nvPr/>
        </p:nvSpPr>
        <p:spPr>
          <a:xfrm>
            <a:off x="5724273" y="4323151"/>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762D3E4-ACD8-2545-81A6-066613DDDE39}"/>
              </a:ext>
            </a:extLst>
          </p:cNvPr>
          <p:cNvSpPr txBox="1"/>
          <p:nvPr/>
        </p:nvSpPr>
        <p:spPr>
          <a:xfrm>
            <a:off x="5659422" y="2912914"/>
            <a:ext cx="731290" cy="307777"/>
          </a:xfrm>
          <a:prstGeom prst="rect">
            <a:avLst/>
          </a:prstGeom>
          <a:noFill/>
        </p:spPr>
        <p:txBody>
          <a:bodyPr wrap="none" rtlCol="0">
            <a:spAutoFit/>
          </a:bodyPr>
          <a:lstStyle/>
          <a:p>
            <a:r>
              <a:rPr lang="en-US" sz="1400" dirty="0">
                <a:latin typeface="Avenir Book" panose="02000503020000020003" pitchFamily="2" charset="0"/>
              </a:rPr>
              <a:t>1.2.1.3</a:t>
            </a:r>
          </a:p>
        </p:txBody>
      </p:sp>
      <p:sp>
        <p:nvSpPr>
          <p:cNvPr id="43" name="TextBox 42">
            <a:extLst>
              <a:ext uri="{FF2B5EF4-FFF2-40B4-BE49-F238E27FC236}">
                <a16:creationId xmlns:a16="http://schemas.microsoft.com/office/drawing/2014/main" id="{1017AF6B-AEA4-9043-A082-EEB5247BF1D6}"/>
              </a:ext>
            </a:extLst>
          </p:cNvPr>
          <p:cNvSpPr txBox="1"/>
          <p:nvPr/>
        </p:nvSpPr>
        <p:spPr>
          <a:xfrm>
            <a:off x="5649185" y="4687805"/>
            <a:ext cx="930063" cy="307777"/>
          </a:xfrm>
          <a:prstGeom prst="rect">
            <a:avLst/>
          </a:prstGeom>
          <a:noFill/>
        </p:spPr>
        <p:txBody>
          <a:bodyPr wrap="none" rtlCol="0">
            <a:spAutoFit/>
          </a:bodyPr>
          <a:lstStyle/>
          <a:p>
            <a:r>
              <a:rPr lang="en-US" sz="1400" dirty="0">
                <a:latin typeface="Avenir Book" panose="02000503020000020003" pitchFamily="2" charset="0"/>
              </a:rPr>
              <a:t>1.2.1.200</a:t>
            </a:r>
          </a:p>
        </p:txBody>
      </p:sp>
      <p:pic>
        <p:nvPicPr>
          <p:cNvPr id="7" name="Picture 6">
            <a:extLst>
              <a:ext uri="{FF2B5EF4-FFF2-40B4-BE49-F238E27FC236}">
                <a16:creationId xmlns:a16="http://schemas.microsoft.com/office/drawing/2014/main" id="{08E4CBAF-D35E-0041-85D2-BE66A79EFE2E}"/>
              </a:ext>
            </a:extLst>
          </p:cNvPr>
          <p:cNvPicPr>
            <a:picLocks noChangeAspect="1"/>
          </p:cNvPicPr>
          <p:nvPr/>
        </p:nvPicPr>
        <p:blipFill>
          <a:blip r:embed="rId3"/>
          <a:stretch>
            <a:fillRect/>
          </a:stretch>
        </p:blipFill>
        <p:spPr>
          <a:xfrm>
            <a:off x="5233370" y="1202981"/>
            <a:ext cx="683797" cy="683797"/>
          </a:xfrm>
          <a:prstGeom prst="rect">
            <a:avLst/>
          </a:prstGeom>
        </p:spPr>
      </p:pic>
      <p:pic>
        <p:nvPicPr>
          <p:cNvPr id="14" name="Picture 13">
            <a:extLst>
              <a:ext uri="{FF2B5EF4-FFF2-40B4-BE49-F238E27FC236}">
                <a16:creationId xmlns:a16="http://schemas.microsoft.com/office/drawing/2014/main" id="{A17B09A2-4BB5-0F40-B74D-89AFB4BE1C03}"/>
              </a:ext>
            </a:extLst>
          </p:cNvPr>
          <p:cNvPicPr>
            <a:picLocks noChangeAspect="1"/>
          </p:cNvPicPr>
          <p:nvPr/>
        </p:nvPicPr>
        <p:blipFill>
          <a:blip r:embed="rId3"/>
          <a:stretch>
            <a:fillRect/>
          </a:stretch>
        </p:blipFill>
        <p:spPr>
          <a:xfrm>
            <a:off x="5233368" y="2383005"/>
            <a:ext cx="683797" cy="683797"/>
          </a:xfrm>
          <a:prstGeom prst="rect">
            <a:avLst/>
          </a:prstGeom>
        </p:spPr>
      </p:pic>
      <p:pic>
        <p:nvPicPr>
          <p:cNvPr id="15" name="Picture 14">
            <a:extLst>
              <a:ext uri="{FF2B5EF4-FFF2-40B4-BE49-F238E27FC236}">
                <a16:creationId xmlns:a16="http://schemas.microsoft.com/office/drawing/2014/main" id="{052FD16D-3100-9249-9D1E-2867B82AE38C}"/>
              </a:ext>
            </a:extLst>
          </p:cNvPr>
          <p:cNvPicPr>
            <a:picLocks noChangeAspect="1"/>
          </p:cNvPicPr>
          <p:nvPr/>
        </p:nvPicPr>
        <p:blipFill>
          <a:blip r:embed="rId3"/>
          <a:stretch>
            <a:fillRect/>
          </a:stretch>
        </p:blipFill>
        <p:spPr>
          <a:xfrm>
            <a:off x="5229016" y="4120267"/>
            <a:ext cx="683797" cy="683797"/>
          </a:xfrm>
          <a:prstGeom prst="rect">
            <a:avLst/>
          </a:prstGeom>
        </p:spPr>
      </p:pic>
      <p:sp>
        <p:nvSpPr>
          <p:cNvPr id="52" name="TextBox 51">
            <a:extLst>
              <a:ext uri="{FF2B5EF4-FFF2-40B4-BE49-F238E27FC236}">
                <a16:creationId xmlns:a16="http://schemas.microsoft.com/office/drawing/2014/main" id="{491A2AEF-4632-0042-9EC2-69FD434DDF5B}"/>
              </a:ext>
            </a:extLst>
          </p:cNvPr>
          <p:cNvSpPr txBox="1"/>
          <p:nvPr/>
        </p:nvSpPr>
        <p:spPr>
          <a:xfrm>
            <a:off x="5374645" y="3575469"/>
            <a:ext cx="415498" cy="369332"/>
          </a:xfrm>
          <a:prstGeom prst="rect">
            <a:avLst/>
          </a:prstGeom>
          <a:noFill/>
        </p:spPr>
        <p:txBody>
          <a:bodyPr wrap="none" rtlCol="0">
            <a:spAutoFit/>
          </a:bodyPr>
          <a:lstStyle/>
          <a:p>
            <a:r>
              <a:rPr lang="en-US" dirty="0">
                <a:latin typeface="Avenir Book" charset="0"/>
                <a:ea typeface="Avenir Book" charset="0"/>
                <a:cs typeface="Avenir Book" charset="0"/>
              </a:rPr>
              <a:t>…</a:t>
            </a:r>
          </a:p>
        </p:txBody>
      </p:sp>
      <p:sp>
        <p:nvSpPr>
          <p:cNvPr id="83" name="Rounded Rectangle 82">
            <a:extLst>
              <a:ext uri="{FF2B5EF4-FFF2-40B4-BE49-F238E27FC236}">
                <a16:creationId xmlns:a16="http://schemas.microsoft.com/office/drawing/2014/main" id="{C1032C7B-7514-554B-8A88-229055D8757E}"/>
              </a:ext>
            </a:extLst>
          </p:cNvPr>
          <p:cNvSpPr/>
          <p:nvPr/>
        </p:nvSpPr>
        <p:spPr>
          <a:xfrm>
            <a:off x="475962" y="4009625"/>
            <a:ext cx="4087868" cy="937025"/>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atin typeface="Avenir Book" charset="0"/>
                <a:ea typeface="Avenir Book" charset="0"/>
                <a:cs typeface="Avenir Book" charset="0"/>
              </a:rPr>
              <a:t>Send packets to a </a:t>
            </a:r>
            <a:r>
              <a:rPr lang="en-US" u="sng" dirty="0">
                <a:latin typeface="Avenir Book" charset="0"/>
                <a:ea typeface="Avenir Book" charset="0"/>
                <a:cs typeface="Avenir Book" charset="0"/>
              </a:rPr>
              <a:t>router</a:t>
            </a:r>
            <a:r>
              <a:rPr lang="en-US" dirty="0">
                <a:latin typeface="Avenir Book" charset="0"/>
                <a:ea typeface="Avenir Book" charset="0"/>
                <a:cs typeface="Avenir Book" charset="0"/>
              </a:rPr>
              <a:t>, </a:t>
            </a:r>
          </a:p>
          <a:p>
            <a:pPr algn="ctr"/>
            <a:r>
              <a:rPr lang="en-US" dirty="0">
                <a:latin typeface="Avenir Book" charset="0"/>
                <a:ea typeface="Avenir Book" charset="0"/>
                <a:cs typeface="Avenir Book" charset="0"/>
              </a:rPr>
              <a:t>which </a:t>
            </a:r>
            <a:r>
              <a:rPr lang="en-US" u="sng" dirty="0">
                <a:latin typeface="Avenir Book" charset="0"/>
                <a:ea typeface="Avenir Book" charset="0"/>
                <a:cs typeface="Avenir Book" charset="0"/>
              </a:rPr>
              <a:t>forwards</a:t>
            </a:r>
            <a:r>
              <a:rPr lang="en-US" dirty="0">
                <a:latin typeface="Avenir Book" charset="0"/>
                <a:ea typeface="Avenir Book" charset="0"/>
                <a:cs typeface="Avenir Book" charset="0"/>
              </a:rPr>
              <a:t> IP packets</a:t>
            </a:r>
          </a:p>
          <a:p>
            <a:pPr algn="ctr"/>
            <a:r>
              <a:rPr lang="en-US" dirty="0">
                <a:latin typeface="Avenir Book" charset="0"/>
                <a:ea typeface="Avenir Book" charset="0"/>
                <a:cs typeface="Avenir Book" charset="0"/>
              </a:rPr>
              <a:t> to other networks</a:t>
            </a:r>
            <a:endParaRPr lang="en-US" u="sng" dirty="0">
              <a:latin typeface="Avenir Book" charset="0"/>
              <a:ea typeface="Avenir Book" charset="0"/>
              <a:cs typeface="Avenir Book" charset="0"/>
            </a:endParaRPr>
          </a:p>
        </p:txBody>
      </p:sp>
      <p:cxnSp>
        <p:nvCxnSpPr>
          <p:cNvPr id="84" name="Straight Connector 83">
            <a:extLst>
              <a:ext uri="{FF2B5EF4-FFF2-40B4-BE49-F238E27FC236}">
                <a16:creationId xmlns:a16="http://schemas.microsoft.com/office/drawing/2014/main" id="{FF7E7C54-D94D-A347-8377-9B8F6114644C}"/>
              </a:ext>
            </a:extLst>
          </p:cNvPr>
          <p:cNvCxnSpPr>
            <a:cxnSpLocks/>
          </p:cNvCxnSpPr>
          <p:nvPr/>
        </p:nvCxnSpPr>
        <p:spPr>
          <a:xfrm flipV="1">
            <a:off x="8534679" y="2051938"/>
            <a:ext cx="750911" cy="4447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39A773E-6C82-4747-95DE-47E5C149EEA2}"/>
              </a:ext>
            </a:extLst>
          </p:cNvPr>
          <p:cNvCxnSpPr>
            <a:cxnSpLocks/>
          </p:cNvCxnSpPr>
          <p:nvPr/>
        </p:nvCxnSpPr>
        <p:spPr>
          <a:xfrm>
            <a:off x="8544752" y="2870550"/>
            <a:ext cx="751648" cy="4203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2" name="Picture 71">
            <a:extLst>
              <a:ext uri="{FF2B5EF4-FFF2-40B4-BE49-F238E27FC236}">
                <a16:creationId xmlns:a16="http://schemas.microsoft.com/office/drawing/2014/main" id="{893935CB-31AB-B046-836C-4E6784690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0106" y="2225383"/>
            <a:ext cx="1294195" cy="873858"/>
          </a:xfrm>
          <a:prstGeom prst="rect">
            <a:avLst/>
          </a:prstGeom>
        </p:spPr>
      </p:pic>
      <p:sp>
        <p:nvSpPr>
          <p:cNvPr id="23" name="TextBox 22">
            <a:extLst>
              <a:ext uri="{FF2B5EF4-FFF2-40B4-BE49-F238E27FC236}">
                <a16:creationId xmlns:a16="http://schemas.microsoft.com/office/drawing/2014/main" id="{AE6025C4-8A03-014D-A12E-40AE484067FF}"/>
              </a:ext>
            </a:extLst>
          </p:cNvPr>
          <p:cNvSpPr txBox="1"/>
          <p:nvPr/>
        </p:nvSpPr>
        <p:spPr>
          <a:xfrm>
            <a:off x="6939672" y="2677391"/>
            <a:ext cx="731290" cy="307777"/>
          </a:xfrm>
          <a:prstGeom prst="rect">
            <a:avLst/>
          </a:prstGeom>
          <a:noFill/>
        </p:spPr>
        <p:txBody>
          <a:bodyPr wrap="none" rtlCol="0">
            <a:spAutoFit/>
          </a:bodyPr>
          <a:lstStyle/>
          <a:p>
            <a:r>
              <a:rPr lang="en-US" sz="1400" dirty="0">
                <a:latin typeface="Avenir Book" panose="02000503020000020003" pitchFamily="2" charset="0"/>
              </a:rPr>
              <a:t>1.2.1.1</a:t>
            </a:r>
          </a:p>
        </p:txBody>
      </p:sp>
    </p:spTree>
    <p:extLst>
      <p:ext uri="{BB962C8B-B14F-4D97-AF65-F5344CB8AC3E}">
        <p14:creationId xmlns:p14="http://schemas.microsoft.com/office/powerpoint/2010/main" val="181253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8D75-EC52-AE4B-BDFC-D9A8C287C37C}"/>
              </a:ext>
            </a:extLst>
          </p:cNvPr>
          <p:cNvSpPr>
            <a:spLocks noGrp="1"/>
          </p:cNvSpPr>
          <p:nvPr>
            <p:ph type="title"/>
          </p:nvPr>
        </p:nvSpPr>
        <p:spPr/>
        <p:txBody>
          <a:bodyPr/>
          <a:lstStyle/>
          <a:p>
            <a:r>
              <a:rPr lang="en-US" dirty="0"/>
              <a:t>Forwarding IP packets</a:t>
            </a:r>
          </a:p>
        </p:txBody>
      </p:sp>
      <p:sp>
        <p:nvSpPr>
          <p:cNvPr id="4" name="Slide Number Placeholder 3">
            <a:extLst>
              <a:ext uri="{FF2B5EF4-FFF2-40B4-BE49-F238E27FC236}">
                <a16:creationId xmlns:a16="http://schemas.microsoft.com/office/drawing/2014/main" id="{9C5BD23E-3A23-EF46-B4BB-99F7FF841498}"/>
              </a:ext>
            </a:extLst>
          </p:cNvPr>
          <p:cNvSpPr>
            <a:spLocks noGrp="1"/>
          </p:cNvSpPr>
          <p:nvPr>
            <p:ph type="sldNum" sz="quarter" idx="12"/>
          </p:nvPr>
        </p:nvSpPr>
        <p:spPr/>
        <p:txBody>
          <a:bodyPr/>
          <a:lstStyle/>
          <a:p>
            <a:fld id="{22D6CAD1-C946-4B93-B6A2-6369BC3B5860}" type="slidenum">
              <a:rPr lang="en-US" smtClean="0"/>
              <a:t>67</a:t>
            </a:fld>
            <a:endParaRPr lang="en-US"/>
          </a:p>
        </p:txBody>
      </p:sp>
      <p:cxnSp>
        <p:nvCxnSpPr>
          <p:cNvPr id="21" name="Straight Connector 20">
            <a:extLst>
              <a:ext uri="{FF2B5EF4-FFF2-40B4-BE49-F238E27FC236}">
                <a16:creationId xmlns:a16="http://schemas.microsoft.com/office/drawing/2014/main" id="{83F0EFFC-AAE4-7A4D-8BBA-CB77B9CE39FE}"/>
              </a:ext>
            </a:extLst>
          </p:cNvPr>
          <p:cNvCxnSpPr>
            <a:cxnSpLocks/>
          </p:cNvCxnSpPr>
          <p:nvPr/>
        </p:nvCxnSpPr>
        <p:spPr>
          <a:xfrm flipH="1" flipV="1">
            <a:off x="1524000" y="2562341"/>
            <a:ext cx="2470277" cy="94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4E0930-0356-5D4F-998D-B6FA3B6D0794}"/>
              </a:ext>
            </a:extLst>
          </p:cNvPr>
          <p:cNvCxnSpPr>
            <a:cxnSpLocks/>
            <a:stCxn id="6" idx="1"/>
          </p:cNvCxnSpPr>
          <p:nvPr/>
        </p:nvCxnSpPr>
        <p:spPr>
          <a:xfrm rot="10800000">
            <a:off x="1473175" y="1332512"/>
            <a:ext cx="2470277" cy="1239239"/>
          </a:xfrm>
          <a:prstGeom prst="bentConnector3">
            <a:avLst>
              <a:gd name="adj1" fmla="val 6330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4">
            <a:extLst>
              <a:ext uri="{FF2B5EF4-FFF2-40B4-BE49-F238E27FC236}">
                <a16:creationId xmlns:a16="http://schemas.microsoft.com/office/drawing/2014/main" id="{601AEFED-9C77-C643-84A4-DE003DDE20DE}"/>
              </a:ext>
            </a:extLst>
          </p:cNvPr>
          <p:cNvCxnSpPr>
            <a:cxnSpLocks/>
            <a:stCxn id="6" idx="1"/>
          </p:cNvCxnSpPr>
          <p:nvPr/>
        </p:nvCxnSpPr>
        <p:spPr>
          <a:xfrm rot="10800000" flipV="1">
            <a:off x="1524005" y="2571749"/>
            <a:ext cx="2419447" cy="1209685"/>
          </a:xfrm>
          <a:prstGeom prst="bentConnector3">
            <a:avLst>
              <a:gd name="adj1" fmla="val 6417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372EF9-DF84-AE48-BDA2-6C954A1A97DA}"/>
              </a:ext>
            </a:extLst>
          </p:cNvPr>
          <p:cNvCxnSpPr>
            <a:cxnSpLocks/>
          </p:cNvCxnSpPr>
          <p:nvPr/>
        </p:nvCxnSpPr>
        <p:spPr>
          <a:xfrm flipV="1">
            <a:off x="4590549" y="1080647"/>
            <a:ext cx="0" cy="10588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451C905-0A12-5240-B49A-F8899565FBDF}"/>
              </a:ext>
            </a:extLst>
          </p:cNvPr>
          <p:cNvSpPr txBox="1"/>
          <p:nvPr/>
        </p:nvSpPr>
        <p:spPr>
          <a:xfrm>
            <a:off x="4572000" y="1168707"/>
            <a:ext cx="3316934" cy="369332"/>
          </a:xfrm>
          <a:prstGeom prst="rect">
            <a:avLst/>
          </a:prstGeom>
          <a:noFill/>
        </p:spPr>
        <p:txBody>
          <a:bodyPr wrap="none" rtlCol="0">
            <a:spAutoFit/>
          </a:bodyPr>
          <a:lstStyle/>
          <a:p>
            <a:r>
              <a:rPr lang="en-US" dirty="0">
                <a:latin typeface="Avenir Book" charset="0"/>
                <a:ea typeface="Avenir Book" charset="0"/>
                <a:cs typeface="Avenir Book" charset="0"/>
              </a:rPr>
              <a:t>To more networks (</a:t>
            </a:r>
            <a:r>
              <a:rPr lang="en-US" dirty="0" err="1">
                <a:latin typeface="Avenir Book" charset="0"/>
                <a:ea typeface="Avenir Book" charset="0"/>
                <a:cs typeface="Avenir Book" charset="0"/>
              </a:rPr>
              <a:t>ie</a:t>
            </a:r>
            <a:r>
              <a:rPr lang="en-US" dirty="0">
                <a:latin typeface="Avenir Book" charset="0"/>
                <a:ea typeface="Avenir Book" charset="0"/>
                <a:cs typeface="Avenir Book" charset="0"/>
              </a:rPr>
              <a:t>, Internet)</a:t>
            </a:r>
          </a:p>
        </p:txBody>
      </p:sp>
      <p:cxnSp>
        <p:nvCxnSpPr>
          <p:cNvPr id="37" name="Straight Connector 24">
            <a:extLst>
              <a:ext uri="{FF2B5EF4-FFF2-40B4-BE49-F238E27FC236}">
                <a16:creationId xmlns:a16="http://schemas.microsoft.com/office/drawing/2014/main" id="{BFDB9E11-3746-A84C-9960-913A830E90F8}"/>
              </a:ext>
            </a:extLst>
          </p:cNvPr>
          <p:cNvCxnSpPr>
            <a:cxnSpLocks/>
          </p:cNvCxnSpPr>
          <p:nvPr/>
        </p:nvCxnSpPr>
        <p:spPr>
          <a:xfrm flipV="1">
            <a:off x="5251580" y="1894154"/>
            <a:ext cx="2457904" cy="688447"/>
          </a:xfrm>
          <a:prstGeom prst="bentConnector3">
            <a:avLst>
              <a:gd name="adj1" fmla="val 6453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D38E849F-6161-4C43-934E-7CE1583F7645}"/>
              </a:ext>
            </a:extLst>
          </p:cNvPr>
          <p:cNvCxnSpPr>
            <a:cxnSpLocks/>
            <a:stCxn id="6" idx="3"/>
          </p:cNvCxnSpPr>
          <p:nvPr/>
        </p:nvCxnSpPr>
        <p:spPr>
          <a:xfrm>
            <a:off x="5237646" y="2571750"/>
            <a:ext cx="2433180" cy="508221"/>
          </a:xfrm>
          <a:prstGeom prst="bentConnector3">
            <a:avLst>
              <a:gd name="adj1" fmla="val 6579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A8898B9-F453-D542-9D20-173D2BC3650B}"/>
              </a:ext>
            </a:extLst>
          </p:cNvPr>
          <p:cNvSpPr txBox="1"/>
          <p:nvPr/>
        </p:nvSpPr>
        <p:spPr>
          <a:xfrm>
            <a:off x="1498701" y="1575585"/>
            <a:ext cx="731290" cy="307777"/>
          </a:xfrm>
          <a:prstGeom prst="rect">
            <a:avLst/>
          </a:prstGeom>
          <a:noFill/>
        </p:spPr>
        <p:txBody>
          <a:bodyPr wrap="none" rtlCol="0">
            <a:spAutoFit/>
          </a:bodyPr>
          <a:lstStyle/>
          <a:p>
            <a:r>
              <a:rPr lang="en-US" sz="1400" dirty="0">
                <a:latin typeface="Avenir Book" panose="02000503020000020003" pitchFamily="2" charset="0"/>
              </a:rPr>
              <a:t>1.2.1.2</a:t>
            </a:r>
          </a:p>
        </p:txBody>
      </p:sp>
      <p:sp>
        <p:nvSpPr>
          <p:cNvPr id="30" name="Rectangle 29">
            <a:extLst>
              <a:ext uri="{FF2B5EF4-FFF2-40B4-BE49-F238E27FC236}">
                <a16:creationId xmlns:a16="http://schemas.microsoft.com/office/drawing/2014/main" id="{2D8BC8B3-1317-B540-AC65-BE4687560CFF}"/>
              </a:ext>
            </a:extLst>
          </p:cNvPr>
          <p:cNvSpPr/>
          <p:nvPr/>
        </p:nvSpPr>
        <p:spPr>
          <a:xfrm>
            <a:off x="1730718" y="123547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CFF916A-15A9-7644-86FA-9A98D9669EE6}"/>
              </a:ext>
            </a:extLst>
          </p:cNvPr>
          <p:cNvSpPr/>
          <p:nvPr/>
        </p:nvSpPr>
        <p:spPr>
          <a:xfrm>
            <a:off x="1728740" y="2452206"/>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14AC48C-F81D-FE41-8DDA-ACA047306205}"/>
              </a:ext>
            </a:extLst>
          </p:cNvPr>
          <p:cNvSpPr/>
          <p:nvPr/>
        </p:nvSpPr>
        <p:spPr>
          <a:xfrm>
            <a:off x="1728740" y="366656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E51F4CB-F8FD-DC42-84CD-E1D2F8675F66}"/>
              </a:ext>
            </a:extLst>
          </p:cNvPr>
          <p:cNvSpPr/>
          <p:nvPr/>
        </p:nvSpPr>
        <p:spPr>
          <a:xfrm>
            <a:off x="7257704" y="1826236"/>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BE95DE6-E26D-FE48-9855-E294DCF2FBF1}"/>
              </a:ext>
            </a:extLst>
          </p:cNvPr>
          <p:cNvSpPr/>
          <p:nvPr/>
        </p:nvSpPr>
        <p:spPr>
          <a:xfrm>
            <a:off x="7246779" y="2996528"/>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5730E4-7B16-5148-87DD-7EB69D58C0E0}"/>
              </a:ext>
            </a:extLst>
          </p:cNvPr>
          <p:cNvSpPr/>
          <p:nvPr/>
        </p:nvSpPr>
        <p:spPr>
          <a:xfrm>
            <a:off x="3716720" y="246775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84C6CC2-D811-1F45-96FE-C79F43F30A11}"/>
              </a:ext>
            </a:extLst>
          </p:cNvPr>
          <p:cNvSpPr/>
          <p:nvPr/>
        </p:nvSpPr>
        <p:spPr>
          <a:xfrm>
            <a:off x="5230678" y="248801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1198319-DBA8-8349-987B-963864E3570F}"/>
              </a:ext>
            </a:extLst>
          </p:cNvPr>
          <p:cNvSpPr/>
          <p:nvPr/>
        </p:nvSpPr>
        <p:spPr>
          <a:xfrm>
            <a:off x="4477183" y="1947989"/>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762D3E4-ACD8-2545-81A6-066613DDDE39}"/>
              </a:ext>
            </a:extLst>
          </p:cNvPr>
          <p:cNvSpPr txBox="1"/>
          <p:nvPr/>
        </p:nvSpPr>
        <p:spPr>
          <a:xfrm>
            <a:off x="1582859" y="2797396"/>
            <a:ext cx="731290" cy="307777"/>
          </a:xfrm>
          <a:prstGeom prst="rect">
            <a:avLst/>
          </a:prstGeom>
          <a:noFill/>
        </p:spPr>
        <p:txBody>
          <a:bodyPr wrap="none" rtlCol="0">
            <a:spAutoFit/>
          </a:bodyPr>
          <a:lstStyle/>
          <a:p>
            <a:r>
              <a:rPr lang="en-US" sz="1400" dirty="0">
                <a:latin typeface="Avenir Book" panose="02000503020000020003" pitchFamily="2" charset="0"/>
              </a:rPr>
              <a:t>1.2.1.3</a:t>
            </a:r>
          </a:p>
        </p:txBody>
      </p:sp>
      <p:sp>
        <p:nvSpPr>
          <p:cNvPr id="43" name="TextBox 42">
            <a:extLst>
              <a:ext uri="{FF2B5EF4-FFF2-40B4-BE49-F238E27FC236}">
                <a16:creationId xmlns:a16="http://schemas.microsoft.com/office/drawing/2014/main" id="{1017AF6B-AEA4-9043-A082-EEB5247BF1D6}"/>
              </a:ext>
            </a:extLst>
          </p:cNvPr>
          <p:cNvSpPr txBox="1"/>
          <p:nvPr/>
        </p:nvSpPr>
        <p:spPr>
          <a:xfrm>
            <a:off x="1576972" y="4007079"/>
            <a:ext cx="930063" cy="307777"/>
          </a:xfrm>
          <a:prstGeom prst="rect">
            <a:avLst/>
          </a:prstGeom>
          <a:noFill/>
        </p:spPr>
        <p:txBody>
          <a:bodyPr wrap="none" rtlCol="0">
            <a:spAutoFit/>
          </a:bodyPr>
          <a:lstStyle/>
          <a:p>
            <a:r>
              <a:rPr lang="en-US" sz="1400" dirty="0">
                <a:latin typeface="Avenir Book" panose="02000503020000020003" pitchFamily="2" charset="0"/>
              </a:rPr>
              <a:t>1.2.1.200</a:t>
            </a:r>
          </a:p>
        </p:txBody>
      </p:sp>
      <p:sp>
        <p:nvSpPr>
          <p:cNvPr id="44" name="TextBox 43">
            <a:extLst>
              <a:ext uri="{FF2B5EF4-FFF2-40B4-BE49-F238E27FC236}">
                <a16:creationId xmlns:a16="http://schemas.microsoft.com/office/drawing/2014/main" id="{4C300B6B-9C43-F647-AB44-E2FD65FF5D82}"/>
              </a:ext>
            </a:extLst>
          </p:cNvPr>
          <p:cNvSpPr txBox="1"/>
          <p:nvPr/>
        </p:nvSpPr>
        <p:spPr>
          <a:xfrm>
            <a:off x="7001941" y="3398200"/>
            <a:ext cx="930063" cy="307777"/>
          </a:xfrm>
          <a:prstGeom prst="rect">
            <a:avLst/>
          </a:prstGeom>
          <a:noFill/>
        </p:spPr>
        <p:txBody>
          <a:bodyPr wrap="none" rtlCol="0">
            <a:spAutoFit/>
          </a:bodyPr>
          <a:lstStyle/>
          <a:p>
            <a:r>
              <a:rPr lang="en-US" sz="1400" dirty="0">
                <a:latin typeface="Avenir Book" panose="02000503020000020003" pitchFamily="2" charset="0"/>
              </a:rPr>
              <a:t>1.2.2.105</a:t>
            </a:r>
          </a:p>
        </p:txBody>
      </p:sp>
      <p:sp>
        <p:nvSpPr>
          <p:cNvPr id="45" name="TextBox 44">
            <a:extLst>
              <a:ext uri="{FF2B5EF4-FFF2-40B4-BE49-F238E27FC236}">
                <a16:creationId xmlns:a16="http://schemas.microsoft.com/office/drawing/2014/main" id="{B02B9578-7AB5-494E-8CC9-6B08DA4C78DE}"/>
              </a:ext>
            </a:extLst>
          </p:cNvPr>
          <p:cNvSpPr txBox="1"/>
          <p:nvPr/>
        </p:nvSpPr>
        <p:spPr>
          <a:xfrm>
            <a:off x="6988007" y="2165901"/>
            <a:ext cx="930063" cy="307777"/>
          </a:xfrm>
          <a:prstGeom prst="rect">
            <a:avLst/>
          </a:prstGeom>
          <a:noFill/>
        </p:spPr>
        <p:txBody>
          <a:bodyPr wrap="none" rtlCol="0">
            <a:spAutoFit/>
          </a:bodyPr>
          <a:lstStyle/>
          <a:p>
            <a:r>
              <a:rPr lang="en-US" sz="1400" dirty="0">
                <a:latin typeface="Avenir Book" panose="02000503020000020003" pitchFamily="2" charset="0"/>
              </a:rPr>
              <a:t>1.2.2.100</a:t>
            </a:r>
          </a:p>
        </p:txBody>
      </p:sp>
      <p:sp>
        <p:nvSpPr>
          <p:cNvPr id="46" name="TextBox 45">
            <a:extLst>
              <a:ext uri="{FF2B5EF4-FFF2-40B4-BE49-F238E27FC236}">
                <a16:creationId xmlns:a16="http://schemas.microsoft.com/office/drawing/2014/main" id="{A94B0637-5C54-9540-BD93-4953575C0875}"/>
              </a:ext>
            </a:extLst>
          </p:cNvPr>
          <p:cNvSpPr txBox="1"/>
          <p:nvPr/>
        </p:nvSpPr>
        <p:spPr>
          <a:xfrm>
            <a:off x="3460957" y="2929879"/>
            <a:ext cx="731290" cy="307777"/>
          </a:xfrm>
          <a:prstGeom prst="rect">
            <a:avLst/>
          </a:prstGeom>
          <a:noFill/>
        </p:spPr>
        <p:txBody>
          <a:bodyPr wrap="none" rtlCol="0">
            <a:spAutoFit/>
          </a:bodyPr>
          <a:lstStyle/>
          <a:p>
            <a:r>
              <a:rPr lang="en-US" sz="1400" dirty="0">
                <a:latin typeface="Avenir Book" panose="02000503020000020003" pitchFamily="2" charset="0"/>
              </a:rPr>
              <a:t>1.2.1.1</a:t>
            </a:r>
          </a:p>
        </p:txBody>
      </p:sp>
      <p:sp>
        <p:nvSpPr>
          <p:cNvPr id="47" name="TextBox 46">
            <a:extLst>
              <a:ext uri="{FF2B5EF4-FFF2-40B4-BE49-F238E27FC236}">
                <a16:creationId xmlns:a16="http://schemas.microsoft.com/office/drawing/2014/main" id="{9E065D4D-399F-1745-A910-B907428E026C}"/>
              </a:ext>
            </a:extLst>
          </p:cNvPr>
          <p:cNvSpPr txBox="1"/>
          <p:nvPr/>
        </p:nvSpPr>
        <p:spPr>
          <a:xfrm>
            <a:off x="5062280" y="2926082"/>
            <a:ext cx="731290" cy="307777"/>
          </a:xfrm>
          <a:prstGeom prst="rect">
            <a:avLst/>
          </a:prstGeom>
          <a:noFill/>
        </p:spPr>
        <p:txBody>
          <a:bodyPr wrap="none" rtlCol="0">
            <a:spAutoFit/>
          </a:bodyPr>
          <a:lstStyle/>
          <a:p>
            <a:r>
              <a:rPr lang="en-US" sz="1400" dirty="0">
                <a:latin typeface="Avenir Book" panose="02000503020000020003" pitchFamily="2" charset="0"/>
              </a:rPr>
              <a:t>1.2.2.1</a:t>
            </a:r>
          </a:p>
        </p:txBody>
      </p:sp>
      <p:sp>
        <p:nvSpPr>
          <p:cNvPr id="48" name="TextBox 47">
            <a:extLst>
              <a:ext uri="{FF2B5EF4-FFF2-40B4-BE49-F238E27FC236}">
                <a16:creationId xmlns:a16="http://schemas.microsoft.com/office/drawing/2014/main" id="{8E581916-4C00-CD41-985A-80C5E252098F}"/>
              </a:ext>
            </a:extLst>
          </p:cNvPr>
          <p:cNvSpPr txBox="1"/>
          <p:nvPr/>
        </p:nvSpPr>
        <p:spPr>
          <a:xfrm>
            <a:off x="3562894" y="2615631"/>
            <a:ext cx="431528" cy="307777"/>
          </a:xfrm>
          <a:prstGeom prst="rect">
            <a:avLst/>
          </a:prstGeom>
          <a:noFill/>
        </p:spPr>
        <p:txBody>
          <a:bodyPr wrap="none" rtlCol="0">
            <a:spAutoFit/>
          </a:bodyPr>
          <a:lstStyle/>
          <a:p>
            <a:r>
              <a:rPr lang="en-US" sz="1400" dirty="0">
                <a:latin typeface="Avenir Book" panose="02000503020000020003" pitchFamily="2" charset="0"/>
              </a:rPr>
              <a:t>IF1</a:t>
            </a:r>
          </a:p>
        </p:txBody>
      </p:sp>
      <p:sp>
        <p:nvSpPr>
          <p:cNvPr id="49" name="TextBox 48">
            <a:extLst>
              <a:ext uri="{FF2B5EF4-FFF2-40B4-BE49-F238E27FC236}">
                <a16:creationId xmlns:a16="http://schemas.microsoft.com/office/drawing/2014/main" id="{BE2495FE-F038-2949-8898-56865ABE7B8D}"/>
              </a:ext>
            </a:extLst>
          </p:cNvPr>
          <p:cNvSpPr txBox="1"/>
          <p:nvPr/>
        </p:nvSpPr>
        <p:spPr>
          <a:xfrm>
            <a:off x="5165607" y="2626022"/>
            <a:ext cx="431528" cy="307777"/>
          </a:xfrm>
          <a:prstGeom prst="rect">
            <a:avLst/>
          </a:prstGeom>
          <a:noFill/>
        </p:spPr>
        <p:txBody>
          <a:bodyPr wrap="none" rtlCol="0">
            <a:spAutoFit/>
          </a:bodyPr>
          <a:lstStyle/>
          <a:p>
            <a:r>
              <a:rPr lang="en-US" sz="1400" dirty="0">
                <a:latin typeface="Avenir Book" panose="02000503020000020003" pitchFamily="2" charset="0"/>
              </a:rPr>
              <a:t>IF2</a:t>
            </a:r>
          </a:p>
        </p:txBody>
      </p:sp>
      <p:sp>
        <p:nvSpPr>
          <p:cNvPr id="50" name="TextBox 49">
            <a:extLst>
              <a:ext uri="{FF2B5EF4-FFF2-40B4-BE49-F238E27FC236}">
                <a16:creationId xmlns:a16="http://schemas.microsoft.com/office/drawing/2014/main" id="{50B8C83F-D652-FC4C-81B9-906625234BA1}"/>
              </a:ext>
            </a:extLst>
          </p:cNvPr>
          <p:cNvSpPr txBox="1"/>
          <p:nvPr/>
        </p:nvSpPr>
        <p:spPr>
          <a:xfrm>
            <a:off x="4650915" y="1889957"/>
            <a:ext cx="431528" cy="307777"/>
          </a:xfrm>
          <a:prstGeom prst="rect">
            <a:avLst/>
          </a:prstGeom>
          <a:noFill/>
        </p:spPr>
        <p:txBody>
          <a:bodyPr wrap="none" rtlCol="0">
            <a:spAutoFit/>
          </a:bodyPr>
          <a:lstStyle/>
          <a:p>
            <a:r>
              <a:rPr lang="en-US" sz="1400" dirty="0">
                <a:latin typeface="Avenir Book" panose="02000503020000020003" pitchFamily="2" charset="0"/>
              </a:rPr>
              <a:t>IF0</a:t>
            </a:r>
          </a:p>
        </p:txBody>
      </p:sp>
      <p:pic>
        <p:nvPicPr>
          <p:cNvPr id="7" name="Picture 6">
            <a:extLst>
              <a:ext uri="{FF2B5EF4-FFF2-40B4-BE49-F238E27FC236}">
                <a16:creationId xmlns:a16="http://schemas.microsoft.com/office/drawing/2014/main" id="{08E4CBAF-D35E-0041-85D2-BE66A79EFE2E}"/>
              </a:ext>
            </a:extLst>
          </p:cNvPr>
          <p:cNvPicPr>
            <a:picLocks noChangeAspect="1"/>
          </p:cNvPicPr>
          <p:nvPr/>
        </p:nvPicPr>
        <p:blipFill>
          <a:blip r:embed="rId3"/>
          <a:stretch>
            <a:fillRect/>
          </a:stretch>
        </p:blipFill>
        <p:spPr>
          <a:xfrm>
            <a:off x="1156804" y="1020163"/>
            <a:ext cx="683797" cy="683797"/>
          </a:xfrm>
          <a:prstGeom prst="rect">
            <a:avLst/>
          </a:prstGeom>
        </p:spPr>
      </p:pic>
      <p:pic>
        <p:nvPicPr>
          <p:cNvPr id="14" name="Picture 13">
            <a:extLst>
              <a:ext uri="{FF2B5EF4-FFF2-40B4-BE49-F238E27FC236}">
                <a16:creationId xmlns:a16="http://schemas.microsoft.com/office/drawing/2014/main" id="{A17B09A2-4BB5-0F40-B74D-89AFB4BE1C03}"/>
              </a:ext>
            </a:extLst>
          </p:cNvPr>
          <p:cNvPicPr>
            <a:picLocks noChangeAspect="1"/>
          </p:cNvPicPr>
          <p:nvPr/>
        </p:nvPicPr>
        <p:blipFill>
          <a:blip r:embed="rId3"/>
          <a:stretch>
            <a:fillRect/>
          </a:stretch>
        </p:blipFill>
        <p:spPr>
          <a:xfrm>
            <a:off x="1156805" y="2267487"/>
            <a:ext cx="683797" cy="683797"/>
          </a:xfrm>
          <a:prstGeom prst="rect">
            <a:avLst/>
          </a:prstGeom>
        </p:spPr>
      </p:pic>
      <p:pic>
        <p:nvPicPr>
          <p:cNvPr id="15" name="Picture 14">
            <a:extLst>
              <a:ext uri="{FF2B5EF4-FFF2-40B4-BE49-F238E27FC236}">
                <a16:creationId xmlns:a16="http://schemas.microsoft.com/office/drawing/2014/main" id="{052FD16D-3100-9249-9D1E-2867B82AE38C}"/>
              </a:ext>
            </a:extLst>
          </p:cNvPr>
          <p:cNvPicPr>
            <a:picLocks noChangeAspect="1"/>
          </p:cNvPicPr>
          <p:nvPr/>
        </p:nvPicPr>
        <p:blipFill>
          <a:blip r:embed="rId3"/>
          <a:stretch>
            <a:fillRect/>
          </a:stretch>
        </p:blipFill>
        <p:spPr>
          <a:xfrm>
            <a:off x="1156803" y="3439541"/>
            <a:ext cx="683797" cy="683797"/>
          </a:xfrm>
          <a:prstGeom prst="rect">
            <a:avLst/>
          </a:prstGeom>
        </p:spPr>
      </p:pic>
      <p:pic>
        <p:nvPicPr>
          <p:cNvPr id="18" name="Picture 17">
            <a:extLst>
              <a:ext uri="{FF2B5EF4-FFF2-40B4-BE49-F238E27FC236}">
                <a16:creationId xmlns:a16="http://schemas.microsoft.com/office/drawing/2014/main" id="{CB44BE73-EB8F-3141-BFC0-5DEB9038D82C}"/>
              </a:ext>
            </a:extLst>
          </p:cNvPr>
          <p:cNvPicPr>
            <a:picLocks noChangeAspect="1"/>
          </p:cNvPicPr>
          <p:nvPr/>
        </p:nvPicPr>
        <p:blipFill>
          <a:blip r:embed="rId3"/>
          <a:stretch>
            <a:fillRect/>
          </a:stretch>
        </p:blipFill>
        <p:spPr>
          <a:xfrm>
            <a:off x="7367586" y="1552256"/>
            <a:ext cx="683797" cy="683797"/>
          </a:xfrm>
          <a:prstGeom prst="rect">
            <a:avLst/>
          </a:prstGeom>
        </p:spPr>
      </p:pic>
      <p:pic>
        <p:nvPicPr>
          <p:cNvPr id="19" name="Picture 18">
            <a:extLst>
              <a:ext uri="{FF2B5EF4-FFF2-40B4-BE49-F238E27FC236}">
                <a16:creationId xmlns:a16="http://schemas.microsoft.com/office/drawing/2014/main" id="{563FA7E6-469C-0546-B28F-7CD9F45930F9}"/>
              </a:ext>
            </a:extLst>
          </p:cNvPr>
          <p:cNvPicPr>
            <a:picLocks noChangeAspect="1"/>
          </p:cNvPicPr>
          <p:nvPr/>
        </p:nvPicPr>
        <p:blipFill>
          <a:blip r:embed="rId3"/>
          <a:stretch>
            <a:fillRect/>
          </a:stretch>
        </p:blipFill>
        <p:spPr>
          <a:xfrm>
            <a:off x="7367586" y="2738073"/>
            <a:ext cx="683797" cy="683797"/>
          </a:xfrm>
          <a:prstGeom prst="rect">
            <a:avLst/>
          </a:prstGeom>
        </p:spPr>
      </p:pic>
      <p:sp>
        <p:nvSpPr>
          <p:cNvPr id="51" name="Rectangular Callout 50">
            <a:extLst>
              <a:ext uri="{FF2B5EF4-FFF2-40B4-BE49-F238E27FC236}">
                <a16:creationId xmlns:a16="http://schemas.microsoft.com/office/drawing/2014/main" id="{BA3F873F-15DE-8641-8705-31C9E1BBF998}"/>
              </a:ext>
            </a:extLst>
          </p:cNvPr>
          <p:cNvSpPr/>
          <p:nvPr/>
        </p:nvSpPr>
        <p:spPr>
          <a:xfrm>
            <a:off x="1644777" y="1113858"/>
            <a:ext cx="2228721" cy="853204"/>
          </a:xfrm>
          <a:prstGeom prst="wedgeRectCallout">
            <a:avLst>
              <a:gd name="adj1" fmla="val -45358"/>
              <a:gd name="adj2" fmla="val 1116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 1.2.1.3</a:t>
            </a:r>
          </a:p>
          <a:p>
            <a:r>
              <a:rPr lang="en-US" sz="1600" b="1" dirty="0" err="1">
                <a:latin typeface="Courier New" panose="02070309020205020404" pitchFamily="49" charset="0"/>
                <a:cs typeface="Courier New" panose="02070309020205020404" pitchFamily="49" charset="0"/>
              </a:rPr>
              <a:t>Dst</a:t>
            </a:r>
            <a:r>
              <a:rPr lang="en-US" sz="1600" b="1" dirty="0">
                <a:latin typeface="Courier New" panose="02070309020205020404" pitchFamily="49" charset="0"/>
                <a:cs typeface="Courier New" panose="02070309020205020404" pitchFamily="49" charset="0"/>
              </a:rPr>
              <a:t>: 1.2.2.100</a:t>
            </a:r>
          </a:p>
          <a:p>
            <a:r>
              <a:rPr lang="en-US" sz="1600" b="1" dirty="0">
                <a:latin typeface="Courier New" panose="02070309020205020404" pitchFamily="49" charset="0"/>
                <a:cs typeface="Courier New" panose="02070309020205020404" pitchFamily="49" charset="0"/>
              </a:rPr>
              <a:t>. . .</a:t>
            </a:r>
          </a:p>
        </p:txBody>
      </p:sp>
      <p:pic>
        <p:nvPicPr>
          <p:cNvPr id="6" name="Picture 5">
            <a:extLst>
              <a:ext uri="{FF2B5EF4-FFF2-40B4-BE49-F238E27FC236}">
                <a16:creationId xmlns:a16="http://schemas.microsoft.com/office/drawing/2014/main" id="{DE40F1B2-D12D-C640-9E72-D348D6DDB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3451" y="2134821"/>
            <a:ext cx="1294195" cy="873858"/>
          </a:xfrm>
          <a:prstGeom prst="rect">
            <a:avLst/>
          </a:prstGeom>
        </p:spPr>
      </p:pic>
    </p:spTree>
    <p:extLst>
      <p:ext uri="{BB962C8B-B14F-4D97-AF65-F5344CB8AC3E}">
        <p14:creationId xmlns:p14="http://schemas.microsoft.com/office/powerpoint/2010/main" val="314795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9" grpId="0"/>
      <p:bldP spid="30" grpId="0" animBg="1"/>
      <p:bldP spid="31" grpId="0" animBg="1"/>
      <p:bldP spid="32" grpId="0" animBg="1"/>
      <p:bldP spid="33" grpId="0" animBg="1"/>
      <p:bldP spid="35" grpId="0" animBg="1"/>
      <p:bldP spid="42" grpId="0"/>
      <p:bldP spid="43" grpId="0"/>
      <p:bldP spid="44" grpId="0"/>
      <p:bldP spid="45" grpId="0"/>
      <p:bldP spid="46" grpId="0"/>
      <p:bldP spid="47" grpId="0"/>
      <p:bldP spid="5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8D75-EC52-AE4B-BDFC-D9A8C287C37C}"/>
              </a:ext>
            </a:extLst>
          </p:cNvPr>
          <p:cNvSpPr>
            <a:spLocks noGrp="1"/>
          </p:cNvSpPr>
          <p:nvPr>
            <p:ph type="title"/>
          </p:nvPr>
        </p:nvSpPr>
        <p:spPr/>
        <p:txBody>
          <a:bodyPr/>
          <a:lstStyle/>
          <a:p>
            <a:r>
              <a:rPr lang="en-US" dirty="0"/>
              <a:t>Forwarding IP packets</a:t>
            </a:r>
          </a:p>
        </p:txBody>
      </p:sp>
      <p:sp>
        <p:nvSpPr>
          <p:cNvPr id="4" name="Slide Number Placeholder 3">
            <a:extLst>
              <a:ext uri="{FF2B5EF4-FFF2-40B4-BE49-F238E27FC236}">
                <a16:creationId xmlns:a16="http://schemas.microsoft.com/office/drawing/2014/main" id="{9C5BD23E-3A23-EF46-B4BB-99F7FF841498}"/>
              </a:ext>
            </a:extLst>
          </p:cNvPr>
          <p:cNvSpPr>
            <a:spLocks noGrp="1"/>
          </p:cNvSpPr>
          <p:nvPr>
            <p:ph type="sldNum" sz="quarter" idx="12"/>
          </p:nvPr>
        </p:nvSpPr>
        <p:spPr/>
        <p:txBody>
          <a:bodyPr/>
          <a:lstStyle/>
          <a:p>
            <a:fld id="{22D6CAD1-C946-4B93-B6A2-6369BC3B5860}" type="slidenum">
              <a:rPr lang="en-US" smtClean="0"/>
              <a:t>68</a:t>
            </a:fld>
            <a:endParaRPr lang="en-US"/>
          </a:p>
        </p:txBody>
      </p:sp>
      <p:pic>
        <p:nvPicPr>
          <p:cNvPr id="6" name="Picture 5">
            <a:extLst>
              <a:ext uri="{FF2B5EF4-FFF2-40B4-BE49-F238E27FC236}">
                <a16:creationId xmlns:a16="http://schemas.microsoft.com/office/drawing/2014/main" id="{DE40F1B2-D12D-C640-9E72-D348D6DDB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451" y="2134821"/>
            <a:ext cx="1294195" cy="873858"/>
          </a:xfrm>
          <a:prstGeom prst="rect">
            <a:avLst/>
          </a:prstGeom>
        </p:spPr>
      </p:pic>
      <p:cxnSp>
        <p:nvCxnSpPr>
          <p:cNvPr id="21" name="Straight Connector 20">
            <a:extLst>
              <a:ext uri="{FF2B5EF4-FFF2-40B4-BE49-F238E27FC236}">
                <a16:creationId xmlns:a16="http://schemas.microsoft.com/office/drawing/2014/main" id="{83F0EFFC-AAE4-7A4D-8BBA-CB77B9CE39FE}"/>
              </a:ext>
            </a:extLst>
          </p:cNvPr>
          <p:cNvCxnSpPr>
            <a:cxnSpLocks/>
          </p:cNvCxnSpPr>
          <p:nvPr/>
        </p:nvCxnSpPr>
        <p:spPr>
          <a:xfrm flipH="1" flipV="1">
            <a:off x="1524000" y="2562341"/>
            <a:ext cx="2470277" cy="94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4E0930-0356-5D4F-998D-B6FA3B6D0794}"/>
              </a:ext>
            </a:extLst>
          </p:cNvPr>
          <p:cNvCxnSpPr>
            <a:cxnSpLocks/>
            <a:stCxn id="6" idx="1"/>
          </p:cNvCxnSpPr>
          <p:nvPr/>
        </p:nvCxnSpPr>
        <p:spPr>
          <a:xfrm rot="10800000">
            <a:off x="1473175" y="1332512"/>
            <a:ext cx="2470277" cy="1239239"/>
          </a:xfrm>
          <a:prstGeom prst="bentConnector3">
            <a:avLst>
              <a:gd name="adj1" fmla="val 6330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4">
            <a:extLst>
              <a:ext uri="{FF2B5EF4-FFF2-40B4-BE49-F238E27FC236}">
                <a16:creationId xmlns:a16="http://schemas.microsoft.com/office/drawing/2014/main" id="{601AEFED-9C77-C643-84A4-DE003DDE20DE}"/>
              </a:ext>
            </a:extLst>
          </p:cNvPr>
          <p:cNvCxnSpPr>
            <a:cxnSpLocks/>
            <a:stCxn id="6" idx="1"/>
          </p:cNvCxnSpPr>
          <p:nvPr/>
        </p:nvCxnSpPr>
        <p:spPr>
          <a:xfrm rot="10800000" flipV="1">
            <a:off x="1524005" y="2571749"/>
            <a:ext cx="2419447" cy="1209685"/>
          </a:xfrm>
          <a:prstGeom prst="bentConnector3">
            <a:avLst>
              <a:gd name="adj1" fmla="val 6417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372EF9-DF84-AE48-BDA2-6C954A1A97DA}"/>
              </a:ext>
            </a:extLst>
          </p:cNvPr>
          <p:cNvCxnSpPr>
            <a:cxnSpLocks/>
          </p:cNvCxnSpPr>
          <p:nvPr/>
        </p:nvCxnSpPr>
        <p:spPr>
          <a:xfrm flipV="1">
            <a:off x="4590549" y="1080647"/>
            <a:ext cx="0" cy="10588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451C905-0A12-5240-B49A-F8899565FBDF}"/>
              </a:ext>
            </a:extLst>
          </p:cNvPr>
          <p:cNvSpPr txBox="1"/>
          <p:nvPr/>
        </p:nvSpPr>
        <p:spPr>
          <a:xfrm>
            <a:off x="4572000" y="1168707"/>
            <a:ext cx="3316934" cy="369332"/>
          </a:xfrm>
          <a:prstGeom prst="rect">
            <a:avLst/>
          </a:prstGeom>
          <a:noFill/>
        </p:spPr>
        <p:txBody>
          <a:bodyPr wrap="none" rtlCol="0">
            <a:spAutoFit/>
          </a:bodyPr>
          <a:lstStyle/>
          <a:p>
            <a:r>
              <a:rPr lang="en-US" dirty="0">
                <a:latin typeface="Avenir Book" charset="0"/>
                <a:ea typeface="Avenir Book" charset="0"/>
                <a:cs typeface="Avenir Book" charset="0"/>
              </a:rPr>
              <a:t>To more networks (</a:t>
            </a:r>
            <a:r>
              <a:rPr lang="en-US" dirty="0" err="1">
                <a:latin typeface="Avenir Book" charset="0"/>
                <a:ea typeface="Avenir Book" charset="0"/>
                <a:cs typeface="Avenir Book" charset="0"/>
              </a:rPr>
              <a:t>ie</a:t>
            </a:r>
            <a:r>
              <a:rPr lang="en-US" dirty="0">
                <a:latin typeface="Avenir Book" charset="0"/>
                <a:ea typeface="Avenir Book" charset="0"/>
                <a:cs typeface="Avenir Book" charset="0"/>
              </a:rPr>
              <a:t>, Internet)</a:t>
            </a:r>
          </a:p>
        </p:txBody>
      </p:sp>
      <p:cxnSp>
        <p:nvCxnSpPr>
          <p:cNvPr id="37" name="Straight Connector 24">
            <a:extLst>
              <a:ext uri="{FF2B5EF4-FFF2-40B4-BE49-F238E27FC236}">
                <a16:creationId xmlns:a16="http://schemas.microsoft.com/office/drawing/2014/main" id="{BFDB9E11-3746-A84C-9960-913A830E90F8}"/>
              </a:ext>
            </a:extLst>
          </p:cNvPr>
          <p:cNvCxnSpPr>
            <a:cxnSpLocks/>
          </p:cNvCxnSpPr>
          <p:nvPr/>
        </p:nvCxnSpPr>
        <p:spPr>
          <a:xfrm flipV="1">
            <a:off x="5251580" y="1894154"/>
            <a:ext cx="2457904" cy="688447"/>
          </a:xfrm>
          <a:prstGeom prst="bentConnector3">
            <a:avLst>
              <a:gd name="adj1" fmla="val 6453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D38E849F-6161-4C43-934E-7CE1583F7645}"/>
              </a:ext>
            </a:extLst>
          </p:cNvPr>
          <p:cNvCxnSpPr>
            <a:cxnSpLocks/>
            <a:stCxn id="6" idx="3"/>
          </p:cNvCxnSpPr>
          <p:nvPr/>
        </p:nvCxnSpPr>
        <p:spPr>
          <a:xfrm>
            <a:off x="5237646" y="2571750"/>
            <a:ext cx="2433180" cy="508221"/>
          </a:xfrm>
          <a:prstGeom prst="bentConnector3">
            <a:avLst>
              <a:gd name="adj1" fmla="val 6579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A8898B9-F453-D542-9D20-173D2BC3650B}"/>
              </a:ext>
            </a:extLst>
          </p:cNvPr>
          <p:cNvSpPr txBox="1"/>
          <p:nvPr/>
        </p:nvSpPr>
        <p:spPr>
          <a:xfrm>
            <a:off x="1498701" y="1575585"/>
            <a:ext cx="731290" cy="307777"/>
          </a:xfrm>
          <a:prstGeom prst="rect">
            <a:avLst/>
          </a:prstGeom>
          <a:noFill/>
        </p:spPr>
        <p:txBody>
          <a:bodyPr wrap="none" rtlCol="0">
            <a:spAutoFit/>
          </a:bodyPr>
          <a:lstStyle/>
          <a:p>
            <a:r>
              <a:rPr lang="en-US" sz="1400" dirty="0">
                <a:latin typeface="Avenir Book" panose="02000503020000020003" pitchFamily="2" charset="0"/>
              </a:rPr>
              <a:t>1.2.1.2</a:t>
            </a:r>
          </a:p>
        </p:txBody>
      </p:sp>
      <p:sp>
        <p:nvSpPr>
          <p:cNvPr id="30" name="Rectangle 29">
            <a:extLst>
              <a:ext uri="{FF2B5EF4-FFF2-40B4-BE49-F238E27FC236}">
                <a16:creationId xmlns:a16="http://schemas.microsoft.com/office/drawing/2014/main" id="{2D8BC8B3-1317-B540-AC65-BE4687560CFF}"/>
              </a:ext>
            </a:extLst>
          </p:cNvPr>
          <p:cNvSpPr/>
          <p:nvPr/>
        </p:nvSpPr>
        <p:spPr>
          <a:xfrm>
            <a:off x="1730718" y="123547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CFF916A-15A9-7644-86FA-9A98D9669EE6}"/>
              </a:ext>
            </a:extLst>
          </p:cNvPr>
          <p:cNvSpPr/>
          <p:nvPr/>
        </p:nvSpPr>
        <p:spPr>
          <a:xfrm>
            <a:off x="1728740" y="2452206"/>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14AC48C-F81D-FE41-8DDA-ACA047306205}"/>
              </a:ext>
            </a:extLst>
          </p:cNvPr>
          <p:cNvSpPr/>
          <p:nvPr/>
        </p:nvSpPr>
        <p:spPr>
          <a:xfrm>
            <a:off x="1728740" y="366656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E51F4CB-F8FD-DC42-84CD-E1D2F8675F66}"/>
              </a:ext>
            </a:extLst>
          </p:cNvPr>
          <p:cNvSpPr/>
          <p:nvPr/>
        </p:nvSpPr>
        <p:spPr>
          <a:xfrm>
            <a:off x="7257704" y="1826236"/>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BE95DE6-E26D-FE48-9855-E294DCF2FBF1}"/>
              </a:ext>
            </a:extLst>
          </p:cNvPr>
          <p:cNvSpPr/>
          <p:nvPr/>
        </p:nvSpPr>
        <p:spPr>
          <a:xfrm>
            <a:off x="7246779" y="2996528"/>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5730E4-7B16-5148-87DD-7EB69D58C0E0}"/>
              </a:ext>
            </a:extLst>
          </p:cNvPr>
          <p:cNvSpPr/>
          <p:nvPr/>
        </p:nvSpPr>
        <p:spPr>
          <a:xfrm>
            <a:off x="3716720" y="246775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84C6CC2-D811-1F45-96FE-C79F43F30A11}"/>
              </a:ext>
            </a:extLst>
          </p:cNvPr>
          <p:cNvSpPr/>
          <p:nvPr/>
        </p:nvSpPr>
        <p:spPr>
          <a:xfrm>
            <a:off x="5230678" y="248801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1198319-DBA8-8349-987B-963864E3570F}"/>
              </a:ext>
            </a:extLst>
          </p:cNvPr>
          <p:cNvSpPr/>
          <p:nvPr/>
        </p:nvSpPr>
        <p:spPr>
          <a:xfrm>
            <a:off x="4477183" y="1947989"/>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762D3E4-ACD8-2545-81A6-066613DDDE39}"/>
              </a:ext>
            </a:extLst>
          </p:cNvPr>
          <p:cNvSpPr txBox="1"/>
          <p:nvPr/>
        </p:nvSpPr>
        <p:spPr>
          <a:xfrm>
            <a:off x="1582859" y="2797396"/>
            <a:ext cx="731290" cy="307777"/>
          </a:xfrm>
          <a:prstGeom prst="rect">
            <a:avLst/>
          </a:prstGeom>
          <a:noFill/>
        </p:spPr>
        <p:txBody>
          <a:bodyPr wrap="none" rtlCol="0">
            <a:spAutoFit/>
          </a:bodyPr>
          <a:lstStyle/>
          <a:p>
            <a:r>
              <a:rPr lang="en-US" sz="1400" dirty="0">
                <a:latin typeface="Avenir Book" panose="02000503020000020003" pitchFamily="2" charset="0"/>
              </a:rPr>
              <a:t>1.2.1.3</a:t>
            </a:r>
          </a:p>
        </p:txBody>
      </p:sp>
      <p:sp>
        <p:nvSpPr>
          <p:cNvPr id="43" name="TextBox 42">
            <a:extLst>
              <a:ext uri="{FF2B5EF4-FFF2-40B4-BE49-F238E27FC236}">
                <a16:creationId xmlns:a16="http://schemas.microsoft.com/office/drawing/2014/main" id="{1017AF6B-AEA4-9043-A082-EEB5247BF1D6}"/>
              </a:ext>
            </a:extLst>
          </p:cNvPr>
          <p:cNvSpPr txBox="1"/>
          <p:nvPr/>
        </p:nvSpPr>
        <p:spPr>
          <a:xfrm>
            <a:off x="1576972" y="4007079"/>
            <a:ext cx="930063" cy="307777"/>
          </a:xfrm>
          <a:prstGeom prst="rect">
            <a:avLst/>
          </a:prstGeom>
          <a:noFill/>
        </p:spPr>
        <p:txBody>
          <a:bodyPr wrap="none" rtlCol="0">
            <a:spAutoFit/>
          </a:bodyPr>
          <a:lstStyle/>
          <a:p>
            <a:r>
              <a:rPr lang="en-US" sz="1400" dirty="0">
                <a:latin typeface="Avenir Book" panose="02000503020000020003" pitchFamily="2" charset="0"/>
              </a:rPr>
              <a:t>1.2.1.200</a:t>
            </a:r>
          </a:p>
        </p:txBody>
      </p:sp>
      <p:sp>
        <p:nvSpPr>
          <p:cNvPr id="44" name="TextBox 43">
            <a:extLst>
              <a:ext uri="{FF2B5EF4-FFF2-40B4-BE49-F238E27FC236}">
                <a16:creationId xmlns:a16="http://schemas.microsoft.com/office/drawing/2014/main" id="{4C300B6B-9C43-F647-AB44-E2FD65FF5D82}"/>
              </a:ext>
            </a:extLst>
          </p:cNvPr>
          <p:cNvSpPr txBox="1"/>
          <p:nvPr/>
        </p:nvSpPr>
        <p:spPr>
          <a:xfrm>
            <a:off x="7001941" y="3398200"/>
            <a:ext cx="930063" cy="307777"/>
          </a:xfrm>
          <a:prstGeom prst="rect">
            <a:avLst/>
          </a:prstGeom>
          <a:noFill/>
        </p:spPr>
        <p:txBody>
          <a:bodyPr wrap="none" rtlCol="0">
            <a:spAutoFit/>
          </a:bodyPr>
          <a:lstStyle/>
          <a:p>
            <a:r>
              <a:rPr lang="en-US" sz="1400" dirty="0">
                <a:latin typeface="Avenir Book" panose="02000503020000020003" pitchFamily="2" charset="0"/>
              </a:rPr>
              <a:t>1.2.2.105</a:t>
            </a:r>
          </a:p>
        </p:txBody>
      </p:sp>
      <p:sp>
        <p:nvSpPr>
          <p:cNvPr id="45" name="TextBox 44">
            <a:extLst>
              <a:ext uri="{FF2B5EF4-FFF2-40B4-BE49-F238E27FC236}">
                <a16:creationId xmlns:a16="http://schemas.microsoft.com/office/drawing/2014/main" id="{B02B9578-7AB5-494E-8CC9-6B08DA4C78DE}"/>
              </a:ext>
            </a:extLst>
          </p:cNvPr>
          <p:cNvSpPr txBox="1"/>
          <p:nvPr/>
        </p:nvSpPr>
        <p:spPr>
          <a:xfrm>
            <a:off x="6988007" y="2165901"/>
            <a:ext cx="930063" cy="307777"/>
          </a:xfrm>
          <a:prstGeom prst="rect">
            <a:avLst/>
          </a:prstGeom>
          <a:noFill/>
        </p:spPr>
        <p:txBody>
          <a:bodyPr wrap="none" rtlCol="0">
            <a:spAutoFit/>
          </a:bodyPr>
          <a:lstStyle/>
          <a:p>
            <a:r>
              <a:rPr lang="en-US" sz="1400" dirty="0">
                <a:latin typeface="Avenir Book" panose="02000503020000020003" pitchFamily="2" charset="0"/>
              </a:rPr>
              <a:t>1.2.2.100</a:t>
            </a:r>
          </a:p>
        </p:txBody>
      </p:sp>
      <p:sp>
        <p:nvSpPr>
          <p:cNvPr id="46" name="TextBox 45">
            <a:extLst>
              <a:ext uri="{FF2B5EF4-FFF2-40B4-BE49-F238E27FC236}">
                <a16:creationId xmlns:a16="http://schemas.microsoft.com/office/drawing/2014/main" id="{A94B0637-5C54-9540-BD93-4953575C0875}"/>
              </a:ext>
            </a:extLst>
          </p:cNvPr>
          <p:cNvSpPr txBox="1"/>
          <p:nvPr/>
        </p:nvSpPr>
        <p:spPr>
          <a:xfrm>
            <a:off x="3460957" y="2929879"/>
            <a:ext cx="731290" cy="307777"/>
          </a:xfrm>
          <a:prstGeom prst="rect">
            <a:avLst/>
          </a:prstGeom>
          <a:noFill/>
        </p:spPr>
        <p:txBody>
          <a:bodyPr wrap="none" rtlCol="0">
            <a:spAutoFit/>
          </a:bodyPr>
          <a:lstStyle/>
          <a:p>
            <a:r>
              <a:rPr lang="en-US" sz="1400" dirty="0">
                <a:latin typeface="Avenir Book" panose="02000503020000020003" pitchFamily="2" charset="0"/>
              </a:rPr>
              <a:t>1.2.1.1</a:t>
            </a:r>
          </a:p>
        </p:txBody>
      </p:sp>
      <p:sp>
        <p:nvSpPr>
          <p:cNvPr id="47" name="TextBox 46">
            <a:extLst>
              <a:ext uri="{FF2B5EF4-FFF2-40B4-BE49-F238E27FC236}">
                <a16:creationId xmlns:a16="http://schemas.microsoft.com/office/drawing/2014/main" id="{9E065D4D-399F-1745-A910-B907428E026C}"/>
              </a:ext>
            </a:extLst>
          </p:cNvPr>
          <p:cNvSpPr txBox="1"/>
          <p:nvPr/>
        </p:nvSpPr>
        <p:spPr>
          <a:xfrm>
            <a:off x="5062280" y="2926082"/>
            <a:ext cx="731290" cy="307777"/>
          </a:xfrm>
          <a:prstGeom prst="rect">
            <a:avLst/>
          </a:prstGeom>
          <a:noFill/>
        </p:spPr>
        <p:txBody>
          <a:bodyPr wrap="none" rtlCol="0">
            <a:spAutoFit/>
          </a:bodyPr>
          <a:lstStyle/>
          <a:p>
            <a:r>
              <a:rPr lang="en-US" sz="1400" dirty="0">
                <a:latin typeface="Avenir Book" panose="02000503020000020003" pitchFamily="2" charset="0"/>
              </a:rPr>
              <a:t>1.2.2.1</a:t>
            </a:r>
          </a:p>
        </p:txBody>
      </p:sp>
      <p:sp>
        <p:nvSpPr>
          <p:cNvPr id="48" name="TextBox 47">
            <a:extLst>
              <a:ext uri="{FF2B5EF4-FFF2-40B4-BE49-F238E27FC236}">
                <a16:creationId xmlns:a16="http://schemas.microsoft.com/office/drawing/2014/main" id="{8E581916-4C00-CD41-985A-80C5E252098F}"/>
              </a:ext>
            </a:extLst>
          </p:cNvPr>
          <p:cNvSpPr txBox="1"/>
          <p:nvPr/>
        </p:nvSpPr>
        <p:spPr>
          <a:xfrm>
            <a:off x="3562894" y="2615631"/>
            <a:ext cx="431528" cy="307777"/>
          </a:xfrm>
          <a:prstGeom prst="rect">
            <a:avLst/>
          </a:prstGeom>
          <a:noFill/>
        </p:spPr>
        <p:txBody>
          <a:bodyPr wrap="none" rtlCol="0">
            <a:spAutoFit/>
          </a:bodyPr>
          <a:lstStyle/>
          <a:p>
            <a:r>
              <a:rPr lang="en-US" sz="1400" dirty="0">
                <a:latin typeface="Avenir Book" panose="02000503020000020003" pitchFamily="2" charset="0"/>
              </a:rPr>
              <a:t>IF1</a:t>
            </a:r>
          </a:p>
        </p:txBody>
      </p:sp>
      <p:sp>
        <p:nvSpPr>
          <p:cNvPr id="49" name="TextBox 48">
            <a:extLst>
              <a:ext uri="{FF2B5EF4-FFF2-40B4-BE49-F238E27FC236}">
                <a16:creationId xmlns:a16="http://schemas.microsoft.com/office/drawing/2014/main" id="{BE2495FE-F038-2949-8898-56865ABE7B8D}"/>
              </a:ext>
            </a:extLst>
          </p:cNvPr>
          <p:cNvSpPr txBox="1"/>
          <p:nvPr/>
        </p:nvSpPr>
        <p:spPr>
          <a:xfrm>
            <a:off x="5165607" y="2626022"/>
            <a:ext cx="431528" cy="307777"/>
          </a:xfrm>
          <a:prstGeom prst="rect">
            <a:avLst/>
          </a:prstGeom>
          <a:noFill/>
        </p:spPr>
        <p:txBody>
          <a:bodyPr wrap="none" rtlCol="0">
            <a:spAutoFit/>
          </a:bodyPr>
          <a:lstStyle/>
          <a:p>
            <a:r>
              <a:rPr lang="en-US" sz="1400" dirty="0">
                <a:latin typeface="Avenir Book" panose="02000503020000020003" pitchFamily="2" charset="0"/>
              </a:rPr>
              <a:t>IF2</a:t>
            </a:r>
          </a:p>
        </p:txBody>
      </p:sp>
      <p:sp>
        <p:nvSpPr>
          <p:cNvPr id="50" name="TextBox 49">
            <a:extLst>
              <a:ext uri="{FF2B5EF4-FFF2-40B4-BE49-F238E27FC236}">
                <a16:creationId xmlns:a16="http://schemas.microsoft.com/office/drawing/2014/main" id="{50B8C83F-D652-FC4C-81B9-906625234BA1}"/>
              </a:ext>
            </a:extLst>
          </p:cNvPr>
          <p:cNvSpPr txBox="1"/>
          <p:nvPr/>
        </p:nvSpPr>
        <p:spPr>
          <a:xfrm>
            <a:off x="4650915" y="1889957"/>
            <a:ext cx="431528" cy="307777"/>
          </a:xfrm>
          <a:prstGeom prst="rect">
            <a:avLst/>
          </a:prstGeom>
          <a:noFill/>
        </p:spPr>
        <p:txBody>
          <a:bodyPr wrap="none" rtlCol="0">
            <a:spAutoFit/>
          </a:bodyPr>
          <a:lstStyle/>
          <a:p>
            <a:r>
              <a:rPr lang="en-US" sz="1400" dirty="0">
                <a:latin typeface="Avenir Book" panose="02000503020000020003" pitchFamily="2" charset="0"/>
              </a:rPr>
              <a:t>IF0</a:t>
            </a:r>
          </a:p>
        </p:txBody>
      </p:sp>
      <p:pic>
        <p:nvPicPr>
          <p:cNvPr id="7" name="Picture 6">
            <a:extLst>
              <a:ext uri="{FF2B5EF4-FFF2-40B4-BE49-F238E27FC236}">
                <a16:creationId xmlns:a16="http://schemas.microsoft.com/office/drawing/2014/main" id="{08E4CBAF-D35E-0041-85D2-BE66A79EFE2E}"/>
              </a:ext>
            </a:extLst>
          </p:cNvPr>
          <p:cNvPicPr>
            <a:picLocks noChangeAspect="1"/>
          </p:cNvPicPr>
          <p:nvPr/>
        </p:nvPicPr>
        <p:blipFill>
          <a:blip r:embed="rId4"/>
          <a:stretch>
            <a:fillRect/>
          </a:stretch>
        </p:blipFill>
        <p:spPr>
          <a:xfrm>
            <a:off x="1156804" y="1020163"/>
            <a:ext cx="683797" cy="683797"/>
          </a:xfrm>
          <a:prstGeom prst="rect">
            <a:avLst/>
          </a:prstGeom>
        </p:spPr>
      </p:pic>
      <p:pic>
        <p:nvPicPr>
          <p:cNvPr id="14" name="Picture 13">
            <a:extLst>
              <a:ext uri="{FF2B5EF4-FFF2-40B4-BE49-F238E27FC236}">
                <a16:creationId xmlns:a16="http://schemas.microsoft.com/office/drawing/2014/main" id="{A17B09A2-4BB5-0F40-B74D-89AFB4BE1C03}"/>
              </a:ext>
            </a:extLst>
          </p:cNvPr>
          <p:cNvPicPr>
            <a:picLocks noChangeAspect="1"/>
          </p:cNvPicPr>
          <p:nvPr/>
        </p:nvPicPr>
        <p:blipFill>
          <a:blip r:embed="rId4"/>
          <a:stretch>
            <a:fillRect/>
          </a:stretch>
        </p:blipFill>
        <p:spPr>
          <a:xfrm>
            <a:off x="1156805" y="2267487"/>
            <a:ext cx="683797" cy="683797"/>
          </a:xfrm>
          <a:prstGeom prst="rect">
            <a:avLst/>
          </a:prstGeom>
        </p:spPr>
      </p:pic>
      <p:pic>
        <p:nvPicPr>
          <p:cNvPr id="15" name="Picture 14">
            <a:extLst>
              <a:ext uri="{FF2B5EF4-FFF2-40B4-BE49-F238E27FC236}">
                <a16:creationId xmlns:a16="http://schemas.microsoft.com/office/drawing/2014/main" id="{052FD16D-3100-9249-9D1E-2867B82AE38C}"/>
              </a:ext>
            </a:extLst>
          </p:cNvPr>
          <p:cNvPicPr>
            <a:picLocks noChangeAspect="1"/>
          </p:cNvPicPr>
          <p:nvPr/>
        </p:nvPicPr>
        <p:blipFill>
          <a:blip r:embed="rId4"/>
          <a:stretch>
            <a:fillRect/>
          </a:stretch>
        </p:blipFill>
        <p:spPr>
          <a:xfrm>
            <a:off x="1156803" y="3439541"/>
            <a:ext cx="683797" cy="683797"/>
          </a:xfrm>
          <a:prstGeom prst="rect">
            <a:avLst/>
          </a:prstGeom>
        </p:spPr>
      </p:pic>
      <p:pic>
        <p:nvPicPr>
          <p:cNvPr id="18" name="Picture 17">
            <a:extLst>
              <a:ext uri="{FF2B5EF4-FFF2-40B4-BE49-F238E27FC236}">
                <a16:creationId xmlns:a16="http://schemas.microsoft.com/office/drawing/2014/main" id="{CB44BE73-EB8F-3141-BFC0-5DEB9038D82C}"/>
              </a:ext>
            </a:extLst>
          </p:cNvPr>
          <p:cNvPicPr>
            <a:picLocks noChangeAspect="1"/>
          </p:cNvPicPr>
          <p:nvPr/>
        </p:nvPicPr>
        <p:blipFill>
          <a:blip r:embed="rId4"/>
          <a:stretch>
            <a:fillRect/>
          </a:stretch>
        </p:blipFill>
        <p:spPr>
          <a:xfrm>
            <a:off x="7367586" y="1552256"/>
            <a:ext cx="683797" cy="683797"/>
          </a:xfrm>
          <a:prstGeom prst="rect">
            <a:avLst/>
          </a:prstGeom>
        </p:spPr>
      </p:pic>
      <p:pic>
        <p:nvPicPr>
          <p:cNvPr id="19" name="Picture 18">
            <a:extLst>
              <a:ext uri="{FF2B5EF4-FFF2-40B4-BE49-F238E27FC236}">
                <a16:creationId xmlns:a16="http://schemas.microsoft.com/office/drawing/2014/main" id="{563FA7E6-469C-0546-B28F-7CD9F45930F9}"/>
              </a:ext>
            </a:extLst>
          </p:cNvPr>
          <p:cNvPicPr>
            <a:picLocks noChangeAspect="1"/>
          </p:cNvPicPr>
          <p:nvPr/>
        </p:nvPicPr>
        <p:blipFill>
          <a:blip r:embed="rId4"/>
          <a:stretch>
            <a:fillRect/>
          </a:stretch>
        </p:blipFill>
        <p:spPr>
          <a:xfrm>
            <a:off x="7367586" y="2738073"/>
            <a:ext cx="683797" cy="683797"/>
          </a:xfrm>
          <a:prstGeom prst="rect">
            <a:avLst/>
          </a:prstGeom>
        </p:spPr>
      </p:pic>
      <p:sp>
        <p:nvSpPr>
          <p:cNvPr id="51" name="Rectangular Callout 50">
            <a:extLst>
              <a:ext uri="{FF2B5EF4-FFF2-40B4-BE49-F238E27FC236}">
                <a16:creationId xmlns:a16="http://schemas.microsoft.com/office/drawing/2014/main" id="{4DB3E08E-79BF-CC47-B377-2A3E33BE55BD}"/>
              </a:ext>
            </a:extLst>
          </p:cNvPr>
          <p:cNvSpPr/>
          <p:nvPr/>
        </p:nvSpPr>
        <p:spPr>
          <a:xfrm>
            <a:off x="2174142" y="1135866"/>
            <a:ext cx="2228721" cy="853204"/>
          </a:xfrm>
          <a:prstGeom prst="wedgeRectCallout">
            <a:avLst>
              <a:gd name="adj1" fmla="val 29100"/>
              <a:gd name="adj2" fmla="val 1077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 1.2.1.3</a:t>
            </a:r>
          </a:p>
          <a:p>
            <a:r>
              <a:rPr lang="en-US" sz="1600" b="1" dirty="0" err="1">
                <a:latin typeface="Courier New" panose="02070309020205020404" pitchFamily="49" charset="0"/>
                <a:cs typeface="Courier New" panose="02070309020205020404" pitchFamily="49" charset="0"/>
              </a:rPr>
              <a:t>Dst</a:t>
            </a:r>
            <a:r>
              <a:rPr lang="en-US" sz="1600" b="1" dirty="0">
                <a:latin typeface="Courier New" panose="02070309020205020404" pitchFamily="49" charset="0"/>
                <a:cs typeface="Courier New" panose="02070309020205020404" pitchFamily="49" charset="0"/>
              </a:rPr>
              <a:t>: 1.2.2.100</a:t>
            </a:r>
          </a:p>
          <a:p>
            <a:r>
              <a:rPr lang="en-US" sz="1600" b="1" dirty="0">
                <a:latin typeface="Courier New" panose="02070309020205020404" pitchFamily="49" charset="0"/>
                <a:cs typeface="Courier New" panose="02070309020205020404" pitchFamily="49" charset="0"/>
              </a:rPr>
              <a:t>. . .</a:t>
            </a:r>
          </a:p>
        </p:txBody>
      </p:sp>
    </p:spTree>
    <p:extLst>
      <p:ext uri="{BB962C8B-B14F-4D97-AF65-F5344CB8AC3E}">
        <p14:creationId xmlns:p14="http://schemas.microsoft.com/office/powerpoint/2010/main" val="18756002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CE8DD-C9D6-824C-873E-F4A7AA474CD8}"/>
              </a:ext>
            </a:extLst>
          </p:cNvPr>
          <p:cNvSpPr>
            <a:spLocks noGrp="1"/>
          </p:cNvSpPr>
          <p:nvPr>
            <p:ph type="title"/>
          </p:nvPr>
        </p:nvSpPr>
        <p:spPr/>
        <p:txBody>
          <a:bodyPr/>
          <a:lstStyle/>
          <a:p>
            <a:r>
              <a:rPr lang="en-US" dirty="0"/>
              <a:t>Putting it all together… </a:t>
            </a:r>
          </a:p>
        </p:txBody>
      </p:sp>
      <p:sp>
        <p:nvSpPr>
          <p:cNvPr id="3" name="Content Placeholder 2">
            <a:extLst>
              <a:ext uri="{FF2B5EF4-FFF2-40B4-BE49-F238E27FC236}">
                <a16:creationId xmlns:a16="http://schemas.microsoft.com/office/drawing/2014/main" id="{4C032AE2-2E00-D748-BA52-3841C26C4820}"/>
              </a:ext>
            </a:extLst>
          </p:cNvPr>
          <p:cNvSpPr>
            <a:spLocks noGrp="1"/>
          </p:cNvSpPr>
          <p:nvPr>
            <p:ph idx="1"/>
          </p:nvPr>
        </p:nvSpPr>
        <p:spPr>
          <a:xfrm>
            <a:off x="457200" y="3043914"/>
            <a:ext cx="8229600" cy="1907364"/>
          </a:xfrm>
        </p:spPr>
        <p:txBody>
          <a:bodyPr>
            <a:normAutofit/>
          </a:bodyPr>
          <a:lstStyle/>
          <a:p>
            <a:r>
              <a:rPr lang="en-US" sz="2000" dirty="0"/>
              <a:t>The more connected a router becomes, the more complex its forwarding table… and the more it may change!</a:t>
            </a:r>
          </a:p>
          <a:p>
            <a:endParaRPr lang="en-US" sz="2000" dirty="0"/>
          </a:p>
          <a:p>
            <a:r>
              <a:rPr lang="en-US" sz="2000" u="sng" dirty="0"/>
              <a:t>Routing</a:t>
            </a:r>
            <a:r>
              <a:rPr lang="en-US" sz="2000" dirty="0"/>
              <a:t> algorithms:  routers exchange path information to their forwarding tables (more on this later)</a:t>
            </a:r>
          </a:p>
        </p:txBody>
      </p:sp>
      <p:sp>
        <p:nvSpPr>
          <p:cNvPr id="2" name="Slide Number Placeholder 1">
            <a:extLst>
              <a:ext uri="{FF2B5EF4-FFF2-40B4-BE49-F238E27FC236}">
                <a16:creationId xmlns:a16="http://schemas.microsoft.com/office/drawing/2014/main" id="{C770DB06-7245-0640-93FF-037B6FC32D4D}"/>
              </a:ext>
            </a:extLst>
          </p:cNvPr>
          <p:cNvSpPr>
            <a:spLocks noGrp="1"/>
          </p:cNvSpPr>
          <p:nvPr>
            <p:ph type="sldNum" sz="quarter" idx="12"/>
          </p:nvPr>
        </p:nvSpPr>
        <p:spPr/>
        <p:txBody>
          <a:bodyPr/>
          <a:lstStyle/>
          <a:p>
            <a:fld id="{22D6CAD1-C946-4B93-B6A2-6369BC3B5860}" type="slidenum">
              <a:rPr lang="en-US" smtClean="0"/>
              <a:t>69</a:t>
            </a:fld>
            <a:endParaRPr lang="en-US"/>
          </a:p>
        </p:txBody>
      </p:sp>
      <p:sp>
        <p:nvSpPr>
          <p:cNvPr id="11" name="TextBox 10">
            <a:extLst>
              <a:ext uri="{FF2B5EF4-FFF2-40B4-BE49-F238E27FC236}">
                <a16:creationId xmlns:a16="http://schemas.microsoft.com/office/drawing/2014/main" id="{A58204F3-DF23-BB4D-A0C9-30B81673D96A}"/>
              </a:ext>
            </a:extLst>
          </p:cNvPr>
          <p:cNvSpPr txBox="1"/>
          <p:nvPr/>
        </p:nvSpPr>
        <p:spPr>
          <a:xfrm>
            <a:off x="6531560" y="2479772"/>
            <a:ext cx="1645002" cy="369332"/>
          </a:xfrm>
          <a:prstGeom prst="rect">
            <a:avLst/>
          </a:prstGeom>
          <a:noFill/>
        </p:spPr>
        <p:txBody>
          <a:bodyPr wrap="none" rtlCol="0">
            <a:spAutoFit/>
          </a:bodyPr>
          <a:lstStyle/>
          <a:p>
            <a:r>
              <a:rPr lang="en-US" dirty="0"/>
              <a:t>142.250.65.206</a:t>
            </a:r>
          </a:p>
        </p:txBody>
      </p:sp>
      <p:sp>
        <p:nvSpPr>
          <p:cNvPr id="14" name="TextBox 13">
            <a:extLst>
              <a:ext uri="{FF2B5EF4-FFF2-40B4-BE49-F238E27FC236}">
                <a16:creationId xmlns:a16="http://schemas.microsoft.com/office/drawing/2014/main" id="{1C6090C3-3E65-234A-894C-4B3247796E03}"/>
              </a:ext>
            </a:extLst>
          </p:cNvPr>
          <p:cNvSpPr txBox="1"/>
          <p:nvPr/>
        </p:nvSpPr>
        <p:spPr>
          <a:xfrm>
            <a:off x="1213062" y="2463284"/>
            <a:ext cx="825867" cy="369332"/>
          </a:xfrm>
          <a:prstGeom prst="rect">
            <a:avLst/>
          </a:prstGeom>
          <a:noFill/>
        </p:spPr>
        <p:txBody>
          <a:bodyPr wrap="none" rtlCol="0">
            <a:spAutoFit/>
          </a:bodyPr>
          <a:lstStyle/>
          <a:p>
            <a:r>
              <a:rPr lang="en-US" dirty="0"/>
              <a:t>1.2.1.3</a:t>
            </a:r>
          </a:p>
        </p:txBody>
      </p:sp>
      <p:cxnSp>
        <p:nvCxnSpPr>
          <p:cNvPr id="83" name="Straight Connector 82">
            <a:extLst>
              <a:ext uri="{FF2B5EF4-FFF2-40B4-BE49-F238E27FC236}">
                <a16:creationId xmlns:a16="http://schemas.microsoft.com/office/drawing/2014/main" id="{19D00C28-855D-0C42-BA93-938DF37F0015}"/>
              </a:ext>
            </a:extLst>
          </p:cNvPr>
          <p:cNvCxnSpPr>
            <a:cxnSpLocks/>
            <a:stCxn id="27" idx="3"/>
          </p:cNvCxnSpPr>
          <p:nvPr/>
        </p:nvCxnSpPr>
        <p:spPr>
          <a:xfrm>
            <a:off x="6248432" y="1953210"/>
            <a:ext cx="1156628" cy="154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0E2D18D-1EDE-8B4D-892B-96C62AD52DBA}"/>
              </a:ext>
            </a:extLst>
          </p:cNvPr>
          <p:cNvPicPr>
            <a:picLocks noChangeAspect="1"/>
          </p:cNvPicPr>
          <p:nvPr/>
        </p:nvPicPr>
        <p:blipFill>
          <a:blip r:embed="rId3"/>
          <a:stretch>
            <a:fillRect/>
          </a:stretch>
        </p:blipFill>
        <p:spPr>
          <a:xfrm>
            <a:off x="1214370" y="1682026"/>
            <a:ext cx="910394" cy="910394"/>
          </a:xfrm>
          <a:prstGeom prst="rect">
            <a:avLst/>
          </a:prstGeom>
        </p:spPr>
      </p:pic>
      <p:pic>
        <p:nvPicPr>
          <p:cNvPr id="116" name="Picture 115">
            <a:extLst>
              <a:ext uri="{FF2B5EF4-FFF2-40B4-BE49-F238E27FC236}">
                <a16:creationId xmlns:a16="http://schemas.microsoft.com/office/drawing/2014/main" id="{423D4D46-73B8-AB40-999C-2B17F4AE6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5177" y="1511779"/>
            <a:ext cx="1021070" cy="1021070"/>
          </a:xfrm>
          <a:prstGeom prst="rect">
            <a:avLst/>
          </a:prstGeom>
        </p:spPr>
      </p:pic>
      <p:cxnSp>
        <p:nvCxnSpPr>
          <p:cNvPr id="29" name="Straight Connector 28">
            <a:extLst>
              <a:ext uri="{FF2B5EF4-FFF2-40B4-BE49-F238E27FC236}">
                <a16:creationId xmlns:a16="http://schemas.microsoft.com/office/drawing/2014/main" id="{1E82AD81-153F-C248-AB3B-A5D4F7B6A1B2}"/>
              </a:ext>
            </a:extLst>
          </p:cNvPr>
          <p:cNvCxnSpPr>
            <a:cxnSpLocks/>
            <a:stCxn id="8" idx="0"/>
            <a:endCxn id="17" idx="2"/>
          </p:cNvCxnSpPr>
          <p:nvPr/>
        </p:nvCxnSpPr>
        <p:spPr>
          <a:xfrm flipV="1">
            <a:off x="2751072" y="1485607"/>
            <a:ext cx="420270" cy="3966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48F54A5-1596-584D-BE99-EDD3DC951836}"/>
              </a:ext>
            </a:extLst>
          </p:cNvPr>
          <p:cNvCxnSpPr>
            <a:cxnSpLocks/>
            <a:stCxn id="17" idx="3"/>
            <a:endCxn id="23" idx="1"/>
          </p:cNvCxnSpPr>
          <p:nvPr/>
        </p:nvCxnSpPr>
        <p:spPr>
          <a:xfrm>
            <a:off x="3276402" y="1414669"/>
            <a:ext cx="7979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62D33F9-14E3-0D46-9752-C6C2E05A8059}"/>
              </a:ext>
            </a:extLst>
          </p:cNvPr>
          <p:cNvCxnSpPr>
            <a:cxnSpLocks/>
            <a:stCxn id="17" idx="2"/>
            <a:endCxn id="24" idx="0"/>
          </p:cNvCxnSpPr>
          <p:nvPr/>
        </p:nvCxnSpPr>
        <p:spPr>
          <a:xfrm>
            <a:off x="3171342" y="1485607"/>
            <a:ext cx="599330" cy="4121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52901FB-6551-D64F-8945-CCBC55A51766}"/>
              </a:ext>
            </a:extLst>
          </p:cNvPr>
          <p:cNvCxnSpPr>
            <a:cxnSpLocks/>
            <a:stCxn id="8" idx="2"/>
            <a:endCxn id="16" idx="1"/>
          </p:cNvCxnSpPr>
          <p:nvPr/>
        </p:nvCxnSpPr>
        <p:spPr>
          <a:xfrm>
            <a:off x="2751072" y="2024148"/>
            <a:ext cx="331093" cy="4121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C171725-C105-2C45-A181-A8B551C45C94}"/>
              </a:ext>
            </a:extLst>
          </p:cNvPr>
          <p:cNvCxnSpPr>
            <a:cxnSpLocks/>
            <a:stCxn id="16" idx="0"/>
            <a:endCxn id="24" idx="2"/>
          </p:cNvCxnSpPr>
          <p:nvPr/>
        </p:nvCxnSpPr>
        <p:spPr>
          <a:xfrm flipV="1">
            <a:off x="3187225" y="2039645"/>
            <a:ext cx="583447" cy="3257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48CB39F-BC12-AB45-9419-333E3A5C33E0}"/>
              </a:ext>
            </a:extLst>
          </p:cNvPr>
          <p:cNvCxnSpPr>
            <a:cxnSpLocks/>
            <a:stCxn id="24" idx="3"/>
            <a:endCxn id="26" idx="1"/>
          </p:cNvCxnSpPr>
          <p:nvPr/>
        </p:nvCxnSpPr>
        <p:spPr>
          <a:xfrm flipV="1">
            <a:off x="3875732" y="1953210"/>
            <a:ext cx="561310" cy="154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8778E21-71FF-B342-8B40-B55D228362FD}"/>
              </a:ext>
            </a:extLst>
          </p:cNvPr>
          <p:cNvCxnSpPr>
            <a:cxnSpLocks/>
            <a:stCxn id="23" idx="2"/>
            <a:endCxn id="26" idx="0"/>
          </p:cNvCxnSpPr>
          <p:nvPr/>
        </p:nvCxnSpPr>
        <p:spPr>
          <a:xfrm>
            <a:off x="4179459" y="1485607"/>
            <a:ext cx="362643" cy="3966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F222CC9-A7F8-6440-A938-417B43A7160C}"/>
              </a:ext>
            </a:extLst>
          </p:cNvPr>
          <p:cNvCxnSpPr>
            <a:cxnSpLocks/>
            <a:stCxn id="26" idx="3"/>
            <a:endCxn id="21" idx="1"/>
          </p:cNvCxnSpPr>
          <p:nvPr/>
        </p:nvCxnSpPr>
        <p:spPr>
          <a:xfrm>
            <a:off x="4647162" y="1953210"/>
            <a:ext cx="544243" cy="4865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AA3316D-D6EF-DD41-95D5-FBC0DA7BF461}"/>
              </a:ext>
            </a:extLst>
          </p:cNvPr>
          <p:cNvCxnSpPr>
            <a:cxnSpLocks/>
            <a:stCxn id="22" idx="2"/>
            <a:endCxn id="19" idx="0"/>
          </p:cNvCxnSpPr>
          <p:nvPr/>
        </p:nvCxnSpPr>
        <p:spPr>
          <a:xfrm>
            <a:off x="5147415" y="1485607"/>
            <a:ext cx="116987" cy="394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A0E9123-23AF-7348-931E-69F802D0BF83}"/>
              </a:ext>
            </a:extLst>
          </p:cNvPr>
          <p:cNvCxnSpPr>
            <a:cxnSpLocks/>
            <a:stCxn id="21" idx="0"/>
            <a:endCxn id="19" idx="2"/>
          </p:cNvCxnSpPr>
          <p:nvPr/>
        </p:nvCxnSpPr>
        <p:spPr>
          <a:xfrm flipH="1" flipV="1">
            <a:off x="5264402" y="2022228"/>
            <a:ext cx="32063" cy="346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84764FA-61FA-1947-A11D-F61F0DB555D7}"/>
              </a:ext>
            </a:extLst>
          </p:cNvPr>
          <p:cNvCxnSpPr>
            <a:cxnSpLocks/>
            <a:stCxn id="16" idx="3"/>
            <a:endCxn id="25" idx="1"/>
          </p:cNvCxnSpPr>
          <p:nvPr/>
        </p:nvCxnSpPr>
        <p:spPr>
          <a:xfrm>
            <a:off x="3292285" y="2436309"/>
            <a:ext cx="478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ACBC5A9-6853-EC4C-9984-9F9CE7C72F9A}"/>
              </a:ext>
            </a:extLst>
          </p:cNvPr>
          <p:cNvCxnSpPr>
            <a:cxnSpLocks/>
            <a:stCxn id="23" idx="3"/>
            <a:endCxn id="22" idx="1"/>
          </p:cNvCxnSpPr>
          <p:nvPr/>
        </p:nvCxnSpPr>
        <p:spPr>
          <a:xfrm>
            <a:off x="4284519" y="1414669"/>
            <a:ext cx="7578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B5A45D9-73EC-274C-8267-993077CEBA59}"/>
              </a:ext>
            </a:extLst>
          </p:cNvPr>
          <p:cNvCxnSpPr>
            <a:cxnSpLocks/>
            <a:endCxn id="20" idx="1"/>
          </p:cNvCxnSpPr>
          <p:nvPr/>
        </p:nvCxnSpPr>
        <p:spPr>
          <a:xfrm>
            <a:off x="5137287" y="1398756"/>
            <a:ext cx="757836" cy="159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7433E61-D2AE-E848-B157-6606951E328A}"/>
              </a:ext>
            </a:extLst>
          </p:cNvPr>
          <p:cNvCxnSpPr>
            <a:cxnSpLocks/>
            <a:stCxn id="19" idx="3"/>
            <a:endCxn id="27" idx="1"/>
          </p:cNvCxnSpPr>
          <p:nvPr/>
        </p:nvCxnSpPr>
        <p:spPr>
          <a:xfrm>
            <a:off x="5369462" y="1951290"/>
            <a:ext cx="668850" cy="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55913F6-D3A8-444D-910D-14B08A46C9EE}"/>
              </a:ext>
            </a:extLst>
          </p:cNvPr>
          <p:cNvCxnSpPr>
            <a:cxnSpLocks/>
            <a:stCxn id="20" idx="2"/>
            <a:endCxn id="27" idx="0"/>
          </p:cNvCxnSpPr>
          <p:nvPr/>
        </p:nvCxnSpPr>
        <p:spPr>
          <a:xfrm>
            <a:off x="6000183" y="1485607"/>
            <a:ext cx="143189" cy="3966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A010DD4-7DE6-C342-9607-1B17BDB44CC9}"/>
              </a:ext>
            </a:extLst>
          </p:cNvPr>
          <p:cNvCxnSpPr>
            <a:cxnSpLocks/>
            <a:endCxn id="8" idx="1"/>
          </p:cNvCxnSpPr>
          <p:nvPr/>
        </p:nvCxnSpPr>
        <p:spPr>
          <a:xfrm flipV="1">
            <a:off x="2001332" y="1953210"/>
            <a:ext cx="644680" cy="154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AE16706-6480-114C-9A7C-9F82A4F7DC80}"/>
              </a:ext>
            </a:extLst>
          </p:cNvPr>
          <p:cNvCxnSpPr>
            <a:cxnSpLocks/>
            <a:stCxn id="25" idx="3"/>
            <a:endCxn id="21" idx="1"/>
          </p:cNvCxnSpPr>
          <p:nvPr/>
        </p:nvCxnSpPr>
        <p:spPr>
          <a:xfrm>
            <a:off x="3980792" y="2436309"/>
            <a:ext cx="1210613" cy="34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74B4E04-2EC8-AC4E-BC0C-56E2BDA767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6012" y="1882272"/>
            <a:ext cx="210120" cy="141876"/>
          </a:xfrm>
          <a:prstGeom prst="rect">
            <a:avLst/>
          </a:prstGeom>
        </p:spPr>
      </p:pic>
      <p:pic>
        <p:nvPicPr>
          <p:cNvPr id="16" name="Picture 15">
            <a:extLst>
              <a:ext uri="{FF2B5EF4-FFF2-40B4-BE49-F238E27FC236}">
                <a16:creationId xmlns:a16="http://schemas.microsoft.com/office/drawing/2014/main" id="{8F59DAB4-A3FA-4C46-9C94-565DF53E2D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2165" y="2365371"/>
            <a:ext cx="210120" cy="141876"/>
          </a:xfrm>
          <a:prstGeom prst="rect">
            <a:avLst/>
          </a:prstGeom>
        </p:spPr>
      </p:pic>
      <p:pic>
        <p:nvPicPr>
          <p:cNvPr id="17" name="Picture 16">
            <a:extLst>
              <a:ext uri="{FF2B5EF4-FFF2-40B4-BE49-F238E27FC236}">
                <a16:creationId xmlns:a16="http://schemas.microsoft.com/office/drawing/2014/main" id="{F76018ED-EBE8-CA40-AAED-DAC4A83AD4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6282" y="1343731"/>
            <a:ext cx="210120" cy="141876"/>
          </a:xfrm>
          <a:prstGeom prst="rect">
            <a:avLst/>
          </a:prstGeom>
        </p:spPr>
      </p:pic>
      <p:pic>
        <p:nvPicPr>
          <p:cNvPr id="19" name="Picture 18">
            <a:extLst>
              <a:ext uri="{FF2B5EF4-FFF2-40B4-BE49-F238E27FC236}">
                <a16:creationId xmlns:a16="http://schemas.microsoft.com/office/drawing/2014/main" id="{0F90A857-EA80-1C46-8972-30BAE7EC98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9342" y="1880352"/>
            <a:ext cx="210120" cy="141876"/>
          </a:xfrm>
          <a:prstGeom prst="rect">
            <a:avLst/>
          </a:prstGeom>
        </p:spPr>
      </p:pic>
      <p:pic>
        <p:nvPicPr>
          <p:cNvPr id="20" name="Picture 19">
            <a:extLst>
              <a:ext uri="{FF2B5EF4-FFF2-40B4-BE49-F238E27FC236}">
                <a16:creationId xmlns:a16="http://schemas.microsoft.com/office/drawing/2014/main" id="{A4EFA0C2-3806-2943-B02F-13782E1126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123" y="1343731"/>
            <a:ext cx="210120" cy="141876"/>
          </a:xfrm>
          <a:prstGeom prst="rect">
            <a:avLst/>
          </a:prstGeom>
        </p:spPr>
      </p:pic>
      <p:pic>
        <p:nvPicPr>
          <p:cNvPr id="21" name="Picture 20">
            <a:extLst>
              <a:ext uri="{FF2B5EF4-FFF2-40B4-BE49-F238E27FC236}">
                <a16:creationId xmlns:a16="http://schemas.microsoft.com/office/drawing/2014/main" id="{D19E4206-AD87-AD43-9495-2C387C69EA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1405" y="2368853"/>
            <a:ext cx="210120" cy="141876"/>
          </a:xfrm>
          <a:prstGeom prst="rect">
            <a:avLst/>
          </a:prstGeom>
        </p:spPr>
      </p:pic>
      <p:pic>
        <p:nvPicPr>
          <p:cNvPr id="22" name="Picture 21">
            <a:extLst>
              <a:ext uri="{FF2B5EF4-FFF2-40B4-BE49-F238E27FC236}">
                <a16:creationId xmlns:a16="http://schemas.microsoft.com/office/drawing/2014/main" id="{A0EE5DBB-03AA-DF47-9FC6-4480CC4ECE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2355" y="1343731"/>
            <a:ext cx="210120" cy="141876"/>
          </a:xfrm>
          <a:prstGeom prst="rect">
            <a:avLst/>
          </a:prstGeom>
        </p:spPr>
      </p:pic>
      <p:pic>
        <p:nvPicPr>
          <p:cNvPr id="23" name="Picture 22">
            <a:extLst>
              <a:ext uri="{FF2B5EF4-FFF2-40B4-BE49-F238E27FC236}">
                <a16:creationId xmlns:a16="http://schemas.microsoft.com/office/drawing/2014/main" id="{E50E9C2A-B64A-604C-8C7D-8245CF6A51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4399" y="1343731"/>
            <a:ext cx="210120" cy="141876"/>
          </a:xfrm>
          <a:prstGeom prst="rect">
            <a:avLst/>
          </a:prstGeom>
        </p:spPr>
      </p:pic>
      <p:pic>
        <p:nvPicPr>
          <p:cNvPr id="24" name="Picture 23">
            <a:extLst>
              <a:ext uri="{FF2B5EF4-FFF2-40B4-BE49-F238E27FC236}">
                <a16:creationId xmlns:a16="http://schemas.microsoft.com/office/drawing/2014/main" id="{A7CE030B-2B35-6549-97CF-2323829D03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612" y="1897769"/>
            <a:ext cx="210120" cy="141876"/>
          </a:xfrm>
          <a:prstGeom prst="rect">
            <a:avLst/>
          </a:prstGeom>
        </p:spPr>
      </p:pic>
      <p:pic>
        <p:nvPicPr>
          <p:cNvPr id="25" name="Picture 24">
            <a:extLst>
              <a:ext uri="{FF2B5EF4-FFF2-40B4-BE49-F238E27FC236}">
                <a16:creationId xmlns:a16="http://schemas.microsoft.com/office/drawing/2014/main" id="{B72DC14A-45DA-0F41-BB4B-89FAFD13E6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0672" y="2365371"/>
            <a:ext cx="210120" cy="141876"/>
          </a:xfrm>
          <a:prstGeom prst="rect">
            <a:avLst/>
          </a:prstGeom>
        </p:spPr>
      </p:pic>
      <p:pic>
        <p:nvPicPr>
          <p:cNvPr id="26" name="Picture 25">
            <a:extLst>
              <a:ext uri="{FF2B5EF4-FFF2-40B4-BE49-F238E27FC236}">
                <a16:creationId xmlns:a16="http://schemas.microsoft.com/office/drawing/2014/main" id="{C16E1637-5A35-A147-A067-40446F7BF7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7042" y="1882272"/>
            <a:ext cx="210120" cy="141876"/>
          </a:xfrm>
          <a:prstGeom prst="rect">
            <a:avLst/>
          </a:prstGeom>
        </p:spPr>
      </p:pic>
      <p:pic>
        <p:nvPicPr>
          <p:cNvPr id="27" name="Picture 26">
            <a:extLst>
              <a:ext uri="{FF2B5EF4-FFF2-40B4-BE49-F238E27FC236}">
                <a16:creationId xmlns:a16="http://schemas.microsoft.com/office/drawing/2014/main" id="{1AAAE938-B846-A24F-B0C2-C12B694811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312" y="1882272"/>
            <a:ext cx="210120" cy="141876"/>
          </a:xfrm>
          <a:prstGeom prst="rect">
            <a:avLst/>
          </a:prstGeom>
        </p:spPr>
      </p:pic>
      <p:cxnSp>
        <p:nvCxnSpPr>
          <p:cNvPr id="117" name="Straight Connector 116">
            <a:extLst>
              <a:ext uri="{FF2B5EF4-FFF2-40B4-BE49-F238E27FC236}">
                <a16:creationId xmlns:a16="http://schemas.microsoft.com/office/drawing/2014/main" id="{66CA4826-37DD-A84B-9747-05F157F5C500}"/>
              </a:ext>
            </a:extLst>
          </p:cNvPr>
          <p:cNvCxnSpPr>
            <a:cxnSpLocks/>
            <a:stCxn id="21" idx="3"/>
            <a:endCxn id="27" idx="2"/>
          </p:cNvCxnSpPr>
          <p:nvPr/>
        </p:nvCxnSpPr>
        <p:spPr>
          <a:xfrm flipV="1">
            <a:off x="5401525" y="2024148"/>
            <a:ext cx="741847" cy="41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DC99AB7-313D-0B44-B8C5-D040313EADBC}"/>
              </a:ext>
            </a:extLst>
          </p:cNvPr>
          <p:cNvCxnSpPr>
            <a:cxnSpLocks/>
            <a:stCxn id="25" idx="3"/>
            <a:endCxn id="26" idx="2"/>
          </p:cNvCxnSpPr>
          <p:nvPr/>
        </p:nvCxnSpPr>
        <p:spPr>
          <a:xfrm flipV="1">
            <a:off x="3980792" y="2024148"/>
            <a:ext cx="561310" cy="4121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D4D0EB7-9F05-A14C-9E47-12B863D0634F}"/>
              </a:ext>
            </a:extLst>
          </p:cNvPr>
          <p:cNvCxnSpPr>
            <a:cxnSpLocks/>
            <a:stCxn id="26" idx="3"/>
            <a:endCxn id="19" idx="1"/>
          </p:cNvCxnSpPr>
          <p:nvPr/>
        </p:nvCxnSpPr>
        <p:spPr>
          <a:xfrm flipV="1">
            <a:off x="4647162" y="1951290"/>
            <a:ext cx="512180" cy="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420F756-4B01-684F-9343-47569ED1012C}"/>
              </a:ext>
            </a:extLst>
          </p:cNvPr>
          <p:cNvCxnSpPr>
            <a:cxnSpLocks/>
            <a:stCxn id="23" idx="3"/>
            <a:endCxn id="19" idx="1"/>
          </p:cNvCxnSpPr>
          <p:nvPr/>
        </p:nvCxnSpPr>
        <p:spPr>
          <a:xfrm>
            <a:off x="4284519" y="1414669"/>
            <a:ext cx="874823" cy="5366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BB549DE-61D0-364D-9736-BF369CECDB88}"/>
              </a:ext>
            </a:extLst>
          </p:cNvPr>
          <p:cNvCxnSpPr>
            <a:cxnSpLocks/>
            <a:endCxn id="26" idx="3"/>
          </p:cNvCxnSpPr>
          <p:nvPr/>
        </p:nvCxnSpPr>
        <p:spPr>
          <a:xfrm flipH="1">
            <a:off x="4647162" y="1276350"/>
            <a:ext cx="1038455" cy="6768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9" name="Picture 2" descr="image8-2">
            <a:extLst>
              <a:ext uri="{FF2B5EF4-FFF2-40B4-BE49-F238E27FC236}">
                <a16:creationId xmlns:a16="http://schemas.microsoft.com/office/drawing/2014/main" id="{D56C21B5-AB05-EA44-AA17-A943FD28741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049743" y="1816307"/>
            <a:ext cx="683314" cy="3416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7" name="Table 4">
            <a:extLst>
              <a:ext uri="{FF2B5EF4-FFF2-40B4-BE49-F238E27FC236}">
                <a16:creationId xmlns:a16="http://schemas.microsoft.com/office/drawing/2014/main" id="{99A08C95-C21F-9D4D-BDFC-E1E328535B2C}"/>
              </a:ext>
            </a:extLst>
          </p:cNvPr>
          <p:cNvGraphicFramePr>
            <a:graphicFrameLocks noGrp="1"/>
          </p:cNvGraphicFramePr>
          <p:nvPr/>
        </p:nvGraphicFramePr>
        <p:xfrm>
          <a:off x="5685617" y="1125698"/>
          <a:ext cx="3327509" cy="1524000"/>
        </p:xfrm>
        <a:graphic>
          <a:graphicData uri="http://schemas.openxmlformats.org/drawingml/2006/table">
            <a:tbl>
              <a:tblPr firstRow="1" bandRow="1">
                <a:tableStyleId>{125E5076-3810-47DD-B79F-674D7AD40C01}</a:tableStyleId>
              </a:tblPr>
              <a:tblGrid>
                <a:gridCol w="1705783">
                  <a:extLst>
                    <a:ext uri="{9D8B030D-6E8A-4147-A177-3AD203B41FA5}">
                      <a16:colId xmlns:a16="http://schemas.microsoft.com/office/drawing/2014/main" val="2818217184"/>
                    </a:ext>
                  </a:extLst>
                </a:gridCol>
                <a:gridCol w="1621726">
                  <a:extLst>
                    <a:ext uri="{9D8B030D-6E8A-4147-A177-3AD203B41FA5}">
                      <a16:colId xmlns:a16="http://schemas.microsoft.com/office/drawing/2014/main" val="3999008313"/>
                    </a:ext>
                  </a:extLst>
                </a:gridCol>
              </a:tblGrid>
              <a:tr h="233190">
                <a:tc>
                  <a:txBody>
                    <a:bodyPr/>
                    <a:lstStyle/>
                    <a:p>
                      <a:pPr algn="l"/>
                      <a:r>
                        <a:rPr lang="en-US" sz="1400" dirty="0">
                          <a:latin typeface="Avenir Book" panose="02000503020000020003" pitchFamily="2" charset="0"/>
                        </a:rPr>
                        <a:t>Prefix</a:t>
                      </a:r>
                    </a:p>
                  </a:txBody>
                  <a:tcPr>
                    <a:solidFill>
                      <a:srgbClr val="22A6F4"/>
                    </a:solidFill>
                  </a:tcPr>
                </a:tc>
                <a:tc>
                  <a:txBody>
                    <a:bodyPr/>
                    <a:lstStyle/>
                    <a:p>
                      <a:pPr algn="l"/>
                      <a:r>
                        <a:rPr lang="en-US" sz="1400" dirty="0">
                          <a:latin typeface="Avenir Book" panose="02000503020000020003" pitchFamily="2" charset="0"/>
                        </a:rPr>
                        <a:t>Interface</a:t>
                      </a:r>
                    </a:p>
                  </a:txBody>
                  <a:tcPr>
                    <a:solidFill>
                      <a:srgbClr val="22A6F4"/>
                    </a:solidFill>
                  </a:tcPr>
                </a:tc>
                <a:extLst>
                  <a:ext uri="{0D108BD9-81ED-4DB2-BD59-A6C34878D82A}">
                    <a16:rowId xmlns:a16="http://schemas.microsoft.com/office/drawing/2014/main" val="2452228461"/>
                  </a:ext>
                </a:extLst>
              </a:tr>
              <a:tr h="233190">
                <a:tc gridSpan="2">
                  <a:txBody>
                    <a:bodyPr/>
                    <a:lstStyle/>
                    <a:p>
                      <a:pPr algn="ctr"/>
                      <a:r>
                        <a:rPr lang="en-US" sz="1400" dirty="0">
                          <a:latin typeface="Avenir Book" panose="02000503020000020003" pitchFamily="2" charset="0"/>
                        </a:rPr>
                        <a:t>. . .</a:t>
                      </a:r>
                    </a:p>
                  </a:txBody>
                  <a:tcPr/>
                </a:tc>
                <a:tc hMerge="1">
                  <a:txBody>
                    <a:bodyPr/>
                    <a:lstStyle/>
                    <a:p>
                      <a:endParaRPr lang="en-US"/>
                    </a:p>
                  </a:txBody>
                  <a:tcPr/>
                </a:tc>
                <a:extLst>
                  <a:ext uri="{0D108BD9-81ED-4DB2-BD59-A6C34878D82A}">
                    <a16:rowId xmlns:a16="http://schemas.microsoft.com/office/drawing/2014/main" val="628076437"/>
                  </a:ext>
                </a:extLst>
              </a:tr>
              <a:tr h="233190">
                <a:tc>
                  <a:txBody>
                    <a:bodyPr/>
                    <a:lstStyle/>
                    <a:p>
                      <a:pPr algn="l"/>
                      <a:r>
                        <a:rPr lang="en-US" sz="1400" dirty="0">
                          <a:latin typeface="Avenir Book" panose="02000503020000020003" pitchFamily="2" charset="0"/>
                        </a:rPr>
                        <a:t>1.2.0.0/16</a:t>
                      </a:r>
                    </a:p>
                  </a:txBody>
                  <a:tcPr/>
                </a:tc>
                <a:tc>
                  <a:txBody>
                    <a:bodyPr/>
                    <a:lstStyle/>
                    <a:p>
                      <a:pPr algn="l"/>
                      <a:r>
                        <a:rPr lang="en-US" sz="1400">
                          <a:latin typeface="Avenir Book" panose="02000503020000020003" pitchFamily="2" charset="0"/>
                        </a:rPr>
                        <a:t>1.2.0.1 via IF42</a:t>
                      </a:r>
                      <a:endParaRPr lang="en-US" sz="1400" dirty="0">
                        <a:latin typeface="Avenir Book" panose="02000503020000020003" pitchFamily="2" charset="0"/>
                      </a:endParaRPr>
                    </a:p>
                  </a:txBody>
                  <a:tcPr/>
                </a:tc>
                <a:extLst>
                  <a:ext uri="{0D108BD9-81ED-4DB2-BD59-A6C34878D82A}">
                    <a16:rowId xmlns:a16="http://schemas.microsoft.com/office/drawing/2014/main" val="874645885"/>
                  </a:ext>
                </a:extLst>
              </a:tr>
              <a:tr h="233190">
                <a:tc>
                  <a:txBody>
                    <a:bodyPr/>
                    <a:lstStyle/>
                    <a:p>
                      <a:pPr algn="l"/>
                      <a:r>
                        <a:rPr lang="en-US" sz="1400" dirty="0">
                          <a:latin typeface="Avenir Book" panose="02000503020000020003" pitchFamily="2" charset="0"/>
                        </a:rPr>
                        <a:t>142.0.0/8</a:t>
                      </a:r>
                    </a:p>
                  </a:txBody>
                  <a:tcPr/>
                </a:tc>
                <a:tc>
                  <a:txBody>
                    <a:bodyPr/>
                    <a:lstStyle/>
                    <a:p>
                      <a:pPr algn="l"/>
                      <a:r>
                        <a:rPr lang="en-US" sz="1400" dirty="0">
                          <a:latin typeface="Avenir Book" panose="02000503020000020003" pitchFamily="2" charset="0"/>
                        </a:rPr>
                        <a:t>5.0.0.5 via IF21</a:t>
                      </a:r>
                    </a:p>
                  </a:txBody>
                  <a:tcPr/>
                </a:tc>
                <a:extLst>
                  <a:ext uri="{0D108BD9-81ED-4DB2-BD59-A6C34878D82A}">
                    <a16:rowId xmlns:a16="http://schemas.microsoft.com/office/drawing/2014/main" val="995055242"/>
                  </a:ext>
                </a:extLst>
              </a:tr>
              <a:tr h="233190">
                <a:tc gridSpan="2">
                  <a:txBody>
                    <a:bodyPr/>
                    <a:lstStyle/>
                    <a:p>
                      <a:pPr algn="ctr"/>
                      <a:r>
                        <a:rPr lang="en-US" sz="1400" dirty="0">
                          <a:latin typeface="Avenir Book" panose="02000503020000020003" pitchFamily="2" charset="0"/>
                        </a:rPr>
                        <a:t>. . .</a:t>
                      </a:r>
                    </a:p>
                  </a:txBody>
                  <a:tcPr/>
                </a:tc>
                <a:tc hMerge="1">
                  <a:txBody>
                    <a:bodyPr/>
                    <a:lstStyle/>
                    <a:p>
                      <a:endParaRPr lang="en-US"/>
                    </a:p>
                  </a:txBody>
                  <a:tcPr/>
                </a:tc>
                <a:extLst>
                  <a:ext uri="{0D108BD9-81ED-4DB2-BD59-A6C34878D82A}">
                    <a16:rowId xmlns:a16="http://schemas.microsoft.com/office/drawing/2014/main" val="2952969224"/>
                  </a:ext>
                </a:extLst>
              </a:tr>
            </a:tbl>
          </a:graphicData>
        </a:graphic>
      </p:graphicFrame>
    </p:spTree>
    <p:extLst>
      <p:ext uri="{BB962C8B-B14F-4D97-AF65-F5344CB8AC3E}">
        <p14:creationId xmlns:p14="http://schemas.microsoft.com/office/powerpoint/2010/main" val="319764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5BD23E-3A23-EF46-B4BB-99F7FF841498}"/>
              </a:ext>
            </a:extLst>
          </p:cNvPr>
          <p:cNvSpPr>
            <a:spLocks noGrp="1"/>
          </p:cNvSpPr>
          <p:nvPr>
            <p:ph type="sldNum" sz="quarter" idx="12"/>
          </p:nvPr>
        </p:nvSpPr>
        <p:spPr/>
        <p:txBody>
          <a:bodyPr/>
          <a:lstStyle/>
          <a:p>
            <a:fld id="{22D6CAD1-C946-4B93-B6A2-6369BC3B5860}" type="slidenum">
              <a:rPr lang="en-US" smtClean="0"/>
              <a:t>7</a:t>
            </a:fld>
            <a:endParaRPr lang="en-US"/>
          </a:p>
        </p:txBody>
      </p:sp>
      <p:cxnSp>
        <p:nvCxnSpPr>
          <p:cNvPr id="21" name="Straight Connector 20">
            <a:extLst>
              <a:ext uri="{FF2B5EF4-FFF2-40B4-BE49-F238E27FC236}">
                <a16:creationId xmlns:a16="http://schemas.microsoft.com/office/drawing/2014/main" id="{83F0EFFC-AAE4-7A4D-8BBA-CB77B9CE39FE}"/>
              </a:ext>
            </a:extLst>
          </p:cNvPr>
          <p:cNvCxnSpPr>
            <a:cxnSpLocks/>
          </p:cNvCxnSpPr>
          <p:nvPr/>
        </p:nvCxnSpPr>
        <p:spPr>
          <a:xfrm flipH="1" flipV="1">
            <a:off x="1524000" y="1796761"/>
            <a:ext cx="2470277" cy="94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4E0930-0356-5D4F-998D-B6FA3B6D0794}"/>
              </a:ext>
            </a:extLst>
          </p:cNvPr>
          <p:cNvCxnSpPr>
            <a:cxnSpLocks/>
            <a:stCxn id="6" idx="1"/>
          </p:cNvCxnSpPr>
          <p:nvPr/>
        </p:nvCxnSpPr>
        <p:spPr>
          <a:xfrm rot="10800000">
            <a:off x="1473175" y="566932"/>
            <a:ext cx="2470277" cy="1239239"/>
          </a:xfrm>
          <a:prstGeom prst="bentConnector3">
            <a:avLst>
              <a:gd name="adj1" fmla="val 6330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4">
            <a:extLst>
              <a:ext uri="{FF2B5EF4-FFF2-40B4-BE49-F238E27FC236}">
                <a16:creationId xmlns:a16="http://schemas.microsoft.com/office/drawing/2014/main" id="{601AEFED-9C77-C643-84A4-DE003DDE20DE}"/>
              </a:ext>
            </a:extLst>
          </p:cNvPr>
          <p:cNvCxnSpPr>
            <a:cxnSpLocks/>
            <a:stCxn id="6" idx="1"/>
          </p:cNvCxnSpPr>
          <p:nvPr/>
        </p:nvCxnSpPr>
        <p:spPr>
          <a:xfrm rot="10800000" flipV="1">
            <a:off x="1524005" y="1806169"/>
            <a:ext cx="2419447" cy="1209685"/>
          </a:xfrm>
          <a:prstGeom prst="bentConnector3">
            <a:avLst>
              <a:gd name="adj1" fmla="val 6417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372EF9-DF84-AE48-BDA2-6C954A1A97DA}"/>
              </a:ext>
            </a:extLst>
          </p:cNvPr>
          <p:cNvCxnSpPr>
            <a:cxnSpLocks/>
          </p:cNvCxnSpPr>
          <p:nvPr/>
        </p:nvCxnSpPr>
        <p:spPr>
          <a:xfrm flipV="1">
            <a:off x="4590549" y="315067"/>
            <a:ext cx="0" cy="10588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451C905-0A12-5240-B49A-F8899565FBDF}"/>
              </a:ext>
            </a:extLst>
          </p:cNvPr>
          <p:cNvSpPr txBox="1"/>
          <p:nvPr/>
        </p:nvSpPr>
        <p:spPr>
          <a:xfrm>
            <a:off x="4572000" y="57150"/>
            <a:ext cx="3316934" cy="369332"/>
          </a:xfrm>
          <a:prstGeom prst="rect">
            <a:avLst/>
          </a:prstGeom>
          <a:noFill/>
        </p:spPr>
        <p:txBody>
          <a:bodyPr wrap="none" rtlCol="0">
            <a:spAutoFit/>
          </a:bodyPr>
          <a:lstStyle/>
          <a:p>
            <a:r>
              <a:rPr lang="en-US" dirty="0">
                <a:latin typeface="Avenir Book" charset="0"/>
                <a:ea typeface="Avenir Book" charset="0"/>
                <a:cs typeface="Avenir Book" charset="0"/>
              </a:rPr>
              <a:t>To more networks (</a:t>
            </a:r>
            <a:r>
              <a:rPr lang="en-US" dirty="0" err="1">
                <a:latin typeface="Avenir Book" charset="0"/>
                <a:ea typeface="Avenir Book" charset="0"/>
                <a:cs typeface="Avenir Book" charset="0"/>
              </a:rPr>
              <a:t>ie</a:t>
            </a:r>
            <a:r>
              <a:rPr lang="en-US" dirty="0">
                <a:latin typeface="Avenir Book" charset="0"/>
                <a:ea typeface="Avenir Book" charset="0"/>
                <a:cs typeface="Avenir Book" charset="0"/>
              </a:rPr>
              <a:t>, Internet)</a:t>
            </a:r>
          </a:p>
        </p:txBody>
      </p:sp>
      <p:cxnSp>
        <p:nvCxnSpPr>
          <p:cNvPr id="37" name="Straight Connector 24">
            <a:extLst>
              <a:ext uri="{FF2B5EF4-FFF2-40B4-BE49-F238E27FC236}">
                <a16:creationId xmlns:a16="http://schemas.microsoft.com/office/drawing/2014/main" id="{BFDB9E11-3746-A84C-9960-913A830E90F8}"/>
              </a:ext>
            </a:extLst>
          </p:cNvPr>
          <p:cNvCxnSpPr>
            <a:cxnSpLocks/>
          </p:cNvCxnSpPr>
          <p:nvPr/>
        </p:nvCxnSpPr>
        <p:spPr>
          <a:xfrm flipV="1">
            <a:off x="5251580" y="1128574"/>
            <a:ext cx="2457904" cy="688447"/>
          </a:xfrm>
          <a:prstGeom prst="bentConnector3">
            <a:avLst>
              <a:gd name="adj1" fmla="val 6453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D38E849F-6161-4C43-934E-7CE1583F7645}"/>
              </a:ext>
            </a:extLst>
          </p:cNvPr>
          <p:cNvCxnSpPr>
            <a:cxnSpLocks/>
            <a:stCxn id="6" idx="3"/>
          </p:cNvCxnSpPr>
          <p:nvPr/>
        </p:nvCxnSpPr>
        <p:spPr>
          <a:xfrm>
            <a:off x="5237646" y="1806170"/>
            <a:ext cx="2433180" cy="508221"/>
          </a:xfrm>
          <a:prstGeom prst="bentConnector3">
            <a:avLst>
              <a:gd name="adj1" fmla="val 6579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A8898B9-F453-D542-9D20-173D2BC3650B}"/>
              </a:ext>
            </a:extLst>
          </p:cNvPr>
          <p:cNvSpPr txBox="1"/>
          <p:nvPr/>
        </p:nvSpPr>
        <p:spPr>
          <a:xfrm>
            <a:off x="1498701" y="810005"/>
            <a:ext cx="731290" cy="307777"/>
          </a:xfrm>
          <a:prstGeom prst="rect">
            <a:avLst/>
          </a:prstGeom>
          <a:noFill/>
        </p:spPr>
        <p:txBody>
          <a:bodyPr wrap="none" rtlCol="0">
            <a:spAutoFit/>
          </a:bodyPr>
          <a:lstStyle/>
          <a:p>
            <a:r>
              <a:rPr lang="en-US" sz="1400" dirty="0">
                <a:latin typeface="Avenir Book" panose="02000503020000020003" pitchFamily="2" charset="0"/>
              </a:rPr>
              <a:t>1.2.1.2</a:t>
            </a:r>
          </a:p>
        </p:txBody>
      </p:sp>
      <p:sp>
        <p:nvSpPr>
          <p:cNvPr id="30" name="Rectangle 29">
            <a:extLst>
              <a:ext uri="{FF2B5EF4-FFF2-40B4-BE49-F238E27FC236}">
                <a16:creationId xmlns:a16="http://schemas.microsoft.com/office/drawing/2014/main" id="{2D8BC8B3-1317-B540-AC65-BE4687560CFF}"/>
              </a:ext>
            </a:extLst>
          </p:cNvPr>
          <p:cNvSpPr/>
          <p:nvPr/>
        </p:nvSpPr>
        <p:spPr>
          <a:xfrm>
            <a:off x="1730718" y="46989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CFF916A-15A9-7644-86FA-9A98D9669EE6}"/>
              </a:ext>
            </a:extLst>
          </p:cNvPr>
          <p:cNvSpPr/>
          <p:nvPr/>
        </p:nvSpPr>
        <p:spPr>
          <a:xfrm>
            <a:off x="1728740" y="1686626"/>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14AC48C-F81D-FE41-8DDA-ACA047306205}"/>
              </a:ext>
            </a:extLst>
          </p:cNvPr>
          <p:cNvSpPr/>
          <p:nvPr/>
        </p:nvSpPr>
        <p:spPr>
          <a:xfrm>
            <a:off x="1728740" y="290098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E51F4CB-F8FD-DC42-84CD-E1D2F8675F66}"/>
              </a:ext>
            </a:extLst>
          </p:cNvPr>
          <p:cNvSpPr/>
          <p:nvPr/>
        </p:nvSpPr>
        <p:spPr>
          <a:xfrm>
            <a:off x="7257704" y="1060656"/>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BE95DE6-E26D-FE48-9855-E294DCF2FBF1}"/>
              </a:ext>
            </a:extLst>
          </p:cNvPr>
          <p:cNvSpPr/>
          <p:nvPr/>
        </p:nvSpPr>
        <p:spPr>
          <a:xfrm>
            <a:off x="7246779" y="2230948"/>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5730E4-7B16-5148-87DD-7EB69D58C0E0}"/>
              </a:ext>
            </a:extLst>
          </p:cNvPr>
          <p:cNvSpPr/>
          <p:nvPr/>
        </p:nvSpPr>
        <p:spPr>
          <a:xfrm>
            <a:off x="3716720" y="170217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84C6CC2-D811-1F45-96FE-C79F43F30A11}"/>
              </a:ext>
            </a:extLst>
          </p:cNvPr>
          <p:cNvSpPr/>
          <p:nvPr/>
        </p:nvSpPr>
        <p:spPr>
          <a:xfrm>
            <a:off x="5230678" y="172243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1198319-DBA8-8349-987B-963864E3570F}"/>
              </a:ext>
            </a:extLst>
          </p:cNvPr>
          <p:cNvSpPr/>
          <p:nvPr/>
        </p:nvSpPr>
        <p:spPr>
          <a:xfrm>
            <a:off x="4477183" y="1182409"/>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762D3E4-ACD8-2545-81A6-066613DDDE39}"/>
              </a:ext>
            </a:extLst>
          </p:cNvPr>
          <p:cNvSpPr txBox="1"/>
          <p:nvPr/>
        </p:nvSpPr>
        <p:spPr>
          <a:xfrm>
            <a:off x="1582859" y="2031816"/>
            <a:ext cx="731290" cy="307777"/>
          </a:xfrm>
          <a:prstGeom prst="rect">
            <a:avLst/>
          </a:prstGeom>
          <a:noFill/>
        </p:spPr>
        <p:txBody>
          <a:bodyPr wrap="none" rtlCol="0">
            <a:spAutoFit/>
          </a:bodyPr>
          <a:lstStyle/>
          <a:p>
            <a:r>
              <a:rPr lang="en-US" sz="1400" dirty="0">
                <a:latin typeface="Avenir Book" panose="02000503020000020003" pitchFamily="2" charset="0"/>
              </a:rPr>
              <a:t>1.2.1.3</a:t>
            </a:r>
          </a:p>
        </p:txBody>
      </p:sp>
      <p:sp>
        <p:nvSpPr>
          <p:cNvPr id="43" name="TextBox 42">
            <a:extLst>
              <a:ext uri="{FF2B5EF4-FFF2-40B4-BE49-F238E27FC236}">
                <a16:creationId xmlns:a16="http://schemas.microsoft.com/office/drawing/2014/main" id="{1017AF6B-AEA4-9043-A082-EEB5247BF1D6}"/>
              </a:ext>
            </a:extLst>
          </p:cNvPr>
          <p:cNvSpPr txBox="1"/>
          <p:nvPr/>
        </p:nvSpPr>
        <p:spPr>
          <a:xfrm>
            <a:off x="1576972" y="3241499"/>
            <a:ext cx="930063" cy="307777"/>
          </a:xfrm>
          <a:prstGeom prst="rect">
            <a:avLst/>
          </a:prstGeom>
          <a:noFill/>
        </p:spPr>
        <p:txBody>
          <a:bodyPr wrap="none" rtlCol="0">
            <a:spAutoFit/>
          </a:bodyPr>
          <a:lstStyle/>
          <a:p>
            <a:r>
              <a:rPr lang="en-US" sz="1400" dirty="0">
                <a:latin typeface="Avenir Book" panose="02000503020000020003" pitchFamily="2" charset="0"/>
              </a:rPr>
              <a:t>1.2.1.200</a:t>
            </a:r>
          </a:p>
        </p:txBody>
      </p:sp>
      <p:sp>
        <p:nvSpPr>
          <p:cNvPr id="44" name="TextBox 43">
            <a:extLst>
              <a:ext uri="{FF2B5EF4-FFF2-40B4-BE49-F238E27FC236}">
                <a16:creationId xmlns:a16="http://schemas.microsoft.com/office/drawing/2014/main" id="{4C300B6B-9C43-F647-AB44-E2FD65FF5D82}"/>
              </a:ext>
            </a:extLst>
          </p:cNvPr>
          <p:cNvSpPr txBox="1"/>
          <p:nvPr/>
        </p:nvSpPr>
        <p:spPr>
          <a:xfrm>
            <a:off x="7001941" y="2632620"/>
            <a:ext cx="930063" cy="307777"/>
          </a:xfrm>
          <a:prstGeom prst="rect">
            <a:avLst/>
          </a:prstGeom>
          <a:noFill/>
        </p:spPr>
        <p:txBody>
          <a:bodyPr wrap="none" rtlCol="0">
            <a:spAutoFit/>
          </a:bodyPr>
          <a:lstStyle/>
          <a:p>
            <a:r>
              <a:rPr lang="en-US" sz="1400" dirty="0">
                <a:latin typeface="Avenir Book" panose="02000503020000020003" pitchFamily="2" charset="0"/>
              </a:rPr>
              <a:t>1.2.2.105</a:t>
            </a:r>
          </a:p>
        </p:txBody>
      </p:sp>
      <p:sp>
        <p:nvSpPr>
          <p:cNvPr id="45" name="TextBox 44">
            <a:extLst>
              <a:ext uri="{FF2B5EF4-FFF2-40B4-BE49-F238E27FC236}">
                <a16:creationId xmlns:a16="http://schemas.microsoft.com/office/drawing/2014/main" id="{B02B9578-7AB5-494E-8CC9-6B08DA4C78DE}"/>
              </a:ext>
            </a:extLst>
          </p:cNvPr>
          <p:cNvSpPr txBox="1"/>
          <p:nvPr/>
        </p:nvSpPr>
        <p:spPr>
          <a:xfrm>
            <a:off x="6988007" y="1400321"/>
            <a:ext cx="930063" cy="307777"/>
          </a:xfrm>
          <a:prstGeom prst="rect">
            <a:avLst/>
          </a:prstGeom>
          <a:noFill/>
        </p:spPr>
        <p:txBody>
          <a:bodyPr wrap="none" rtlCol="0">
            <a:spAutoFit/>
          </a:bodyPr>
          <a:lstStyle/>
          <a:p>
            <a:r>
              <a:rPr lang="en-US" sz="1400" dirty="0">
                <a:latin typeface="Avenir Book" panose="02000503020000020003" pitchFamily="2" charset="0"/>
              </a:rPr>
              <a:t>1.2.2.100</a:t>
            </a:r>
          </a:p>
        </p:txBody>
      </p:sp>
      <p:sp>
        <p:nvSpPr>
          <p:cNvPr id="46" name="TextBox 45">
            <a:extLst>
              <a:ext uri="{FF2B5EF4-FFF2-40B4-BE49-F238E27FC236}">
                <a16:creationId xmlns:a16="http://schemas.microsoft.com/office/drawing/2014/main" id="{A94B0637-5C54-9540-BD93-4953575C0875}"/>
              </a:ext>
            </a:extLst>
          </p:cNvPr>
          <p:cNvSpPr txBox="1"/>
          <p:nvPr/>
        </p:nvSpPr>
        <p:spPr>
          <a:xfrm>
            <a:off x="3460957" y="2164299"/>
            <a:ext cx="731290" cy="307777"/>
          </a:xfrm>
          <a:prstGeom prst="rect">
            <a:avLst/>
          </a:prstGeom>
          <a:noFill/>
        </p:spPr>
        <p:txBody>
          <a:bodyPr wrap="none" rtlCol="0">
            <a:spAutoFit/>
          </a:bodyPr>
          <a:lstStyle/>
          <a:p>
            <a:r>
              <a:rPr lang="en-US" sz="1400" dirty="0">
                <a:latin typeface="Avenir Book" panose="02000503020000020003" pitchFamily="2" charset="0"/>
              </a:rPr>
              <a:t>1.2.1.1</a:t>
            </a:r>
          </a:p>
        </p:txBody>
      </p:sp>
      <p:sp>
        <p:nvSpPr>
          <p:cNvPr id="47" name="TextBox 46">
            <a:extLst>
              <a:ext uri="{FF2B5EF4-FFF2-40B4-BE49-F238E27FC236}">
                <a16:creationId xmlns:a16="http://schemas.microsoft.com/office/drawing/2014/main" id="{9E065D4D-399F-1745-A910-B907428E026C}"/>
              </a:ext>
            </a:extLst>
          </p:cNvPr>
          <p:cNvSpPr txBox="1"/>
          <p:nvPr/>
        </p:nvSpPr>
        <p:spPr>
          <a:xfrm>
            <a:off x="5062280" y="2160502"/>
            <a:ext cx="731290" cy="307777"/>
          </a:xfrm>
          <a:prstGeom prst="rect">
            <a:avLst/>
          </a:prstGeom>
          <a:noFill/>
        </p:spPr>
        <p:txBody>
          <a:bodyPr wrap="none" rtlCol="0">
            <a:spAutoFit/>
          </a:bodyPr>
          <a:lstStyle/>
          <a:p>
            <a:r>
              <a:rPr lang="en-US" sz="1400" dirty="0">
                <a:latin typeface="Avenir Book" panose="02000503020000020003" pitchFamily="2" charset="0"/>
              </a:rPr>
              <a:t>1.2.2.1</a:t>
            </a:r>
          </a:p>
        </p:txBody>
      </p:sp>
      <p:sp>
        <p:nvSpPr>
          <p:cNvPr id="48" name="TextBox 47">
            <a:extLst>
              <a:ext uri="{FF2B5EF4-FFF2-40B4-BE49-F238E27FC236}">
                <a16:creationId xmlns:a16="http://schemas.microsoft.com/office/drawing/2014/main" id="{8E581916-4C00-CD41-985A-80C5E252098F}"/>
              </a:ext>
            </a:extLst>
          </p:cNvPr>
          <p:cNvSpPr txBox="1"/>
          <p:nvPr/>
        </p:nvSpPr>
        <p:spPr>
          <a:xfrm>
            <a:off x="3562894" y="1850051"/>
            <a:ext cx="431528" cy="307777"/>
          </a:xfrm>
          <a:prstGeom prst="rect">
            <a:avLst/>
          </a:prstGeom>
          <a:noFill/>
        </p:spPr>
        <p:txBody>
          <a:bodyPr wrap="none" rtlCol="0">
            <a:spAutoFit/>
          </a:bodyPr>
          <a:lstStyle/>
          <a:p>
            <a:r>
              <a:rPr lang="en-US" sz="1400" dirty="0">
                <a:latin typeface="Avenir Book" panose="02000503020000020003" pitchFamily="2" charset="0"/>
              </a:rPr>
              <a:t>IF1</a:t>
            </a:r>
          </a:p>
        </p:txBody>
      </p:sp>
      <p:sp>
        <p:nvSpPr>
          <p:cNvPr id="49" name="TextBox 48">
            <a:extLst>
              <a:ext uri="{FF2B5EF4-FFF2-40B4-BE49-F238E27FC236}">
                <a16:creationId xmlns:a16="http://schemas.microsoft.com/office/drawing/2014/main" id="{BE2495FE-F038-2949-8898-56865ABE7B8D}"/>
              </a:ext>
            </a:extLst>
          </p:cNvPr>
          <p:cNvSpPr txBox="1"/>
          <p:nvPr/>
        </p:nvSpPr>
        <p:spPr>
          <a:xfrm>
            <a:off x="5165607" y="1860442"/>
            <a:ext cx="431528" cy="307777"/>
          </a:xfrm>
          <a:prstGeom prst="rect">
            <a:avLst/>
          </a:prstGeom>
          <a:noFill/>
        </p:spPr>
        <p:txBody>
          <a:bodyPr wrap="none" rtlCol="0">
            <a:spAutoFit/>
          </a:bodyPr>
          <a:lstStyle/>
          <a:p>
            <a:r>
              <a:rPr lang="en-US" sz="1400" dirty="0">
                <a:latin typeface="Avenir Book" panose="02000503020000020003" pitchFamily="2" charset="0"/>
              </a:rPr>
              <a:t>IF2</a:t>
            </a:r>
          </a:p>
        </p:txBody>
      </p:sp>
      <p:sp>
        <p:nvSpPr>
          <p:cNvPr id="50" name="TextBox 49">
            <a:extLst>
              <a:ext uri="{FF2B5EF4-FFF2-40B4-BE49-F238E27FC236}">
                <a16:creationId xmlns:a16="http://schemas.microsoft.com/office/drawing/2014/main" id="{50B8C83F-D652-FC4C-81B9-906625234BA1}"/>
              </a:ext>
            </a:extLst>
          </p:cNvPr>
          <p:cNvSpPr txBox="1"/>
          <p:nvPr/>
        </p:nvSpPr>
        <p:spPr>
          <a:xfrm>
            <a:off x="4650915" y="1124377"/>
            <a:ext cx="431528" cy="307777"/>
          </a:xfrm>
          <a:prstGeom prst="rect">
            <a:avLst/>
          </a:prstGeom>
          <a:noFill/>
        </p:spPr>
        <p:txBody>
          <a:bodyPr wrap="none" rtlCol="0">
            <a:spAutoFit/>
          </a:bodyPr>
          <a:lstStyle/>
          <a:p>
            <a:r>
              <a:rPr lang="en-US" sz="1400" dirty="0">
                <a:latin typeface="Avenir Book" panose="02000503020000020003" pitchFamily="2" charset="0"/>
              </a:rPr>
              <a:t>IF0</a:t>
            </a:r>
          </a:p>
        </p:txBody>
      </p:sp>
      <p:pic>
        <p:nvPicPr>
          <p:cNvPr id="7" name="Picture 6">
            <a:extLst>
              <a:ext uri="{FF2B5EF4-FFF2-40B4-BE49-F238E27FC236}">
                <a16:creationId xmlns:a16="http://schemas.microsoft.com/office/drawing/2014/main" id="{08E4CBAF-D35E-0041-85D2-BE66A79EFE2E}"/>
              </a:ext>
            </a:extLst>
          </p:cNvPr>
          <p:cNvPicPr>
            <a:picLocks noChangeAspect="1"/>
          </p:cNvPicPr>
          <p:nvPr/>
        </p:nvPicPr>
        <p:blipFill>
          <a:blip r:embed="rId3"/>
          <a:stretch>
            <a:fillRect/>
          </a:stretch>
        </p:blipFill>
        <p:spPr>
          <a:xfrm>
            <a:off x="1156804" y="254583"/>
            <a:ext cx="683797" cy="683797"/>
          </a:xfrm>
          <a:prstGeom prst="rect">
            <a:avLst/>
          </a:prstGeom>
        </p:spPr>
      </p:pic>
      <p:pic>
        <p:nvPicPr>
          <p:cNvPr id="14" name="Picture 13">
            <a:extLst>
              <a:ext uri="{FF2B5EF4-FFF2-40B4-BE49-F238E27FC236}">
                <a16:creationId xmlns:a16="http://schemas.microsoft.com/office/drawing/2014/main" id="{A17B09A2-4BB5-0F40-B74D-89AFB4BE1C03}"/>
              </a:ext>
            </a:extLst>
          </p:cNvPr>
          <p:cNvPicPr>
            <a:picLocks noChangeAspect="1"/>
          </p:cNvPicPr>
          <p:nvPr/>
        </p:nvPicPr>
        <p:blipFill>
          <a:blip r:embed="rId3"/>
          <a:stretch>
            <a:fillRect/>
          </a:stretch>
        </p:blipFill>
        <p:spPr>
          <a:xfrm>
            <a:off x="1156805" y="1501907"/>
            <a:ext cx="683797" cy="683797"/>
          </a:xfrm>
          <a:prstGeom prst="rect">
            <a:avLst/>
          </a:prstGeom>
        </p:spPr>
      </p:pic>
      <p:pic>
        <p:nvPicPr>
          <p:cNvPr id="15" name="Picture 14">
            <a:extLst>
              <a:ext uri="{FF2B5EF4-FFF2-40B4-BE49-F238E27FC236}">
                <a16:creationId xmlns:a16="http://schemas.microsoft.com/office/drawing/2014/main" id="{052FD16D-3100-9249-9D1E-2867B82AE38C}"/>
              </a:ext>
            </a:extLst>
          </p:cNvPr>
          <p:cNvPicPr>
            <a:picLocks noChangeAspect="1"/>
          </p:cNvPicPr>
          <p:nvPr/>
        </p:nvPicPr>
        <p:blipFill>
          <a:blip r:embed="rId3"/>
          <a:stretch>
            <a:fillRect/>
          </a:stretch>
        </p:blipFill>
        <p:spPr>
          <a:xfrm>
            <a:off x="1156803" y="2673961"/>
            <a:ext cx="683797" cy="683797"/>
          </a:xfrm>
          <a:prstGeom prst="rect">
            <a:avLst/>
          </a:prstGeom>
        </p:spPr>
      </p:pic>
      <p:pic>
        <p:nvPicPr>
          <p:cNvPr id="18" name="Picture 17">
            <a:extLst>
              <a:ext uri="{FF2B5EF4-FFF2-40B4-BE49-F238E27FC236}">
                <a16:creationId xmlns:a16="http://schemas.microsoft.com/office/drawing/2014/main" id="{CB44BE73-EB8F-3141-BFC0-5DEB9038D82C}"/>
              </a:ext>
            </a:extLst>
          </p:cNvPr>
          <p:cNvPicPr>
            <a:picLocks noChangeAspect="1"/>
          </p:cNvPicPr>
          <p:nvPr/>
        </p:nvPicPr>
        <p:blipFill>
          <a:blip r:embed="rId3"/>
          <a:stretch>
            <a:fillRect/>
          </a:stretch>
        </p:blipFill>
        <p:spPr>
          <a:xfrm>
            <a:off x="7367586" y="786676"/>
            <a:ext cx="683797" cy="683797"/>
          </a:xfrm>
          <a:prstGeom prst="rect">
            <a:avLst/>
          </a:prstGeom>
        </p:spPr>
      </p:pic>
      <p:pic>
        <p:nvPicPr>
          <p:cNvPr id="19" name="Picture 18">
            <a:extLst>
              <a:ext uri="{FF2B5EF4-FFF2-40B4-BE49-F238E27FC236}">
                <a16:creationId xmlns:a16="http://schemas.microsoft.com/office/drawing/2014/main" id="{563FA7E6-469C-0546-B28F-7CD9F45930F9}"/>
              </a:ext>
            </a:extLst>
          </p:cNvPr>
          <p:cNvPicPr>
            <a:picLocks noChangeAspect="1"/>
          </p:cNvPicPr>
          <p:nvPr/>
        </p:nvPicPr>
        <p:blipFill>
          <a:blip r:embed="rId3"/>
          <a:stretch>
            <a:fillRect/>
          </a:stretch>
        </p:blipFill>
        <p:spPr>
          <a:xfrm>
            <a:off x="7367586" y="1972493"/>
            <a:ext cx="683797" cy="683797"/>
          </a:xfrm>
          <a:prstGeom prst="rect">
            <a:avLst/>
          </a:prstGeom>
        </p:spPr>
      </p:pic>
      <p:pic>
        <p:nvPicPr>
          <p:cNvPr id="6" name="Picture 5">
            <a:extLst>
              <a:ext uri="{FF2B5EF4-FFF2-40B4-BE49-F238E27FC236}">
                <a16:creationId xmlns:a16="http://schemas.microsoft.com/office/drawing/2014/main" id="{DE40F1B2-D12D-C640-9E72-D348D6DDB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3451" y="1369241"/>
            <a:ext cx="1294195" cy="873858"/>
          </a:xfrm>
          <a:prstGeom prst="rect">
            <a:avLst/>
          </a:prstGeom>
        </p:spPr>
      </p:pic>
      <p:sp>
        <p:nvSpPr>
          <p:cNvPr id="3" name="Rounded Rectangle 2">
            <a:extLst>
              <a:ext uri="{FF2B5EF4-FFF2-40B4-BE49-F238E27FC236}">
                <a16:creationId xmlns:a16="http://schemas.microsoft.com/office/drawing/2014/main" id="{CC9DD5AB-3761-8F70-D298-63D9DD80B59F}"/>
              </a:ext>
            </a:extLst>
          </p:cNvPr>
          <p:cNvSpPr/>
          <p:nvPr/>
        </p:nvSpPr>
        <p:spPr>
          <a:xfrm>
            <a:off x="990607" y="148820"/>
            <a:ext cx="3183354" cy="3852863"/>
          </a:xfrm>
          <a:prstGeom prst="roundRect">
            <a:avLst/>
          </a:prstGeom>
          <a:noFill/>
          <a:ln>
            <a:solidFill>
              <a:srgbClr val="22A6F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FDB7DBC-61D5-818A-4AF6-0BF9AB6A2615}"/>
              </a:ext>
            </a:extLst>
          </p:cNvPr>
          <p:cNvSpPr txBox="1"/>
          <p:nvPr/>
        </p:nvSpPr>
        <p:spPr>
          <a:xfrm>
            <a:off x="1431361" y="3626930"/>
            <a:ext cx="2416046" cy="369332"/>
          </a:xfrm>
          <a:prstGeom prst="rect">
            <a:avLst/>
          </a:prstGeom>
          <a:noFill/>
        </p:spPr>
        <p:txBody>
          <a:bodyPr wrap="none" rtlCol="0">
            <a:spAutoFit/>
          </a:bodyPr>
          <a:lstStyle/>
          <a:p>
            <a:r>
              <a:rPr lang="en-US" dirty="0">
                <a:latin typeface="Avenir Book" charset="0"/>
                <a:ea typeface="Avenir Book" charset="0"/>
                <a:cs typeface="Avenir Book" charset="0"/>
              </a:rPr>
              <a:t>Subnet “A”: 1.2.1.xxx</a:t>
            </a:r>
          </a:p>
        </p:txBody>
      </p:sp>
      <p:sp>
        <p:nvSpPr>
          <p:cNvPr id="8" name="Rounded Rectangle 7">
            <a:extLst>
              <a:ext uri="{FF2B5EF4-FFF2-40B4-BE49-F238E27FC236}">
                <a16:creationId xmlns:a16="http://schemas.microsoft.com/office/drawing/2014/main" id="{225B8A9B-CCBA-E739-1ACC-B633C442DF40}"/>
              </a:ext>
            </a:extLst>
          </p:cNvPr>
          <p:cNvSpPr/>
          <p:nvPr/>
        </p:nvSpPr>
        <p:spPr>
          <a:xfrm>
            <a:off x="5049120" y="514351"/>
            <a:ext cx="3256678" cy="3568494"/>
          </a:xfrm>
          <a:prstGeom prst="roundRect">
            <a:avLst/>
          </a:prstGeom>
          <a:noFill/>
          <a:ln>
            <a:solidFill>
              <a:srgbClr val="EC00E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9D8667C-11CE-AC95-5F7E-C5C2747C2261}"/>
              </a:ext>
            </a:extLst>
          </p:cNvPr>
          <p:cNvSpPr txBox="1"/>
          <p:nvPr/>
        </p:nvSpPr>
        <p:spPr>
          <a:xfrm>
            <a:off x="5307609" y="3623464"/>
            <a:ext cx="2775613" cy="369332"/>
          </a:xfrm>
          <a:prstGeom prst="rect">
            <a:avLst/>
          </a:prstGeom>
          <a:noFill/>
        </p:spPr>
        <p:txBody>
          <a:bodyPr wrap="square" rtlCol="0">
            <a:spAutoFit/>
          </a:bodyPr>
          <a:lstStyle/>
          <a:p>
            <a:r>
              <a:rPr lang="en-US" dirty="0">
                <a:latin typeface="Avenir Book" charset="0"/>
                <a:ea typeface="Avenir Book" charset="0"/>
                <a:cs typeface="Avenir Book" charset="0"/>
              </a:rPr>
              <a:t>Subnet “B”:  1.2.2.xxx</a:t>
            </a:r>
          </a:p>
        </p:txBody>
      </p:sp>
    </p:spTree>
    <p:extLst>
      <p:ext uri="{BB962C8B-B14F-4D97-AF65-F5344CB8AC3E}">
        <p14:creationId xmlns:p14="http://schemas.microsoft.com/office/powerpoint/2010/main" val="318242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9" grpId="0"/>
      <p:bldP spid="30" grpId="0" animBg="1"/>
      <p:bldP spid="31" grpId="0" animBg="1"/>
      <p:bldP spid="32" grpId="0" animBg="1"/>
      <p:bldP spid="33" grpId="0" animBg="1"/>
      <p:bldP spid="35" grpId="0" animBg="1"/>
      <p:bldP spid="42" grpId="0"/>
      <p:bldP spid="43" grpId="0"/>
      <p:bldP spid="44" grpId="0"/>
      <p:bldP spid="45" grpId="0"/>
      <p:bldP spid="46" grpId="0"/>
      <p:bldP spid="4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16CB69-392C-B042-A2B6-C6D6AFDD708E}"/>
              </a:ext>
            </a:extLst>
          </p:cNvPr>
          <p:cNvSpPr>
            <a:spLocks noGrp="1"/>
          </p:cNvSpPr>
          <p:nvPr>
            <p:ph type="sldNum" sz="quarter" idx="12"/>
          </p:nvPr>
        </p:nvSpPr>
        <p:spPr/>
        <p:txBody>
          <a:bodyPr/>
          <a:lstStyle/>
          <a:p>
            <a:fld id="{22D6CAD1-C946-4B93-B6A2-6369BC3B5860}" type="slidenum">
              <a:rPr lang="en-US" smtClean="0"/>
              <a:t>70</a:t>
            </a:fld>
            <a:endParaRPr lang="en-US"/>
          </a:p>
        </p:txBody>
      </p:sp>
      <p:sp>
        <p:nvSpPr>
          <p:cNvPr id="3" name="Content Placeholder 2">
            <a:extLst>
              <a:ext uri="{FF2B5EF4-FFF2-40B4-BE49-F238E27FC236}">
                <a16:creationId xmlns:a16="http://schemas.microsoft.com/office/drawing/2014/main" id="{3FDDD6D8-CD2E-D948-85A7-E624E3CB298F}"/>
              </a:ext>
            </a:extLst>
          </p:cNvPr>
          <p:cNvSpPr>
            <a:spLocks noGrp="1"/>
          </p:cNvSpPr>
          <p:nvPr>
            <p:ph idx="4294967295"/>
          </p:nvPr>
        </p:nvSpPr>
        <p:spPr>
          <a:xfrm>
            <a:off x="227484" y="178924"/>
            <a:ext cx="5102021" cy="1341562"/>
          </a:xfrm>
        </p:spPr>
        <p:txBody>
          <a:bodyPr>
            <a:normAutofit/>
          </a:bodyPr>
          <a:lstStyle/>
          <a:p>
            <a:pPr marL="0" indent="0">
              <a:buNone/>
            </a:pPr>
            <a:r>
              <a:rPr lang="en-US" u="sng" dirty="0"/>
              <a:t>Goal</a:t>
            </a:r>
            <a:r>
              <a:rPr lang="en-US" dirty="0"/>
              <a:t>:  find the most specific </a:t>
            </a:r>
          </a:p>
          <a:p>
            <a:pPr marL="0" indent="0">
              <a:buNone/>
            </a:pPr>
            <a:r>
              <a:rPr lang="en-US" dirty="0"/>
              <a:t>(</a:t>
            </a:r>
            <a:r>
              <a:rPr lang="en-US" dirty="0" err="1"/>
              <a:t>ie</a:t>
            </a:r>
            <a:r>
              <a:rPr lang="en-US" dirty="0"/>
              <a:t>, longest) prefix matching the </a:t>
            </a:r>
          </a:p>
          <a:p>
            <a:pPr marL="0" indent="0">
              <a:buNone/>
            </a:pPr>
            <a:r>
              <a:rPr lang="en-US" dirty="0"/>
              <a:t>destination</a:t>
            </a:r>
          </a:p>
        </p:txBody>
      </p:sp>
      <p:graphicFrame>
        <p:nvGraphicFramePr>
          <p:cNvPr id="23" name="Table 4">
            <a:extLst>
              <a:ext uri="{FF2B5EF4-FFF2-40B4-BE49-F238E27FC236}">
                <a16:creationId xmlns:a16="http://schemas.microsoft.com/office/drawing/2014/main" id="{77953466-9C55-6944-AC14-6D95E3524D56}"/>
              </a:ext>
            </a:extLst>
          </p:cNvPr>
          <p:cNvGraphicFramePr>
            <a:graphicFrameLocks noGrp="1"/>
          </p:cNvGraphicFramePr>
          <p:nvPr/>
        </p:nvGraphicFramePr>
        <p:xfrm>
          <a:off x="5710101" y="242985"/>
          <a:ext cx="3327509" cy="1494972"/>
        </p:xfrm>
        <a:graphic>
          <a:graphicData uri="http://schemas.openxmlformats.org/drawingml/2006/table">
            <a:tbl>
              <a:tblPr firstRow="1" bandRow="1">
                <a:tableStyleId>{125E5076-3810-47DD-B79F-674D7AD40C01}</a:tableStyleId>
              </a:tblPr>
              <a:tblGrid>
                <a:gridCol w="2053754">
                  <a:extLst>
                    <a:ext uri="{9D8B030D-6E8A-4147-A177-3AD203B41FA5}">
                      <a16:colId xmlns:a16="http://schemas.microsoft.com/office/drawing/2014/main" val="2818217184"/>
                    </a:ext>
                  </a:extLst>
                </a:gridCol>
                <a:gridCol w="1273755">
                  <a:extLst>
                    <a:ext uri="{9D8B030D-6E8A-4147-A177-3AD203B41FA5}">
                      <a16:colId xmlns:a16="http://schemas.microsoft.com/office/drawing/2014/main" val="1431405096"/>
                    </a:ext>
                  </a:extLst>
                </a:gridCol>
              </a:tblGrid>
              <a:tr h="373743">
                <a:tc>
                  <a:txBody>
                    <a:bodyPr/>
                    <a:lstStyle/>
                    <a:p>
                      <a:pPr algn="l"/>
                      <a:r>
                        <a:rPr lang="en-US" sz="1800" dirty="0">
                          <a:latin typeface="Avenir Book" panose="02000503020000020003" pitchFamily="2" charset="0"/>
                        </a:rPr>
                        <a:t>Prefix</a:t>
                      </a:r>
                    </a:p>
                  </a:txBody>
                  <a:tcPr>
                    <a:solidFill>
                      <a:srgbClr val="22A6F4"/>
                    </a:solidFill>
                  </a:tcPr>
                </a:tc>
                <a:tc>
                  <a:txBody>
                    <a:bodyPr/>
                    <a:lstStyle/>
                    <a:p>
                      <a:pPr algn="l"/>
                      <a:r>
                        <a:rPr lang="en-US" sz="1800" dirty="0">
                          <a:latin typeface="Avenir Book" panose="02000503020000020003" pitchFamily="2" charset="0"/>
                        </a:rPr>
                        <a:t>Interface</a:t>
                      </a:r>
                    </a:p>
                  </a:txBody>
                  <a:tcPr>
                    <a:solidFill>
                      <a:srgbClr val="22A6F4"/>
                    </a:solidFill>
                  </a:tcPr>
                </a:tc>
                <a:extLst>
                  <a:ext uri="{0D108BD9-81ED-4DB2-BD59-A6C34878D82A}">
                    <a16:rowId xmlns:a16="http://schemas.microsoft.com/office/drawing/2014/main" val="2452228461"/>
                  </a:ext>
                </a:extLst>
              </a:tr>
              <a:tr h="373743">
                <a:tc>
                  <a:txBody>
                    <a:bodyPr/>
                    <a:lstStyle/>
                    <a:p>
                      <a:pPr algn="l"/>
                      <a:r>
                        <a:rPr lang="en-US" sz="1800" dirty="0">
                          <a:latin typeface="Avenir Book" panose="02000503020000020003" pitchFamily="2" charset="0"/>
                        </a:rPr>
                        <a:t>1.2.1.0/24</a:t>
                      </a:r>
                    </a:p>
                  </a:txBody>
                  <a:tcPr/>
                </a:tc>
                <a:tc>
                  <a:txBody>
                    <a:bodyPr/>
                    <a:lstStyle/>
                    <a:p>
                      <a:pPr algn="l"/>
                      <a:r>
                        <a:rPr lang="en-US" sz="1800" dirty="0">
                          <a:latin typeface="Avenir Book" panose="02000503020000020003" pitchFamily="2" charset="0"/>
                        </a:rPr>
                        <a:t>IF1</a:t>
                      </a:r>
                    </a:p>
                  </a:txBody>
                  <a:tcPr/>
                </a:tc>
                <a:extLst>
                  <a:ext uri="{0D108BD9-81ED-4DB2-BD59-A6C34878D82A}">
                    <a16:rowId xmlns:a16="http://schemas.microsoft.com/office/drawing/2014/main" val="628076437"/>
                  </a:ext>
                </a:extLst>
              </a:tr>
              <a:tr h="373743">
                <a:tc>
                  <a:txBody>
                    <a:bodyPr/>
                    <a:lstStyle/>
                    <a:p>
                      <a:pPr algn="l"/>
                      <a:r>
                        <a:rPr lang="en-US" sz="1800" dirty="0">
                          <a:latin typeface="Avenir Book" panose="02000503020000020003" pitchFamily="2" charset="0"/>
                        </a:rPr>
                        <a:t>1.2.2.0/24</a:t>
                      </a:r>
                    </a:p>
                  </a:txBody>
                  <a:tcPr/>
                </a:tc>
                <a:tc>
                  <a:txBody>
                    <a:bodyPr/>
                    <a:lstStyle/>
                    <a:p>
                      <a:pPr algn="l"/>
                      <a:r>
                        <a:rPr lang="en-US" sz="1800" dirty="0">
                          <a:latin typeface="Avenir Book" panose="02000503020000020003" pitchFamily="2" charset="0"/>
                        </a:rPr>
                        <a:t>IF2</a:t>
                      </a:r>
                    </a:p>
                  </a:txBody>
                  <a:tcPr/>
                </a:tc>
                <a:extLst>
                  <a:ext uri="{0D108BD9-81ED-4DB2-BD59-A6C34878D82A}">
                    <a16:rowId xmlns:a16="http://schemas.microsoft.com/office/drawing/2014/main" val="874645885"/>
                  </a:ext>
                </a:extLst>
              </a:tr>
              <a:tr h="373743">
                <a:tc>
                  <a:txBody>
                    <a:bodyPr/>
                    <a:lstStyle/>
                    <a:p>
                      <a:pPr algn="l"/>
                      <a:r>
                        <a:rPr lang="en-US" sz="1800" dirty="0">
                          <a:latin typeface="Avenir Book" panose="02000503020000020003" pitchFamily="2" charset="0"/>
                        </a:rPr>
                        <a:t>&lt;everything else&gt;</a:t>
                      </a:r>
                    </a:p>
                  </a:txBody>
                  <a:tcPr/>
                </a:tc>
                <a:tc>
                  <a:txBody>
                    <a:bodyPr/>
                    <a:lstStyle/>
                    <a:p>
                      <a:pPr algn="l"/>
                      <a:r>
                        <a:rPr lang="en-US" sz="1800" dirty="0">
                          <a:latin typeface="Avenir Book" panose="02000503020000020003" pitchFamily="2" charset="0"/>
                        </a:rPr>
                        <a:t>IF0</a:t>
                      </a:r>
                    </a:p>
                  </a:txBody>
                  <a:tcPr/>
                </a:tc>
                <a:extLst>
                  <a:ext uri="{0D108BD9-81ED-4DB2-BD59-A6C34878D82A}">
                    <a16:rowId xmlns:a16="http://schemas.microsoft.com/office/drawing/2014/main" val="995055242"/>
                  </a:ext>
                </a:extLst>
              </a:tr>
            </a:tbl>
          </a:graphicData>
        </a:graphic>
      </p:graphicFrame>
      <p:grpSp>
        <p:nvGrpSpPr>
          <p:cNvPr id="36" name="Group 35">
            <a:extLst>
              <a:ext uri="{FF2B5EF4-FFF2-40B4-BE49-F238E27FC236}">
                <a16:creationId xmlns:a16="http://schemas.microsoft.com/office/drawing/2014/main" id="{AF0B28C8-C411-F343-89EF-0AFCE91C702B}"/>
              </a:ext>
            </a:extLst>
          </p:cNvPr>
          <p:cNvGrpSpPr/>
          <p:nvPr/>
        </p:nvGrpSpPr>
        <p:grpSpPr>
          <a:xfrm>
            <a:off x="9124950" y="-173869"/>
            <a:ext cx="3696476" cy="1376437"/>
            <a:chOff x="5330518" y="227368"/>
            <a:chExt cx="3696476" cy="1376437"/>
          </a:xfrm>
        </p:grpSpPr>
        <p:cxnSp>
          <p:nvCxnSpPr>
            <p:cNvPr id="27" name="Straight Connector 26">
              <a:extLst>
                <a:ext uri="{FF2B5EF4-FFF2-40B4-BE49-F238E27FC236}">
                  <a16:creationId xmlns:a16="http://schemas.microsoft.com/office/drawing/2014/main" id="{B36232BE-180E-A749-8EA6-5FA81CE1DACE}"/>
                </a:ext>
              </a:extLst>
            </p:cNvPr>
            <p:cNvCxnSpPr>
              <a:cxnSpLocks/>
            </p:cNvCxnSpPr>
            <p:nvPr/>
          </p:nvCxnSpPr>
          <p:spPr>
            <a:xfrm flipH="1">
              <a:off x="5907536" y="1216425"/>
              <a:ext cx="6311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B107AD2-FF40-854C-BBD6-CF1D6B8E8277}"/>
                </a:ext>
              </a:extLst>
            </p:cNvPr>
            <p:cNvCxnSpPr>
              <a:cxnSpLocks/>
            </p:cNvCxnSpPr>
            <p:nvPr/>
          </p:nvCxnSpPr>
          <p:spPr>
            <a:xfrm flipH="1">
              <a:off x="7847395" y="1214849"/>
              <a:ext cx="6311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B9413EC-3861-B447-B5E7-79059D006203}"/>
                </a:ext>
              </a:extLst>
            </p:cNvPr>
            <p:cNvCxnSpPr>
              <a:cxnSpLocks/>
            </p:cNvCxnSpPr>
            <p:nvPr/>
          </p:nvCxnSpPr>
          <p:spPr>
            <a:xfrm flipV="1">
              <a:off x="7200298" y="227368"/>
              <a:ext cx="0" cy="5025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120008D-3EF3-7840-BC98-88C9AB382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729947"/>
              <a:ext cx="1294195" cy="873858"/>
            </a:xfrm>
            <a:prstGeom prst="rect">
              <a:avLst/>
            </a:prstGeom>
          </p:spPr>
        </p:pic>
        <p:sp>
          <p:nvSpPr>
            <p:cNvPr id="6" name="Rectangle 5">
              <a:extLst>
                <a:ext uri="{FF2B5EF4-FFF2-40B4-BE49-F238E27FC236}">
                  <a16:creationId xmlns:a16="http://schemas.microsoft.com/office/drawing/2014/main" id="{4ECB9FA0-214D-C94B-91A9-5A085598DBAB}"/>
                </a:ext>
              </a:extLst>
            </p:cNvPr>
            <p:cNvSpPr/>
            <p:nvPr/>
          </p:nvSpPr>
          <p:spPr>
            <a:xfrm>
              <a:off x="6326469" y="1112360"/>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46E8E82-3231-7945-A81B-94F44C07589F}"/>
                </a:ext>
              </a:extLst>
            </p:cNvPr>
            <p:cNvSpPr/>
            <p:nvPr/>
          </p:nvSpPr>
          <p:spPr>
            <a:xfrm>
              <a:off x="7840840" y="1112360"/>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7E3EFF1-1A67-CB46-BB75-3A669702001D}"/>
                </a:ext>
              </a:extLst>
            </p:cNvPr>
            <p:cNvSpPr/>
            <p:nvPr/>
          </p:nvSpPr>
          <p:spPr>
            <a:xfrm>
              <a:off x="7086932" y="543115"/>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9AEDA42-13B2-0549-AFED-0D70AF1C71D6}"/>
                </a:ext>
              </a:extLst>
            </p:cNvPr>
            <p:cNvSpPr txBox="1"/>
            <p:nvPr/>
          </p:nvSpPr>
          <p:spPr>
            <a:xfrm>
              <a:off x="5330518" y="930127"/>
              <a:ext cx="995785" cy="307777"/>
            </a:xfrm>
            <a:prstGeom prst="rect">
              <a:avLst/>
            </a:prstGeom>
            <a:noFill/>
          </p:spPr>
          <p:txBody>
            <a:bodyPr wrap="none" rtlCol="0">
              <a:spAutoFit/>
            </a:bodyPr>
            <a:lstStyle/>
            <a:p>
              <a:r>
                <a:rPr lang="en-US" sz="1400" dirty="0">
                  <a:latin typeface="Avenir Book" panose="02000503020000020003" pitchFamily="2" charset="0"/>
                </a:rPr>
                <a:t>1.2.1.0/24</a:t>
              </a:r>
            </a:p>
          </p:txBody>
        </p:sp>
        <p:sp>
          <p:nvSpPr>
            <p:cNvPr id="11" name="TextBox 10">
              <a:extLst>
                <a:ext uri="{FF2B5EF4-FFF2-40B4-BE49-F238E27FC236}">
                  <a16:creationId xmlns:a16="http://schemas.microsoft.com/office/drawing/2014/main" id="{EED3B511-0C8E-4148-966D-6897050DA1EB}"/>
                </a:ext>
              </a:extLst>
            </p:cNvPr>
            <p:cNvSpPr txBox="1"/>
            <p:nvPr/>
          </p:nvSpPr>
          <p:spPr>
            <a:xfrm>
              <a:off x="6223099" y="1259382"/>
              <a:ext cx="431528" cy="307777"/>
            </a:xfrm>
            <a:prstGeom prst="rect">
              <a:avLst/>
            </a:prstGeom>
            <a:noFill/>
          </p:spPr>
          <p:txBody>
            <a:bodyPr wrap="none" rtlCol="0">
              <a:spAutoFit/>
            </a:bodyPr>
            <a:lstStyle/>
            <a:p>
              <a:r>
                <a:rPr lang="en-US" sz="1400" dirty="0">
                  <a:latin typeface="Avenir Book" panose="02000503020000020003" pitchFamily="2" charset="0"/>
                </a:rPr>
                <a:t>IF1</a:t>
              </a:r>
            </a:p>
          </p:txBody>
        </p:sp>
        <p:sp>
          <p:nvSpPr>
            <p:cNvPr id="12" name="TextBox 11">
              <a:extLst>
                <a:ext uri="{FF2B5EF4-FFF2-40B4-BE49-F238E27FC236}">
                  <a16:creationId xmlns:a16="http://schemas.microsoft.com/office/drawing/2014/main" id="{4CEF199D-8FD9-4144-894F-572A85D0139E}"/>
                </a:ext>
              </a:extLst>
            </p:cNvPr>
            <p:cNvSpPr txBox="1"/>
            <p:nvPr/>
          </p:nvSpPr>
          <p:spPr>
            <a:xfrm>
              <a:off x="7819398" y="1250942"/>
              <a:ext cx="431528" cy="307777"/>
            </a:xfrm>
            <a:prstGeom prst="rect">
              <a:avLst/>
            </a:prstGeom>
            <a:noFill/>
          </p:spPr>
          <p:txBody>
            <a:bodyPr wrap="none" rtlCol="0">
              <a:spAutoFit/>
            </a:bodyPr>
            <a:lstStyle/>
            <a:p>
              <a:r>
                <a:rPr lang="en-US" sz="1400" dirty="0">
                  <a:latin typeface="Avenir Book" panose="02000503020000020003" pitchFamily="2" charset="0"/>
                </a:rPr>
                <a:t>IF2</a:t>
              </a:r>
            </a:p>
          </p:txBody>
        </p:sp>
        <p:sp>
          <p:nvSpPr>
            <p:cNvPr id="13" name="TextBox 12">
              <a:extLst>
                <a:ext uri="{FF2B5EF4-FFF2-40B4-BE49-F238E27FC236}">
                  <a16:creationId xmlns:a16="http://schemas.microsoft.com/office/drawing/2014/main" id="{9278B9C4-6A55-3A42-89CF-E6A4A479F1FE}"/>
                </a:ext>
              </a:extLst>
            </p:cNvPr>
            <p:cNvSpPr txBox="1"/>
            <p:nvPr/>
          </p:nvSpPr>
          <p:spPr>
            <a:xfrm>
              <a:off x="7260664" y="485083"/>
              <a:ext cx="431528" cy="307777"/>
            </a:xfrm>
            <a:prstGeom prst="rect">
              <a:avLst/>
            </a:prstGeom>
            <a:noFill/>
          </p:spPr>
          <p:txBody>
            <a:bodyPr wrap="none" rtlCol="0">
              <a:spAutoFit/>
            </a:bodyPr>
            <a:lstStyle/>
            <a:p>
              <a:r>
                <a:rPr lang="en-US" sz="1400" dirty="0">
                  <a:latin typeface="Avenir Book" panose="02000503020000020003" pitchFamily="2" charset="0"/>
                </a:rPr>
                <a:t>IF0</a:t>
              </a:r>
            </a:p>
          </p:txBody>
        </p:sp>
        <p:sp>
          <p:nvSpPr>
            <p:cNvPr id="31" name="TextBox 30">
              <a:extLst>
                <a:ext uri="{FF2B5EF4-FFF2-40B4-BE49-F238E27FC236}">
                  <a16:creationId xmlns:a16="http://schemas.microsoft.com/office/drawing/2014/main" id="{ACD3A5BF-9C15-2A4A-BD7F-A838CC44BD17}"/>
                </a:ext>
              </a:extLst>
            </p:cNvPr>
            <p:cNvSpPr txBox="1"/>
            <p:nvPr/>
          </p:nvSpPr>
          <p:spPr>
            <a:xfrm>
              <a:off x="8031209" y="925730"/>
              <a:ext cx="995785" cy="307777"/>
            </a:xfrm>
            <a:prstGeom prst="rect">
              <a:avLst/>
            </a:prstGeom>
            <a:noFill/>
          </p:spPr>
          <p:txBody>
            <a:bodyPr wrap="none" rtlCol="0">
              <a:spAutoFit/>
            </a:bodyPr>
            <a:lstStyle/>
            <a:p>
              <a:r>
                <a:rPr lang="en-US" sz="1400" dirty="0">
                  <a:latin typeface="Avenir Book" panose="02000503020000020003" pitchFamily="2" charset="0"/>
                </a:rPr>
                <a:t>1.2.2.0/24</a:t>
              </a:r>
            </a:p>
          </p:txBody>
        </p:sp>
      </p:grpSp>
      <p:sp>
        <p:nvSpPr>
          <p:cNvPr id="32" name="Rectangular Callout 31">
            <a:extLst>
              <a:ext uri="{FF2B5EF4-FFF2-40B4-BE49-F238E27FC236}">
                <a16:creationId xmlns:a16="http://schemas.microsoft.com/office/drawing/2014/main" id="{6BF3ED96-F998-2442-99BA-9E470FDBE278}"/>
              </a:ext>
            </a:extLst>
          </p:cNvPr>
          <p:cNvSpPr/>
          <p:nvPr/>
        </p:nvSpPr>
        <p:spPr>
          <a:xfrm>
            <a:off x="-152400" y="5314950"/>
            <a:ext cx="2228721" cy="853204"/>
          </a:xfrm>
          <a:prstGeom prst="wedgeRectCallout">
            <a:avLst>
              <a:gd name="adj1" fmla="val 15507"/>
              <a:gd name="adj2" fmla="val 58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 1.2.1.3</a:t>
            </a:r>
          </a:p>
          <a:p>
            <a:r>
              <a:rPr lang="en-US" sz="1600" b="1" dirty="0" err="1">
                <a:latin typeface="Courier New" panose="02070309020205020404" pitchFamily="49" charset="0"/>
                <a:cs typeface="Courier New" panose="02070309020205020404" pitchFamily="49" charset="0"/>
              </a:rPr>
              <a:t>Dst</a:t>
            </a:r>
            <a:r>
              <a:rPr lang="en-US" sz="1600" b="1" dirty="0">
                <a:latin typeface="Courier New" panose="02070309020205020404" pitchFamily="49" charset="0"/>
                <a:cs typeface="Courier New" panose="02070309020205020404" pitchFamily="49" charset="0"/>
              </a:rPr>
              <a:t>: 1.2.2.100</a:t>
            </a:r>
          </a:p>
          <a:p>
            <a:r>
              <a:rPr lang="en-US" sz="1600" b="1" dirty="0">
                <a:latin typeface="Courier New" panose="02070309020205020404" pitchFamily="49" charset="0"/>
                <a:cs typeface="Courier New" panose="02070309020205020404" pitchFamily="49" charset="0"/>
              </a:rPr>
              <a:t>. . .</a:t>
            </a:r>
          </a:p>
        </p:txBody>
      </p:sp>
      <p:sp>
        <p:nvSpPr>
          <p:cNvPr id="33" name="TextBox 32">
            <a:extLst>
              <a:ext uri="{FF2B5EF4-FFF2-40B4-BE49-F238E27FC236}">
                <a16:creationId xmlns:a16="http://schemas.microsoft.com/office/drawing/2014/main" id="{C32CEB43-D546-8C4F-803C-4F7E0B00B025}"/>
              </a:ext>
            </a:extLst>
          </p:cNvPr>
          <p:cNvSpPr txBox="1"/>
          <p:nvPr/>
        </p:nvSpPr>
        <p:spPr>
          <a:xfrm>
            <a:off x="76200" y="2213435"/>
            <a:ext cx="7353295" cy="369332"/>
          </a:xfrm>
          <a:prstGeom prst="rect">
            <a:avLst/>
          </a:prstGeom>
          <a:noFill/>
        </p:spPr>
        <p:txBody>
          <a:bodyPr wrap="none" rtlCol="0">
            <a:spAutoFit/>
          </a:bodyPr>
          <a:lstStyle/>
          <a:p>
            <a:r>
              <a:rPr lang="en-US" b="1" dirty="0">
                <a:latin typeface="Courier New" panose="02070309020205020404" pitchFamily="49" charset="0"/>
                <a:ea typeface="Avenir Book" charset="0"/>
                <a:cs typeface="Courier New" panose="02070309020205020404" pitchFamily="49" charset="0"/>
              </a:rPr>
              <a:t>1.2.2.100        00000001.00000010.00000010.01100100</a:t>
            </a:r>
          </a:p>
        </p:txBody>
      </p:sp>
      <p:sp>
        <p:nvSpPr>
          <p:cNvPr id="37" name="TextBox 36">
            <a:extLst>
              <a:ext uri="{FF2B5EF4-FFF2-40B4-BE49-F238E27FC236}">
                <a16:creationId xmlns:a16="http://schemas.microsoft.com/office/drawing/2014/main" id="{00AA3995-F1D0-464F-B5CB-3CA3089E4F65}"/>
              </a:ext>
            </a:extLst>
          </p:cNvPr>
          <p:cNvSpPr txBox="1"/>
          <p:nvPr/>
        </p:nvSpPr>
        <p:spPr>
          <a:xfrm>
            <a:off x="63965" y="2856609"/>
            <a:ext cx="7353295" cy="369332"/>
          </a:xfrm>
          <a:prstGeom prst="rect">
            <a:avLst/>
          </a:prstGeom>
          <a:noFill/>
        </p:spPr>
        <p:txBody>
          <a:bodyPr wrap="none" rtlCol="0">
            <a:spAutoFit/>
          </a:bodyPr>
          <a:lstStyle/>
          <a:p>
            <a:r>
              <a:rPr lang="en-US" b="1" dirty="0">
                <a:latin typeface="Courier New" panose="02070309020205020404" pitchFamily="49" charset="0"/>
                <a:ea typeface="Avenir Book" charset="0"/>
                <a:cs typeface="Courier New" panose="02070309020205020404" pitchFamily="49" charset="0"/>
              </a:rPr>
              <a:t>1.2.1.0/24       00000001.00000010.00000001.xxxxxxxx</a:t>
            </a:r>
          </a:p>
        </p:txBody>
      </p:sp>
      <p:sp>
        <p:nvSpPr>
          <p:cNvPr id="38" name="TextBox 37">
            <a:extLst>
              <a:ext uri="{FF2B5EF4-FFF2-40B4-BE49-F238E27FC236}">
                <a16:creationId xmlns:a16="http://schemas.microsoft.com/office/drawing/2014/main" id="{F7EC08FC-102E-BC44-92E7-87DC4ADE26E1}"/>
              </a:ext>
            </a:extLst>
          </p:cNvPr>
          <p:cNvSpPr txBox="1"/>
          <p:nvPr/>
        </p:nvSpPr>
        <p:spPr>
          <a:xfrm>
            <a:off x="4493115" y="2521330"/>
            <a:ext cx="449162" cy="369332"/>
          </a:xfrm>
          <a:prstGeom prst="rect">
            <a:avLst/>
          </a:prstGeom>
          <a:noFill/>
        </p:spPr>
        <p:txBody>
          <a:bodyPr wrap="none" rtlCol="0">
            <a:spAutoFit/>
          </a:bodyPr>
          <a:lstStyle/>
          <a:p>
            <a:r>
              <a:rPr lang="en-US" dirty="0">
                <a:latin typeface="Avenir Book" charset="0"/>
                <a:ea typeface="Avenir Book" charset="0"/>
                <a:cs typeface="Avenir Book" charset="0"/>
              </a:rPr>
              <a:t>?=</a:t>
            </a:r>
          </a:p>
        </p:txBody>
      </p:sp>
      <p:sp>
        <p:nvSpPr>
          <p:cNvPr id="40" name="TextBox 39">
            <a:extLst>
              <a:ext uri="{FF2B5EF4-FFF2-40B4-BE49-F238E27FC236}">
                <a16:creationId xmlns:a16="http://schemas.microsoft.com/office/drawing/2014/main" id="{587E92E8-1A78-C047-A5A7-619985ED499D}"/>
              </a:ext>
            </a:extLst>
          </p:cNvPr>
          <p:cNvSpPr txBox="1"/>
          <p:nvPr/>
        </p:nvSpPr>
        <p:spPr>
          <a:xfrm>
            <a:off x="76199" y="3321070"/>
            <a:ext cx="7353295" cy="369332"/>
          </a:xfrm>
          <a:prstGeom prst="rect">
            <a:avLst/>
          </a:prstGeom>
          <a:noFill/>
        </p:spPr>
        <p:txBody>
          <a:bodyPr wrap="none" rtlCol="0">
            <a:spAutoFit/>
          </a:bodyPr>
          <a:lstStyle/>
          <a:p>
            <a:r>
              <a:rPr lang="en-US" b="1" dirty="0">
                <a:latin typeface="Courier New" panose="02070309020205020404" pitchFamily="49" charset="0"/>
                <a:ea typeface="Avenir Book" charset="0"/>
                <a:cs typeface="Courier New" panose="02070309020205020404" pitchFamily="49" charset="0"/>
              </a:rPr>
              <a:t>1.2.2.0/24       00000001.00000010.00000010.xxxxxxxx</a:t>
            </a:r>
          </a:p>
        </p:txBody>
      </p:sp>
      <p:sp>
        <p:nvSpPr>
          <p:cNvPr id="41" name="Right Arrow 40">
            <a:extLst>
              <a:ext uri="{FF2B5EF4-FFF2-40B4-BE49-F238E27FC236}">
                <a16:creationId xmlns:a16="http://schemas.microsoft.com/office/drawing/2014/main" id="{341DE452-91BF-BD43-8BFF-5E9E68CA2FCF}"/>
              </a:ext>
            </a:extLst>
          </p:cNvPr>
          <p:cNvSpPr/>
          <p:nvPr/>
        </p:nvSpPr>
        <p:spPr>
          <a:xfrm>
            <a:off x="4942279" y="625584"/>
            <a:ext cx="757101" cy="343870"/>
          </a:xfrm>
          <a:prstGeom prst="rightArrow">
            <a:avLst/>
          </a:prstGeom>
          <a:solidFill>
            <a:srgbClr val="FF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029A1A1-73B0-714F-BBEB-C2A0E7FFCBBE}"/>
              </a:ext>
            </a:extLst>
          </p:cNvPr>
          <p:cNvSpPr txBox="1"/>
          <p:nvPr/>
        </p:nvSpPr>
        <p:spPr>
          <a:xfrm>
            <a:off x="76200" y="3790950"/>
            <a:ext cx="7491153" cy="369332"/>
          </a:xfrm>
          <a:prstGeom prst="rect">
            <a:avLst/>
          </a:prstGeom>
          <a:noFill/>
        </p:spPr>
        <p:txBody>
          <a:bodyPr wrap="none" rtlCol="0">
            <a:spAutoFit/>
          </a:bodyPr>
          <a:lstStyle/>
          <a:p>
            <a:r>
              <a:rPr lang="en-US" b="1" dirty="0">
                <a:latin typeface="Courier New" panose="02070309020205020404" pitchFamily="49" charset="0"/>
                <a:ea typeface="Avenir Book" charset="0"/>
                <a:cs typeface="Courier New" panose="02070309020205020404" pitchFamily="49" charset="0"/>
              </a:rPr>
              <a:t>0.0.0.0/0        </a:t>
            </a:r>
            <a:r>
              <a:rPr lang="en-US" b="1" dirty="0" err="1">
                <a:latin typeface="Courier New" panose="02070309020205020404" pitchFamily="49" charset="0"/>
                <a:ea typeface="Avenir Book" charset="0"/>
                <a:cs typeface="Courier New" panose="02070309020205020404" pitchFamily="49" charset="0"/>
              </a:rPr>
              <a:t>xxxxxxxx.xxxxxxxx.xxxxxxxx.xxxxxxxx</a:t>
            </a:r>
            <a:endParaRPr lang="en-US" b="1" dirty="0">
              <a:latin typeface="Courier New" panose="02070309020205020404" pitchFamily="49" charset="0"/>
              <a:ea typeface="Avenir Book" charset="0"/>
              <a:cs typeface="Courier New" panose="02070309020205020404" pitchFamily="49" charset="0"/>
            </a:endParaRPr>
          </a:p>
        </p:txBody>
      </p:sp>
      <p:sp>
        <p:nvSpPr>
          <p:cNvPr id="44" name="Right Arrow 43">
            <a:extLst>
              <a:ext uri="{FF2B5EF4-FFF2-40B4-BE49-F238E27FC236}">
                <a16:creationId xmlns:a16="http://schemas.microsoft.com/office/drawing/2014/main" id="{BE8DD1BB-69AC-8044-AC46-84202B620DD2}"/>
              </a:ext>
            </a:extLst>
          </p:cNvPr>
          <p:cNvSpPr/>
          <p:nvPr/>
        </p:nvSpPr>
        <p:spPr>
          <a:xfrm>
            <a:off x="4942278" y="1003593"/>
            <a:ext cx="757101" cy="343870"/>
          </a:xfrm>
          <a:prstGeom prst="rightArrow">
            <a:avLst/>
          </a:prstGeom>
          <a:solidFill>
            <a:srgbClr val="FF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a:extLst>
              <a:ext uri="{FF2B5EF4-FFF2-40B4-BE49-F238E27FC236}">
                <a16:creationId xmlns:a16="http://schemas.microsoft.com/office/drawing/2014/main" id="{D6D53E81-DB0C-CB41-9918-365DC2759D6C}"/>
              </a:ext>
            </a:extLst>
          </p:cNvPr>
          <p:cNvSpPr/>
          <p:nvPr/>
        </p:nvSpPr>
        <p:spPr>
          <a:xfrm>
            <a:off x="4942277" y="1400512"/>
            <a:ext cx="757101" cy="343870"/>
          </a:xfrm>
          <a:prstGeom prst="rightArrow">
            <a:avLst/>
          </a:prstGeom>
          <a:solidFill>
            <a:srgbClr val="FF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Table 4">
            <a:extLst>
              <a:ext uri="{FF2B5EF4-FFF2-40B4-BE49-F238E27FC236}">
                <a16:creationId xmlns:a16="http://schemas.microsoft.com/office/drawing/2014/main" id="{341E6C9B-1887-8C46-B1F5-CD320A97E4A1}"/>
              </a:ext>
            </a:extLst>
          </p:cNvPr>
          <p:cNvGraphicFramePr>
            <a:graphicFrameLocks noGrp="1"/>
          </p:cNvGraphicFramePr>
          <p:nvPr/>
        </p:nvGraphicFramePr>
        <p:xfrm>
          <a:off x="5705534" y="236466"/>
          <a:ext cx="3327509" cy="1494972"/>
        </p:xfrm>
        <a:graphic>
          <a:graphicData uri="http://schemas.openxmlformats.org/drawingml/2006/table">
            <a:tbl>
              <a:tblPr firstRow="1" bandRow="1">
                <a:tableStyleId>{125E5076-3810-47DD-B79F-674D7AD40C01}</a:tableStyleId>
              </a:tblPr>
              <a:tblGrid>
                <a:gridCol w="2053754">
                  <a:extLst>
                    <a:ext uri="{9D8B030D-6E8A-4147-A177-3AD203B41FA5}">
                      <a16:colId xmlns:a16="http://schemas.microsoft.com/office/drawing/2014/main" val="2818217184"/>
                    </a:ext>
                  </a:extLst>
                </a:gridCol>
                <a:gridCol w="1273755">
                  <a:extLst>
                    <a:ext uri="{9D8B030D-6E8A-4147-A177-3AD203B41FA5}">
                      <a16:colId xmlns:a16="http://schemas.microsoft.com/office/drawing/2014/main" val="1431405096"/>
                    </a:ext>
                  </a:extLst>
                </a:gridCol>
              </a:tblGrid>
              <a:tr h="373743">
                <a:tc>
                  <a:txBody>
                    <a:bodyPr/>
                    <a:lstStyle/>
                    <a:p>
                      <a:pPr algn="l"/>
                      <a:r>
                        <a:rPr lang="en-US" sz="1800" dirty="0">
                          <a:latin typeface="Avenir Book" panose="02000503020000020003" pitchFamily="2" charset="0"/>
                        </a:rPr>
                        <a:t>Prefix</a:t>
                      </a:r>
                    </a:p>
                  </a:txBody>
                  <a:tcPr>
                    <a:solidFill>
                      <a:srgbClr val="22A6F4"/>
                    </a:solidFill>
                  </a:tcPr>
                </a:tc>
                <a:tc>
                  <a:txBody>
                    <a:bodyPr/>
                    <a:lstStyle/>
                    <a:p>
                      <a:pPr algn="l"/>
                      <a:r>
                        <a:rPr lang="en-US" sz="1800" dirty="0">
                          <a:latin typeface="Avenir Book" panose="02000503020000020003" pitchFamily="2" charset="0"/>
                        </a:rPr>
                        <a:t>Interface</a:t>
                      </a:r>
                    </a:p>
                  </a:txBody>
                  <a:tcPr>
                    <a:solidFill>
                      <a:srgbClr val="22A6F4"/>
                    </a:solidFill>
                  </a:tcPr>
                </a:tc>
                <a:extLst>
                  <a:ext uri="{0D108BD9-81ED-4DB2-BD59-A6C34878D82A}">
                    <a16:rowId xmlns:a16="http://schemas.microsoft.com/office/drawing/2014/main" val="2452228461"/>
                  </a:ext>
                </a:extLst>
              </a:tr>
              <a:tr h="373743">
                <a:tc>
                  <a:txBody>
                    <a:bodyPr/>
                    <a:lstStyle/>
                    <a:p>
                      <a:pPr algn="l"/>
                      <a:r>
                        <a:rPr lang="en-US" sz="1800" dirty="0">
                          <a:latin typeface="Avenir Book" panose="02000503020000020003" pitchFamily="2" charset="0"/>
                        </a:rPr>
                        <a:t>1.2.1.0/24</a:t>
                      </a:r>
                    </a:p>
                  </a:txBody>
                  <a:tcPr/>
                </a:tc>
                <a:tc>
                  <a:txBody>
                    <a:bodyPr/>
                    <a:lstStyle/>
                    <a:p>
                      <a:pPr algn="l"/>
                      <a:r>
                        <a:rPr lang="en-US" sz="1800" dirty="0">
                          <a:latin typeface="Avenir Book" panose="02000503020000020003" pitchFamily="2" charset="0"/>
                        </a:rPr>
                        <a:t>IF1</a:t>
                      </a:r>
                    </a:p>
                  </a:txBody>
                  <a:tcPr/>
                </a:tc>
                <a:extLst>
                  <a:ext uri="{0D108BD9-81ED-4DB2-BD59-A6C34878D82A}">
                    <a16:rowId xmlns:a16="http://schemas.microsoft.com/office/drawing/2014/main" val="628076437"/>
                  </a:ext>
                </a:extLst>
              </a:tr>
              <a:tr h="373743">
                <a:tc>
                  <a:txBody>
                    <a:bodyPr/>
                    <a:lstStyle/>
                    <a:p>
                      <a:pPr algn="l"/>
                      <a:r>
                        <a:rPr lang="en-US" sz="1800" dirty="0">
                          <a:latin typeface="Avenir Book" panose="02000503020000020003" pitchFamily="2" charset="0"/>
                        </a:rPr>
                        <a:t>1.2.2.0/24</a:t>
                      </a:r>
                    </a:p>
                  </a:txBody>
                  <a:tcPr/>
                </a:tc>
                <a:tc>
                  <a:txBody>
                    <a:bodyPr/>
                    <a:lstStyle/>
                    <a:p>
                      <a:pPr algn="l"/>
                      <a:r>
                        <a:rPr lang="en-US" sz="1800" dirty="0">
                          <a:latin typeface="Avenir Book" panose="02000503020000020003" pitchFamily="2" charset="0"/>
                        </a:rPr>
                        <a:t>IF2</a:t>
                      </a:r>
                    </a:p>
                  </a:txBody>
                  <a:tcPr/>
                </a:tc>
                <a:extLst>
                  <a:ext uri="{0D108BD9-81ED-4DB2-BD59-A6C34878D82A}">
                    <a16:rowId xmlns:a16="http://schemas.microsoft.com/office/drawing/2014/main" val="874645885"/>
                  </a:ext>
                </a:extLst>
              </a:tr>
              <a:tr h="373743">
                <a:tc>
                  <a:txBody>
                    <a:bodyPr/>
                    <a:lstStyle/>
                    <a:p>
                      <a:pPr algn="l"/>
                      <a:r>
                        <a:rPr lang="en-US" sz="1800" dirty="0">
                          <a:latin typeface="Avenir Book" panose="02000503020000020003" pitchFamily="2" charset="0"/>
                        </a:rPr>
                        <a:t>0.0.0.0/0</a:t>
                      </a:r>
                    </a:p>
                  </a:txBody>
                  <a:tcPr/>
                </a:tc>
                <a:tc>
                  <a:txBody>
                    <a:bodyPr/>
                    <a:lstStyle/>
                    <a:p>
                      <a:pPr algn="l"/>
                      <a:r>
                        <a:rPr lang="en-US" sz="1800" dirty="0">
                          <a:latin typeface="Avenir Book" panose="02000503020000020003" pitchFamily="2" charset="0"/>
                        </a:rPr>
                        <a:t>IF0</a:t>
                      </a:r>
                    </a:p>
                  </a:txBody>
                  <a:tcPr/>
                </a:tc>
                <a:extLst>
                  <a:ext uri="{0D108BD9-81ED-4DB2-BD59-A6C34878D82A}">
                    <a16:rowId xmlns:a16="http://schemas.microsoft.com/office/drawing/2014/main" val="995055242"/>
                  </a:ext>
                </a:extLst>
              </a:tr>
            </a:tbl>
          </a:graphicData>
        </a:graphic>
      </p:graphicFrame>
      <p:sp>
        <p:nvSpPr>
          <p:cNvPr id="47" name="Rounded Rectangle 46">
            <a:extLst>
              <a:ext uri="{FF2B5EF4-FFF2-40B4-BE49-F238E27FC236}">
                <a16:creationId xmlns:a16="http://schemas.microsoft.com/office/drawing/2014/main" id="{6D0FD161-3C3F-9442-9C52-1BF611BC8097}"/>
              </a:ext>
            </a:extLst>
          </p:cNvPr>
          <p:cNvSpPr/>
          <p:nvPr/>
        </p:nvSpPr>
        <p:spPr>
          <a:xfrm>
            <a:off x="7349167" y="2200087"/>
            <a:ext cx="1683876" cy="391367"/>
          </a:xfrm>
          <a:prstGeom prst="roundRect">
            <a:avLst/>
          </a:prstGeom>
          <a:solidFill>
            <a:srgbClr val="FFCC3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latin typeface="Avenir Book" charset="0"/>
                <a:ea typeface="Avenir Book" charset="0"/>
                <a:cs typeface="Avenir Book" charset="0"/>
              </a:rPr>
              <a:t>Output:  IF2</a:t>
            </a:r>
          </a:p>
        </p:txBody>
      </p:sp>
      <p:sp>
        <p:nvSpPr>
          <p:cNvPr id="48" name="Rounded Rectangle 47">
            <a:extLst>
              <a:ext uri="{FF2B5EF4-FFF2-40B4-BE49-F238E27FC236}">
                <a16:creationId xmlns:a16="http://schemas.microsoft.com/office/drawing/2014/main" id="{4F245991-2937-F74F-A7CE-8659A45CB71E}"/>
              </a:ext>
            </a:extLst>
          </p:cNvPr>
          <p:cNvSpPr/>
          <p:nvPr/>
        </p:nvSpPr>
        <p:spPr>
          <a:xfrm>
            <a:off x="1043466" y="4302803"/>
            <a:ext cx="6652734" cy="738305"/>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atin typeface="Avenir Book" charset="0"/>
                <a:ea typeface="Avenir Book" charset="0"/>
                <a:cs typeface="Avenir Book" charset="0"/>
              </a:rPr>
              <a:t>Longest Prefix Matching (LPM):  can represent entire </a:t>
            </a:r>
            <a:br>
              <a:rPr lang="en-US" dirty="0">
                <a:latin typeface="Avenir Book" charset="0"/>
                <a:ea typeface="Avenir Book" charset="0"/>
                <a:cs typeface="Avenir Book" charset="0"/>
              </a:rPr>
            </a:br>
            <a:r>
              <a:rPr lang="en-US" dirty="0">
                <a:latin typeface="Avenir Book" charset="0"/>
                <a:ea typeface="Avenir Book" charset="0"/>
                <a:cs typeface="Avenir Book" charset="0"/>
              </a:rPr>
              <a:t>IP space in (small) table!</a:t>
            </a:r>
          </a:p>
        </p:txBody>
      </p:sp>
      <p:sp>
        <p:nvSpPr>
          <p:cNvPr id="50" name="Rounded Rectangle 49">
            <a:extLst>
              <a:ext uri="{FF2B5EF4-FFF2-40B4-BE49-F238E27FC236}">
                <a16:creationId xmlns:a16="http://schemas.microsoft.com/office/drawing/2014/main" id="{AC849B26-83DB-7349-BC56-A13DF6795D6C}"/>
              </a:ext>
            </a:extLst>
          </p:cNvPr>
          <p:cNvSpPr/>
          <p:nvPr/>
        </p:nvSpPr>
        <p:spPr>
          <a:xfrm>
            <a:off x="672718" y="1535754"/>
            <a:ext cx="3555837" cy="391367"/>
          </a:xfrm>
          <a:prstGeom prst="roundRect">
            <a:avLst/>
          </a:prstGeom>
          <a:solidFill>
            <a:srgbClr val="22A6F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atin typeface="Avenir Book" charset="0"/>
                <a:ea typeface="Avenir Book" charset="0"/>
                <a:cs typeface="Avenir Book" charset="0"/>
              </a:rPr>
              <a:t>How to reach 1.2.2.100?</a:t>
            </a:r>
          </a:p>
        </p:txBody>
      </p:sp>
    </p:spTree>
    <p:extLst>
      <p:ext uri="{BB962C8B-B14F-4D97-AF65-F5344CB8AC3E}">
        <p14:creationId xmlns:p14="http://schemas.microsoft.com/office/powerpoint/2010/main" val="372175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1" grpId="0" animBg="1"/>
      <p:bldP spid="41" grpId="1" animBg="1"/>
      <p:bldP spid="43" grpId="0"/>
      <p:bldP spid="44" grpId="0" animBg="1"/>
      <p:bldP spid="44" grpId="1" animBg="1"/>
      <p:bldP spid="45" grpId="0" animBg="1"/>
      <p:bldP spid="45" grpId="1" animBg="1"/>
      <p:bldP spid="47" grpId="0" animBg="1"/>
      <p:bldP spid="48" grpId="0" animBg="1"/>
      <p:bldP spid="5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594081-8222-B441-BD37-1CE4D39D60D6}"/>
              </a:ext>
            </a:extLst>
          </p:cNvPr>
          <p:cNvSpPr>
            <a:spLocks noGrp="1"/>
          </p:cNvSpPr>
          <p:nvPr>
            <p:ph type="sldNum" sz="quarter" idx="12"/>
          </p:nvPr>
        </p:nvSpPr>
        <p:spPr/>
        <p:txBody>
          <a:bodyPr/>
          <a:lstStyle/>
          <a:p>
            <a:fld id="{22D6CAD1-C946-4B93-B6A2-6369BC3B5860}" type="slidenum">
              <a:rPr lang="en-US" smtClean="0"/>
              <a:t>71</a:t>
            </a:fld>
            <a:endParaRPr lang="en-US"/>
          </a:p>
        </p:txBody>
      </p:sp>
      <p:pic>
        <p:nvPicPr>
          <p:cNvPr id="21" name="Picture 20">
            <a:extLst>
              <a:ext uri="{FF2B5EF4-FFF2-40B4-BE49-F238E27FC236}">
                <a16:creationId xmlns:a16="http://schemas.microsoft.com/office/drawing/2014/main" id="{30FAEF74-E536-4B4B-A93B-828921ED0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455" y="1438193"/>
            <a:ext cx="957225" cy="646331"/>
          </a:xfrm>
          <a:prstGeom prst="rect">
            <a:avLst/>
          </a:prstGeom>
        </p:spPr>
      </p:pic>
      <p:sp>
        <p:nvSpPr>
          <p:cNvPr id="22" name="TextBox 21">
            <a:extLst>
              <a:ext uri="{FF2B5EF4-FFF2-40B4-BE49-F238E27FC236}">
                <a16:creationId xmlns:a16="http://schemas.microsoft.com/office/drawing/2014/main" id="{DB6921F3-4447-BC42-82E7-D3376A983BD4}"/>
              </a:ext>
            </a:extLst>
          </p:cNvPr>
          <p:cNvSpPr txBox="1"/>
          <p:nvPr/>
        </p:nvSpPr>
        <p:spPr>
          <a:xfrm>
            <a:off x="3782627" y="1006943"/>
            <a:ext cx="1160895" cy="369332"/>
          </a:xfrm>
          <a:prstGeom prst="rect">
            <a:avLst/>
          </a:prstGeom>
          <a:noFill/>
        </p:spPr>
        <p:txBody>
          <a:bodyPr wrap="none" rtlCol="0">
            <a:spAutoFit/>
          </a:bodyPr>
          <a:lstStyle/>
          <a:p>
            <a:r>
              <a:rPr lang="en-US" dirty="0">
                <a:latin typeface="Avenir Book" charset="0"/>
                <a:ea typeface="Avenir Book" charset="0"/>
                <a:cs typeface="Avenir Book" charset="0"/>
              </a:rPr>
              <a:t>Some ISP</a:t>
            </a:r>
          </a:p>
        </p:txBody>
      </p:sp>
      <p:sp>
        <p:nvSpPr>
          <p:cNvPr id="23" name="TextBox 22">
            <a:extLst>
              <a:ext uri="{FF2B5EF4-FFF2-40B4-BE49-F238E27FC236}">
                <a16:creationId xmlns:a16="http://schemas.microsoft.com/office/drawing/2014/main" id="{7B86F5DC-2369-0B4E-B223-0256AA6C881D}"/>
              </a:ext>
            </a:extLst>
          </p:cNvPr>
          <p:cNvSpPr txBox="1"/>
          <p:nvPr/>
        </p:nvSpPr>
        <p:spPr>
          <a:xfrm>
            <a:off x="457162" y="1392747"/>
            <a:ext cx="1744388" cy="646331"/>
          </a:xfrm>
          <a:prstGeom prst="rect">
            <a:avLst/>
          </a:prstGeom>
          <a:noFill/>
        </p:spPr>
        <p:txBody>
          <a:bodyPr wrap="none" rtlCol="0">
            <a:spAutoFit/>
          </a:bodyPr>
          <a:lstStyle/>
          <a:p>
            <a:r>
              <a:rPr lang="en-US" dirty="0">
                <a:latin typeface="Avenir Book" charset="0"/>
                <a:ea typeface="Avenir Book" charset="0"/>
                <a:cs typeface="Avenir Book" charset="0"/>
              </a:rPr>
              <a:t>Brown</a:t>
            </a:r>
          </a:p>
          <a:p>
            <a:r>
              <a:rPr lang="en-US" dirty="0">
                <a:latin typeface="Avenir Book" charset="0"/>
                <a:ea typeface="Avenir Book" charset="0"/>
                <a:cs typeface="Avenir Book" charset="0"/>
              </a:rPr>
              <a:t>128.148.0.0/16</a:t>
            </a:r>
          </a:p>
        </p:txBody>
      </p:sp>
      <p:cxnSp>
        <p:nvCxnSpPr>
          <p:cNvPr id="24" name="Straight Connector 23">
            <a:extLst>
              <a:ext uri="{FF2B5EF4-FFF2-40B4-BE49-F238E27FC236}">
                <a16:creationId xmlns:a16="http://schemas.microsoft.com/office/drawing/2014/main" id="{5D09E89A-C28D-BD44-A5F1-4FDB76D9C049}"/>
              </a:ext>
            </a:extLst>
          </p:cNvPr>
          <p:cNvCxnSpPr>
            <a:cxnSpLocks/>
            <a:stCxn id="21" idx="3"/>
            <a:endCxn id="38" idx="1"/>
          </p:cNvCxnSpPr>
          <p:nvPr/>
        </p:nvCxnSpPr>
        <p:spPr>
          <a:xfrm>
            <a:off x="3113680" y="1761359"/>
            <a:ext cx="7735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B1CC309-6FC9-6449-BCC4-6912794FF1DF}"/>
              </a:ext>
            </a:extLst>
          </p:cNvPr>
          <p:cNvCxnSpPr>
            <a:cxnSpLocks/>
          </p:cNvCxnSpPr>
          <p:nvPr/>
        </p:nvCxnSpPr>
        <p:spPr>
          <a:xfrm flipV="1">
            <a:off x="4693972" y="1048375"/>
            <a:ext cx="570479" cy="46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2F94A4E-F869-A944-8DD8-4619C0CF3F90}"/>
              </a:ext>
            </a:extLst>
          </p:cNvPr>
          <p:cNvCxnSpPr>
            <a:cxnSpLocks/>
            <a:stCxn id="41" idx="3"/>
          </p:cNvCxnSpPr>
          <p:nvPr/>
        </p:nvCxnSpPr>
        <p:spPr>
          <a:xfrm flipV="1">
            <a:off x="3113679" y="2007943"/>
            <a:ext cx="858701" cy="7229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BDA4A-FE9B-BB4C-B53A-29501DED9F70}"/>
              </a:ext>
            </a:extLst>
          </p:cNvPr>
          <p:cNvCxnSpPr>
            <a:cxnSpLocks/>
            <a:stCxn id="43" idx="3"/>
          </p:cNvCxnSpPr>
          <p:nvPr/>
        </p:nvCxnSpPr>
        <p:spPr>
          <a:xfrm flipV="1">
            <a:off x="3113679" y="2084524"/>
            <a:ext cx="1077321" cy="16158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D07106F6-A01C-0044-9905-31569FC1A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244" y="1438193"/>
            <a:ext cx="957225" cy="646331"/>
          </a:xfrm>
          <a:prstGeom prst="rect">
            <a:avLst/>
          </a:prstGeom>
        </p:spPr>
      </p:pic>
      <p:pic>
        <p:nvPicPr>
          <p:cNvPr id="41" name="Picture 40">
            <a:extLst>
              <a:ext uri="{FF2B5EF4-FFF2-40B4-BE49-F238E27FC236}">
                <a16:creationId xmlns:a16="http://schemas.microsoft.com/office/drawing/2014/main" id="{3560A863-33C5-8546-AD39-ACDEEEDE22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454" y="2407690"/>
            <a:ext cx="957225" cy="646331"/>
          </a:xfrm>
          <a:prstGeom prst="rect">
            <a:avLst/>
          </a:prstGeom>
        </p:spPr>
      </p:pic>
      <p:pic>
        <p:nvPicPr>
          <p:cNvPr id="43" name="Picture 42">
            <a:extLst>
              <a:ext uri="{FF2B5EF4-FFF2-40B4-BE49-F238E27FC236}">
                <a16:creationId xmlns:a16="http://schemas.microsoft.com/office/drawing/2014/main" id="{1D76CD5F-0CC3-AF4D-9EF0-59F2B44FE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454" y="3377187"/>
            <a:ext cx="957225" cy="646331"/>
          </a:xfrm>
          <a:prstGeom prst="rect">
            <a:avLst/>
          </a:prstGeom>
        </p:spPr>
      </p:pic>
      <p:sp>
        <p:nvSpPr>
          <p:cNvPr id="48" name="TextBox 47">
            <a:extLst>
              <a:ext uri="{FF2B5EF4-FFF2-40B4-BE49-F238E27FC236}">
                <a16:creationId xmlns:a16="http://schemas.microsoft.com/office/drawing/2014/main" id="{2DE59418-7394-6B44-BC92-190DCF8C4B65}"/>
              </a:ext>
            </a:extLst>
          </p:cNvPr>
          <p:cNvSpPr txBox="1"/>
          <p:nvPr/>
        </p:nvSpPr>
        <p:spPr>
          <a:xfrm>
            <a:off x="607500" y="2407690"/>
            <a:ext cx="1380506" cy="646331"/>
          </a:xfrm>
          <a:prstGeom prst="rect">
            <a:avLst/>
          </a:prstGeom>
          <a:noFill/>
        </p:spPr>
        <p:txBody>
          <a:bodyPr wrap="none" rtlCol="0">
            <a:spAutoFit/>
          </a:bodyPr>
          <a:lstStyle/>
          <a:p>
            <a:r>
              <a:rPr lang="en-US" dirty="0">
                <a:latin typeface="Avenir Book" charset="0"/>
                <a:ea typeface="Avenir Book" charset="0"/>
                <a:cs typeface="Avenir Book" charset="0"/>
              </a:rPr>
              <a:t>Customer 2</a:t>
            </a:r>
          </a:p>
          <a:p>
            <a:r>
              <a:rPr lang="en-US" dirty="0">
                <a:latin typeface="Avenir Book" charset="0"/>
                <a:ea typeface="Avenir Book" charset="0"/>
                <a:cs typeface="Avenir Book" charset="0"/>
              </a:rPr>
              <a:t>1.3.0.0/16</a:t>
            </a:r>
          </a:p>
        </p:txBody>
      </p:sp>
      <p:sp>
        <p:nvSpPr>
          <p:cNvPr id="49" name="TextBox 48">
            <a:extLst>
              <a:ext uri="{FF2B5EF4-FFF2-40B4-BE49-F238E27FC236}">
                <a16:creationId xmlns:a16="http://schemas.microsoft.com/office/drawing/2014/main" id="{A0F4A431-8F42-D74E-95C7-BAB22A8C3C4E}"/>
              </a:ext>
            </a:extLst>
          </p:cNvPr>
          <p:cNvSpPr txBox="1"/>
          <p:nvPr/>
        </p:nvSpPr>
        <p:spPr>
          <a:xfrm>
            <a:off x="553799" y="3377187"/>
            <a:ext cx="1487908" cy="646331"/>
          </a:xfrm>
          <a:prstGeom prst="rect">
            <a:avLst/>
          </a:prstGeom>
          <a:noFill/>
        </p:spPr>
        <p:txBody>
          <a:bodyPr wrap="none" rtlCol="0">
            <a:spAutoFit/>
          </a:bodyPr>
          <a:lstStyle/>
          <a:p>
            <a:r>
              <a:rPr lang="en-US" dirty="0">
                <a:latin typeface="Avenir Book" charset="0"/>
                <a:ea typeface="Avenir Book" charset="0"/>
                <a:cs typeface="Avenir Book" charset="0"/>
              </a:rPr>
              <a:t>Customer 3</a:t>
            </a:r>
          </a:p>
          <a:p>
            <a:r>
              <a:rPr lang="en-US" dirty="0">
                <a:latin typeface="Avenir Book" charset="0"/>
                <a:ea typeface="Avenir Book" charset="0"/>
                <a:cs typeface="Avenir Book" charset="0"/>
              </a:rPr>
              <a:t>5.6.128.0/20</a:t>
            </a:r>
          </a:p>
        </p:txBody>
      </p:sp>
      <p:sp>
        <p:nvSpPr>
          <p:cNvPr id="50" name="TextBox 49">
            <a:extLst>
              <a:ext uri="{FF2B5EF4-FFF2-40B4-BE49-F238E27FC236}">
                <a16:creationId xmlns:a16="http://schemas.microsoft.com/office/drawing/2014/main" id="{9FE7792A-624E-3B4A-88FD-787AF0DC2A91}"/>
              </a:ext>
            </a:extLst>
          </p:cNvPr>
          <p:cNvSpPr txBox="1"/>
          <p:nvPr/>
        </p:nvSpPr>
        <p:spPr>
          <a:xfrm>
            <a:off x="3495365" y="4023518"/>
            <a:ext cx="2000869" cy="646331"/>
          </a:xfrm>
          <a:prstGeom prst="rect">
            <a:avLst/>
          </a:prstGeom>
          <a:noFill/>
        </p:spPr>
        <p:txBody>
          <a:bodyPr wrap="none" rtlCol="0">
            <a:spAutoFit/>
          </a:bodyPr>
          <a:lstStyle/>
          <a:p>
            <a:r>
              <a:rPr lang="en-US" dirty="0">
                <a:latin typeface="Avenir Book" charset="0"/>
                <a:ea typeface="Avenir Book" charset="0"/>
                <a:cs typeface="Avenir Book" charset="0"/>
              </a:rPr>
              <a:t>Brown’</a:t>
            </a:r>
          </a:p>
          <a:p>
            <a:r>
              <a:rPr lang="en-US" dirty="0">
                <a:latin typeface="Avenir Book" charset="0"/>
                <a:ea typeface="Avenir Book" charset="0"/>
                <a:cs typeface="Avenir Book" charset="0"/>
              </a:rPr>
              <a:t>128.148.100.0/24</a:t>
            </a:r>
          </a:p>
        </p:txBody>
      </p:sp>
      <p:pic>
        <p:nvPicPr>
          <p:cNvPr id="51" name="Picture 50">
            <a:extLst>
              <a:ext uri="{FF2B5EF4-FFF2-40B4-BE49-F238E27FC236}">
                <a16:creationId xmlns:a16="http://schemas.microsoft.com/office/drawing/2014/main" id="{5CD0FBF5-DAB7-DB41-A553-C00A122F3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5072" y="3300606"/>
            <a:ext cx="957225" cy="646331"/>
          </a:xfrm>
          <a:prstGeom prst="rect">
            <a:avLst/>
          </a:prstGeom>
        </p:spPr>
      </p:pic>
      <p:cxnSp>
        <p:nvCxnSpPr>
          <p:cNvPr id="52" name="Straight Connector 51">
            <a:extLst>
              <a:ext uri="{FF2B5EF4-FFF2-40B4-BE49-F238E27FC236}">
                <a16:creationId xmlns:a16="http://schemas.microsoft.com/office/drawing/2014/main" id="{E5B4B8C6-4CD9-7D48-9A74-1673DAAC4482}"/>
              </a:ext>
            </a:extLst>
          </p:cNvPr>
          <p:cNvCxnSpPr>
            <a:cxnSpLocks/>
            <a:stCxn id="51" idx="0"/>
            <a:endCxn id="38" idx="2"/>
          </p:cNvCxnSpPr>
          <p:nvPr/>
        </p:nvCxnSpPr>
        <p:spPr>
          <a:xfrm flipV="1">
            <a:off x="4363685" y="2084524"/>
            <a:ext cx="2172" cy="12160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7" name="Table 4">
            <a:extLst>
              <a:ext uri="{FF2B5EF4-FFF2-40B4-BE49-F238E27FC236}">
                <a16:creationId xmlns:a16="http://schemas.microsoft.com/office/drawing/2014/main" id="{A752B7A8-3FE8-9548-AD6E-4CA41E709A3C}"/>
              </a:ext>
            </a:extLst>
          </p:cNvPr>
          <p:cNvGraphicFramePr>
            <a:graphicFrameLocks noGrp="1"/>
          </p:cNvGraphicFramePr>
          <p:nvPr/>
        </p:nvGraphicFramePr>
        <p:xfrm>
          <a:off x="5627801" y="2571750"/>
          <a:ext cx="3327509" cy="2242458"/>
        </p:xfrm>
        <a:graphic>
          <a:graphicData uri="http://schemas.openxmlformats.org/drawingml/2006/table">
            <a:tbl>
              <a:tblPr firstRow="1" bandRow="1">
                <a:tableStyleId>{125E5076-3810-47DD-B79F-674D7AD40C01}</a:tableStyleId>
              </a:tblPr>
              <a:tblGrid>
                <a:gridCol w="2053754">
                  <a:extLst>
                    <a:ext uri="{9D8B030D-6E8A-4147-A177-3AD203B41FA5}">
                      <a16:colId xmlns:a16="http://schemas.microsoft.com/office/drawing/2014/main" val="2818217184"/>
                    </a:ext>
                  </a:extLst>
                </a:gridCol>
                <a:gridCol w="1273755">
                  <a:extLst>
                    <a:ext uri="{9D8B030D-6E8A-4147-A177-3AD203B41FA5}">
                      <a16:colId xmlns:a16="http://schemas.microsoft.com/office/drawing/2014/main" val="1431405096"/>
                    </a:ext>
                  </a:extLst>
                </a:gridCol>
              </a:tblGrid>
              <a:tr h="373743">
                <a:tc>
                  <a:txBody>
                    <a:bodyPr/>
                    <a:lstStyle/>
                    <a:p>
                      <a:pPr algn="l"/>
                      <a:r>
                        <a:rPr lang="en-US" sz="1800" dirty="0">
                          <a:latin typeface="Avenir Book" panose="02000503020000020003" pitchFamily="2" charset="0"/>
                        </a:rPr>
                        <a:t>Prefix</a:t>
                      </a:r>
                    </a:p>
                  </a:txBody>
                  <a:tcPr>
                    <a:solidFill>
                      <a:srgbClr val="22A6F4"/>
                    </a:solidFill>
                  </a:tcPr>
                </a:tc>
                <a:tc>
                  <a:txBody>
                    <a:bodyPr/>
                    <a:lstStyle/>
                    <a:p>
                      <a:pPr algn="l"/>
                      <a:r>
                        <a:rPr lang="en-US" sz="1800" dirty="0">
                          <a:latin typeface="Avenir Book" panose="02000503020000020003" pitchFamily="2" charset="0"/>
                        </a:rPr>
                        <a:t>Interface</a:t>
                      </a:r>
                    </a:p>
                  </a:txBody>
                  <a:tcPr>
                    <a:solidFill>
                      <a:srgbClr val="22A6F4"/>
                    </a:solidFill>
                  </a:tcPr>
                </a:tc>
                <a:extLst>
                  <a:ext uri="{0D108BD9-81ED-4DB2-BD59-A6C34878D82A}">
                    <a16:rowId xmlns:a16="http://schemas.microsoft.com/office/drawing/2014/main" val="2452228461"/>
                  </a:ext>
                </a:extLst>
              </a:tr>
              <a:tr h="373743">
                <a:tc>
                  <a:txBody>
                    <a:bodyPr/>
                    <a:lstStyle/>
                    <a:p>
                      <a:pPr algn="l"/>
                      <a:r>
                        <a:rPr lang="en-US" sz="1800" dirty="0">
                          <a:latin typeface="Avenir Book" panose="02000503020000020003" pitchFamily="2" charset="0"/>
                        </a:rPr>
                        <a:t>128.148.0.0/16</a:t>
                      </a:r>
                    </a:p>
                  </a:txBody>
                  <a:tcPr/>
                </a:tc>
                <a:tc>
                  <a:txBody>
                    <a:bodyPr/>
                    <a:lstStyle/>
                    <a:p>
                      <a:pPr algn="l"/>
                      <a:r>
                        <a:rPr lang="en-US" sz="1800" dirty="0">
                          <a:latin typeface="Avenir Book" panose="02000503020000020003" pitchFamily="2" charset="0"/>
                        </a:rPr>
                        <a:t>IF1</a:t>
                      </a:r>
                    </a:p>
                  </a:txBody>
                  <a:tcPr/>
                </a:tc>
                <a:extLst>
                  <a:ext uri="{0D108BD9-81ED-4DB2-BD59-A6C34878D82A}">
                    <a16:rowId xmlns:a16="http://schemas.microsoft.com/office/drawing/2014/main" val="628076437"/>
                  </a:ext>
                </a:extLst>
              </a:tr>
              <a:tr h="373743">
                <a:tc>
                  <a:txBody>
                    <a:bodyPr/>
                    <a:lstStyle/>
                    <a:p>
                      <a:pPr algn="l"/>
                      <a:r>
                        <a:rPr lang="en-US" sz="1800" dirty="0">
                          <a:latin typeface="Avenir Book" panose="02000503020000020003" pitchFamily="2" charset="0"/>
                        </a:rPr>
                        <a:t>1.3.0.0/16</a:t>
                      </a:r>
                    </a:p>
                  </a:txBody>
                  <a:tcPr/>
                </a:tc>
                <a:tc>
                  <a:txBody>
                    <a:bodyPr/>
                    <a:lstStyle/>
                    <a:p>
                      <a:pPr algn="l"/>
                      <a:r>
                        <a:rPr lang="en-US" sz="1800" dirty="0">
                          <a:latin typeface="Avenir Book" panose="02000503020000020003" pitchFamily="2" charset="0"/>
                        </a:rPr>
                        <a:t>IF2</a:t>
                      </a:r>
                    </a:p>
                  </a:txBody>
                  <a:tcPr/>
                </a:tc>
                <a:extLst>
                  <a:ext uri="{0D108BD9-81ED-4DB2-BD59-A6C34878D82A}">
                    <a16:rowId xmlns:a16="http://schemas.microsoft.com/office/drawing/2014/main" val="874645885"/>
                  </a:ext>
                </a:extLst>
              </a:tr>
              <a:tr h="373743">
                <a:tc>
                  <a:txBody>
                    <a:bodyPr/>
                    <a:lstStyle/>
                    <a:p>
                      <a:pPr algn="l"/>
                      <a:r>
                        <a:rPr lang="en-US" sz="1800" dirty="0">
                          <a:latin typeface="Avenir Book" panose="02000503020000020003" pitchFamily="2" charset="0"/>
                        </a:rPr>
                        <a:t>5.6.128.0/20</a:t>
                      </a:r>
                    </a:p>
                  </a:txBody>
                  <a:tcPr/>
                </a:tc>
                <a:tc>
                  <a:txBody>
                    <a:bodyPr/>
                    <a:lstStyle/>
                    <a:p>
                      <a:pPr algn="l"/>
                      <a:r>
                        <a:rPr lang="en-US" sz="1800" dirty="0">
                          <a:latin typeface="Avenir Book" panose="02000503020000020003" pitchFamily="2" charset="0"/>
                        </a:rPr>
                        <a:t>IF3</a:t>
                      </a:r>
                    </a:p>
                  </a:txBody>
                  <a:tcPr/>
                </a:tc>
                <a:extLst>
                  <a:ext uri="{0D108BD9-81ED-4DB2-BD59-A6C34878D82A}">
                    <a16:rowId xmlns:a16="http://schemas.microsoft.com/office/drawing/2014/main" val="904324237"/>
                  </a:ext>
                </a:extLst>
              </a:tr>
              <a:tr h="373743">
                <a:tc>
                  <a:txBody>
                    <a:bodyPr/>
                    <a:lstStyle/>
                    <a:p>
                      <a:pPr algn="l"/>
                      <a:r>
                        <a:rPr lang="en-US" sz="1800" dirty="0">
                          <a:latin typeface="Avenir Book" panose="02000503020000020003" pitchFamily="2" charset="0"/>
                        </a:rPr>
                        <a:t>128.148.100.0/24</a:t>
                      </a:r>
                    </a:p>
                  </a:txBody>
                  <a:tcPr/>
                </a:tc>
                <a:tc>
                  <a:txBody>
                    <a:bodyPr/>
                    <a:lstStyle/>
                    <a:p>
                      <a:pPr algn="l"/>
                      <a:r>
                        <a:rPr lang="en-US" sz="1800" dirty="0">
                          <a:latin typeface="Avenir Book" panose="02000503020000020003" pitchFamily="2" charset="0"/>
                        </a:rPr>
                        <a:t>IF4</a:t>
                      </a:r>
                    </a:p>
                  </a:txBody>
                  <a:tcPr/>
                </a:tc>
                <a:extLst>
                  <a:ext uri="{0D108BD9-81ED-4DB2-BD59-A6C34878D82A}">
                    <a16:rowId xmlns:a16="http://schemas.microsoft.com/office/drawing/2014/main" val="47557468"/>
                  </a:ext>
                </a:extLst>
              </a:tr>
              <a:tr h="373743">
                <a:tc>
                  <a:txBody>
                    <a:bodyPr/>
                    <a:lstStyle/>
                    <a:p>
                      <a:pPr algn="l"/>
                      <a:r>
                        <a:rPr lang="en-US" sz="1800" dirty="0">
                          <a:latin typeface="Avenir Book" panose="02000503020000020003" pitchFamily="2" charset="0"/>
                        </a:rPr>
                        <a:t>0.0.0.0/0</a:t>
                      </a:r>
                    </a:p>
                  </a:txBody>
                  <a:tcPr/>
                </a:tc>
                <a:tc>
                  <a:txBody>
                    <a:bodyPr/>
                    <a:lstStyle/>
                    <a:p>
                      <a:pPr algn="l"/>
                      <a:r>
                        <a:rPr lang="en-US" sz="1800" dirty="0">
                          <a:latin typeface="Avenir Book" panose="02000503020000020003" pitchFamily="2" charset="0"/>
                        </a:rPr>
                        <a:t>8.0.0.2</a:t>
                      </a:r>
                    </a:p>
                  </a:txBody>
                  <a:tcPr/>
                </a:tc>
                <a:extLst>
                  <a:ext uri="{0D108BD9-81ED-4DB2-BD59-A6C34878D82A}">
                    <a16:rowId xmlns:a16="http://schemas.microsoft.com/office/drawing/2014/main" val="995055242"/>
                  </a:ext>
                </a:extLst>
              </a:tr>
            </a:tbl>
          </a:graphicData>
        </a:graphic>
      </p:graphicFrame>
      <p:sp>
        <p:nvSpPr>
          <p:cNvPr id="59" name="TextBox 58">
            <a:extLst>
              <a:ext uri="{FF2B5EF4-FFF2-40B4-BE49-F238E27FC236}">
                <a16:creationId xmlns:a16="http://schemas.microsoft.com/office/drawing/2014/main" id="{6F5BB344-F090-0A47-B5FB-D8B8FED722AD}"/>
              </a:ext>
            </a:extLst>
          </p:cNvPr>
          <p:cNvSpPr txBox="1"/>
          <p:nvPr/>
        </p:nvSpPr>
        <p:spPr>
          <a:xfrm>
            <a:off x="5193072" y="679043"/>
            <a:ext cx="1231427" cy="369332"/>
          </a:xfrm>
          <a:prstGeom prst="rect">
            <a:avLst/>
          </a:prstGeom>
          <a:noFill/>
        </p:spPr>
        <p:txBody>
          <a:bodyPr wrap="none" rtlCol="0">
            <a:spAutoFit/>
          </a:bodyPr>
          <a:lstStyle/>
          <a:p>
            <a:r>
              <a:rPr lang="en-US" dirty="0">
                <a:latin typeface="Avenir Book" charset="0"/>
                <a:ea typeface="Avenir Book" charset="0"/>
                <a:cs typeface="Avenir Book" charset="0"/>
              </a:rPr>
              <a:t>8.0.0.0/30</a:t>
            </a:r>
          </a:p>
        </p:txBody>
      </p:sp>
      <p:sp>
        <p:nvSpPr>
          <p:cNvPr id="61" name="Rectangular Callout 60">
            <a:extLst>
              <a:ext uri="{FF2B5EF4-FFF2-40B4-BE49-F238E27FC236}">
                <a16:creationId xmlns:a16="http://schemas.microsoft.com/office/drawing/2014/main" id="{5011A4A9-2726-B645-863F-B9381510F428}"/>
              </a:ext>
            </a:extLst>
          </p:cNvPr>
          <p:cNvSpPr/>
          <p:nvPr/>
        </p:nvSpPr>
        <p:spPr>
          <a:xfrm>
            <a:off x="6000879" y="1083527"/>
            <a:ext cx="2685921" cy="484011"/>
          </a:xfrm>
          <a:prstGeom prst="wedgeRectCallout">
            <a:avLst>
              <a:gd name="adj1" fmla="val -102447"/>
              <a:gd name="adj2" fmla="val 779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latin typeface="Courier New" panose="02070309020205020404" pitchFamily="49" charset="0"/>
                <a:cs typeface="Courier New" panose="02070309020205020404" pitchFamily="49" charset="0"/>
              </a:rPr>
              <a:t>Dst</a:t>
            </a:r>
            <a:r>
              <a:rPr lang="en-US" sz="1600" b="1" dirty="0">
                <a:latin typeface="Courier New" panose="02070309020205020404" pitchFamily="49" charset="0"/>
                <a:cs typeface="Courier New" panose="02070309020205020404" pitchFamily="49" charset="0"/>
              </a:rPr>
              <a:t>: 128.148.105.207</a:t>
            </a:r>
          </a:p>
          <a:p>
            <a:r>
              <a:rPr lang="en-US" sz="1600" b="1" dirty="0">
                <a:latin typeface="Courier New" panose="02070309020205020404" pitchFamily="49" charset="0"/>
                <a:cs typeface="Courier New" panose="02070309020205020404" pitchFamily="49" charset="0"/>
              </a:rPr>
              <a:t>. . .</a:t>
            </a:r>
          </a:p>
        </p:txBody>
      </p:sp>
      <p:sp>
        <p:nvSpPr>
          <p:cNvPr id="63" name="Rectangular Callout 62">
            <a:extLst>
              <a:ext uri="{FF2B5EF4-FFF2-40B4-BE49-F238E27FC236}">
                <a16:creationId xmlns:a16="http://schemas.microsoft.com/office/drawing/2014/main" id="{2413DF38-AE27-374F-B93A-A42BC38DD122}"/>
              </a:ext>
            </a:extLst>
          </p:cNvPr>
          <p:cNvSpPr/>
          <p:nvPr/>
        </p:nvSpPr>
        <p:spPr>
          <a:xfrm>
            <a:off x="6000879" y="1794438"/>
            <a:ext cx="2681577" cy="484011"/>
          </a:xfrm>
          <a:prstGeom prst="wedgeRectCallout">
            <a:avLst>
              <a:gd name="adj1" fmla="val -100928"/>
              <a:gd name="adj2" fmla="val -47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latin typeface="Courier New" panose="02070309020205020404" pitchFamily="49" charset="0"/>
                <a:cs typeface="Courier New" panose="02070309020205020404" pitchFamily="49" charset="0"/>
              </a:rPr>
              <a:t>Dst</a:t>
            </a:r>
            <a:r>
              <a:rPr lang="en-US" sz="1600" b="1" dirty="0">
                <a:latin typeface="Courier New" panose="02070309020205020404" pitchFamily="49" charset="0"/>
                <a:cs typeface="Courier New" panose="02070309020205020404" pitchFamily="49" charset="0"/>
              </a:rPr>
              <a:t>: 128.148.100.104</a:t>
            </a:r>
          </a:p>
          <a:p>
            <a:r>
              <a:rPr lang="en-US" sz="1600" b="1" dirty="0">
                <a:latin typeface="Courier New" panose="02070309020205020404" pitchFamily="49" charset="0"/>
                <a:cs typeface="Courier New" panose="02070309020205020404" pitchFamily="49" charset="0"/>
              </a:rPr>
              <a:t>. . .</a:t>
            </a:r>
          </a:p>
        </p:txBody>
      </p:sp>
    </p:spTree>
    <p:extLst>
      <p:ext uri="{BB962C8B-B14F-4D97-AF65-F5344CB8AC3E}">
        <p14:creationId xmlns:p14="http://schemas.microsoft.com/office/powerpoint/2010/main" val="30098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61" grpId="0" animBg="1"/>
      <p:bldP spid="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5BD23E-3A23-EF46-B4BB-99F7FF841498}"/>
              </a:ext>
            </a:extLst>
          </p:cNvPr>
          <p:cNvSpPr>
            <a:spLocks noGrp="1"/>
          </p:cNvSpPr>
          <p:nvPr>
            <p:ph type="sldNum" sz="quarter" idx="12"/>
          </p:nvPr>
        </p:nvSpPr>
        <p:spPr/>
        <p:txBody>
          <a:bodyPr/>
          <a:lstStyle/>
          <a:p>
            <a:fld id="{22D6CAD1-C946-4B93-B6A2-6369BC3B5860}" type="slidenum">
              <a:rPr lang="en-US" smtClean="0"/>
              <a:t>8</a:t>
            </a:fld>
            <a:endParaRPr lang="en-US"/>
          </a:p>
        </p:txBody>
      </p:sp>
      <p:cxnSp>
        <p:nvCxnSpPr>
          <p:cNvPr id="21" name="Straight Connector 20">
            <a:extLst>
              <a:ext uri="{FF2B5EF4-FFF2-40B4-BE49-F238E27FC236}">
                <a16:creationId xmlns:a16="http://schemas.microsoft.com/office/drawing/2014/main" id="{83F0EFFC-AAE4-7A4D-8BBA-CB77B9CE39FE}"/>
              </a:ext>
            </a:extLst>
          </p:cNvPr>
          <p:cNvCxnSpPr>
            <a:cxnSpLocks/>
          </p:cNvCxnSpPr>
          <p:nvPr/>
        </p:nvCxnSpPr>
        <p:spPr>
          <a:xfrm flipH="1" flipV="1">
            <a:off x="1524000" y="1796761"/>
            <a:ext cx="2470277" cy="94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4E0930-0356-5D4F-998D-B6FA3B6D0794}"/>
              </a:ext>
            </a:extLst>
          </p:cNvPr>
          <p:cNvCxnSpPr>
            <a:cxnSpLocks/>
            <a:stCxn id="6" idx="1"/>
          </p:cNvCxnSpPr>
          <p:nvPr/>
        </p:nvCxnSpPr>
        <p:spPr>
          <a:xfrm rot="10800000">
            <a:off x="1473175" y="566932"/>
            <a:ext cx="2470277" cy="1239239"/>
          </a:xfrm>
          <a:prstGeom prst="bentConnector3">
            <a:avLst>
              <a:gd name="adj1" fmla="val 6330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4">
            <a:extLst>
              <a:ext uri="{FF2B5EF4-FFF2-40B4-BE49-F238E27FC236}">
                <a16:creationId xmlns:a16="http://schemas.microsoft.com/office/drawing/2014/main" id="{601AEFED-9C77-C643-84A4-DE003DDE20DE}"/>
              </a:ext>
            </a:extLst>
          </p:cNvPr>
          <p:cNvCxnSpPr>
            <a:cxnSpLocks/>
            <a:stCxn id="6" idx="1"/>
          </p:cNvCxnSpPr>
          <p:nvPr/>
        </p:nvCxnSpPr>
        <p:spPr>
          <a:xfrm rot="10800000" flipV="1">
            <a:off x="1524005" y="1806169"/>
            <a:ext cx="2419447" cy="1209685"/>
          </a:xfrm>
          <a:prstGeom prst="bentConnector3">
            <a:avLst>
              <a:gd name="adj1" fmla="val 6417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372EF9-DF84-AE48-BDA2-6C954A1A97DA}"/>
              </a:ext>
            </a:extLst>
          </p:cNvPr>
          <p:cNvCxnSpPr>
            <a:cxnSpLocks/>
          </p:cNvCxnSpPr>
          <p:nvPr/>
        </p:nvCxnSpPr>
        <p:spPr>
          <a:xfrm flipV="1">
            <a:off x="4590549" y="315067"/>
            <a:ext cx="0" cy="10588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451C905-0A12-5240-B49A-F8899565FBDF}"/>
              </a:ext>
            </a:extLst>
          </p:cNvPr>
          <p:cNvSpPr txBox="1"/>
          <p:nvPr/>
        </p:nvSpPr>
        <p:spPr>
          <a:xfrm>
            <a:off x="4572000" y="57150"/>
            <a:ext cx="3316934" cy="369332"/>
          </a:xfrm>
          <a:prstGeom prst="rect">
            <a:avLst/>
          </a:prstGeom>
          <a:noFill/>
        </p:spPr>
        <p:txBody>
          <a:bodyPr wrap="none" rtlCol="0">
            <a:spAutoFit/>
          </a:bodyPr>
          <a:lstStyle/>
          <a:p>
            <a:r>
              <a:rPr lang="en-US" dirty="0">
                <a:latin typeface="Avenir Book" charset="0"/>
                <a:ea typeface="Avenir Book" charset="0"/>
                <a:cs typeface="Avenir Book" charset="0"/>
              </a:rPr>
              <a:t>To more networks (</a:t>
            </a:r>
            <a:r>
              <a:rPr lang="en-US" dirty="0" err="1">
                <a:latin typeface="Avenir Book" charset="0"/>
                <a:ea typeface="Avenir Book" charset="0"/>
                <a:cs typeface="Avenir Book" charset="0"/>
              </a:rPr>
              <a:t>ie</a:t>
            </a:r>
            <a:r>
              <a:rPr lang="en-US" dirty="0">
                <a:latin typeface="Avenir Book" charset="0"/>
                <a:ea typeface="Avenir Book" charset="0"/>
                <a:cs typeface="Avenir Book" charset="0"/>
              </a:rPr>
              <a:t>, Internet)</a:t>
            </a:r>
          </a:p>
        </p:txBody>
      </p:sp>
      <p:cxnSp>
        <p:nvCxnSpPr>
          <p:cNvPr id="37" name="Straight Connector 24">
            <a:extLst>
              <a:ext uri="{FF2B5EF4-FFF2-40B4-BE49-F238E27FC236}">
                <a16:creationId xmlns:a16="http://schemas.microsoft.com/office/drawing/2014/main" id="{BFDB9E11-3746-A84C-9960-913A830E90F8}"/>
              </a:ext>
            </a:extLst>
          </p:cNvPr>
          <p:cNvCxnSpPr>
            <a:cxnSpLocks/>
          </p:cNvCxnSpPr>
          <p:nvPr/>
        </p:nvCxnSpPr>
        <p:spPr>
          <a:xfrm flipV="1">
            <a:off x="5251580" y="1128574"/>
            <a:ext cx="2457904" cy="688447"/>
          </a:xfrm>
          <a:prstGeom prst="bentConnector3">
            <a:avLst>
              <a:gd name="adj1" fmla="val 6453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D38E849F-6161-4C43-934E-7CE1583F7645}"/>
              </a:ext>
            </a:extLst>
          </p:cNvPr>
          <p:cNvCxnSpPr>
            <a:cxnSpLocks/>
            <a:stCxn id="6" idx="3"/>
          </p:cNvCxnSpPr>
          <p:nvPr/>
        </p:nvCxnSpPr>
        <p:spPr>
          <a:xfrm>
            <a:off x="5237646" y="1806170"/>
            <a:ext cx="2433180" cy="508221"/>
          </a:xfrm>
          <a:prstGeom prst="bentConnector3">
            <a:avLst>
              <a:gd name="adj1" fmla="val 6579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A8898B9-F453-D542-9D20-173D2BC3650B}"/>
              </a:ext>
            </a:extLst>
          </p:cNvPr>
          <p:cNvSpPr txBox="1"/>
          <p:nvPr/>
        </p:nvSpPr>
        <p:spPr>
          <a:xfrm>
            <a:off x="1498701" y="810005"/>
            <a:ext cx="731290" cy="307777"/>
          </a:xfrm>
          <a:prstGeom prst="rect">
            <a:avLst/>
          </a:prstGeom>
          <a:noFill/>
        </p:spPr>
        <p:txBody>
          <a:bodyPr wrap="none" rtlCol="0">
            <a:spAutoFit/>
          </a:bodyPr>
          <a:lstStyle/>
          <a:p>
            <a:r>
              <a:rPr lang="en-US" sz="1400" dirty="0">
                <a:latin typeface="Avenir Book" panose="02000503020000020003" pitchFamily="2" charset="0"/>
              </a:rPr>
              <a:t>1.2.1.2</a:t>
            </a:r>
          </a:p>
        </p:txBody>
      </p:sp>
      <p:sp>
        <p:nvSpPr>
          <p:cNvPr id="30" name="Rectangle 29">
            <a:extLst>
              <a:ext uri="{FF2B5EF4-FFF2-40B4-BE49-F238E27FC236}">
                <a16:creationId xmlns:a16="http://schemas.microsoft.com/office/drawing/2014/main" id="{2D8BC8B3-1317-B540-AC65-BE4687560CFF}"/>
              </a:ext>
            </a:extLst>
          </p:cNvPr>
          <p:cNvSpPr/>
          <p:nvPr/>
        </p:nvSpPr>
        <p:spPr>
          <a:xfrm>
            <a:off x="1730718" y="46989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CFF916A-15A9-7644-86FA-9A98D9669EE6}"/>
              </a:ext>
            </a:extLst>
          </p:cNvPr>
          <p:cNvSpPr/>
          <p:nvPr/>
        </p:nvSpPr>
        <p:spPr>
          <a:xfrm>
            <a:off x="1728740" y="1686626"/>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14AC48C-F81D-FE41-8DDA-ACA047306205}"/>
              </a:ext>
            </a:extLst>
          </p:cNvPr>
          <p:cNvSpPr/>
          <p:nvPr/>
        </p:nvSpPr>
        <p:spPr>
          <a:xfrm>
            <a:off x="1728740" y="290098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E51F4CB-F8FD-DC42-84CD-E1D2F8675F66}"/>
              </a:ext>
            </a:extLst>
          </p:cNvPr>
          <p:cNvSpPr/>
          <p:nvPr/>
        </p:nvSpPr>
        <p:spPr>
          <a:xfrm>
            <a:off x="7257704" y="1060656"/>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BE95DE6-E26D-FE48-9855-E294DCF2FBF1}"/>
              </a:ext>
            </a:extLst>
          </p:cNvPr>
          <p:cNvSpPr/>
          <p:nvPr/>
        </p:nvSpPr>
        <p:spPr>
          <a:xfrm>
            <a:off x="7246779" y="2230948"/>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5730E4-7B16-5148-87DD-7EB69D58C0E0}"/>
              </a:ext>
            </a:extLst>
          </p:cNvPr>
          <p:cNvSpPr/>
          <p:nvPr/>
        </p:nvSpPr>
        <p:spPr>
          <a:xfrm>
            <a:off x="3716720" y="170217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84C6CC2-D811-1F45-96FE-C79F43F30A11}"/>
              </a:ext>
            </a:extLst>
          </p:cNvPr>
          <p:cNvSpPr/>
          <p:nvPr/>
        </p:nvSpPr>
        <p:spPr>
          <a:xfrm>
            <a:off x="5230678" y="172243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1198319-DBA8-8349-987B-963864E3570F}"/>
              </a:ext>
            </a:extLst>
          </p:cNvPr>
          <p:cNvSpPr/>
          <p:nvPr/>
        </p:nvSpPr>
        <p:spPr>
          <a:xfrm>
            <a:off x="4477183" y="1182409"/>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762D3E4-ACD8-2545-81A6-066613DDDE39}"/>
              </a:ext>
            </a:extLst>
          </p:cNvPr>
          <p:cNvSpPr txBox="1"/>
          <p:nvPr/>
        </p:nvSpPr>
        <p:spPr>
          <a:xfrm>
            <a:off x="1582859" y="2031816"/>
            <a:ext cx="731290" cy="307777"/>
          </a:xfrm>
          <a:prstGeom prst="rect">
            <a:avLst/>
          </a:prstGeom>
          <a:noFill/>
        </p:spPr>
        <p:txBody>
          <a:bodyPr wrap="none" rtlCol="0">
            <a:spAutoFit/>
          </a:bodyPr>
          <a:lstStyle/>
          <a:p>
            <a:r>
              <a:rPr lang="en-US" sz="1400" dirty="0">
                <a:latin typeface="Avenir Book" panose="02000503020000020003" pitchFamily="2" charset="0"/>
              </a:rPr>
              <a:t>1.2.1.3</a:t>
            </a:r>
          </a:p>
        </p:txBody>
      </p:sp>
      <p:sp>
        <p:nvSpPr>
          <p:cNvPr id="43" name="TextBox 42">
            <a:extLst>
              <a:ext uri="{FF2B5EF4-FFF2-40B4-BE49-F238E27FC236}">
                <a16:creationId xmlns:a16="http://schemas.microsoft.com/office/drawing/2014/main" id="{1017AF6B-AEA4-9043-A082-EEB5247BF1D6}"/>
              </a:ext>
            </a:extLst>
          </p:cNvPr>
          <p:cNvSpPr txBox="1"/>
          <p:nvPr/>
        </p:nvSpPr>
        <p:spPr>
          <a:xfrm>
            <a:off x="1576972" y="3241499"/>
            <a:ext cx="930063" cy="307777"/>
          </a:xfrm>
          <a:prstGeom prst="rect">
            <a:avLst/>
          </a:prstGeom>
          <a:noFill/>
        </p:spPr>
        <p:txBody>
          <a:bodyPr wrap="none" rtlCol="0">
            <a:spAutoFit/>
          </a:bodyPr>
          <a:lstStyle/>
          <a:p>
            <a:r>
              <a:rPr lang="en-US" sz="1400" dirty="0">
                <a:latin typeface="Avenir Book" panose="02000503020000020003" pitchFamily="2" charset="0"/>
              </a:rPr>
              <a:t>1.2.1.200</a:t>
            </a:r>
          </a:p>
        </p:txBody>
      </p:sp>
      <p:sp>
        <p:nvSpPr>
          <p:cNvPr id="44" name="TextBox 43">
            <a:extLst>
              <a:ext uri="{FF2B5EF4-FFF2-40B4-BE49-F238E27FC236}">
                <a16:creationId xmlns:a16="http://schemas.microsoft.com/office/drawing/2014/main" id="{4C300B6B-9C43-F647-AB44-E2FD65FF5D82}"/>
              </a:ext>
            </a:extLst>
          </p:cNvPr>
          <p:cNvSpPr txBox="1"/>
          <p:nvPr/>
        </p:nvSpPr>
        <p:spPr>
          <a:xfrm>
            <a:off x="7001941" y="2632620"/>
            <a:ext cx="930063" cy="307777"/>
          </a:xfrm>
          <a:prstGeom prst="rect">
            <a:avLst/>
          </a:prstGeom>
          <a:noFill/>
        </p:spPr>
        <p:txBody>
          <a:bodyPr wrap="none" rtlCol="0">
            <a:spAutoFit/>
          </a:bodyPr>
          <a:lstStyle/>
          <a:p>
            <a:r>
              <a:rPr lang="en-US" sz="1400" dirty="0">
                <a:latin typeface="Avenir Book" panose="02000503020000020003" pitchFamily="2" charset="0"/>
              </a:rPr>
              <a:t>1.2.2.105</a:t>
            </a:r>
          </a:p>
        </p:txBody>
      </p:sp>
      <p:sp>
        <p:nvSpPr>
          <p:cNvPr id="45" name="TextBox 44">
            <a:extLst>
              <a:ext uri="{FF2B5EF4-FFF2-40B4-BE49-F238E27FC236}">
                <a16:creationId xmlns:a16="http://schemas.microsoft.com/office/drawing/2014/main" id="{B02B9578-7AB5-494E-8CC9-6B08DA4C78DE}"/>
              </a:ext>
            </a:extLst>
          </p:cNvPr>
          <p:cNvSpPr txBox="1"/>
          <p:nvPr/>
        </p:nvSpPr>
        <p:spPr>
          <a:xfrm>
            <a:off x="6988007" y="1400321"/>
            <a:ext cx="930063" cy="307777"/>
          </a:xfrm>
          <a:prstGeom prst="rect">
            <a:avLst/>
          </a:prstGeom>
          <a:noFill/>
        </p:spPr>
        <p:txBody>
          <a:bodyPr wrap="none" rtlCol="0">
            <a:spAutoFit/>
          </a:bodyPr>
          <a:lstStyle/>
          <a:p>
            <a:r>
              <a:rPr lang="en-US" sz="1400" dirty="0">
                <a:latin typeface="Avenir Book" panose="02000503020000020003" pitchFamily="2" charset="0"/>
              </a:rPr>
              <a:t>1.2.2.100</a:t>
            </a:r>
          </a:p>
        </p:txBody>
      </p:sp>
      <p:sp>
        <p:nvSpPr>
          <p:cNvPr id="46" name="TextBox 45">
            <a:extLst>
              <a:ext uri="{FF2B5EF4-FFF2-40B4-BE49-F238E27FC236}">
                <a16:creationId xmlns:a16="http://schemas.microsoft.com/office/drawing/2014/main" id="{A94B0637-5C54-9540-BD93-4953575C0875}"/>
              </a:ext>
            </a:extLst>
          </p:cNvPr>
          <p:cNvSpPr txBox="1"/>
          <p:nvPr/>
        </p:nvSpPr>
        <p:spPr>
          <a:xfrm>
            <a:off x="3460957" y="2164299"/>
            <a:ext cx="731290" cy="307777"/>
          </a:xfrm>
          <a:prstGeom prst="rect">
            <a:avLst/>
          </a:prstGeom>
          <a:noFill/>
        </p:spPr>
        <p:txBody>
          <a:bodyPr wrap="none" rtlCol="0">
            <a:spAutoFit/>
          </a:bodyPr>
          <a:lstStyle/>
          <a:p>
            <a:r>
              <a:rPr lang="en-US" sz="1400" dirty="0">
                <a:latin typeface="Avenir Book" panose="02000503020000020003" pitchFamily="2" charset="0"/>
              </a:rPr>
              <a:t>1.2.1.1</a:t>
            </a:r>
          </a:p>
        </p:txBody>
      </p:sp>
      <p:sp>
        <p:nvSpPr>
          <p:cNvPr id="47" name="TextBox 46">
            <a:extLst>
              <a:ext uri="{FF2B5EF4-FFF2-40B4-BE49-F238E27FC236}">
                <a16:creationId xmlns:a16="http://schemas.microsoft.com/office/drawing/2014/main" id="{9E065D4D-399F-1745-A910-B907428E026C}"/>
              </a:ext>
            </a:extLst>
          </p:cNvPr>
          <p:cNvSpPr txBox="1"/>
          <p:nvPr/>
        </p:nvSpPr>
        <p:spPr>
          <a:xfrm>
            <a:off x="5062280" y="2160502"/>
            <a:ext cx="731290" cy="307777"/>
          </a:xfrm>
          <a:prstGeom prst="rect">
            <a:avLst/>
          </a:prstGeom>
          <a:noFill/>
        </p:spPr>
        <p:txBody>
          <a:bodyPr wrap="none" rtlCol="0">
            <a:spAutoFit/>
          </a:bodyPr>
          <a:lstStyle/>
          <a:p>
            <a:r>
              <a:rPr lang="en-US" sz="1400" dirty="0">
                <a:latin typeface="Avenir Book" panose="02000503020000020003" pitchFamily="2" charset="0"/>
              </a:rPr>
              <a:t>1.2.2.1</a:t>
            </a:r>
          </a:p>
        </p:txBody>
      </p:sp>
      <p:sp>
        <p:nvSpPr>
          <p:cNvPr id="48" name="TextBox 47">
            <a:extLst>
              <a:ext uri="{FF2B5EF4-FFF2-40B4-BE49-F238E27FC236}">
                <a16:creationId xmlns:a16="http://schemas.microsoft.com/office/drawing/2014/main" id="{8E581916-4C00-CD41-985A-80C5E252098F}"/>
              </a:ext>
            </a:extLst>
          </p:cNvPr>
          <p:cNvSpPr txBox="1"/>
          <p:nvPr/>
        </p:nvSpPr>
        <p:spPr>
          <a:xfrm>
            <a:off x="3562894" y="1850051"/>
            <a:ext cx="431528" cy="307777"/>
          </a:xfrm>
          <a:prstGeom prst="rect">
            <a:avLst/>
          </a:prstGeom>
          <a:noFill/>
        </p:spPr>
        <p:txBody>
          <a:bodyPr wrap="none" rtlCol="0">
            <a:spAutoFit/>
          </a:bodyPr>
          <a:lstStyle/>
          <a:p>
            <a:r>
              <a:rPr lang="en-US" sz="1400" dirty="0">
                <a:latin typeface="Avenir Book" panose="02000503020000020003" pitchFamily="2" charset="0"/>
              </a:rPr>
              <a:t>IF1</a:t>
            </a:r>
          </a:p>
        </p:txBody>
      </p:sp>
      <p:sp>
        <p:nvSpPr>
          <p:cNvPr id="49" name="TextBox 48">
            <a:extLst>
              <a:ext uri="{FF2B5EF4-FFF2-40B4-BE49-F238E27FC236}">
                <a16:creationId xmlns:a16="http://schemas.microsoft.com/office/drawing/2014/main" id="{BE2495FE-F038-2949-8898-56865ABE7B8D}"/>
              </a:ext>
            </a:extLst>
          </p:cNvPr>
          <p:cNvSpPr txBox="1"/>
          <p:nvPr/>
        </p:nvSpPr>
        <p:spPr>
          <a:xfrm>
            <a:off x="5165607" y="1860442"/>
            <a:ext cx="431528" cy="307777"/>
          </a:xfrm>
          <a:prstGeom prst="rect">
            <a:avLst/>
          </a:prstGeom>
          <a:noFill/>
        </p:spPr>
        <p:txBody>
          <a:bodyPr wrap="none" rtlCol="0">
            <a:spAutoFit/>
          </a:bodyPr>
          <a:lstStyle/>
          <a:p>
            <a:r>
              <a:rPr lang="en-US" sz="1400" dirty="0">
                <a:latin typeface="Avenir Book" panose="02000503020000020003" pitchFamily="2" charset="0"/>
              </a:rPr>
              <a:t>IF2</a:t>
            </a:r>
          </a:p>
        </p:txBody>
      </p:sp>
      <p:sp>
        <p:nvSpPr>
          <p:cNvPr id="50" name="TextBox 49">
            <a:extLst>
              <a:ext uri="{FF2B5EF4-FFF2-40B4-BE49-F238E27FC236}">
                <a16:creationId xmlns:a16="http://schemas.microsoft.com/office/drawing/2014/main" id="{50B8C83F-D652-FC4C-81B9-906625234BA1}"/>
              </a:ext>
            </a:extLst>
          </p:cNvPr>
          <p:cNvSpPr txBox="1"/>
          <p:nvPr/>
        </p:nvSpPr>
        <p:spPr>
          <a:xfrm>
            <a:off x="4650915" y="1124377"/>
            <a:ext cx="431528" cy="307777"/>
          </a:xfrm>
          <a:prstGeom prst="rect">
            <a:avLst/>
          </a:prstGeom>
          <a:noFill/>
        </p:spPr>
        <p:txBody>
          <a:bodyPr wrap="none" rtlCol="0">
            <a:spAutoFit/>
          </a:bodyPr>
          <a:lstStyle/>
          <a:p>
            <a:r>
              <a:rPr lang="en-US" sz="1400" dirty="0">
                <a:latin typeface="Avenir Book" panose="02000503020000020003" pitchFamily="2" charset="0"/>
              </a:rPr>
              <a:t>IF0</a:t>
            </a:r>
          </a:p>
        </p:txBody>
      </p:sp>
      <p:pic>
        <p:nvPicPr>
          <p:cNvPr id="7" name="Picture 6">
            <a:extLst>
              <a:ext uri="{FF2B5EF4-FFF2-40B4-BE49-F238E27FC236}">
                <a16:creationId xmlns:a16="http://schemas.microsoft.com/office/drawing/2014/main" id="{08E4CBAF-D35E-0041-85D2-BE66A79EFE2E}"/>
              </a:ext>
            </a:extLst>
          </p:cNvPr>
          <p:cNvPicPr>
            <a:picLocks noChangeAspect="1"/>
          </p:cNvPicPr>
          <p:nvPr/>
        </p:nvPicPr>
        <p:blipFill>
          <a:blip r:embed="rId3"/>
          <a:stretch>
            <a:fillRect/>
          </a:stretch>
        </p:blipFill>
        <p:spPr>
          <a:xfrm>
            <a:off x="1156804" y="254583"/>
            <a:ext cx="683797" cy="683797"/>
          </a:xfrm>
          <a:prstGeom prst="rect">
            <a:avLst/>
          </a:prstGeom>
        </p:spPr>
      </p:pic>
      <p:pic>
        <p:nvPicPr>
          <p:cNvPr id="14" name="Picture 13">
            <a:extLst>
              <a:ext uri="{FF2B5EF4-FFF2-40B4-BE49-F238E27FC236}">
                <a16:creationId xmlns:a16="http://schemas.microsoft.com/office/drawing/2014/main" id="{A17B09A2-4BB5-0F40-B74D-89AFB4BE1C03}"/>
              </a:ext>
            </a:extLst>
          </p:cNvPr>
          <p:cNvPicPr>
            <a:picLocks noChangeAspect="1"/>
          </p:cNvPicPr>
          <p:nvPr/>
        </p:nvPicPr>
        <p:blipFill>
          <a:blip r:embed="rId3"/>
          <a:stretch>
            <a:fillRect/>
          </a:stretch>
        </p:blipFill>
        <p:spPr>
          <a:xfrm>
            <a:off x="1156805" y="1501907"/>
            <a:ext cx="683797" cy="683797"/>
          </a:xfrm>
          <a:prstGeom prst="rect">
            <a:avLst/>
          </a:prstGeom>
        </p:spPr>
      </p:pic>
      <p:pic>
        <p:nvPicPr>
          <p:cNvPr id="15" name="Picture 14">
            <a:extLst>
              <a:ext uri="{FF2B5EF4-FFF2-40B4-BE49-F238E27FC236}">
                <a16:creationId xmlns:a16="http://schemas.microsoft.com/office/drawing/2014/main" id="{052FD16D-3100-9249-9D1E-2867B82AE38C}"/>
              </a:ext>
            </a:extLst>
          </p:cNvPr>
          <p:cNvPicPr>
            <a:picLocks noChangeAspect="1"/>
          </p:cNvPicPr>
          <p:nvPr/>
        </p:nvPicPr>
        <p:blipFill>
          <a:blip r:embed="rId3"/>
          <a:stretch>
            <a:fillRect/>
          </a:stretch>
        </p:blipFill>
        <p:spPr>
          <a:xfrm>
            <a:off x="1156803" y="2673961"/>
            <a:ext cx="683797" cy="683797"/>
          </a:xfrm>
          <a:prstGeom prst="rect">
            <a:avLst/>
          </a:prstGeom>
        </p:spPr>
      </p:pic>
      <p:pic>
        <p:nvPicPr>
          <p:cNvPr id="18" name="Picture 17">
            <a:extLst>
              <a:ext uri="{FF2B5EF4-FFF2-40B4-BE49-F238E27FC236}">
                <a16:creationId xmlns:a16="http://schemas.microsoft.com/office/drawing/2014/main" id="{CB44BE73-EB8F-3141-BFC0-5DEB9038D82C}"/>
              </a:ext>
            </a:extLst>
          </p:cNvPr>
          <p:cNvPicPr>
            <a:picLocks noChangeAspect="1"/>
          </p:cNvPicPr>
          <p:nvPr/>
        </p:nvPicPr>
        <p:blipFill>
          <a:blip r:embed="rId3"/>
          <a:stretch>
            <a:fillRect/>
          </a:stretch>
        </p:blipFill>
        <p:spPr>
          <a:xfrm>
            <a:off x="7367586" y="786676"/>
            <a:ext cx="683797" cy="683797"/>
          </a:xfrm>
          <a:prstGeom prst="rect">
            <a:avLst/>
          </a:prstGeom>
        </p:spPr>
      </p:pic>
      <p:pic>
        <p:nvPicPr>
          <p:cNvPr id="19" name="Picture 18">
            <a:extLst>
              <a:ext uri="{FF2B5EF4-FFF2-40B4-BE49-F238E27FC236}">
                <a16:creationId xmlns:a16="http://schemas.microsoft.com/office/drawing/2014/main" id="{563FA7E6-469C-0546-B28F-7CD9F45930F9}"/>
              </a:ext>
            </a:extLst>
          </p:cNvPr>
          <p:cNvPicPr>
            <a:picLocks noChangeAspect="1"/>
          </p:cNvPicPr>
          <p:nvPr/>
        </p:nvPicPr>
        <p:blipFill>
          <a:blip r:embed="rId3"/>
          <a:stretch>
            <a:fillRect/>
          </a:stretch>
        </p:blipFill>
        <p:spPr>
          <a:xfrm>
            <a:off x="7367586" y="1972493"/>
            <a:ext cx="683797" cy="683797"/>
          </a:xfrm>
          <a:prstGeom prst="rect">
            <a:avLst/>
          </a:prstGeom>
        </p:spPr>
      </p:pic>
      <p:pic>
        <p:nvPicPr>
          <p:cNvPr id="6" name="Picture 5">
            <a:extLst>
              <a:ext uri="{FF2B5EF4-FFF2-40B4-BE49-F238E27FC236}">
                <a16:creationId xmlns:a16="http://schemas.microsoft.com/office/drawing/2014/main" id="{DE40F1B2-D12D-C640-9E72-D348D6DDB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3451" y="1369241"/>
            <a:ext cx="1294195" cy="873858"/>
          </a:xfrm>
          <a:prstGeom prst="rect">
            <a:avLst/>
          </a:prstGeom>
        </p:spPr>
      </p:pic>
      <p:sp>
        <p:nvSpPr>
          <p:cNvPr id="3" name="Rounded Rectangle 2">
            <a:extLst>
              <a:ext uri="{FF2B5EF4-FFF2-40B4-BE49-F238E27FC236}">
                <a16:creationId xmlns:a16="http://schemas.microsoft.com/office/drawing/2014/main" id="{CC9DD5AB-3761-8F70-D298-63D9DD80B59F}"/>
              </a:ext>
            </a:extLst>
          </p:cNvPr>
          <p:cNvSpPr/>
          <p:nvPr/>
        </p:nvSpPr>
        <p:spPr>
          <a:xfrm>
            <a:off x="990607" y="148820"/>
            <a:ext cx="3183354" cy="3852863"/>
          </a:xfrm>
          <a:prstGeom prst="roundRect">
            <a:avLst/>
          </a:prstGeom>
          <a:noFill/>
          <a:ln>
            <a:solidFill>
              <a:srgbClr val="22A6F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FDB7DBC-61D5-818A-4AF6-0BF9AB6A2615}"/>
              </a:ext>
            </a:extLst>
          </p:cNvPr>
          <p:cNvSpPr txBox="1"/>
          <p:nvPr/>
        </p:nvSpPr>
        <p:spPr>
          <a:xfrm>
            <a:off x="1431361" y="3626930"/>
            <a:ext cx="2416046" cy="369332"/>
          </a:xfrm>
          <a:prstGeom prst="rect">
            <a:avLst/>
          </a:prstGeom>
          <a:noFill/>
        </p:spPr>
        <p:txBody>
          <a:bodyPr wrap="none" rtlCol="0">
            <a:spAutoFit/>
          </a:bodyPr>
          <a:lstStyle/>
          <a:p>
            <a:r>
              <a:rPr lang="en-US" dirty="0">
                <a:latin typeface="Avenir Book" charset="0"/>
                <a:ea typeface="Avenir Book" charset="0"/>
                <a:cs typeface="Avenir Book" charset="0"/>
              </a:rPr>
              <a:t>Subnet “A”: 1.2.1.xxx</a:t>
            </a:r>
          </a:p>
        </p:txBody>
      </p:sp>
      <p:sp>
        <p:nvSpPr>
          <p:cNvPr id="8" name="Rounded Rectangle 7">
            <a:extLst>
              <a:ext uri="{FF2B5EF4-FFF2-40B4-BE49-F238E27FC236}">
                <a16:creationId xmlns:a16="http://schemas.microsoft.com/office/drawing/2014/main" id="{225B8A9B-CCBA-E739-1ACC-B633C442DF40}"/>
              </a:ext>
            </a:extLst>
          </p:cNvPr>
          <p:cNvSpPr/>
          <p:nvPr/>
        </p:nvSpPr>
        <p:spPr>
          <a:xfrm>
            <a:off x="5049120" y="514351"/>
            <a:ext cx="3256678" cy="3568494"/>
          </a:xfrm>
          <a:prstGeom prst="roundRect">
            <a:avLst/>
          </a:prstGeom>
          <a:noFill/>
          <a:ln>
            <a:solidFill>
              <a:srgbClr val="EC00E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9D8667C-11CE-AC95-5F7E-C5C2747C2261}"/>
              </a:ext>
            </a:extLst>
          </p:cNvPr>
          <p:cNvSpPr txBox="1"/>
          <p:nvPr/>
        </p:nvSpPr>
        <p:spPr>
          <a:xfrm>
            <a:off x="5307609" y="3623464"/>
            <a:ext cx="2775613" cy="369332"/>
          </a:xfrm>
          <a:prstGeom prst="rect">
            <a:avLst/>
          </a:prstGeom>
          <a:noFill/>
        </p:spPr>
        <p:txBody>
          <a:bodyPr wrap="square" rtlCol="0">
            <a:spAutoFit/>
          </a:bodyPr>
          <a:lstStyle/>
          <a:p>
            <a:r>
              <a:rPr lang="en-US" dirty="0">
                <a:latin typeface="Avenir Book" charset="0"/>
                <a:ea typeface="Avenir Book" charset="0"/>
                <a:cs typeface="Avenir Book" charset="0"/>
              </a:rPr>
              <a:t>Subnet “B”:  1.2.2.xxx</a:t>
            </a:r>
          </a:p>
        </p:txBody>
      </p:sp>
      <p:sp>
        <p:nvSpPr>
          <p:cNvPr id="2" name="Rectangular Callout 1">
            <a:extLst>
              <a:ext uri="{FF2B5EF4-FFF2-40B4-BE49-F238E27FC236}">
                <a16:creationId xmlns:a16="http://schemas.microsoft.com/office/drawing/2014/main" id="{DEDA03B0-BAAA-A945-4098-C4244318FA67}"/>
              </a:ext>
            </a:extLst>
          </p:cNvPr>
          <p:cNvSpPr/>
          <p:nvPr/>
        </p:nvSpPr>
        <p:spPr>
          <a:xfrm>
            <a:off x="4650915" y="-35938"/>
            <a:ext cx="2228721" cy="853204"/>
          </a:xfrm>
          <a:prstGeom prst="wedgeRectCallout">
            <a:avLst>
              <a:gd name="adj1" fmla="val -45358"/>
              <a:gd name="adj2" fmla="val 1116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 5.6.7.8</a:t>
            </a:r>
          </a:p>
          <a:p>
            <a:r>
              <a:rPr lang="en-US" sz="1600" b="1" dirty="0" err="1">
                <a:latin typeface="Courier New" panose="02070309020205020404" pitchFamily="49" charset="0"/>
                <a:cs typeface="Courier New" panose="02070309020205020404" pitchFamily="49" charset="0"/>
              </a:rPr>
              <a:t>Dst</a:t>
            </a:r>
            <a:r>
              <a:rPr lang="en-US" sz="1600" b="1" dirty="0">
                <a:latin typeface="Courier New" panose="02070309020205020404" pitchFamily="49" charset="0"/>
                <a:cs typeface="Courier New" panose="02070309020205020404" pitchFamily="49" charset="0"/>
              </a:rPr>
              <a:t>: 1.2.2.100</a:t>
            </a:r>
          </a:p>
          <a:p>
            <a:r>
              <a:rPr lang="en-US" sz="1600" b="1" dirty="0">
                <a:latin typeface="Courier New" panose="02070309020205020404" pitchFamily="49" charset="0"/>
                <a:cs typeface="Courier New" panose="02070309020205020404" pitchFamily="49" charset="0"/>
              </a:rPr>
              <a:t>. . .</a:t>
            </a:r>
          </a:p>
        </p:txBody>
      </p:sp>
    </p:spTree>
    <p:extLst>
      <p:ext uri="{BB962C8B-B14F-4D97-AF65-F5344CB8AC3E}">
        <p14:creationId xmlns:p14="http://schemas.microsoft.com/office/powerpoint/2010/main" val="38644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9" grpId="0"/>
      <p:bldP spid="30" grpId="0" animBg="1"/>
      <p:bldP spid="31" grpId="0" animBg="1"/>
      <p:bldP spid="32" grpId="0" animBg="1"/>
      <p:bldP spid="33" grpId="0" animBg="1"/>
      <p:bldP spid="35" grpId="0" animBg="1"/>
      <p:bldP spid="42" grpId="0"/>
      <p:bldP spid="43" grpId="0"/>
      <p:bldP spid="44" grpId="0"/>
      <p:bldP spid="45" grpId="0"/>
      <p:bldP spid="46" grpId="0"/>
      <p:bldP spid="4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9F94AE-4B21-6B64-0588-CDD62C3C9B09}"/>
              </a:ext>
            </a:extLst>
          </p:cNvPr>
          <p:cNvSpPr>
            <a:spLocks noGrp="1"/>
          </p:cNvSpPr>
          <p:nvPr>
            <p:ph type="sldNum" sz="quarter" idx="12"/>
          </p:nvPr>
        </p:nvSpPr>
        <p:spPr/>
        <p:txBody>
          <a:bodyPr/>
          <a:lstStyle/>
          <a:p>
            <a:fld id="{22D6CAD1-C946-4B93-B6A2-6369BC3B5860}" type="slidenum">
              <a:rPr lang="en-US" smtClean="0"/>
              <a:t>9</a:t>
            </a:fld>
            <a:endParaRPr lang="en-US"/>
          </a:p>
        </p:txBody>
      </p:sp>
      <p:sp>
        <p:nvSpPr>
          <p:cNvPr id="5" name="Content Placeholder 4">
            <a:extLst>
              <a:ext uri="{FF2B5EF4-FFF2-40B4-BE49-F238E27FC236}">
                <a16:creationId xmlns:a16="http://schemas.microsoft.com/office/drawing/2014/main" id="{4042ECD7-2289-AEC1-8E79-68FE54F00464}"/>
              </a:ext>
            </a:extLst>
          </p:cNvPr>
          <p:cNvSpPr>
            <a:spLocks noGrp="1"/>
          </p:cNvSpPr>
          <p:nvPr>
            <p:ph idx="4294967295"/>
          </p:nvPr>
        </p:nvSpPr>
        <p:spPr>
          <a:xfrm>
            <a:off x="381000" y="874712"/>
            <a:ext cx="8229600" cy="3394075"/>
          </a:xfrm>
        </p:spPr>
        <p:txBody>
          <a:bodyPr/>
          <a:lstStyle/>
          <a:p>
            <a:pPr marL="0" indent="0" algn="ctr">
              <a:buNone/>
            </a:pPr>
            <a:endParaRPr lang="en-US" i="1" dirty="0"/>
          </a:p>
          <a:p>
            <a:pPr marL="0" indent="0" algn="ctr">
              <a:buNone/>
            </a:pPr>
            <a:endParaRPr lang="en-US" i="1" dirty="0"/>
          </a:p>
          <a:p>
            <a:pPr marL="0" indent="0" algn="ctr">
              <a:buNone/>
            </a:pPr>
            <a:r>
              <a:rPr lang="en-US" i="1" dirty="0"/>
              <a:t>How do we specify an IP </a:t>
            </a:r>
            <a:r>
              <a:rPr lang="en-US" i="1" u="sng" dirty="0"/>
              <a:t>network</a:t>
            </a:r>
            <a:r>
              <a:rPr lang="en-US" i="1" dirty="0"/>
              <a:t> (range of addresses)?</a:t>
            </a:r>
          </a:p>
          <a:p>
            <a:pPr marL="0" indent="0" algn="ctr">
              <a:buNone/>
            </a:pPr>
            <a:endParaRPr lang="en-US" i="1" dirty="0"/>
          </a:p>
          <a:p>
            <a:pPr marL="0" indent="0" algn="ctr">
              <a:buNone/>
            </a:pPr>
            <a:endParaRPr lang="en-US" i="1" dirty="0"/>
          </a:p>
          <a:p>
            <a:pPr marL="0" indent="0" algn="ctr">
              <a:buNone/>
            </a:pPr>
            <a:r>
              <a:rPr lang="en-US" i="1" dirty="0"/>
              <a:t>What does it mean for an address to be </a:t>
            </a:r>
            <a:r>
              <a:rPr lang="en-US" i="1" u="sng" dirty="0"/>
              <a:t>in</a:t>
            </a:r>
            <a:r>
              <a:rPr lang="en-US" i="1" dirty="0"/>
              <a:t> a network?</a:t>
            </a:r>
          </a:p>
        </p:txBody>
      </p:sp>
    </p:spTree>
    <p:extLst>
      <p:ext uri="{BB962C8B-B14F-4D97-AF65-F5344CB8AC3E}">
        <p14:creationId xmlns:p14="http://schemas.microsoft.com/office/powerpoint/2010/main" val="4138084538"/>
      </p:ext>
    </p:extLst>
  </p:cSld>
  <p:clrMapOvr>
    <a:masterClrMapping/>
  </p:clrMapOvr>
</p:sld>
</file>

<file path=ppt/theme/theme1.xml><?xml version="1.0" encoding="utf-8"?>
<a:theme xmlns:a="http://schemas.openxmlformats.org/drawingml/2006/main" name="Blue_Line">
  <a:themeElements>
    <a:clrScheme name="Custom 13">
      <a:dk1>
        <a:srgbClr val="000000"/>
      </a:dk1>
      <a:lt1>
        <a:srgbClr val="FFFFFF"/>
      </a:lt1>
      <a:dk2>
        <a:srgbClr val="283138"/>
      </a:dk2>
      <a:lt2>
        <a:srgbClr val="AC2B37"/>
      </a:lt2>
      <a:accent1>
        <a:srgbClr val="838D9B"/>
      </a:accent1>
      <a:accent2>
        <a:srgbClr val="AC2B37"/>
      </a:accent2>
      <a:accent3>
        <a:srgbClr val="80716A"/>
      </a:accent3>
      <a:accent4>
        <a:srgbClr val="94147C"/>
      </a:accent4>
      <a:accent5>
        <a:srgbClr val="5D5AD2"/>
      </a:accent5>
      <a:accent6>
        <a:srgbClr val="6F6C7D"/>
      </a:accent6>
      <a:hlink>
        <a:srgbClr val="6187E3"/>
      </a:hlink>
      <a:folHlink>
        <a:srgbClr val="7B8E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mtClean="0">
            <a:latin typeface="Avenir Book" charset="0"/>
            <a:ea typeface="Avenir Book" charset="0"/>
            <a:cs typeface="Avenir Book"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128439</TotalTime>
  <Words>4812</Words>
  <Application>Microsoft Macintosh PowerPoint</Application>
  <PresentationFormat>On-screen Show (16:9)</PresentationFormat>
  <Paragraphs>978</Paragraphs>
  <Slides>71</Slides>
  <Notes>36</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71</vt:i4>
      </vt:variant>
    </vt:vector>
  </HeadingPairs>
  <TitlesOfParts>
    <vt:vector size="81" baseType="lpstr">
      <vt:lpstr>Arial</vt:lpstr>
      <vt:lpstr>Avenir Book</vt:lpstr>
      <vt:lpstr>Calibri</vt:lpstr>
      <vt:lpstr>Consolas</vt:lpstr>
      <vt:lpstr>Courier New</vt:lpstr>
      <vt:lpstr>Monaco</vt:lpstr>
      <vt:lpstr>Symbol</vt:lpstr>
      <vt:lpstr>Verdana</vt:lpstr>
      <vt:lpstr>xkcd Script</vt:lpstr>
      <vt:lpstr>Blue_Line</vt:lpstr>
      <vt:lpstr>CSCI1680 Network Layer:  IP &amp; Forwarding II</vt:lpstr>
      <vt:lpstr>Administivia</vt:lpstr>
      <vt:lpstr>Administivia</vt:lpstr>
      <vt:lpstr>Today</vt:lpstr>
      <vt:lpstr>Where we left off</vt:lpstr>
      <vt:lpstr>Warmup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prefixes</vt:lpstr>
      <vt:lpstr>PowerPoint Presentation</vt:lpstr>
      <vt:lpstr>Example</vt:lpstr>
      <vt:lpstr>PowerPoint Presentation</vt:lpstr>
      <vt:lpstr>How do we move  packets between networks?</vt:lpstr>
      <vt:lpstr>Forwarding IP packets</vt:lpstr>
      <vt:lpstr>IP forwarding</vt:lpstr>
      <vt:lpstr>IP forwarding</vt:lpstr>
      <vt:lpstr>IP forwarding</vt:lpstr>
      <vt:lpstr>Forwarding IP packets</vt:lpstr>
      <vt:lpstr>Forwarding IP packets</vt:lpstr>
      <vt:lpstr>What about the rest?</vt:lpstr>
      <vt:lpstr>PowerPoint Presentation</vt:lpstr>
      <vt:lpstr>PowerPoint Presentation</vt:lpstr>
      <vt:lpstr>PowerPoint Presentation</vt:lpstr>
      <vt:lpstr>PowerPoint Presentation</vt:lpstr>
      <vt:lpstr>PowerPoint Presentation</vt:lpstr>
      <vt:lpstr>PowerPoint Presentation</vt:lpstr>
      <vt:lpstr>Does it scale?</vt:lpstr>
      <vt:lpstr>Does it scale?</vt:lpstr>
      <vt:lpstr>Does it scale?</vt:lpstr>
      <vt:lpstr>PowerPoint Presentation</vt:lpstr>
      <vt:lpstr>A forwarding table (my laptop)</vt:lpstr>
      <vt:lpstr>A routing table</vt:lpstr>
      <vt:lpstr>A routing table</vt:lpstr>
      <vt:lpstr>A large table</vt:lpstr>
      <vt:lpstr>How does forwarding actually work?</vt:lpstr>
      <vt:lpstr>The IPv4 Header</vt:lpstr>
      <vt:lpstr>Most Important fields</vt:lpstr>
      <vt:lpstr>More important fields</vt:lpstr>
      <vt:lpstr>How a checksum works</vt:lpstr>
      <vt:lpstr>Less important fields</vt:lpstr>
      <vt:lpstr>Forwarding steps</vt:lpstr>
      <vt:lpstr>A ”networking stack”</vt:lpstr>
      <vt:lpstr>A ”networking stack”</vt:lpstr>
      <vt:lpstr>A ”networking stack”</vt:lpstr>
      <vt:lpstr>A ”networking stack”</vt:lpstr>
      <vt:lpstr>Forwarding mechanics</vt:lpstr>
      <vt:lpstr>How to avoid loops?</vt:lpstr>
      <vt:lpstr>Traceroute</vt:lpstr>
      <vt:lpstr>Traceroute example</vt:lpstr>
      <vt:lpstr>Traceroute example</vt:lpstr>
      <vt:lpstr>Putting it all together</vt:lpstr>
      <vt:lpstr>Demo:  IP project</vt:lpstr>
      <vt:lpstr>Coming up…</vt:lpstr>
      <vt:lpstr>PowerPoint Presentation</vt:lpstr>
      <vt:lpstr>Backup slides from last lecture</vt:lpstr>
      <vt:lpstr>Common prefixes</vt:lpstr>
      <vt:lpstr>How IP forwarding works</vt:lpstr>
      <vt:lpstr>Forwarding IP packets</vt:lpstr>
      <vt:lpstr>Forwarding IP packets</vt:lpstr>
      <vt:lpstr>Putting it all together… </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Usable Network Traffic Policies for IoT Devices in Home Networks</dc:title>
  <dc:subject/>
  <dc:creator>Nicholas DeMarinis</dc:creator>
  <cp:keywords/>
  <dc:description/>
  <cp:lastModifiedBy>DeMarinis, Nicholas</cp:lastModifiedBy>
  <cp:revision>2082</cp:revision>
  <cp:lastPrinted>2021-08-27T18:04:24Z</cp:lastPrinted>
  <dcterms:created xsi:type="dcterms:W3CDTF">2014-03-05T10:18:08Z</dcterms:created>
  <dcterms:modified xsi:type="dcterms:W3CDTF">2026-02-12T13:40:02Z</dcterms:modified>
  <cp:category/>
</cp:coreProperties>
</file>