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7"/>
  </p:notesMasterIdLst>
  <p:sldIdLst>
    <p:sldId id="256" r:id="rId2"/>
    <p:sldId id="300" r:id="rId3"/>
    <p:sldId id="588" r:id="rId4"/>
    <p:sldId id="630" r:id="rId5"/>
    <p:sldId id="631" r:id="rId6"/>
    <p:sldId id="642" r:id="rId7"/>
    <p:sldId id="651" r:id="rId8"/>
    <p:sldId id="577" r:id="rId9"/>
    <p:sldId id="600" r:id="rId10"/>
    <p:sldId id="601" r:id="rId11"/>
    <p:sldId id="652" r:id="rId12"/>
    <p:sldId id="580" r:id="rId13"/>
    <p:sldId id="604" r:id="rId14"/>
    <p:sldId id="581" r:id="rId15"/>
    <p:sldId id="605" r:id="rId16"/>
    <p:sldId id="606" r:id="rId17"/>
    <p:sldId id="653" r:id="rId18"/>
    <p:sldId id="584" r:id="rId19"/>
    <p:sldId id="532" r:id="rId20"/>
    <p:sldId id="494" r:id="rId21"/>
    <p:sldId id="301" r:id="rId22"/>
    <p:sldId id="633" r:id="rId23"/>
    <p:sldId id="259" r:id="rId24"/>
    <p:sldId id="634" r:id="rId25"/>
    <p:sldId id="492" r:id="rId26"/>
    <p:sldId id="546" r:id="rId27"/>
    <p:sldId id="540" r:id="rId28"/>
    <p:sldId id="464" r:id="rId29"/>
    <p:sldId id="554" r:id="rId30"/>
    <p:sldId id="668" r:id="rId31"/>
    <p:sldId id="555" r:id="rId32"/>
    <p:sldId id="557" r:id="rId33"/>
    <p:sldId id="266" r:id="rId34"/>
    <p:sldId id="267" r:id="rId35"/>
    <p:sldId id="666" r:id="rId36"/>
    <p:sldId id="636" r:id="rId37"/>
    <p:sldId id="637" r:id="rId38"/>
    <p:sldId id="638" r:id="rId39"/>
    <p:sldId id="268" r:id="rId40"/>
    <p:sldId id="639" r:id="rId41"/>
    <p:sldId id="667" r:id="rId42"/>
    <p:sldId id="269" r:id="rId43"/>
    <p:sldId id="640" r:id="rId44"/>
    <p:sldId id="641" r:id="rId45"/>
    <p:sldId id="537" r:id="rId46"/>
    <p:sldId id="272" r:id="rId47"/>
    <p:sldId id="553" r:id="rId48"/>
    <p:sldId id="547" r:id="rId49"/>
    <p:sldId id="655" r:id="rId50"/>
    <p:sldId id="517" r:id="rId51"/>
    <p:sldId id="353" r:id="rId52"/>
    <p:sldId id="528" r:id="rId53"/>
    <p:sldId id="518" r:id="rId54"/>
    <p:sldId id="521" r:id="rId55"/>
    <p:sldId id="530" r:id="rId56"/>
    <p:sldId id="656" r:id="rId57"/>
    <p:sldId id="657" r:id="rId58"/>
    <p:sldId id="355" r:id="rId59"/>
    <p:sldId id="356" r:id="rId60"/>
    <p:sldId id="658" r:id="rId61"/>
    <p:sldId id="357" r:id="rId62"/>
    <p:sldId id="358" r:id="rId63"/>
    <p:sldId id="659" r:id="rId64"/>
    <p:sldId id="529" r:id="rId65"/>
    <p:sldId id="660" r:id="rId66"/>
    <p:sldId id="360" r:id="rId67"/>
    <p:sldId id="523" r:id="rId68"/>
    <p:sldId id="525" r:id="rId69"/>
    <p:sldId id="364" r:id="rId70"/>
    <p:sldId id="526" r:id="rId71"/>
    <p:sldId id="362" r:id="rId72"/>
    <p:sldId id="365" r:id="rId73"/>
    <p:sldId id="527" r:id="rId74"/>
    <p:sldId id="367" r:id="rId75"/>
    <p:sldId id="661" r:id="rId76"/>
    <p:sldId id="662" r:id="rId77"/>
    <p:sldId id="663" r:id="rId78"/>
    <p:sldId id="514" r:id="rId79"/>
    <p:sldId id="519" r:id="rId80"/>
    <p:sldId id="515" r:id="rId81"/>
    <p:sldId id="664" r:id="rId82"/>
    <p:sldId id="520" r:id="rId83"/>
    <p:sldId id="531" r:id="rId84"/>
    <p:sldId id="498" r:id="rId85"/>
    <p:sldId id="499" r:id="rId86"/>
    <p:sldId id="409" r:id="rId87"/>
    <p:sldId id="500" r:id="rId88"/>
    <p:sldId id="501" r:id="rId89"/>
    <p:sldId id="502" r:id="rId90"/>
    <p:sldId id="503" r:id="rId91"/>
    <p:sldId id="504" r:id="rId92"/>
    <p:sldId id="407" r:id="rId93"/>
    <p:sldId id="654" r:id="rId94"/>
    <p:sldId id="607" r:id="rId95"/>
    <p:sldId id="534" r:id="rId96"/>
    <p:sldId id="609" r:id="rId97"/>
    <p:sldId id="611" r:id="rId98"/>
    <p:sldId id="612" r:id="rId99"/>
    <p:sldId id="616" r:id="rId100"/>
    <p:sldId id="614" r:id="rId101"/>
    <p:sldId id="615" r:id="rId102"/>
    <p:sldId id="621" r:id="rId103"/>
    <p:sldId id="622" r:id="rId104"/>
    <p:sldId id="623" r:id="rId105"/>
    <p:sldId id="629" r:id="rId106"/>
    <p:sldId id="624" r:id="rId107"/>
    <p:sldId id="632" r:id="rId108"/>
    <p:sldId id="618" r:id="rId109"/>
    <p:sldId id="617" r:id="rId110"/>
    <p:sldId id="613" r:id="rId111"/>
    <p:sldId id="625" r:id="rId112"/>
    <p:sldId id="619" r:id="rId113"/>
    <p:sldId id="626" r:id="rId114"/>
    <p:sldId id="627" r:id="rId115"/>
    <p:sldId id="610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CB33"/>
    <a:srgbClr val="FF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51" autoAdjust="0"/>
    <p:restoredTop sz="83607" autoAdjust="0"/>
  </p:normalViewPr>
  <p:slideViewPr>
    <p:cSldViewPr snapToGrid="0" snapToObjects="1">
      <p:cViewPr varScale="1">
        <p:scale>
          <a:sx n="77" d="100"/>
          <a:sy n="77" d="100"/>
        </p:scale>
        <p:origin x="200" y="704"/>
      </p:cViewPr>
      <p:guideLst>
        <p:guide orient="horz" pos="2112"/>
        <p:guide pos="3888"/>
      </p:guideLst>
    </p:cSldViewPr>
  </p:slideViewPr>
  <p:outlineViewPr>
    <p:cViewPr>
      <p:scale>
        <a:sx n="33" d="100"/>
        <a:sy n="33" d="100"/>
      </p:scale>
      <p:origin x="0" y="14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2ED56-563E-7042-B9B2-8D0209C290CF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4D5AE-91A4-BE4E-B7FC-F1521B8872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first look at how we move packets between the two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A2DA-734F-204E-B2A7-A7DCBD52147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50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routing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21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routing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07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routing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37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routing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57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83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30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D-A fails</a:t>
            </a:r>
          </a:p>
          <a:p>
            <a:pPr marL="228600" indent="-228600">
              <a:buAutoNum type="arabicPeriod"/>
            </a:pPr>
            <a:r>
              <a:rPr lang="en-US" dirty="0"/>
              <a:t>A sends update to B:  (D, Inf)</a:t>
            </a:r>
          </a:p>
          <a:p>
            <a:pPr marL="228600" indent="-228600">
              <a:buAutoNum type="arabicPeriod"/>
            </a:pPr>
            <a:r>
              <a:rPr lang="en-US" dirty="0"/>
              <a:t>C sends an update to B, so it now has  (D, 2,C) (This is the race)</a:t>
            </a:r>
          </a:p>
          <a:p>
            <a:pPr marL="228600" lvl="0" indent="-228600">
              <a:buAutoNum type="arabicPeriod"/>
            </a:pPr>
            <a:r>
              <a:rPr lang="en-US" dirty="0"/>
              <a:t>B sends update to A, which gets (D, B, 4)</a:t>
            </a:r>
          </a:p>
          <a:p>
            <a:pPr marL="228600" lvl="0" indent="-228600">
              <a:buAutoNum type="arabicPeriod"/>
            </a:pPr>
            <a:endParaRPr lang="en-US" dirty="0"/>
          </a:p>
          <a:p>
            <a:pPr marL="228600" lvl="0" indent="-228600">
              <a:buAutoNum type="arabicPeriod"/>
            </a:pPr>
            <a:r>
              <a:rPr lang="en-US" dirty="0"/>
              <a:t>Keep going until you reach infinity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3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D-A fails</a:t>
            </a:r>
          </a:p>
          <a:p>
            <a:pPr marL="228600" indent="-228600">
              <a:buAutoNum type="arabicPeriod"/>
            </a:pPr>
            <a:r>
              <a:rPr lang="en-US" dirty="0"/>
              <a:t>A sends update to B:  (D, Inf)</a:t>
            </a:r>
          </a:p>
          <a:p>
            <a:pPr marL="228600" indent="-228600">
              <a:buAutoNum type="arabicPeriod"/>
            </a:pPr>
            <a:r>
              <a:rPr lang="en-US" dirty="0"/>
              <a:t>C sends an update to B, so it now has  (D, 2,C) (This is the race)</a:t>
            </a:r>
          </a:p>
          <a:p>
            <a:pPr marL="228600" lvl="0" indent="-228600">
              <a:buAutoNum type="arabicPeriod"/>
            </a:pPr>
            <a:r>
              <a:rPr lang="en-US" dirty="0"/>
              <a:t>B sends update to A, which gets (D, B, 4)</a:t>
            </a:r>
          </a:p>
          <a:p>
            <a:pPr marL="228600" lvl="0" indent="-228600">
              <a:buAutoNum type="arabicPeriod"/>
            </a:pPr>
            <a:endParaRPr lang="en-US" dirty="0"/>
          </a:p>
          <a:p>
            <a:pPr marL="228600" lvl="0" indent="-228600">
              <a:buAutoNum type="arabicPeriod"/>
            </a:pPr>
            <a:r>
              <a:rPr lang="en-US" dirty="0"/>
              <a:t>Keep going until you reach infinity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96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D-A fails</a:t>
            </a:r>
          </a:p>
          <a:p>
            <a:pPr marL="228600" indent="-228600">
              <a:buAutoNum type="arabicPeriod"/>
            </a:pPr>
            <a:r>
              <a:rPr lang="en-US" dirty="0"/>
              <a:t>A sends update to B:  (D, Inf)</a:t>
            </a:r>
          </a:p>
          <a:p>
            <a:pPr marL="228600" indent="-228600">
              <a:buAutoNum type="arabicPeriod"/>
            </a:pPr>
            <a:r>
              <a:rPr lang="en-US" dirty="0"/>
              <a:t>C sends an update to B, so it now has  (D, 2,C) (This is the race)</a:t>
            </a:r>
          </a:p>
          <a:p>
            <a:pPr marL="228600" lvl="0" indent="-228600">
              <a:buAutoNum type="arabicPeriod"/>
            </a:pPr>
            <a:r>
              <a:rPr lang="en-US" dirty="0"/>
              <a:t>B sends update to A, which gets (D, B, 4)</a:t>
            </a:r>
          </a:p>
          <a:p>
            <a:pPr marL="228600" lvl="0" indent="-228600">
              <a:buAutoNum type="arabicPeriod"/>
            </a:pPr>
            <a:endParaRPr lang="en-US" dirty="0"/>
          </a:p>
          <a:p>
            <a:pPr marL="228600" lvl="0" indent="-228600">
              <a:buAutoNum type="arabicPeriod"/>
            </a:pPr>
            <a:r>
              <a:rPr lang="en-US" dirty="0"/>
              <a:t>Keep going until you reach infinity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71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to do triggered updates in the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8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A2DA-734F-204E-B2A7-A7DCBD52147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29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to do triggered updates in the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07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to do triggered updates in the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76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A2DA-734F-204E-B2A7-A7DCBD521470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58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26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61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93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04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Forwarding uses forwarding table, routing builds forwarding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75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Forwarding uses forwarding table, routing builds forwarding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63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19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A2DA-734F-204E-B2A7-A7DCBD52147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58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Takes this information and synthesizes it down into its forwarding table </a:t>
            </a:r>
            <a:r>
              <a:rPr lang="en-US" dirty="0" err="1"/>
              <a:t>baed</a:t>
            </a:r>
            <a:r>
              <a:rPr lang="en-US" dirty="0"/>
              <a:t> on interfaces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A2DA-734F-204E-B2A7-A7DCBD52147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9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75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7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2485893"/>
            <a:ext cx="12192000" cy="0"/>
          </a:xfrm>
          <a:prstGeom prst="line">
            <a:avLst/>
          </a:prstGeom>
          <a:ln w="508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7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5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7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0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1169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969000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23000">
                  <a:srgbClr val="999999"/>
                </a:gs>
                <a:gs pos="51000">
                  <a:srgbClr val="22A6F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24920" y="5969009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1996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1957" y="5979328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4389" y="5969003"/>
            <a:ext cx="4235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15720" y="5969008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094" y="5979328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0950" y="5969001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58481" y="5969000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1389" y="5969004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2000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29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5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3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810000"/>
            <a:ext cx="12192000" cy="0"/>
          </a:xfrm>
          <a:prstGeom prst="line">
            <a:avLst/>
          </a:prstGeom>
          <a:ln w="635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88759" y="266700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34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64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82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55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2/19/26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5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005" y="76200"/>
            <a:ext cx="117565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44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121917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html/rfc245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html/rfc245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163" y="484187"/>
            <a:ext cx="12254345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CS 1680</a:t>
            </a:r>
            <a:br>
              <a:rPr lang="en-US" dirty="0"/>
            </a:br>
            <a:r>
              <a:rPr lang="en-US" dirty="0"/>
              <a:t>Intra-domain Routing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40902" y="6550224"/>
            <a:ext cx="6782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Based</a:t>
            </a:r>
            <a:r>
              <a:rPr lang="en-US" sz="1400" dirty="0"/>
              <a:t> partly on lecture notes by Rodrigo Fonseca, David </a:t>
            </a:r>
            <a:r>
              <a:rPr lang="en-US" sz="1400" dirty="0" err="1"/>
              <a:t>Mazières</a:t>
            </a:r>
            <a:r>
              <a:rPr lang="en-US" sz="1400" dirty="0"/>
              <a:t>, Phil Levis, John </a:t>
            </a:r>
            <a:r>
              <a:rPr lang="en-US" sz="1400" dirty="0" err="1"/>
              <a:t>Jannotti</a:t>
            </a:r>
            <a:endParaRPr lang="en-US" sz="14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24CB6E2-BFDF-D7E6-0BEA-187E87D2B2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850FC1-ABF4-32D9-DAF4-F568127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an 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7DE4B-7C51-99DA-810A-D11E6A948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 ways to configure an IP for a host:</a:t>
            </a:r>
          </a:p>
          <a:p>
            <a:r>
              <a:rPr lang="en-US" dirty="0"/>
              <a:t> </a:t>
            </a:r>
            <a:r>
              <a:rPr lang="en-US" u="sng" dirty="0"/>
              <a:t>Static</a:t>
            </a:r>
            <a:r>
              <a:rPr lang="en-US" dirty="0"/>
              <a:t> configuration:  manually specify IP address, mask, gateway, …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>
                <a:solidFill>
                  <a:srgbClr val="FFC000"/>
                </a:solidFill>
              </a:rPr>
              <a:t>=&gt; More common with network devices that don’t change often</a:t>
            </a:r>
          </a:p>
          <a:p>
            <a:r>
              <a:rPr lang="en-US" dirty="0"/>
              <a:t>Automatic:  ask the network for an IP when you connect!</a:t>
            </a:r>
          </a:p>
          <a:p>
            <a:pPr marL="1142972" lvl="2" indent="0">
              <a:buNone/>
            </a:pPr>
            <a:r>
              <a:rPr lang="en-US" dirty="0">
                <a:solidFill>
                  <a:srgbClr val="FFC000"/>
                </a:solidFill>
              </a:rPr>
              <a:t>=&gt; Most common for end hosts</a:t>
            </a:r>
          </a:p>
          <a:p>
            <a:pPr marL="1142972" lvl="2" indent="0">
              <a:buNone/>
            </a:pPr>
            <a:r>
              <a:rPr lang="en-US" dirty="0">
                <a:solidFill>
                  <a:srgbClr val="FFC000"/>
                </a:solidFill>
              </a:rPr>
              <a:t>=&gt; Dynamic Host Configuration Protocol (DHCP)</a:t>
            </a:r>
          </a:p>
        </p:txBody>
      </p:sp>
    </p:spTree>
    <p:extLst>
      <p:ext uri="{BB962C8B-B14F-4D97-AF65-F5344CB8AC3E}">
        <p14:creationId xmlns:p14="http://schemas.microsoft.com/office/powerpoint/2010/main" val="27378671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90C2-1E45-3437-6ADB-C497D1F1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IPs (RFC1918)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F30DD-30D0-B46A-0246-256C6668B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5901"/>
            <a:ext cx="10972800" cy="486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IP ranges reserved for “private” networks: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FFC92F-059E-63A9-1ED3-5FFDD91A4AA4}"/>
              </a:ext>
            </a:extLst>
          </p:cNvPr>
          <p:cNvGraphicFramePr>
            <a:graphicFrameLocks noGrp="1"/>
          </p:cNvGraphicFramePr>
          <p:nvPr/>
        </p:nvGraphicFramePr>
        <p:xfrm>
          <a:off x="1558548" y="2400300"/>
          <a:ext cx="9074904" cy="1981200"/>
        </p:xfrm>
        <a:graphic>
          <a:graphicData uri="http://schemas.openxmlformats.org/drawingml/2006/table">
            <a:tbl>
              <a:tblPr firstRow="1" bandRow="1"/>
              <a:tblGrid>
                <a:gridCol w="3033868">
                  <a:extLst>
                    <a:ext uri="{9D8B030D-6E8A-4147-A177-3AD203B41FA5}">
                      <a16:colId xmlns:a16="http://schemas.microsoft.com/office/drawing/2014/main" val="2818217184"/>
                    </a:ext>
                  </a:extLst>
                </a:gridCol>
                <a:gridCol w="6041036">
                  <a:extLst>
                    <a:ext uri="{9D8B030D-6E8A-4147-A177-3AD203B41FA5}">
                      <a16:colId xmlns:a16="http://schemas.microsoft.com/office/drawing/2014/main" val="1431405096"/>
                    </a:ext>
                  </a:extLst>
                </a:gridCol>
              </a:tblGrid>
              <a:tr h="39324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Prefix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6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Use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228461"/>
                  </a:ext>
                </a:extLst>
              </a:tr>
              <a:tr h="39324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127.0.0.0/8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“Loopback” address—always for current host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56005"/>
                  </a:ext>
                </a:extLst>
              </a:tr>
              <a:tr h="39324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10.0.0.0/8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Reserved for private internal networks (RFC1918)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076437"/>
                  </a:ext>
                </a:extLst>
              </a:tr>
              <a:tr h="39324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192.168.0.0/16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IF2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645885"/>
                  </a:ext>
                </a:extLst>
              </a:tr>
              <a:tr h="39324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172.16.0.0/12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IF0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055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4097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90C2-1E45-3437-6ADB-C497D1F1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IPs (RFC1918)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F30DD-30D0-B46A-0246-256C6668B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5901"/>
            <a:ext cx="10972800" cy="486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IP ranges reserved for “private” networks: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Many networks will use these blocks internally</a:t>
            </a:r>
          </a:p>
          <a:p>
            <a:r>
              <a:rPr lang="en-US" dirty="0"/>
              <a:t>These IPs should never be routed over the Internet!</a:t>
            </a:r>
          </a:p>
          <a:p>
            <a:pPr lvl="1"/>
            <a:r>
              <a:rPr lang="en-US" dirty="0"/>
              <a:t>What would happen if they were?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FFC92F-059E-63A9-1ED3-5FFDD91A4AA4}"/>
              </a:ext>
            </a:extLst>
          </p:cNvPr>
          <p:cNvGraphicFramePr>
            <a:graphicFrameLocks noGrp="1"/>
          </p:cNvGraphicFramePr>
          <p:nvPr/>
        </p:nvGraphicFramePr>
        <p:xfrm>
          <a:off x="1558548" y="2400300"/>
          <a:ext cx="9074904" cy="1981200"/>
        </p:xfrm>
        <a:graphic>
          <a:graphicData uri="http://schemas.openxmlformats.org/drawingml/2006/table">
            <a:tbl>
              <a:tblPr firstRow="1" bandRow="1"/>
              <a:tblGrid>
                <a:gridCol w="3033868">
                  <a:extLst>
                    <a:ext uri="{9D8B030D-6E8A-4147-A177-3AD203B41FA5}">
                      <a16:colId xmlns:a16="http://schemas.microsoft.com/office/drawing/2014/main" val="2818217184"/>
                    </a:ext>
                  </a:extLst>
                </a:gridCol>
                <a:gridCol w="6041036">
                  <a:extLst>
                    <a:ext uri="{9D8B030D-6E8A-4147-A177-3AD203B41FA5}">
                      <a16:colId xmlns:a16="http://schemas.microsoft.com/office/drawing/2014/main" val="1431405096"/>
                    </a:ext>
                  </a:extLst>
                </a:gridCol>
              </a:tblGrid>
              <a:tr h="39324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Prefix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6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Use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228461"/>
                  </a:ext>
                </a:extLst>
              </a:tr>
              <a:tr h="39324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127.0.0.0/8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“Loopback” address—always for current host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56005"/>
                  </a:ext>
                </a:extLst>
              </a:tr>
              <a:tr h="39324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10.0.0.0/8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Reserved for private internal networks (RFC1918)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076437"/>
                  </a:ext>
                </a:extLst>
              </a:tr>
              <a:tr h="39324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192.168.0.0/16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IF2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645885"/>
                  </a:ext>
                </a:extLst>
              </a:tr>
              <a:tr h="39324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172.16.0.0/12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2000" dirty="0">
                          <a:latin typeface="Avenir Book" panose="02000503020000020003" pitchFamily="2" charset="0"/>
                        </a:rPr>
                        <a:t>IF0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055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1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4202-EC99-7B49-9E0C-6027BA739B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6533" y="-139751"/>
            <a:ext cx="10972800" cy="1143000"/>
          </a:xfrm>
        </p:spPr>
        <p:txBody>
          <a:bodyPr/>
          <a:lstStyle/>
          <a:p>
            <a:r>
              <a:rPr lang="en-US" dirty="0"/>
              <a:t>How NAT works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9AF886-B574-8503-0C4E-C3B0E3BBF11C}"/>
              </a:ext>
            </a:extLst>
          </p:cNvPr>
          <p:cNvCxnSpPr>
            <a:cxnSpLocks/>
          </p:cNvCxnSpPr>
          <p:nvPr/>
        </p:nvCxnSpPr>
        <p:spPr>
          <a:xfrm flipH="1" flipV="1">
            <a:off x="3106122" y="2006271"/>
            <a:ext cx="2470277" cy="94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4">
            <a:extLst>
              <a:ext uri="{FF2B5EF4-FFF2-40B4-BE49-F238E27FC236}">
                <a16:creationId xmlns:a16="http://schemas.microsoft.com/office/drawing/2014/main" id="{8EA728DF-7DF8-D057-E876-51D83A7A9F42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>
            <a:off x="3055297" y="776442"/>
            <a:ext cx="2470277" cy="1239239"/>
          </a:xfrm>
          <a:prstGeom prst="bentConnector3">
            <a:avLst>
              <a:gd name="adj1" fmla="val 633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4">
            <a:extLst>
              <a:ext uri="{FF2B5EF4-FFF2-40B4-BE49-F238E27FC236}">
                <a16:creationId xmlns:a16="http://schemas.microsoft.com/office/drawing/2014/main" id="{3F2ED57B-C42E-4023-FF9D-D826EB6F4169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 flipV="1">
            <a:off x="3106127" y="2015679"/>
            <a:ext cx="2419447" cy="1209685"/>
          </a:xfrm>
          <a:prstGeom prst="bentConnector3">
            <a:avLst>
              <a:gd name="adj1" fmla="val 6417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4">
            <a:extLst>
              <a:ext uri="{FF2B5EF4-FFF2-40B4-BE49-F238E27FC236}">
                <a16:creationId xmlns:a16="http://schemas.microsoft.com/office/drawing/2014/main" id="{8527216C-72F9-CCC4-3607-9B1D7A7F4C02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6819768" y="2015679"/>
            <a:ext cx="1523487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F696CB-158A-899F-57E5-A152D131B7CC}"/>
              </a:ext>
            </a:extLst>
          </p:cNvPr>
          <p:cNvSpPr txBox="1"/>
          <p:nvPr/>
        </p:nvSpPr>
        <p:spPr>
          <a:xfrm>
            <a:off x="2687791" y="1035771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D647A7-5730-83B3-981B-2535CB02D86E}"/>
              </a:ext>
            </a:extLst>
          </p:cNvPr>
          <p:cNvSpPr/>
          <p:nvPr/>
        </p:nvSpPr>
        <p:spPr>
          <a:xfrm>
            <a:off x="3312840" y="679407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0B33EB-5B7D-6D2A-34D2-E5775EA3AF4F}"/>
              </a:ext>
            </a:extLst>
          </p:cNvPr>
          <p:cNvSpPr/>
          <p:nvPr/>
        </p:nvSpPr>
        <p:spPr>
          <a:xfrm>
            <a:off x="3310862" y="1896136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BA5F8E-ED5A-33F0-BC6A-99591E9F35D0}"/>
              </a:ext>
            </a:extLst>
          </p:cNvPr>
          <p:cNvSpPr/>
          <p:nvPr/>
        </p:nvSpPr>
        <p:spPr>
          <a:xfrm>
            <a:off x="3310862" y="311049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C63AA0-93F8-66CE-06E0-9A1CBEB63111}"/>
              </a:ext>
            </a:extLst>
          </p:cNvPr>
          <p:cNvSpPr/>
          <p:nvPr/>
        </p:nvSpPr>
        <p:spPr>
          <a:xfrm>
            <a:off x="5298842" y="191168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EEA0CE-A010-DB4F-322C-A44F7ED44828}"/>
              </a:ext>
            </a:extLst>
          </p:cNvPr>
          <p:cNvSpPr/>
          <p:nvPr/>
        </p:nvSpPr>
        <p:spPr>
          <a:xfrm>
            <a:off x="6812800" y="193194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EA8D0-A092-3EC2-BD2E-CB835B86C21B}"/>
              </a:ext>
            </a:extLst>
          </p:cNvPr>
          <p:cNvSpPr txBox="1"/>
          <p:nvPr/>
        </p:nvSpPr>
        <p:spPr>
          <a:xfrm>
            <a:off x="2749187" y="3440645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1.2.1.102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1C9027-2DE8-24A2-7C99-52E00FB15378}"/>
              </a:ext>
            </a:extLst>
          </p:cNvPr>
          <p:cNvSpPr txBox="1"/>
          <p:nvPr/>
        </p:nvSpPr>
        <p:spPr>
          <a:xfrm>
            <a:off x="4576483" y="2327160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8E29C4-2C01-D0F7-137E-9F0DE9EAF928}"/>
              </a:ext>
            </a:extLst>
          </p:cNvPr>
          <p:cNvSpPr txBox="1"/>
          <p:nvPr/>
        </p:nvSpPr>
        <p:spPr>
          <a:xfrm>
            <a:off x="6644402" y="2370012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C33"/>
                </a:solidFill>
                <a:latin typeface="Avenir Book" panose="02000503020000020003" pitchFamily="2" charset="0"/>
              </a:rPr>
              <a:t>5.6.7.8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8F877-5244-90F3-663E-56A688976869}"/>
              </a:ext>
            </a:extLst>
          </p:cNvPr>
          <p:cNvSpPr txBox="1"/>
          <p:nvPr/>
        </p:nvSpPr>
        <p:spPr>
          <a:xfrm>
            <a:off x="5145016" y="2059561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F48D38-1C73-D269-53C8-7711C64E134F}"/>
              </a:ext>
            </a:extLst>
          </p:cNvPr>
          <p:cNvSpPr txBox="1"/>
          <p:nvPr/>
        </p:nvSpPr>
        <p:spPr>
          <a:xfrm>
            <a:off x="6747729" y="2069952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0064A6-CB9B-C749-D22A-D1BABE99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6" y="464093"/>
            <a:ext cx="683797" cy="6837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19FD1D-B056-D251-D7B1-9FA92F8C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7" y="1711417"/>
            <a:ext cx="683797" cy="6837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30C33B6-A570-A235-2C73-4A717133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5" y="2883471"/>
            <a:ext cx="683797" cy="6837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484B88-869B-0C00-ED10-289B138B2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73" y="1578751"/>
            <a:ext cx="1294195" cy="873858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4221AB4-2118-194E-9478-EC17EE80F860}"/>
              </a:ext>
            </a:extLst>
          </p:cNvPr>
          <p:cNvSpPr/>
          <p:nvPr/>
        </p:nvSpPr>
        <p:spPr>
          <a:xfrm>
            <a:off x="2572729" y="358330"/>
            <a:ext cx="3183354" cy="4229171"/>
          </a:xfrm>
          <a:prstGeom prst="roundRect">
            <a:avLst/>
          </a:prstGeom>
          <a:noFill/>
          <a:ln>
            <a:solidFill>
              <a:srgbClr val="22A6F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DA3AED-E387-119F-B8BC-2887D1DDE8F6}"/>
              </a:ext>
            </a:extLst>
          </p:cNvPr>
          <p:cNvSpPr txBox="1"/>
          <p:nvPr/>
        </p:nvSpPr>
        <p:spPr>
          <a:xfrm>
            <a:off x="3030213" y="3862133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“Inside” network  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192.168.1.0/24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F9844B-6B03-D1E7-3D46-0F09225BF1A9}"/>
              </a:ext>
            </a:extLst>
          </p:cNvPr>
          <p:cNvSpPr txBox="1"/>
          <p:nvPr/>
        </p:nvSpPr>
        <p:spPr>
          <a:xfrm>
            <a:off x="2572729" y="2273177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192.168.1.101</a:t>
            </a: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B822E529-26CB-D404-DFE5-D58C5DCD2F56}"/>
              </a:ext>
            </a:extLst>
          </p:cNvPr>
          <p:cNvSpPr/>
          <p:nvPr/>
        </p:nvSpPr>
        <p:spPr>
          <a:xfrm>
            <a:off x="7774613" y="1426726"/>
            <a:ext cx="1879335" cy="1154228"/>
          </a:xfrm>
          <a:prstGeom prst="cloud">
            <a:avLst/>
          </a:prstGeom>
          <a:solidFill>
            <a:schemeClr val="tx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532A0D3A-39A7-E99E-1338-8C79D29F77B2}"/>
              </a:ext>
            </a:extLst>
          </p:cNvPr>
          <p:cNvSpPr/>
          <p:nvPr/>
        </p:nvSpPr>
        <p:spPr>
          <a:xfrm>
            <a:off x="7876485" y="1513698"/>
            <a:ext cx="1676116" cy="501981"/>
          </a:xfrm>
          <a:custGeom>
            <a:avLst/>
            <a:gdLst>
              <a:gd name="connsiteX0" fmla="*/ 0 w 836342"/>
              <a:gd name="connsiteY0" fmla="*/ 508005 h 508005"/>
              <a:gd name="connsiteX1" fmla="*/ 267630 w 836342"/>
              <a:gd name="connsiteY1" fmla="*/ 385342 h 508005"/>
              <a:gd name="connsiteX2" fmla="*/ 423747 w 836342"/>
              <a:gd name="connsiteY2" fmla="*/ 6200 h 508005"/>
              <a:gd name="connsiteX3" fmla="*/ 836342 w 836342"/>
              <a:gd name="connsiteY3" fmla="*/ 140015 h 50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342" h="508005">
                <a:moveTo>
                  <a:pt x="0" y="508005"/>
                </a:moveTo>
                <a:cubicBezTo>
                  <a:pt x="98503" y="488490"/>
                  <a:pt x="197006" y="468976"/>
                  <a:pt x="267630" y="385342"/>
                </a:cubicBezTo>
                <a:cubicBezTo>
                  <a:pt x="338254" y="301708"/>
                  <a:pt x="328962" y="47088"/>
                  <a:pt x="423747" y="6200"/>
                </a:cubicBezTo>
                <a:cubicBezTo>
                  <a:pt x="518532" y="-34688"/>
                  <a:pt x="836342" y="140015"/>
                  <a:pt x="836342" y="14001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8F34722-1288-9DB1-5D33-1C60B4468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252" y="1140600"/>
            <a:ext cx="825012" cy="82501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2AE6A9D-5FE4-ACA1-06BA-DCBB3F8D1CA0}"/>
              </a:ext>
            </a:extLst>
          </p:cNvPr>
          <p:cNvSpPr txBox="1"/>
          <p:nvPr/>
        </p:nvSpPr>
        <p:spPr>
          <a:xfrm>
            <a:off x="7894851" y="2656016"/>
            <a:ext cx="176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Rest of Internet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561679-DA03-8235-F3E0-87BCF4828F03}"/>
              </a:ext>
            </a:extLst>
          </p:cNvPr>
          <p:cNvSpPr txBox="1"/>
          <p:nvPr/>
        </p:nvSpPr>
        <p:spPr>
          <a:xfrm>
            <a:off x="9653948" y="1242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74C50CE-378E-D159-0E70-5DDD64632CA5}"/>
              </a:ext>
            </a:extLst>
          </p:cNvPr>
          <p:cNvSpPr/>
          <p:nvPr/>
        </p:nvSpPr>
        <p:spPr>
          <a:xfrm>
            <a:off x="573438" y="5698817"/>
            <a:ext cx="10445858" cy="839760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Router needs to </a:t>
            </a:r>
            <a:r>
              <a:rPr lang="en-US" sz="2400" b="1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remember connection state</a:t>
            </a:r>
          </a:p>
          <a:p>
            <a:r>
              <a:rPr lang="en-US" sz="2400" b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Router makes some (sketchy) assumptions about traffic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773971-852D-FDB9-446C-AD35C84D8390}"/>
              </a:ext>
            </a:extLst>
          </p:cNvPr>
          <p:cNvSpPr txBox="1"/>
          <p:nvPr/>
        </p:nvSpPr>
        <p:spPr>
          <a:xfrm>
            <a:off x="269683" y="4585332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Goal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:  Share one IP among many hosts on a private network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Router </a:t>
            </a:r>
            <a:r>
              <a:rPr lang="en-US" sz="2400" i="1" dirty="0">
                <a:latin typeface="Avenir Book" charset="0"/>
                <a:ea typeface="Avenir Book" charset="0"/>
                <a:cs typeface="Avenir Book" charset="0"/>
              </a:rPr>
              <a:t>translates (modifies) packets from ”inside” to use “outside” address</a:t>
            </a:r>
          </a:p>
          <a:p>
            <a:r>
              <a:rPr lang="en-US" sz="2400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745BEE-93C2-AED5-1304-52B753432AF2}"/>
              </a:ext>
            </a:extLst>
          </p:cNvPr>
          <p:cNvSpPr txBox="1"/>
          <p:nvPr/>
        </p:nvSpPr>
        <p:spPr>
          <a:xfrm>
            <a:off x="7336338" y="634756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(The most common type)</a:t>
            </a:r>
          </a:p>
        </p:txBody>
      </p:sp>
      <p:pic>
        <p:nvPicPr>
          <p:cNvPr id="51" name="Picture 4" descr="use own router">
            <a:extLst>
              <a:ext uri="{FF2B5EF4-FFF2-40B4-BE49-F238E27FC236}">
                <a16:creationId xmlns:a16="http://schemas.microsoft.com/office/drawing/2014/main" id="{CBB9590A-1EE4-8BF6-DA1B-FC26356B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96" y="1684285"/>
            <a:ext cx="911311" cy="6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9F678E-A922-94D3-EB68-55BFDC3881BE}"/>
              </a:ext>
            </a:extLst>
          </p:cNvPr>
          <p:cNvSpPr/>
          <p:nvPr/>
        </p:nvSpPr>
        <p:spPr>
          <a:xfrm>
            <a:off x="7375692" y="3127939"/>
            <a:ext cx="2116737" cy="518273"/>
          </a:xfrm>
          <a:prstGeom prst="roundRect">
            <a:avLst/>
          </a:prstGeom>
          <a:solidFill>
            <a:srgbClr val="FFCC3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Your “public” IP</a:t>
            </a:r>
            <a:endParaRPr lang="en-US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4CDA08-D713-95AB-89B1-B14160F356A0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7010047" y="2677789"/>
            <a:ext cx="425997" cy="539272"/>
          </a:xfrm>
          <a:prstGeom prst="straightConnector1">
            <a:avLst/>
          </a:prstGeom>
          <a:ln w="57150">
            <a:solidFill>
              <a:srgbClr val="FFCB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9865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FD53A-E4B0-8166-3F42-48CF6EB1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E4E8C-C2BF-9C8A-0600-AC37BAB3C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760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F9E5C9A-5F54-6772-897C-865E2501E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055" y="1423800"/>
            <a:ext cx="7311887" cy="333477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1D469FB-3DD6-1221-2960-D6111FB1D6B2}"/>
              </a:ext>
            </a:extLst>
          </p:cNvPr>
          <p:cNvSpPr/>
          <p:nvPr/>
        </p:nvSpPr>
        <p:spPr>
          <a:xfrm>
            <a:off x="2035442" y="5294898"/>
            <a:ext cx="8121111" cy="55757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Where are the port numbers?????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230F0-DED0-6CE1-D939-2A923F50AF28}"/>
              </a:ext>
            </a:extLst>
          </p:cNvPr>
          <p:cNvSpPr txBox="1"/>
          <p:nvPr/>
        </p:nvSpPr>
        <p:spPr>
          <a:xfrm>
            <a:off x="5210980" y="866226"/>
            <a:ext cx="177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IP Header</a:t>
            </a:r>
          </a:p>
        </p:txBody>
      </p:sp>
    </p:spTree>
    <p:extLst>
      <p:ext uri="{BB962C8B-B14F-4D97-AF65-F5344CB8AC3E}">
        <p14:creationId xmlns:p14="http://schemas.microsoft.com/office/powerpoint/2010/main" val="34557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A6E51E-1AF8-4D77-C33F-5A281D55B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23" y="1896045"/>
            <a:ext cx="5663858" cy="272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229F705-4B3E-EB99-5037-F0F82619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9" y="1896045"/>
            <a:ext cx="5879781" cy="155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45C18-7721-A4BB-658A-12EC36560953}"/>
              </a:ext>
            </a:extLst>
          </p:cNvPr>
          <p:cNvSpPr txBox="1"/>
          <p:nvPr/>
        </p:nvSpPr>
        <p:spPr>
          <a:xfrm>
            <a:off x="2464903" y="1372825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UDP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17407-A9C0-DA57-327B-46EEC7218D40}"/>
              </a:ext>
            </a:extLst>
          </p:cNvPr>
          <p:cNvSpPr txBox="1"/>
          <p:nvPr/>
        </p:nvSpPr>
        <p:spPr>
          <a:xfrm>
            <a:off x="8691644" y="137282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TCP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035DE-2DA1-6F96-A61E-8C6EB72A52AB}"/>
              </a:ext>
            </a:extLst>
          </p:cNvPr>
          <p:cNvSpPr txBox="1"/>
          <p:nvPr/>
        </p:nvSpPr>
        <p:spPr>
          <a:xfrm>
            <a:off x="1033235" y="371959"/>
            <a:ext cx="10125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… ports are actually part of the transport layer header!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E504E-C47A-E060-E9AD-24988722C5DE}"/>
              </a:ext>
            </a:extLst>
          </p:cNvPr>
          <p:cNvSpPr txBox="1"/>
          <p:nvPr/>
        </p:nvSpPr>
        <p:spPr>
          <a:xfrm>
            <a:off x="216219" y="4364383"/>
            <a:ext cx="2741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Problem???????</a:t>
            </a:r>
          </a:p>
        </p:txBody>
      </p:sp>
    </p:spTree>
    <p:extLst>
      <p:ext uri="{BB962C8B-B14F-4D97-AF65-F5344CB8AC3E}">
        <p14:creationId xmlns:p14="http://schemas.microsoft.com/office/powerpoint/2010/main" val="28277860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A6E51E-1AF8-4D77-C33F-5A281D55B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23" y="1896045"/>
            <a:ext cx="5663858" cy="272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229F705-4B3E-EB99-5037-F0F82619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9" y="1896045"/>
            <a:ext cx="5879781" cy="155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45C18-7721-A4BB-658A-12EC36560953}"/>
              </a:ext>
            </a:extLst>
          </p:cNvPr>
          <p:cNvSpPr txBox="1"/>
          <p:nvPr/>
        </p:nvSpPr>
        <p:spPr>
          <a:xfrm>
            <a:off x="2464903" y="1372825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UDP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17407-A9C0-DA57-327B-46EEC7218D40}"/>
              </a:ext>
            </a:extLst>
          </p:cNvPr>
          <p:cNvSpPr txBox="1"/>
          <p:nvPr/>
        </p:nvSpPr>
        <p:spPr>
          <a:xfrm>
            <a:off x="8691644" y="137282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TCP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035DE-2DA1-6F96-A61E-8C6EB72A52AB}"/>
              </a:ext>
            </a:extLst>
          </p:cNvPr>
          <p:cNvSpPr txBox="1"/>
          <p:nvPr/>
        </p:nvSpPr>
        <p:spPr>
          <a:xfrm>
            <a:off x="1033235" y="371959"/>
            <a:ext cx="10125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… ports are actually part of the transport layer header!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E504E-C47A-E060-E9AD-24988722C5DE}"/>
              </a:ext>
            </a:extLst>
          </p:cNvPr>
          <p:cNvSpPr txBox="1"/>
          <p:nvPr/>
        </p:nvSpPr>
        <p:spPr>
          <a:xfrm>
            <a:off x="495946" y="4386965"/>
            <a:ext cx="1702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Problem?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3DC0DE-BDBE-63B6-29B8-16CC10052DAE}"/>
              </a:ext>
            </a:extLst>
          </p:cNvPr>
          <p:cNvSpPr/>
          <p:nvPr/>
        </p:nvSpPr>
        <p:spPr>
          <a:xfrm>
            <a:off x="585707" y="5073692"/>
            <a:ext cx="11096785" cy="1551608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Technically a violation of layering!  Network layer shouldn’t care about port numbers, but here it matters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NAT needs to know semantics of TCP/UDP (how connections start/end…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...but wait there’s more…</a:t>
            </a:r>
          </a:p>
        </p:txBody>
      </p:sp>
    </p:spTree>
    <p:extLst>
      <p:ext uri="{BB962C8B-B14F-4D97-AF65-F5344CB8AC3E}">
        <p14:creationId xmlns:p14="http://schemas.microsoft.com/office/powerpoint/2010/main" val="403669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2975-0267-A6C6-5515-0C98A99C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 vs. </a:t>
            </a:r>
            <a:r>
              <a:rPr lang="en-US" dirty="0" err="1"/>
              <a:t>Snowcast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477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9AF886-B574-8503-0C4E-C3B0E3BBF11C}"/>
              </a:ext>
            </a:extLst>
          </p:cNvPr>
          <p:cNvCxnSpPr>
            <a:cxnSpLocks/>
          </p:cNvCxnSpPr>
          <p:nvPr/>
        </p:nvCxnSpPr>
        <p:spPr>
          <a:xfrm flipH="1" flipV="1">
            <a:off x="3106122" y="2006271"/>
            <a:ext cx="2470277" cy="94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4">
            <a:extLst>
              <a:ext uri="{FF2B5EF4-FFF2-40B4-BE49-F238E27FC236}">
                <a16:creationId xmlns:a16="http://schemas.microsoft.com/office/drawing/2014/main" id="{8EA728DF-7DF8-D057-E876-51D83A7A9F42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>
            <a:off x="3055297" y="776442"/>
            <a:ext cx="2470277" cy="1239239"/>
          </a:xfrm>
          <a:prstGeom prst="bentConnector3">
            <a:avLst>
              <a:gd name="adj1" fmla="val 633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4">
            <a:extLst>
              <a:ext uri="{FF2B5EF4-FFF2-40B4-BE49-F238E27FC236}">
                <a16:creationId xmlns:a16="http://schemas.microsoft.com/office/drawing/2014/main" id="{3F2ED57B-C42E-4023-FF9D-D826EB6F4169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 flipV="1">
            <a:off x="3106127" y="2015679"/>
            <a:ext cx="2419447" cy="1209685"/>
          </a:xfrm>
          <a:prstGeom prst="bentConnector3">
            <a:avLst>
              <a:gd name="adj1" fmla="val 6417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4">
            <a:extLst>
              <a:ext uri="{FF2B5EF4-FFF2-40B4-BE49-F238E27FC236}">
                <a16:creationId xmlns:a16="http://schemas.microsoft.com/office/drawing/2014/main" id="{8527216C-72F9-CCC4-3607-9B1D7A7F4C02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6819768" y="2015679"/>
            <a:ext cx="1523487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F696CB-158A-899F-57E5-A152D131B7CC}"/>
              </a:ext>
            </a:extLst>
          </p:cNvPr>
          <p:cNvSpPr txBox="1"/>
          <p:nvPr/>
        </p:nvSpPr>
        <p:spPr>
          <a:xfrm>
            <a:off x="2687791" y="1035771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D647A7-5730-83B3-981B-2535CB02D86E}"/>
              </a:ext>
            </a:extLst>
          </p:cNvPr>
          <p:cNvSpPr/>
          <p:nvPr/>
        </p:nvSpPr>
        <p:spPr>
          <a:xfrm>
            <a:off x="3312840" y="679407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0B33EB-5B7D-6D2A-34D2-E5775EA3AF4F}"/>
              </a:ext>
            </a:extLst>
          </p:cNvPr>
          <p:cNvSpPr/>
          <p:nvPr/>
        </p:nvSpPr>
        <p:spPr>
          <a:xfrm>
            <a:off x="3310862" y="1896136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BA5F8E-ED5A-33F0-BC6A-99591E9F35D0}"/>
              </a:ext>
            </a:extLst>
          </p:cNvPr>
          <p:cNvSpPr/>
          <p:nvPr/>
        </p:nvSpPr>
        <p:spPr>
          <a:xfrm>
            <a:off x="3310862" y="311049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C63AA0-93F8-66CE-06E0-9A1CBEB63111}"/>
              </a:ext>
            </a:extLst>
          </p:cNvPr>
          <p:cNvSpPr/>
          <p:nvPr/>
        </p:nvSpPr>
        <p:spPr>
          <a:xfrm>
            <a:off x="5298842" y="191168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EEA0CE-A010-DB4F-322C-A44F7ED44828}"/>
              </a:ext>
            </a:extLst>
          </p:cNvPr>
          <p:cNvSpPr/>
          <p:nvPr/>
        </p:nvSpPr>
        <p:spPr>
          <a:xfrm>
            <a:off x="6812800" y="193194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EA8D0-A092-3EC2-BD2E-CB835B86C21B}"/>
              </a:ext>
            </a:extLst>
          </p:cNvPr>
          <p:cNvSpPr txBox="1"/>
          <p:nvPr/>
        </p:nvSpPr>
        <p:spPr>
          <a:xfrm>
            <a:off x="2749187" y="3440645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1.2.1.102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1C9027-2DE8-24A2-7C99-52E00FB15378}"/>
              </a:ext>
            </a:extLst>
          </p:cNvPr>
          <p:cNvSpPr txBox="1"/>
          <p:nvPr/>
        </p:nvSpPr>
        <p:spPr>
          <a:xfrm>
            <a:off x="4576483" y="2327160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8E29C4-2C01-D0F7-137E-9F0DE9EAF928}"/>
              </a:ext>
            </a:extLst>
          </p:cNvPr>
          <p:cNvSpPr txBox="1"/>
          <p:nvPr/>
        </p:nvSpPr>
        <p:spPr>
          <a:xfrm>
            <a:off x="6644402" y="2370012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5.6.7.8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8F877-5244-90F3-663E-56A688976869}"/>
              </a:ext>
            </a:extLst>
          </p:cNvPr>
          <p:cNvSpPr txBox="1"/>
          <p:nvPr/>
        </p:nvSpPr>
        <p:spPr>
          <a:xfrm>
            <a:off x="5145016" y="2059561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F48D38-1C73-D269-53C8-7711C64E134F}"/>
              </a:ext>
            </a:extLst>
          </p:cNvPr>
          <p:cNvSpPr txBox="1"/>
          <p:nvPr/>
        </p:nvSpPr>
        <p:spPr>
          <a:xfrm>
            <a:off x="6747729" y="2069952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0064A6-CB9B-C749-D22A-D1BABE99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6" y="464093"/>
            <a:ext cx="683797" cy="6837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19FD1D-B056-D251-D7B1-9FA92F8C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7" y="1711417"/>
            <a:ext cx="683797" cy="6837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30C33B6-A570-A235-2C73-4A717133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5" y="2883471"/>
            <a:ext cx="683797" cy="6837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484B88-869B-0C00-ED10-289B138B2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73" y="1578751"/>
            <a:ext cx="1294195" cy="873858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4221AB4-2118-194E-9478-EC17EE80F860}"/>
              </a:ext>
            </a:extLst>
          </p:cNvPr>
          <p:cNvSpPr/>
          <p:nvPr/>
        </p:nvSpPr>
        <p:spPr>
          <a:xfrm>
            <a:off x="2572729" y="358330"/>
            <a:ext cx="3183354" cy="3928103"/>
          </a:xfrm>
          <a:prstGeom prst="roundRect">
            <a:avLst/>
          </a:prstGeom>
          <a:noFill/>
          <a:ln>
            <a:solidFill>
              <a:srgbClr val="22A6F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DA3AED-E387-119F-B8BC-2887D1DDE8F6}"/>
              </a:ext>
            </a:extLst>
          </p:cNvPr>
          <p:cNvSpPr txBox="1"/>
          <p:nvPr/>
        </p:nvSpPr>
        <p:spPr>
          <a:xfrm>
            <a:off x="3197717" y="3640102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“Inside” network  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192.168.1.0/24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F9844B-6B03-D1E7-3D46-0F09225BF1A9}"/>
              </a:ext>
            </a:extLst>
          </p:cNvPr>
          <p:cNvSpPr txBox="1"/>
          <p:nvPr/>
        </p:nvSpPr>
        <p:spPr>
          <a:xfrm>
            <a:off x="2572729" y="2273177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192.168.1.101</a:t>
            </a: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B822E529-26CB-D404-DFE5-D58C5DCD2F56}"/>
              </a:ext>
            </a:extLst>
          </p:cNvPr>
          <p:cNvSpPr/>
          <p:nvPr/>
        </p:nvSpPr>
        <p:spPr>
          <a:xfrm>
            <a:off x="7774613" y="1426726"/>
            <a:ext cx="1879335" cy="1154228"/>
          </a:xfrm>
          <a:prstGeom prst="cloud">
            <a:avLst/>
          </a:prstGeom>
          <a:solidFill>
            <a:schemeClr val="tx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532A0D3A-39A7-E99E-1338-8C79D29F77B2}"/>
              </a:ext>
            </a:extLst>
          </p:cNvPr>
          <p:cNvSpPr/>
          <p:nvPr/>
        </p:nvSpPr>
        <p:spPr>
          <a:xfrm>
            <a:off x="7876485" y="1513698"/>
            <a:ext cx="1676116" cy="501981"/>
          </a:xfrm>
          <a:custGeom>
            <a:avLst/>
            <a:gdLst>
              <a:gd name="connsiteX0" fmla="*/ 0 w 836342"/>
              <a:gd name="connsiteY0" fmla="*/ 508005 h 508005"/>
              <a:gd name="connsiteX1" fmla="*/ 267630 w 836342"/>
              <a:gd name="connsiteY1" fmla="*/ 385342 h 508005"/>
              <a:gd name="connsiteX2" fmla="*/ 423747 w 836342"/>
              <a:gd name="connsiteY2" fmla="*/ 6200 h 508005"/>
              <a:gd name="connsiteX3" fmla="*/ 836342 w 836342"/>
              <a:gd name="connsiteY3" fmla="*/ 140015 h 50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342" h="508005">
                <a:moveTo>
                  <a:pt x="0" y="508005"/>
                </a:moveTo>
                <a:cubicBezTo>
                  <a:pt x="98503" y="488490"/>
                  <a:pt x="197006" y="468976"/>
                  <a:pt x="267630" y="385342"/>
                </a:cubicBezTo>
                <a:cubicBezTo>
                  <a:pt x="338254" y="301708"/>
                  <a:pt x="328962" y="47088"/>
                  <a:pt x="423747" y="6200"/>
                </a:cubicBezTo>
                <a:cubicBezTo>
                  <a:pt x="518532" y="-34688"/>
                  <a:pt x="836342" y="140015"/>
                  <a:pt x="836342" y="14001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8F34722-1288-9DB1-5D33-1C60B4468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252" y="1140600"/>
            <a:ext cx="825012" cy="82501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2AE6A9D-5FE4-ACA1-06BA-DCBB3F8D1CA0}"/>
              </a:ext>
            </a:extLst>
          </p:cNvPr>
          <p:cNvSpPr txBox="1"/>
          <p:nvPr/>
        </p:nvSpPr>
        <p:spPr>
          <a:xfrm>
            <a:off x="7894851" y="2656016"/>
            <a:ext cx="176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Rest of Internet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561679-DA03-8235-F3E0-87BCF4828F03}"/>
              </a:ext>
            </a:extLst>
          </p:cNvPr>
          <p:cNvSpPr txBox="1"/>
          <p:nvPr/>
        </p:nvSpPr>
        <p:spPr>
          <a:xfrm>
            <a:off x="9653948" y="1242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773971-852D-FDB9-446C-AD35C84D8390}"/>
              </a:ext>
            </a:extLst>
          </p:cNvPr>
          <p:cNvSpPr txBox="1"/>
          <p:nvPr/>
        </p:nvSpPr>
        <p:spPr>
          <a:xfrm>
            <a:off x="269683" y="4367078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What happens when outside host S wants to connect to inside host 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39723-9623-A8D2-72FC-16C14100A302}"/>
              </a:ext>
            </a:extLst>
          </p:cNvPr>
          <p:cNvSpPr txBox="1"/>
          <p:nvPr/>
        </p:nvSpPr>
        <p:spPr>
          <a:xfrm>
            <a:off x="2883615" y="51063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D60C9-15E4-3BE1-B152-553B38696810}"/>
              </a:ext>
            </a:extLst>
          </p:cNvPr>
          <p:cNvSpPr txBox="1"/>
          <p:nvPr/>
        </p:nvSpPr>
        <p:spPr>
          <a:xfrm>
            <a:off x="2913915" y="178006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318D3-0D36-B8D0-09A3-4A3924FD6CDD}"/>
              </a:ext>
            </a:extLst>
          </p:cNvPr>
          <p:cNvSpPr txBox="1"/>
          <p:nvPr/>
        </p:nvSpPr>
        <p:spPr>
          <a:xfrm>
            <a:off x="2910396" y="2955511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F316B8-0DE1-341F-0FE8-5876E9880691}"/>
              </a:ext>
            </a:extLst>
          </p:cNvPr>
          <p:cNvSpPr txBox="1"/>
          <p:nvPr/>
        </p:nvSpPr>
        <p:spPr>
          <a:xfrm>
            <a:off x="6011439" y="207681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6118686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9AF886-B574-8503-0C4E-C3B0E3BBF11C}"/>
              </a:ext>
            </a:extLst>
          </p:cNvPr>
          <p:cNvCxnSpPr>
            <a:cxnSpLocks/>
          </p:cNvCxnSpPr>
          <p:nvPr/>
        </p:nvCxnSpPr>
        <p:spPr>
          <a:xfrm flipH="1" flipV="1">
            <a:off x="3106122" y="2006271"/>
            <a:ext cx="2470277" cy="94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4">
            <a:extLst>
              <a:ext uri="{FF2B5EF4-FFF2-40B4-BE49-F238E27FC236}">
                <a16:creationId xmlns:a16="http://schemas.microsoft.com/office/drawing/2014/main" id="{8EA728DF-7DF8-D057-E876-51D83A7A9F42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>
            <a:off x="3055297" y="776442"/>
            <a:ext cx="2470277" cy="1239239"/>
          </a:xfrm>
          <a:prstGeom prst="bentConnector3">
            <a:avLst>
              <a:gd name="adj1" fmla="val 633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4">
            <a:extLst>
              <a:ext uri="{FF2B5EF4-FFF2-40B4-BE49-F238E27FC236}">
                <a16:creationId xmlns:a16="http://schemas.microsoft.com/office/drawing/2014/main" id="{3F2ED57B-C42E-4023-FF9D-D826EB6F4169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 flipV="1">
            <a:off x="3106127" y="2015679"/>
            <a:ext cx="2419447" cy="1209685"/>
          </a:xfrm>
          <a:prstGeom prst="bentConnector3">
            <a:avLst>
              <a:gd name="adj1" fmla="val 6417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4">
            <a:extLst>
              <a:ext uri="{FF2B5EF4-FFF2-40B4-BE49-F238E27FC236}">
                <a16:creationId xmlns:a16="http://schemas.microsoft.com/office/drawing/2014/main" id="{8527216C-72F9-CCC4-3607-9B1D7A7F4C02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6819768" y="2015679"/>
            <a:ext cx="1523487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F696CB-158A-899F-57E5-A152D131B7CC}"/>
              </a:ext>
            </a:extLst>
          </p:cNvPr>
          <p:cNvSpPr txBox="1"/>
          <p:nvPr/>
        </p:nvSpPr>
        <p:spPr>
          <a:xfrm>
            <a:off x="2687791" y="1035771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D647A7-5730-83B3-981B-2535CB02D86E}"/>
              </a:ext>
            </a:extLst>
          </p:cNvPr>
          <p:cNvSpPr/>
          <p:nvPr/>
        </p:nvSpPr>
        <p:spPr>
          <a:xfrm>
            <a:off x="3312840" y="679407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0B33EB-5B7D-6D2A-34D2-E5775EA3AF4F}"/>
              </a:ext>
            </a:extLst>
          </p:cNvPr>
          <p:cNvSpPr/>
          <p:nvPr/>
        </p:nvSpPr>
        <p:spPr>
          <a:xfrm>
            <a:off x="3310862" y="1896136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BA5F8E-ED5A-33F0-BC6A-99591E9F35D0}"/>
              </a:ext>
            </a:extLst>
          </p:cNvPr>
          <p:cNvSpPr/>
          <p:nvPr/>
        </p:nvSpPr>
        <p:spPr>
          <a:xfrm>
            <a:off x="3310862" y="311049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C63AA0-93F8-66CE-06E0-9A1CBEB63111}"/>
              </a:ext>
            </a:extLst>
          </p:cNvPr>
          <p:cNvSpPr/>
          <p:nvPr/>
        </p:nvSpPr>
        <p:spPr>
          <a:xfrm>
            <a:off x="5298842" y="191168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EEA0CE-A010-DB4F-322C-A44F7ED44828}"/>
              </a:ext>
            </a:extLst>
          </p:cNvPr>
          <p:cNvSpPr/>
          <p:nvPr/>
        </p:nvSpPr>
        <p:spPr>
          <a:xfrm>
            <a:off x="6812800" y="193194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EA8D0-A092-3EC2-BD2E-CB835B86C21B}"/>
              </a:ext>
            </a:extLst>
          </p:cNvPr>
          <p:cNvSpPr txBox="1"/>
          <p:nvPr/>
        </p:nvSpPr>
        <p:spPr>
          <a:xfrm>
            <a:off x="2749187" y="3440645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1.2.1.102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1C9027-2DE8-24A2-7C99-52E00FB15378}"/>
              </a:ext>
            </a:extLst>
          </p:cNvPr>
          <p:cNvSpPr txBox="1"/>
          <p:nvPr/>
        </p:nvSpPr>
        <p:spPr>
          <a:xfrm>
            <a:off x="4576483" y="2327160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8E29C4-2C01-D0F7-137E-9F0DE9EAF928}"/>
              </a:ext>
            </a:extLst>
          </p:cNvPr>
          <p:cNvSpPr txBox="1"/>
          <p:nvPr/>
        </p:nvSpPr>
        <p:spPr>
          <a:xfrm>
            <a:off x="6644402" y="2370012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5.6.7.8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8F877-5244-90F3-663E-56A688976869}"/>
              </a:ext>
            </a:extLst>
          </p:cNvPr>
          <p:cNvSpPr txBox="1"/>
          <p:nvPr/>
        </p:nvSpPr>
        <p:spPr>
          <a:xfrm>
            <a:off x="5145016" y="2059561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F48D38-1C73-D269-53C8-7711C64E134F}"/>
              </a:ext>
            </a:extLst>
          </p:cNvPr>
          <p:cNvSpPr txBox="1"/>
          <p:nvPr/>
        </p:nvSpPr>
        <p:spPr>
          <a:xfrm>
            <a:off x="6747729" y="2069952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0064A6-CB9B-C749-D22A-D1BABE99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6" y="464093"/>
            <a:ext cx="683797" cy="6837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19FD1D-B056-D251-D7B1-9FA92F8C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7" y="1711417"/>
            <a:ext cx="683797" cy="6837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30C33B6-A570-A235-2C73-4A717133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5" y="2883471"/>
            <a:ext cx="683797" cy="6837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484B88-869B-0C00-ED10-289B138B2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73" y="1578751"/>
            <a:ext cx="1294195" cy="873858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4221AB4-2118-194E-9478-EC17EE80F860}"/>
              </a:ext>
            </a:extLst>
          </p:cNvPr>
          <p:cNvSpPr/>
          <p:nvPr/>
        </p:nvSpPr>
        <p:spPr>
          <a:xfrm>
            <a:off x="2572729" y="358330"/>
            <a:ext cx="3183354" cy="3928103"/>
          </a:xfrm>
          <a:prstGeom prst="roundRect">
            <a:avLst/>
          </a:prstGeom>
          <a:noFill/>
          <a:ln>
            <a:solidFill>
              <a:srgbClr val="22A6F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DA3AED-E387-119F-B8BC-2887D1DDE8F6}"/>
              </a:ext>
            </a:extLst>
          </p:cNvPr>
          <p:cNvSpPr txBox="1"/>
          <p:nvPr/>
        </p:nvSpPr>
        <p:spPr>
          <a:xfrm>
            <a:off x="3197717" y="3640102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“Inside” network  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192.168.1.0/24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F9844B-6B03-D1E7-3D46-0F09225BF1A9}"/>
              </a:ext>
            </a:extLst>
          </p:cNvPr>
          <p:cNvSpPr txBox="1"/>
          <p:nvPr/>
        </p:nvSpPr>
        <p:spPr>
          <a:xfrm>
            <a:off x="2572729" y="2273177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192.168.1.101</a:t>
            </a: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B822E529-26CB-D404-DFE5-D58C5DCD2F56}"/>
              </a:ext>
            </a:extLst>
          </p:cNvPr>
          <p:cNvSpPr/>
          <p:nvPr/>
        </p:nvSpPr>
        <p:spPr>
          <a:xfrm>
            <a:off x="7774613" y="1426726"/>
            <a:ext cx="1879335" cy="1154228"/>
          </a:xfrm>
          <a:prstGeom prst="cloud">
            <a:avLst/>
          </a:prstGeom>
          <a:solidFill>
            <a:schemeClr val="tx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532A0D3A-39A7-E99E-1338-8C79D29F77B2}"/>
              </a:ext>
            </a:extLst>
          </p:cNvPr>
          <p:cNvSpPr/>
          <p:nvPr/>
        </p:nvSpPr>
        <p:spPr>
          <a:xfrm>
            <a:off x="7876485" y="1513698"/>
            <a:ext cx="1676116" cy="501981"/>
          </a:xfrm>
          <a:custGeom>
            <a:avLst/>
            <a:gdLst>
              <a:gd name="connsiteX0" fmla="*/ 0 w 836342"/>
              <a:gd name="connsiteY0" fmla="*/ 508005 h 508005"/>
              <a:gd name="connsiteX1" fmla="*/ 267630 w 836342"/>
              <a:gd name="connsiteY1" fmla="*/ 385342 h 508005"/>
              <a:gd name="connsiteX2" fmla="*/ 423747 w 836342"/>
              <a:gd name="connsiteY2" fmla="*/ 6200 h 508005"/>
              <a:gd name="connsiteX3" fmla="*/ 836342 w 836342"/>
              <a:gd name="connsiteY3" fmla="*/ 140015 h 50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342" h="508005">
                <a:moveTo>
                  <a:pt x="0" y="508005"/>
                </a:moveTo>
                <a:cubicBezTo>
                  <a:pt x="98503" y="488490"/>
                  <a:pt x="197006" y="468976"/>
                  <a:pt x="267630" y="385342"/>
                </a:cubicBezTo>
                <a:cubicBezTo>
                  <a:pt x="338254" y="301708"/>
                  <a:pt x="328962" y="47088"/>
                  <a:pt x="423747" y="6200"/>
                </a:cubicBezTo>
                <a:cubicBezTo>
                  <a:pt x="518532" y="-34688"/>
                  <a:pt x="836342" y="140015"/>
                  <a:pt x="836342" y="14001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8F34722-1288-9DB1-5D33-1C60B4468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252" y="1140600"/>
            <a:ext cx="825012" cy="82501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2AE6A9D-5FE4-ACA1-06BA-DCBB3F8D1CA0}"/>
              </a:ext>
            </a:extLst>
          </p:cNvPr>
          <p:cNvSpPr txBox="1"/>
          <p:nvPr/>
        </p:nvSpPr>
        <p:spPr>
          <a:xfrm>
            <a:off x="7894851" y="2656016"/>
            <a:ext cx="176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Rest of Internet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561679-DA03-8235-F3E0-87BCF4828F03}"/>
              </a:ext>
            </a:extLst>
          </p:cNvPr>
          <p:cNvSpPr txBox="1"/>
          <p:nvPr/>
        </p:nvSpPr>
        <p:spPr>
          <a:xfrm>
            <a:off x="9653948" y="1242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74C50CE-378E-D159-0E70-5DDD64632CA5}"/>
              </a:ext>
            </a:extLst>
          </p:cNvPr>
          <p:cNvSpPr/>
          <p:nvPr/>
        </p:nvSpPr>
        <p:spPr>
          <a:xfrm>
            <a:off x="796625" y="4963874"/>
            <a:ext cx="10445858" cy="1709659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Can’t do it (at least without special setup)!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400" b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By default, R only knows how to translate packets for connections originating from INSIDE the network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400" b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Breaks end to end connectivity!!!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773971-852D-FDB9-446C-AD35C84D8390}"/>
              </a:ext>
            </a:extLst>
          </p:cNvPr>
          <p:cNvSpPr txBox="1"/>
          <p:nvPr/>
        </p:nvSpPr>
        <p:spPr>
          <a:xfrm>
            <a:off x="269683" y="4367078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What happens when outside host S wants to connect to inside host 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39723-9623-A8D2-72FC-16C14100A302}"/>
              </a:ext>
            </a:extLst>
          </p:cNvPr>
          <p:cNvSpPr txBox="1"/>
          <p:nvPr/>
        </p:nvSpPr>
        <p:spPr>
          <a:xfrm>
            <a:off x="2883615" y="51063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D60C9-15E4-3BE1-B152-553B38696810}"/>
              </a:ext>
            </a:extLst>
          </p:cNvPr>
          <p:cNvSpPr txBox="1"/>
          <p:nvPr/>
        </p:nvSpPr>
        <p:spPr>
          <a:xfrm>
            <a:off x="2913915" y="178006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318D3-0D36-B8D0-09A3-4A3924FD6CDD}"/>
              </a:ext>
            </a:extLst>
          </p:cNvPr>
          <p:cNvSpPr txBox="1"/>
          <p:nvPr/>
        </p:nvSpPr>
        <p:spPr>
          <a:xfrm>
            <a:off x="2910396" y="2955511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F316B8-0DE1-341F-0FE8-5876E9880691}"/>
              </a:ext>
            </a:extLst>
          </p:cNvPr>
          <p:cNvSpPr txBox="1"/>
          <p:nvPr/>
        </p:nvSpPr>
        <p:spPr>
          <a:xfrm>
            <a:off x="6011439" y="207681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88931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DHCP:  The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Dynamic Host Configuration Protocol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9AF886-B574-8503-0C4E-C3B0E3BBF11C}"/>
              </a:ext>
            </a:extLst>
          </p:cNvPr>
          <p:cNvCxnSpPr>
            <a:cxnSpLocks/>
          </p:cNvCxnSpPr>
          <p:nvPr/>
        </p:nvCxnSpPr>
        <p:spPr>
          <a:xfrm flipH="1" flipV="1">
            <a:off x="3106122" y="2006271"/>
            <a:ext cx="2470277" cy="94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4">
            <a:extLst>
              <a:ext uri="{FF2B5EF4-FFF2-40B4-BE49-F238E27FC236}">
                <a16:creationId xmlns:a16="http://schemas.microsoft.com/office/drawing/2014/main" id="{8EA728DF-7DF8-D057-E876-51D83A7A9F42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>
            <a:off x="3055297" y="776442"/>
            <a:ext cx="2470277" cy="1239239"/>
          </a:xfrm>
          <a:prstGeom prst="bentConnector3">
            <a:avLst>
              <a:gd name="adj1" fmla="val 633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4">
            <a:extLst>
              <a:ext uri="{FF2B5EF4-FFF2-40B4-BE49-F238E27FC236}">
                <a16:creationId xmlns:a16="http://schemas.microsoft.com/office/drawing/2014/main" id="{3F2ED57B-C42E-4023-FF9D-D826EB6F4169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 flipV="1">
            <a:off x="3106127" y="2015679"/>
            <a:ext cx="2419447" cy="1209685"/>
          </a:xfrm>
          <a:prstGeom prst="bentConnector3">
            <a:avLst>
              <a:gd name="adj1" fmla="val 6417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4">
            <a:extLst>
              <a:ext uri="{FF2B5EF4-FFF2-40B4-BE49-F238E27FC236}">
                <a16:creationId xmlns:a16="http://schemas.microsoft.com/office/drawing/2014/main" id="{8527216C-72F9-CCC4-3607-9B1D7A7F4C02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6819768" y="2015679"/>
            <a:ext cx="1523487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F696CB-158A-899F-57E5-A152D131B7CC}"/>
              </a:ext>
            </a:extLst>
          </p:cNvPr>
          <p:cNvSpPr txBox="1"/>
          <p:nvPr/>
        </p:nvSpPr>
        <p:spPr>
          <a:xfrm>
            <a:off x="2687791" y="1035771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D647A7-5730-83B3-981B-2535CB02D86E}"/>
              </a:ext>
            </a:extLst>
          </p:cNvPr>
          <p:cNvSpPr/>
          <p:nvPr/>
        </p:nvSpPr>
        <p:spPr>
          <a:xfrm>
            <a:off x="3312840" y="679407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0B33EB-5B7D-6D2A-34D2-E5775EA3AF4F}"/>
              </a:ext>
            </a:extLst>
          </p:cNvPr>
          <p:cNvSpPr/>
          <p:nvPr/>
        </p:nvSpPr>
        <p:spPr>
          <a:xfrm>
            <a:off x="3310862" y="1896136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BA5F8E-ED5A-33F0-BC6A-99591E9F35D0}"/>
              </a:ext>
            </a:extLst>
          </p:cNvPr>
          <p:cNvSpPr/>
          <p:nvPr/>
        </p:nvSpPr>
        <p:spPr>
          <a:xfrm>
            <a:off x="3310862" y="311049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C63AA0-93F8-66CE-06E0-9A1CBEB63111}"/>
              </a:ext>
            </a:extLst>
          </p:cNvPr>
          <p:cNvSpPr/>
          <p:nvPr/>
        </p:nvSpPr>
        <p:spPr>
          <a:xfrm>
            <a:off x="5298842" y="191168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EEA0CE-A010-DB4F-322C-A44F7ED44828}"/>
              </a:ext>
            </a:extLst>
          </p:cNvPr>
          <p:cNvSpPr/>
          <p:nvPr/>
        </p:nvSpPr>
        <p:spPr>
          <a:xfrm>
            <a:off x="6812800" y="193194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EA8D0-A092-3EC2-BD2E-CB835B86C21B}"/>
              </a:ext>
            </a:extLst>
          </p:cNvPr>
          <p:cNvSpPr txBox="1"/>
          <p:nvPr/>
        </p:nvSpPr>
        <p:spPr>
          <a:xfrm>
            <a:off x="2749187" y="3440645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1.2.1.102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1C9027-2DE8-24A2-7C99-52E00FB15378}"/>
              </a:ext>
            </a:extLst>
          </p:cNvPr>
          <p:cNvSpPr txBox="1"/>
          <p:nvPr/>
        </p:nvSpPr>
        <p:spPr>
          <a:xfrm>
            <a:off x="4576483" y="2327160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8E29C4-2C01-D0F7-137E-9F0DE9EAF928}"/>
              </a:ext>
            </a:extLst>
          </p:cNvPr>
          <p:cNvSpPr txBox="1"/>
          <p:nvPr/>
        </p:nvSpPr>
        <p:spPr>
          <a:xfrm>
            <a:off x="6644402" y="2370012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5.6.7.8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8F877-5244-90F3-663E-56A688976869}"/>
              </a:ext>
            </a:extLst>
          </p:cNvPr>
          <p:cNvSpPr txBox="1"/>
          <p:nvPr/>
        </p:nvSpPr>
        <p:spPr>
          <a:xfrm>
            <a:off x="5145016" y="2059561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F48D38-1C73-D269-53C8-7711C64E134F}"/>
              </a:ext>
            </a:extLst>
          </p:cNvPr>
          <p:cNvSpPr txBox="1"/>
          <p:nvPr/>
        </p:nvSpPr>
        <p:spPr>
          <a:xfrm>
            <a:off x="6747729" y="2069952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0064A6-CB9B-C749-D22A-D1BABE99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6" y="464093"/>
            <a:ext cx="683797" cy="6837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19FD1D-B056-D251-D7B1-9FA92F8C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7" y="1711417"/>
            <a:ext cx="683797" cy="6837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30C33B6-A570-A235-2C73-4A717133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5" y="2883471"/>
            <a:ext cx="683797" cy="6837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484B88-869B-0C00-ED10-289B138B2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73" y="1578751"/>
            <a:ext cx="1294195" cy="873858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4221AB4-2118-194E-9478-EC17EE80F860}"/>
              </a:ext>
            </a:extLst>
          </p:cNvPr>
          <p:cNvSpPr/>
          <p:nvPr/>
        </p:nvSpPr>
        <p:spPr>
          <a:xfrm>
            <a:off x="2572729" y="358330"/>
            <a:ext cx="3183354" cy="3928103"/>
          </a:xfrm>
          <a:prstGeom prst="roundRect">
            <a:avLst/>
          </a:prstGeom>
          <a:noFill/>
          <a:ln>
            <a:solidFill>
              <a:srgbClr val="22A6F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DA3AED-E387-119F-B8BC-2887D1DDE8F6}"/>
              </a:ext>
            </a:extLst>
          </p:cNvPr>
          <p:cNvSpPr txBox="1"/>
          <p:nvPr/>
        </p:nvSpPr>
        <p:spPr>
          <a:xfrm>
            <a:off x="3197717" y="3640102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“Inside” network  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192.168.1.0/24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F9844B-6B03-D1E7-3D46-0F09225BF1A9}"/>
              </a:ext>
            </a:extLst>
          </p:cNvPr>
          <p:cNvSpPr txBox="1"/>
          <p:nvPr/>
        </p:nvSpPr>
        <p:spPr>
          <a:xfrm>
            <a:off x="2572729" y="2273177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192.168.1.101</a:t>
            </a: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B822E529-26CB-D404-DFE5-D58C5DCD2F56}"/>
              </a:ext>
            </a:extLst>
          </p:cNvPr>
          <p:cNvSpPr/>
          <p:nvPr/>
        </p:nvSpPr>
        <p:spPr>
          <a:xfrm>
            <a:off x="7774613" y="1426726"/>
            <a:ext cx="1879335" cy="1154228"/>
          </a:xfrm>
          <a:prstGeom prst="cloud">
            <a:avLst/>
          </a:prstGeom>
          <a:solidFill>
            <a:schemeClr val="tx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532A0D3A-39A7-E99E-1338-8C79D29F77B2}"/>
              </a:ext>
            </a:extLst>
          </p:cNvPr>
          <p:cNvSpPr/>
          <p:nvPr/>
        </p:nvSpPr>
        <p:spPr>
          <a:xfrm>
            <a:off x="7876485" y="1513698"/>
            <a:ext cx="1676116" cy="501981"/>
          </a:xfrm>
          <a:custGeom>
            <a:avLst/>
            <a:gdLst>
              <a:gd name="connsiteX0" fmla="*/ 0 w 836342"/>
              <a:gd name="connsiteY0" fmla="*/ 508005 h 508005"/>
              <a:gd name="connsiteX1" fmla="*/ 267630 w 836342"/>
              <a:gd name="connsiteY1" fmla="*/ 385342 h 508005"/>
              <a:gd name="connsiteX2" fmla="*/ 423747 w 836342"/>
              <a:gd name="connsiteY2" fmla="*/ 6200 h 508005"/>
              <a:gd name="connsiteX3" fmla="*/ 836342 w 836342"/>
              <a:gd name="connsiteY3" fmla="*/ 140015 h 50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342" h="508005">
                <a:moveTo>
                  <a:pt x="0" y="508005"/>
                </a:moveTo>
                <a:cubicBezTo>
                  <a:pt x="98503" y="488490"/>
                  <a:pt x="197006" y="468976"/>
                  <a:pt x="267630" y="385342"/>
                </a:cubicBezTo>
                <a:cubicBezTo>
                  <a:pt x="338254" y="301708"/>
                  <a:pt x="328962" y="47088"/>
                  <a:pt x="423747" y="6200"/>
                </a:cubicBezTo>
                <a:cubicBezTo>
                  <a:pt x="518532" y="-34688"/>
                  <a:pt x="836342" y="140015"/>
                  <a:pt x="836342" y="14001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8F34722-1288-9DB1-5D33-1C60B4468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252" y="1140600"/>
            <a:ext cx="825012" cy="82501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2AE6A9D-5FE4-ACA1-06BA-DCBB3F8D1CA0}"/>
              </a:ext>
            </a:extLst>
          </p:cNvPr>
          <p:cNvSpPr txBox="1"/>
          <p:nvPr/>
        </p:nvSpPr>
        <p:spPr>
          <a:xfrm>
            <a:off x="7894851" y="2656016"/>
            <a:ext cx="176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Rest of Internet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561679-DA03-8235-F3E0-87BCF4828F03}"/>
              </a:ext>
            </a:extLst>
          </p:cNvPr>
          <p:cNvSpPr txBox="1"/>
          <p:nvPr/>
        </p:nvSpPr>
        <p:spPr>
          <a:xfrm>
            <a:off x="9653948" y="1242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74C50CE-378E-D159-0E70-5DDD64632CA5}"/>
              </a:ext>
            </a:extLst>
          </p:cNvPr>
          <p:cNvSpPr/>
          <p:nvPr/>
        </p:nvSpPr>
        <p:spPr>
          <a:xfrm>
            <a:off x="796625" y="4963874"/>
            <a:ext cx="10445858" cy="1709659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Can’t do it (at least without special setup)!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400" b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By default, R only knows how to translate packets for connections originating from INSIDE the network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400" b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Breaks end to end connectivity!!!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773971-852D-FDB9-446C-AD35C84D8390}"/>
              </a:ext>
            </a:extLst>
          </p:cNvPr>
          <p:cNvSpPr txBox="1"/>
          <p:nvPr/>
        </p:nvSpPr>
        <p:spPr>
          <a:xfrm>
            <a:off x="269683" y="4367078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What happens when outside host S wants to connect to inside host 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39723-9623-A8D2-72FC-16C14100A302}"/>
              </a:ext>
            </a:extLst>
          </p:cNvPr>
          <p:cNvSpPr txBox="1"/>
          <p:nvPr/>
        </p:nvSpPr>
        <p:spPr>
          <a:xfrm>
            <a:off x="2883615" y="51063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D60C9-15E4-3BE1-B152-553B38696810}"/>
              </a:ext>
            </a:extLst>
          </p:cNvPr>
          <p:cNvSpPr txBox="1"/>
          <p:nvPr/>
        </p:nvSpPr>
        <p:spPr>
          <a:xfrm>
            <a:off x="2913915" y="178006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318D3-0D36-B8D0-09A3-4A3924FD6CDD}"/>
              </a:ext>
            </a:extLst>
          </p:cNvPr>
          <p:cNvSpPr txBox="1"/>
          <p:nvPr/>
        </p:nvSpPr>
        <p:spPr>
          <a:xfrm>
            <a:off x="2910396" y="2955511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F316B8-0DE1-341F-0FE8-5876E9880691}"/>
              </a:ext>
            </a:extLst>
          </p:cNvPr>
          <p:cNvSpPr txBox="1"/>
          <p:nvPr/>
        </p:nvSpPr>
        <p:spPr>
          <a:xfrm>
            <a:off x="6011439" y="207681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9732800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35FB-A6FF-7FD2-76E6-AAE2401D7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to end connectivity, you say?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9D1D-FA99-E5F6-37C8-7CF1A4BDC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674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B484-F8C1-AF46-A4B1-1BD22289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bad?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4621B-5F26-AB48-8335-1CCAB0E80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NAT is used in just about every consumer network</a:t>
            </a:r>
          </a:p>
          <a:p>
            <a:r>
              <a:rPr lang="en-US" dirty="0"/>
              <a:t>Generally:  can’t connect directly to an end host unless it connects to you first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lvl="1"/>
            <a:endParaRPr lang="en-US" dirty="0"/>
          </a:p>
          <a:p>
            <a:pPr marL="60958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8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B484-F8C1-AF46-A4B1-1BD22289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bad?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4621B-5F26-AB48-8335-1CCAB0E80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NAT is used in just about every consumer network</a:t>
            </a:r>
          </a:p>
          <a:p>
            <a:r>
              <a:rPr lang="en-US" dirty="0"/>
              <a:t>Generally:  can’t connect directly to an end host unless it connects to you first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r>
              <a:rPr lang="en-US" dirty="0"/>
              <a:t>Need extra work for any protocols that need a direct connection between hosts</a:t>
            </a:r>
          </a:p>
          <a:p>
            <a:pPr lvl="1"/>
            <a:endParaRPr lang="en-US" dirty="0"/>
          </a:p>
          <a:p>
            <a:pPr marL="609585" lvl="1" indent="0">
              <a:buNone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46F7EB-9D3D-55DB-2B60-6B3603981D47}"/>
              </a:ext>
            </a:extLst>
          </p:cNvPr>
          <p:cNvSpPr/>
          <p:nvPr/>
        </p:nvSpPr>
        <p:spPr>
          <a:xfrm>
            <a:off x="4153161" y="5341987"/>
            <a:ext cx="4038078" cy="784177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When do we need this?</a:t>
            </a:r>
            <a:endParaRPr lang="en-US" sz="2400" b="1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27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B484-F8C1-AF46-A4B1-1BD22289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bad?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4621B-5F26-AB48-8335-1CCAB0E80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NAT is used in just about every consumer network</a:t>
            </a:r>
          </a:p>
          <a:p>
            <a:r>
              <a:rPr lang="en-US" dirty="0"/>
              <a:t>Generally:  can’t connect directly to an end host unless it connects to you first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r>
              <a:rPr lang="en-US" dirty="0"/>
              <a:t>Need extra work for any protocols that need a direct connection between hosts</a:t>
            </a:r>
          </a:p>
          <a:p>
            <a:pPr lvl="1"/>
            <a:endParaRPr lang="en-US" dirty="0"/>
          </a:p>
          <a:p>
            <a:pPr marL="609585" lvl="1" indent="0">
              <a:buNone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46F7EB-9D3D-55DB-2B60-6B3603981D47}"/>
              </a:ext>
            </a:extLst>
          </p:cNvPr>
          <p:cNvSpPr/>
          <p:nvPr/>
        </p:nvSpPr>
        <p:spPr>
          <a:xfrm>
            <a:off x="749085" y="4978992"/>
            <a:ext cx="8787539" cy="1147172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en-US" sz="2400" b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Protocols that aren’t strictly client-server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400" b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Latency critical applications:  voice/video calls, games</a:t>
            </a:r>
          </a:p>
        </p:txBody>
      </p:sp>
    </p:spTree>
    <p:extLst>
      <p:ext uri="{BB962C8B-B14F-4D97-AF65-F5344CB8AC3E}">
        <p14:creationId xmlns:p14="http://schemas.microsoft.com/office/powerpoint/2010/main" val="23924876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BFAF7-BBAD-B54D-802B-73DFAF91C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 Traversal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FFFC1-714A-7746-B528-B38D22035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Various methods, depending on the type of NAT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r>
              <a:rPr lang="en-US" dirty="0"/>
              <a:t>Manual method:  port forwarding</a:t>
            </a:r>
          </a:p>
          <a:p>
            <a:r>
              <a:rPr lang="en-US" dirty="0"/>
              <a:t>ICE:  Interactive Connectivity Establishment (RFC8445)</a:t>
            </a:r>
          </a:p>
          <a:p>
            <a:r>
              <a:rPr lang="en-US" dirty="0"/>
              <a:t>STUN:  Session Traversal Utilities for NAT (RFC5389)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One idea:  connect to external server via UDP, it tells you the address/port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DHCP</a:t>
            </a:r>
            <a:r>
              <a:rPr lang="en-US"/>
              <a:t>:  The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Dynamic Host Configuration Protocol</a:t>
            </a:r>
          </a:p>
          <a:p>
            <a:r>
              <a:rPr lang="en-US" sz="2800" dirty="0"/>
              <a:t>Every network has a “pool” of IPs it can assign to hosts</a:t>
            </a:r>
          </a:p>
          <a:p>
            <a:pPr marL="609585" lvl="1" indent="0">
              <a:buNone/>
            </a:pPr>
            <a:r>
              <a:rPr lang="en-US" sz="2400" dirty="0"/>
              <a:t>Some subset of its prefix (</a:t>
            </a:r>
            <a:r>
              <a:rPr lang="en-US" sz="2400" dirty="0" err="1"/>
              <a:t>eg.</a:t>
            </a:r>
            <a:r>
              <a:rPr lang="en-US" sz="2400" dirty="0"/>
              <a:t> 192.168.1.0/24)</a:t>
            </a:r>
          </a:p>
          <a:p>
            <a:pPr marL="609585" lvl="1" indent="0">
              <a:buNone/>
            </a:pPr>
            <a:endParaRPr lang="en-US" sz="2400" dirty="0"/>
          </a:p>
          <a:p>
            <a:r>
              <a:rPr lang="en-US" sz="2800" dirty="0"/>
              <a:t>When a host connects, it asks a </a:t>
            </a:r>
            <a:r>
              <a:rPr lang="en-US" sz="2800" u="sng" dirty="0"/>
              <a:t>DHCP server</a:t>
            </a:r>
            <a:r>
              <a:rPr lang="en-US" sz="2800" dirty="0"/>
              <a:t> for an address from the pool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DHCP server(s) act like allocators: give “leases” to IPs, provide other config info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3B4ED-138E-1A39-702D-BC1A8411EBFC}"/>
              </a:ext>
            </a:extLst>
          </p:cNvPr>
          <p:cNvSpPr/>
          <p:nvPr/>
        </p:nvSpPr>
        <p:spPr>
          <a:xfrm>
            <a:off x="1504335" y="340595"/>
            <a:ext cx="1524000" cy="59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Host 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E5FD5F-CFDB-FBC7-0613-D51B8518477B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266335" y="939536"/>
            <a:ext cx="0" cy="43993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6BD517-D355-D067-1C8D-E73993BCE73A}"/>
              </a:ext>
            </a:extLst>
          </p:cNvPr>
          <p:cNvCxnSpPr>
            <a:cxnSpLocks/>
          </p:cNvCxnSpPr>
          <p:nvPr/>
        </p:nvCxnSpPr>
        <p:spPr>
          <a:xfrm>
            <a:off x="8674504" y="845775"/>
            <a:ext cx="0" cy="45225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669F8B6-B2D1-0D44-2568-CDF0EB1BADB4}"/>
              </a:ext>
            </a:extLst>
          </p:cNvPr>
          <p:cNvSpPr/>
          <p:nvPr/>
        </p:nvSpPr>
        <p:spPr>
          <a:xfrm>
            <a:off x="7674076" y="340594"/>
            <a:ext cx="2000857" cy="59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DHCP server</a:t>
            </a:r>
          </a:p>
        </p:txBody>
      </p:sp>
    </p:spTree>
    <p:extLst>
      <p:ext uri="{BB962C8B-B14F-4D97-AF65-F5344CB8AC3E}">
        <p14:creationId xmlns:p14="http://schemas.microsoft.com/office/powerpoint/2010/main" val="2357559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3B4ED-138E-1A39-702D-BC1A8411EBFC}"/>
              </a:ext>
            </a:extLst>
          </p:cNvPr>
          <p:cNvSpPr/>
          <p:nvPr/>
        </p:nvSpPr>
        <p:spPr>
          <a:xfrm>
            <a:off x="1504335" y="340595"/>
            <a:ext cx="1524000" cy="59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Host 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E5FD5F-CFDB-FBC7-0613-D51B8518477B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266335" y="939536"/>
            <a:ext cx="0" cy="43993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6BD517-D355-D067-1C8D-E73993BCE73A}"/>
              </a:ext>
            </a:extLst>
          </p:cNvPr>
          <p:cNvCxnSpPr>
            <a:cxnSpLocks/>
          </p:cNvCxnSpPr>
          <p:nvPr/>
        </p:nvCxnSpPr>
        <p:spPr>
          <a:xfrm>
            <a:off x="8674504" y="845775"/>
            <a:ext cx="0" cy="45225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BB424A-99B9-F115-5888-0A1AE8865BAA}"/>
              </a:ext>
            </a:extLst>
          </p:cNvPr>
          <p:cNvCxnSpPr>
            <a:cxnSpLocks/>
          </p:cNvCxnSpPr>
          <p:nvPr/>
        </p:nvCxnSpPr>
        <p:spPr>
          <a:xfrm>
            <a:off x="2266335" y="1239181"/>
            <a:ext cx="6408169" cy="2992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B6D0209-A952-AAE0-F12A-AB7B66BFF0F2}"/>
              </a:ext>
            </a:extLst>
          </p:cNvPr>
          <p:cNvSpPr/>
          <p:nvPr/>
        </p:nvSpPr>
        <p:spPr>
          <a:xfrm>
            <a:off x="2347447" y="1487761"/>
            <a:ext cx="3748553" cy="74752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A's MAC address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ff:ff:ff:ff:ff:ff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DHCPDISCOVER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69F8B6-B2D1-0D44-2568-CDF0EB1BADB4}"/>
              </a:ext>
            </a:extLst>
          </p:cNvPr>
          <p:cNvSpPr/>
          <p:nvPr/>
        </p:nvSpPr>
        <p:spPr>
          <a:xfrm>
            <a:off x="7674076" y="340594"/>
            <a:ext cx="2000857" cy="59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DHCP server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112A816-CCFD-1BF9-CD6B-14E4F4CF0A91}"/>
              </a:ext>
            </a:extLst>
          </p:cNvPr>
          <p:cNvSpPr/>
          <p:nvPr/>
        </p:nvSpPr>
        <p:spPr>
          <a:xfrm>
            <a:off x="226802" y="5606908"/>
            <a:ext cx="7722580" cy="1033860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Again, host needs to use broadcast address. Why?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Problem?</a:t>
            </a:r>
          </a:p>
        </p:txBody>
      </p:sp>
    </p:spTree>
    <p:extLst>
      <p:ext uri="{BB962C8B-B14F-4D97-AF65-F5344CB8AC3E}">
        <p14:creationId xmlns:p14="http://schemas.microsoft.com/office/powerpoint/2010/main" val="326686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3B4ED-138E-1A39-702D-BC1A8411EBFC}"/>
              </a:ext>
            </a:extLst>
          </p:cNvPr>
          <p:cNvSpPr/>
          <p:nvPr/>
        </p:nvSpPr>
        <p:spPr>
          <a:xfrm>
            <a:off x="1504335" y="340595"/>
            <a:ext cx="1524000" cy="59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Host 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E5FD5F-CFDB-FBC7-0613-D51B8518477B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266335" y="939536"/>
            <a:ext cx="0" cy="43993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6BD517-D355-D067-1C8D-E73993BCE73A}"/>
              </a:ext>
            </a:extLst>
          </p:cNvPr>
          <p:cNvCxnSpPr>
            <a:cxnSpLocks/>
          </p:cNvCxnSpPr>
          <p:nvPr/>
        </p:nvCxnSpPr>
        <p:spPr>
          <a:xfrm>
            <a:off x="8674504" y="845775"/>
            <a:ext cx="0" cy="45225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BB424A-99B9-F115-5888-0A1AE8865BAA}"/>
              </a:ext>
            </a:extLst>
          </p:cNvPr>
          <p:cNvCxnSpPr>
            <a:cxnSpLocks/>
          </p:cNvCxnSpPr>
          <p:nvPr/>
        </p:nvCxnSpPr>
        <p:spPr>
          <a:xfrm>
            <a:off x="2266335" y="1239181"/>
            <a:ext cx="6408169" cy="2992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B6D0209-A952-AAE0-F12A-AB7B66BFF0F2}"/>
              </a:ext>
            </a:extLst>
          </p:cNvPr>
          <p:cNvSpPr/>
          <p:nvPr/>
        </p:nvSpPr>
        <p:spPr>
          <a:xfrm>
            <a:off x="2347447" y="1487761"/>
            <a:ext cx="3748553" cy="74752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A's MAC address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ff:ff:ff:ff:ff:ff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DHCPDISCOVER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91F860-D75A-6AD9-0DFD-E0645F3C8285}"/>
              </a:ext>
            </a:extLst>
          </p:cNvPr>
          <p:cNvSpPr/>
          <p:nvPr/>
        </p:nvSpPr>
        <p:spPr>
          <a:xfrm>
            <a:off x="5715004" y="2753618"/>
            <a:ext cx="4210661" cy="188581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&lt;Server MAC address&gt;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ff:ff:ff:ff:ff:ff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DHCPOFFER: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Your IP:  192.168.1.102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Mask:  255.255.255.0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Router:  192.168.1.1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98BE8D-BB90-1F2F-6523-51DF3746F0BF}"/>
              </a:ext>
            </a:extLst>
          </p:cNvPr>
          <p:cNvCxnSpPr>
            <a:cxnSpLocks/>
          </p:cNvCxnSpPr>
          <p:nvPr/>
        </p:nvCxnSpPr>
        <p:spPr>
          <a:xfrm flipH="1">
            <a:off x="2266335" y="2503277"/>
            <a:ext cx="6408169" cy="2774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669F8B6-B2D1-0D44-2568-CDF0EB1BADB4}"/>
              </a:ext>
            </a:extLst>
          </p:cNvPr>
          <p:cNvSpPr/>
          <p:nvPr/>
        </p:nvSpPr>
        <p:spPr>
          <a:xfrm>
            <a:off x="7674076" y="340594"/>
            <a:ext cx="2000857" cy="59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DHCP server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5105C5-5545-825B-4EA6-8E2EC9EFF99C}"/>
              </a:ext>
            </a:extLst>
          </p:cNvPr>
          <p:cNvCxnSpPr>
            <a:cxnSpLocks/>
          </p:cNvCxnSpPr>
          <p:nvPr/>
        </p:nvCxnSpPr>
        <p:spPr>
          <a:xfrm>
            <a:off x="2266335" y="4710346"/>
            <a:ext cx="6408169" cy="2177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37F409-FBA8-BE5A-99F9-9845B6D96763}"/>
              </a:ext>
            </a:extLst>
          </p:cNvPr>
          <p:cNvCxnSpPr>
            <a:cxnSpLocks/>
          </p:cNvCxnSpPr>
          <p:nvPr/>
        </p:nvCxnSpPr>
        <p:spPr>
          <a:xfrm flipH="1" flipV="1">
            <a:off x="2266335" y="4928125"/>
            <a:ext cx="6408168" cy="1003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A4D2F9-AA95-89A3-E7A1-5A437D84E7C3}"/>
              </a:ext>
            </a:extLst>
          </p:cNvPr>
          <p:cNvSpPr txBox="1"/>
          <p:nvPr/>
        </p:nvSpPr>
        <p:spPr>
          <a:xfrm>
            <a:off x="4020698" y="4999040"/>
            <a:ext cx="241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(More steps after this)</a:t>
            </a:r>
          </a:p>
        </p:txBody>
      </p:sp>
    </p:spTree>
    <p:extLst>
      <p:ext uri="{BB962C8B-B14F-4D97-AF65-F5344CB8AC3E}">
        <p14:creationId xmlns:p14="http://schemas.microsoft.com/office/powerpoint/2010/main" val="181850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3B4ED-138E-1A39-702D-BC1A8411EBFC}"/>
              </a:ext>
            </a:extLst>
          </p:cNvPr>
          <p:cNvSpPr/>
          <p:nvPr/>
        </p:nvSpPr>
        <p:spPr>
          <a:xfrm>
            <a:off x="1504335" y="340595"/>
            <a:ext cx="1524000" cy="59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Host 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E5FD5F-CFDB-FBC7-0613-D51B8518477B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266335" y="939536"/>
            <a:ext cx="0" cy="43993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6BD517-D355-D067-1C8D-E73993BCE73A}"/>
              </a:ext>
            </a:extLst>
          </p:cNvPr>
          <p:cNvCxnSpPr>
            <a:cxnSpLocks/>
          </p:cNvCxnSpPr>
          <p:nvPr/>
        </p:nvCxnSpPr>
        <p:spPr>
          <a:xfrm>
            <a:off x="8674504" y="845775"/>
            <a:ext cx="0" cy="45225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BB424A-99B9-F115-5888-0A1AE8865BAA}"/>
              </a:ext>
            </a:extLst>
          </p:cNvPr>
          <p:cNvCxnSpPr>
            <a:cxnSpLocks/>
          </p:cNvCxnSpPr>
          <p:nvPr/>
        </p:nvCxnSpPr>
        <p:spPr>
          <a:xfrm>
            <a:off x="2266335" y="1239181"/>
            <a:ext cx="6408169" cy="29929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B6D0209-A952-AAE0-F12A-AB7B66BFF0F2}"/>
              </a:ext>
            </a:extLst>
          </p:cNvPr>
          <p:cNvSpPr/>
          <p:nvPr/>
        </p:nvSpPr>
        <p:spPr>
          <a:xfrm>
            <a:off x="2347447" y="1487761"/>
            <a:ext cx="3748553" cy="74752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A's MAC address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 </a:t>
            </a:r>
            <a:r>
              <a:rPr lang="en-US" dirty="0" err="1">
                <a:solidFill>
                  <a:srgbClr val="FFCB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ff:ff:ff:ff:ff:ff</a:t>
            </a:r>
            <a:endParaRPr lang="en-US" dirty="0">
              <a:solidFill>
                <a:srgbClr val="FFCB3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DHCPDISCOVER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91F860-D75A-6AD9-0DFD-E0645F3C8285}"/>
              </a:ext>
            </a:extLst>
          </p:cNvPr>
          <p:cNvSpPr/>
          <p:nvPr/>
        </p:nvSpPr>
        <p:spPr>
          <a:xfrm>
            <a:off x="5715004" y="2753618"/>
            <a:ext cx="4210661" cy="188581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&lt;Server MAC address&gt;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 </a:t>
            </a:r>
            <a:r>
              <a:rPr lang="en-US" dirty="0" err="1">
                <a:solidFill>
                  <a:srgbClr val="FFCB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ff:ff:ff:ff:ff:ff</a:t>
            </a:r>
            <a:endParaRPr lang="en-US" dirty="0">
              <a:solidFill>
                <a:srgbClr val="FFCB3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DHCPOFFER: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Your IP:  192.168.1.102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Mask:  255.255.255.0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Router:  192.168.1.1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98BE8D-BB90-1F2F-6523-51DF3746F0BF}"/>
              </a:ext>
            </a:extLst>
          </p:cNvPr>
          <p:cNvCxnSpPr>
            <a:cxnSpLocks/>
          </p:cNvCxnSpPr>
          <p:nvPr/>
        </p:nvCxnSpPr>
        <p:spPr>
          <a:xfrm flipH="1">
            <a:off x="2266335" y="2503277"/>
            <a:ext cx="6408169" cy="2774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669F8B6-B2D1-0D44-2568-CDF0EB1BADB4}"/>
              </a:ext>
            </a:extLst>
          </p:cNvPr>
          <p:cNvSpPr/>
          <p:nvPr/>
        </p:nvSpPr>
        <p:spPr>
          <a:xfrm>
            <a:off x="7674076" y="340594"/>
            <a:ext cx="2000857" cy="59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venir Book" panose="02000503020000020003" pitchFamily="2" charset="0"/>
              </a:rPr>
              <a:t>DHCP server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5105C5-5545-825B-4EA6-8E2EC9EFF99C}"/>
              </a:ext>
            </a:extLst>
          </p:cNvPr>
          <p:cNvCxnSpPr>
            <a:cxnSpLocks/>
          </p:cNvCxnSpPr>
          <p:nvPr/>
        </p:nvCxnSpPr>
        <p:spPr>
          <a:xfrm>
            <a:off x="2266335" y="4710346"/>
            <a:ext cx="6408169" cy="2177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37F409-FBA8-BE5A-99F9-9845B6D96763}"/>
              </a:ext>
            </a:extLst>
          </p:cNvPr>
          <p:cNvCxnSpPr>
            <a:cxnSpLocks/>
          </p:cNvCxnSpPr>
          <p:nvPr/>
        </p:nvCxnSpPr>
        <p:spPr>
          <a:xfrm flipH="1" flipV="1">
            <a:off x="2266335" y="4928125"/>
            <a:ext cx="6408168" cy="1003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A4D2F9-AA95-89A3-E7A1-5A437D84E7C3}"/>
              </a:ext>
            </a:extLst>
          </p:cNvPr>
          <p:cNvSpPr txBox="1"/>
          <p:nvPr/>
        </p:nvSpPr>
        <p:spPr>
          <a:xfrm>
            <a:off x="4020698" y="4999040"/>
            <a:ext cx="241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(More steps after this)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112A816-CCFD-1BF9-CD6B-14E4F4CF0A91}"/>
              </a:ext>
            </a:extLst>
          </p:cNvPr>
          <p:cNvSpPr/>
          <p:nvPr/>
        </p:nvSpPr>
        <p:spPr>
          <a:xfrm>
            <a:off x="226802" y="5606908"/>
            <a:ext cx="7722580" cy="1033860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Again, host needs to use broadcast address. Why?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Problem?</a:t>
            </a:r>
          </a:p>
        </p:txBody>
      </p:sp>
    </p:spTree>
    <p:extLst>
      <p:ext uri="{BB962C8B-B14F-4D97-AF65-F5344CB8AC3E}">
        <p14:creationId xmlns:p14="http://schemas.microsoft.com/office/powerpoint/2010/main" val="10773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2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A64D6B-8920-792B-F6B8-C67C0C43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03117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Home routers</a:t>
            </a:r>
          </a:p>
        </p:txBody>
      </p:sp>
      <p:pic>
        <p:nvPicPr>
          <p:cNvPr id="5" name="Picture 4" descr="use own router">
            <a:extLst>
              <a:ext uri="{FF2B5EF4-FFF2-40B4-BE49-F238E27FC236}">
                <a16:creationId xmlns:a16="http://schemas.microsoft.com/office/drawing/2014/main" id="{110F37BE-A13F-C5F6-53DC-9F3AC2C3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91" y="781050"/>
            <a:ext cx="5330818" cy="35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1D090C-624A-FE24-502A-2F326A6C2AB7}"/>
              </a:ext>
            </a:extLst>
          </p:cNvPr>
          <p:cNvSpPr txBox="1"/>
          <p:nvPr/>
        </p:nvSpPr>
        <p:spPr>
          <a:xfrm>
            <a:off x="3801397" y="5615284"/>
            <a:ext cx="4960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venir Book" charset="0"/>
                <a:ea typeface="Avenir Book" charset="0"/>
                <a:cs typeface="Avenir Book" charset="0"/>
              </a:rPr>
              <a:t>The good, the bad, and the ugly…</a:t>
            </a:r>
          </a:p>
        </p:txBody>
      </p:sp>
    </p:spTree>
    <p:extLst>
      <p:ext uri="{BB962C8B-B14F-4D97-AF65-F5344CB8AC3E}">
        <p14:creationId xmlns:p14="http://schemas.microsoft.com/office/powerpoint/2010/main" val="1393834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62451-0704-5E06-228E-406155CC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What’s in a home router?</a:t>
            </a:r>
          </a:p>
        </p:txBody>
      </p:sp>
      <p:pic>
        <p:nvPicPr>
          <p:cNvPr id="4" name="Picture 4" descr="use own router">
            <a:extLst>
              <a:ext uri="{FF2B5EF4-FFF2-40B4-BE49-F238E27FC236}">
                <a16:creationId xmlns:a16="http://schemas.microsoft.com/office/drawing/2014/main" id="{81793DC5-163C-513B-2B61-4355A87B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9" y="76200"/>
            <a:ext cx="3725141" cy="24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47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563D-5AAD-E3C0-C1DD-D8D8E4D8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time</a:t>
            </a:r>
          </a:p>
        </p:txBody>
      </p:sp>
      <p:pic>
        <p:nvPicPr>
          <p:cNvPr id="4" name="Picture 4" descr="use own router">
            <a:extLst>
              <a:ext uri="{FF2B5EF4-FFF2-40B4-BE49-F238E27FC236}">
                <a16:creationId xmlns:a16="http://schemas.microsoft.com/office/drawing/2014/main" id="{96E79067-729E-AF09-8C4F-F68005F7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10" y="1474033"/>
            <a:ext cx="6936779" cy="45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84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323EA-A66C-1F49-89CF-6F93B3C3C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5BE39-A4F6-3946-8A52-8023CAF86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IP milestone meetings:  Should meet with staff today</a:t>
            </a:r>
          </a:p>
          <a:p>
            <a:r>
              <a:rPr lang="en-US" dirty="0"/>
              <a:t>IP:  Next steps</a:t>
            </a:r>
          </a:p>
          <a:p>
            <a:pPr lvl="1"/>
            <a:r>
              <a:rPr lang="en-US" dirty="0" err="1"/>
              <a:t>Gearup</a:t>
            </a:r>
            <a:r>
              <a:rPr lang="en-US" dirty="0"/>
              <a:t> II:  see recording/notes</a:t>
            </a:r>
          </a:p>
          <a:p>
            <a:pPr lvl="1"/>
            <a:r>
              <a:rPr lang="en-US" dirty="0"/>
              <a:t>See Implementation Start Guide, other resources</a:t>
            </a:r>
          </a:p>
          <a:p>
            <a:pPr lvl="1"/>
            <a:r>
              <a:rPr lang="en-US" u="sng" dirty="0">
                <a:solidFill>
                  <a:srgbClr val="FFCC33"/>
                </a:solidFill>
              </a:rPr>
              <a:t>Do not leave this project until the last minute</a:t>
            </a:r>
          </a:p>
          <a:p>
            <a:endParaRPr lang="en-US" dirty="0"/>
          </a:p>
          <a:p>
            <a:r>
              <a:rPr lang="en-US" dirty="0"/>
              <a:t>HW1 due tonight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67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950A14-7E5E-400B-99B9-E6916D1E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</a:t>
            </a:r>
          </a:p>
        </p:txBody>
      </p:sp>
    </p:spTree>
    <p:extLst>
      <p:ext uri="{BB962C8B-B14F-4D97-AF65-F5344CB8AC3E}">
        <p14:creationId xmlns:p14="http://schemas.microsoft.com/office/powerpoint/2010/main" val="365878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A96D-0528-4545-B5D1-45A5CAE9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moving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A4F1-AF4E-4849-887A-BD93560AC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Forwarding</a:t>
            </a:r>
            <a:r>
              <a:rPr lang="en-US" dirty="0"/>
              <a:t>:  </a:t>
            </a:r>
          </a:p>
          <a:p>
            <a:endParaRPr lang="en-US" u="sng" dirty="0"/>
          </a:p>
          <a:p>
            <a:endParaRPr lang="en-US" u="sng" dirty="0"/>
          </a:p>
          <a:p>
            <a:r>
              <a:rPr lang="en-US" u="sng" dirty="0"/>
              <a:t>Routing: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24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A96D-0528-4545-B5D1-45A5CAE9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moving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6A4F1-AF4E-4849-887A-BD93560AC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Forwarding</a:t>
            </a:r>
            <a:r>
              <a:rPr lang="en-US" dirty="0"/>
              <a:t>:  given a packet, decide which interface to send the packet (based on IP destination)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Routing</a:t>
            </a:r>
            <a:r>
              <a:rPr lang="en-US" dirty="0"/>
              <a:t>:  network-wide process of determining a packet’s path through the network</a:t>
            </a:r>
          </a:p>
          <a:p>
            <a:pPr marL="609585" lvl="1" indent="0">
              <a:buNone/>
            </a:pPr>
            <a:r>
              <a:rPr lang="en-US" dirty="0"/>
              <a:t>=&gt; How each router builds its forwarding table</a:t>
            </a:r>
          </a:p>
        </p:txBody>
      </p:sp>
    </p:spTree>
    <p:extLst>
      <p:ext uri="{BB962C8B-B14F-4D97-AF65-F5344CB8AC3E}">
        <p14:creationId xmlns:p14="http://schemas.microsoft.com/office/powerpoint/2010/main" val="150160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33550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Routing is the process of updating forwarding tables</a:t>
            </a:r>
          </a:p>
          <a:p>
            <a:pPr lvl="1"/>
            <a:r>
              <a:rPr lang="en-US" dirty="0"/>
              <a:t>Routers exchange messages about networks they can reach</a:t>
            </a:r>
          </a:p>
          <a:p>
            <a:pPr marL="609585" lvl="1" indent="0">
              <a:buNone/>
            </a:pPr>
            <a:r>
              <a:rPr lang="en-US" dirty="0"/>
              <a:t>	</a:t>
            </a:r>
          </a:p>
          <a:p>
            <a:pPr marL="0" indent="0" algn="ctr"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60121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Routing is the process of updating forwarding tables</a:t>
            </a:r>
          </a:p>
          <a:p>
            <a:pPr lvl="1"/>
            <a:r>
              <a:rPr lang="en-US" dirty="0"/>
              <a:t>Routers exchange messages about networks they can reach</a:t>
            </a:r>
          </a:p>
          <a:p>
            <a:pPr marL="609585" lvl="1" indent="0">
              <a:buNone/>
            </a:pPr>
            <a:r>
              <a:rPr lang="en-US" dirty="0"/>
              <a:t>	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CC33"/>
                </a:solidFill>
              </a:rPr>
              <a:t>Goal: find optimal route (or </a:t>
            </a:r>
            <a:r>
              <a:rPr lang="en-US" i="1" dirty="0">
                <a:solidFill>
                  <a:srgbClr val="FFCC33"/>
                </a:solidFill>
              </a:rPr>
              <a:t>any</a:t>
            </a:r>
            <a:r>
              <a:rPr lang="en-US" dirty="0">
                <a:solidFill>
                  <a:srgbClr val="FFCC33"/>
                </a:solidFill>
              </a:rPr>
              <a:t> route…) for </a:t>
            </a:r>
            <a:br>
              <a:rPr lang="en-US" dirty="0">
                <a:solidFill>
                  <a:srgbClr val="FFCC33"/>
                </a:solidFill>
              </a:rPr>
            </a:br>
            <a:r>
              <a:rPr lang="en-US" u="sng" dirty="0">
                <a:solidFill>
                  <a:srgbClr val="FFCC33"/>
                </a:solidFill>
              </a:rPr>
              <a:t>every other destination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This is a hard problem</a:t>
            </a:r>
          </a:p>
          <a:p>
            <a:pPr lvl="1"/>
            <a:r>
              <a:rPr lang="en-US" dirty="0"/>
              <a:t>Decentralized</a:t>
            </a:r>
          </a:p>
          <a:p>
            <a:pPr lvl="1"/>
            <a:r>
              <a:rPr lang="en-US" dirty="0"/>
              <a:t>Topology always changing</a:t>
            </a:r>
          </a:p>
          <a:p>
            <a:pPr lvl="1"/>
            <a:r>
              <a:rPr lang="en-US" dirty="0"/>
              <a:t>Scale!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76D3ED-4F3B-F00D-3334-14E210FC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08A949-5617-D349-8737-B2E9D7EE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47474-281A-544F-9351-6943EDDB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A51F9-B471-CC45-A9C1-FD3548CCD9F2}"/>
              </a:ext>
            </a:extLst>
          </p:cNvPr>
          <p:cNvSpPr txBox="1"/>
          <p:nvPr/>
        </p:nvSpPr>
        <p:spPr>
          <a:xfrm>
            <a:off x="50801" y="5509145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 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Map of the Internet, 2021 (via BGP)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OPTE project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11B857D-52A4-6F50-2501-16E4A2CC3313}"/>
              </a:ext>
            </a:extLst>
          </p:cNvPr>
          <p:cNvSpPr/>
          <p:nvPr/>
        </p:nvSpPr>
        <p:spPr>
          <a:xfrm>
            <a:off x="1492095" y="5991083"/>
            <a:ext cx="9207809" cy="524435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Routing is how we build this picture!</a:t>
            </a:r>
          </a:p>
        </p:txBody>
      </p:sp>
    </p:spTree>
    <p:extLst>
      <p:ext uri="{BB962C8B-B14F-4D97-AF65-F5344CB8AC3E}">
        <p14:creationId xmlns:p14="http://schemas.microsoft.com/office/powerpoint/2010/main" val="9665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50C57-0B88-A703-1460-3770B7F9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connect </a:t>
            </a:r>
            <a:r>
              <a:rPr lang="en-US" i="1" u="sng" dirty="0"/>
              <a:t>everything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19DCD-02E5-D3A5-05C4-11A36F594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Relies on hierarchical nature of IP addressing</a:t>
            </a:r>
          </a:p>
          <a:p>
            <a:r>
              <a:rPr lang="en-US" dirty="0"/>
              <a:t>Smaller routers don’t need to know everything, just another router that knows more</a:t>
            </a:r>
          </a:p>
          <a:p>
            <a:pPr lvl="1">
              <a:buFont typeface="Symbol" pitchFamily="2" charset="2"/>
              <a:buChar char="Þ"/>
            </a:pPr>
            <a:r>
              <a:rPr lang="en-US" dirty="0">
                <a:solidFill>
                  <a:srgbClr val="FFCC33"/>
                </a:solidFill>
              </a:rPr>
              <a:t>Has default route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dirty="0"/>
              <a:t>Core routers know everything </a:t>
            </a:r>
            <a:r>
              <a:rPr lang="en-US" dirty="0">
                <a:solidFill>
                  <a:srgbClr val="FFCC33"/>
                </a:solidFill>
              </a:rPr>
              <a:t>=&gt; no default!</a:t>
            </a:r>
          </a:p>
        </p:txBody>
      </p:sp>
    </p:spTree>
    <p:extLst>
      <p:ext uri="{BB962C8B-B14F-4D97-AF65-F5344CB8AC3E}">
        <p14:creationId xmlns:p14="http://schemas.microsoft.com/office/powerpoint/2010/main" val="650470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B0F4-FE45-1B86-E3B6-AC80EAAD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forwarding table (my laptop)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B182F-6FE1-351D-FBAA-F526F8F96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5CD698-2301-68C3-B9AF-8FF9630FD772}"/>
              </a:ext>
            </a:extLst>
          </p:cNvPr>
          <p:cNvSpPr/>
          <p:nvPr/>
        </p:nvSpPr>
        <p:spPr>
          <a:xfrm>
            <a:off x="203200" y="2004153"/>
            <a:ext cx="11582400" cy="1733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133" dirty="0" err="1">
                <a:latin typeface="Consolas" panose="020B0609020204030204" pitchFamily="49" charset="0"/>
                <a:cs typeface="Consolas" panose="020B0609020204030204" pitchFamily="49" charset="0"/>
              </a:rPr>
              <a:t>deemer@ceres</a:t>
            </a:r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 ~ % </a:t>
            </a:r>
            <a:r>
              <a:rPr lang="en-US" sz="2133" dirty="0" err="1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 route </a:t>
            </a:r>
          </a:p>
          <a:p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default via 10.3.128.1 dev wlp2s0</a:t>
            </a:r>
          </a:p>
          <a:p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10.3.128.0/18 dev wlp2s0 proto </a:t>
            </a:r>
            <a:r>
              <a:rPr lang="en-US" sz="2133" dirty="0" err="1">
                <a:latin typeface="Consolas" panose="020B0609020204030204" pitchFamily="49" charset="0"/>
                <a:cs typeface="Consolas" panose="020B0609020204030204" pitchFamily="49" charset="0"/>
              </a:rPr>
              <a:t>dhcp</a:t>
            </a:r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 scope link </a:t>
            </a:r>
            <a:r>
              <a:rPr lang="en-US" sz="2133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 10.3.135.44 metric 3003 </a:t>
            </a:r>
          </a:p>
          <a:p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172.18.0.0/16 dev docker0 proto kernel scope link </a:t>
            </a:r>
            <a:r>
              <a:rPr lang="en-US" sz="2133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 172.18.0.1 </a:t>
            </a:r>
          </a:p>
          <a:p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192.168.1.0/24 dev enp0s31f6 proto kernel scope link </a:t>
            </a:r>
            <a:r>
              <a:rPr lang="en-US" sz="2133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2133" dirty="0">
                <a:latin typeface="Consolas" panose="020B0609020204030204" pitchFamily="49" charset="0"/>
                <a:cs typeface="Consolas" panose="020B0609020204030204" pitchFamily="49" charset="0"/>
              </a:rPr>
              <a:t> 192.168.1.1</a:t>
            </a:r>
          </a:p>
        </p:txBody>
      </p:sp>
    </p:spTree>
    <p:extLst>
      <p:ext uri="{BB962C8B-B14F-4D97-AF65-F5344CB8AC3E}">
        <p14:creationId xmlns:p14="http://schemas.microsoft.com/office/powerpoint/2010/main" val="2822724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50FD-9636-8D46-BC65-C1F8BC521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large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91C26-4112-954F-9632-104E05E5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7EEB3E-CC96-E54E-8136-5081BBF56511}"/>
              </a:ext>
            </a:extLst>
          </p:cNvPr>
          <p:cNvSpPr/>
          <p:nvPr/>
        </p:nvSpPr>
        <p:spPr>
          <a:xfrm>
            <a:off x="406400" y="1256467"/>
            <a:ext cx="10820400" cy="111722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rviews@route-server.ip.att.net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sz="1600" dirty="0">
                <a:latin typeface="Monaco" pitchFamily="2" charset="77"/>
              </a:rPr>
              <a:t>show route table inet.0 active-path    </a:t>
            </a:r>
          </a:p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latin typeface="Monaco" pitchFamily="2" charset="77"/>
              </a:rPr>
              <a:t>inet.0: 866991 destinations, </a:t>
            </a:r>
            <a:r>
              <a:rPr lang="en-US" sz="1600" dirty="0">
                <a:solidFill>
                  <a:srgbClr val="FFC000"/>
                </a:solidFill>
                <a:latin typeface="Monaco" pitchFamily="2" charset="77"/>
              </a:rPr>
              <a:t>13870153</a:t>
            </a:r>
            <a:r>
              <a:rPr lang="en-US" sz="1600" dirty="0">
                <a:latin typeface="Monaco" pitchFamily="2" charset="77"/>
              </a:rPr>
              <a:t> routes (866991 active, 0 </a:t>
            </a:r>
            <a:r>
              <a:rPr lang="en-US" sz="1600" dirty="0" err="1">
                <a:latin typeface="Monaco" pitchFamily="2" charset="77"/>
              </a:rPr>
              <a:t>holddown</a:t>
            </a:r>
            <a:r>
              <a:rPr lang="en-US" sz="1600" dirty="0">
                <a:latin typeface="Monaco" pitchFamily="2" charset="77"/>
              </a:rPr>
              <a:t>, 0 hidden)</a:t>
            </a:r>
          </a:p>
          <a:p>
            <a:r>
              <a:rPr lang="en-US" sz="1600" dirty="0">
                <a:latin typeface="Monaco" pitchFamily="2" charset="77"/>
              </a:rPr>
              <a:t>+ = Active Route, - = Last Active, * = Both</a:t>
            </a:r>
          </a:p>
          <a:p>
            <a:br>
              <a:rPr lang="en-US" sz="1600" dirty="0">
                <a:latin typeface="Monaco" pitchFamily="2" charset="77"/>
              </a:rPr>
            </a:br>
            <a:endParaRPr lang="en-US" sz="1600" dirty="0">
              <a:latin typeface="Monaco" pitchFamily="2" charset="77"/>
            </a:endParaRPr>
          </a:p>
          <a:p>
            <a:r>
              <a:rPr lang="en-US" sz="1600" dirty="0">
                <a:latin typeface="Monaco" pitchFamily="2" charset="77"/>
              </a:rPr>
              <a:t>0.0.0.0/0          *[Static/5] 5w0d 19:43:09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1.0.0.0/24  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3356 13335 I, validation-state: valid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1.0.4.0/22  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3356 4826 38803 I, validation-state: valid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1.0.4.0/24  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3356 4826 38803 I, validation-state: valid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1.0.5.0/24  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3356 4826 38803 I, validation-state: valid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1.0.6.0/24  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3356 4826 38803 I, validation-state: valid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1.0.7.0/24  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3356 4826 38803 I, validation-state: valid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1.0.64.0/18 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2497 7670 18144 I, validation-state: unknown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1.0.128.0/17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3356 38040 23969 I, validation-state: unknown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1.0.128.0/18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3356 38040 23969 I, validation-state: unknown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1.0.128.0/19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3356 38040 23969 I, validation-state: unknown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1.0.128.0/24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6939 4651 23969 I, validation-state: unknown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r>
              <a:rPr lang="en-US" sz="1600" dirty="0">
                <a:latin typeface="Monaco" pitchFamily="2" charset="77"/>
              </a:rPr>
              <a:t>1.0.129.0/24       *[BGP/170] 1d 10:24:47, </a:t>
            </a:r>
            <a:r>
              <a:rPr lang="en-US" sz="1600" dirty="0" err="1">
                <a:latin typeface="Monaco" pitchFamily="2" charset="77"/>
              </a:rPr>
              <a:t>localpref</a:t>
            </a:r>
            <a:r>
              <a:rPr lang="en-US" sz="1600" dirty="0">
                <a:latin typeface="Monaco" pitchFamily="2" charset="77"/>
              </a:rPr>
              <a:t> 100, from 12.122.83.238</a:t>
            </a:r>
          </a:p>
          <a:p>
            <a:r>
              <a:rPr lang="en-US" sz="1600" dirty="0">
                <a:latin typeface="Monaco" pitchFamily="2" charset="77"/>
              </a:rPr>
              <a:t>                      AS path: 7018 6939 4651 23969 I, validation-state: unknown</a:t>
            </a:r>
          </a:p>
          <a:p>
            <a:r>
              <a:rPr lang="en-US" sz="1600" dirty="0">
                <a:latin typeface="Monaco" pitchFamily="2" charset="77"/>
              </a:rPr>
              <a:t>                    &gt; to 12.0.1.1 via em0.0</a:t>
            </a:r>
          </a:p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22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473D6-03F0-20B8-313E-DD59655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279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this scale, we think about </a:t>
            </a:r>
            <a:r>
              <a:rPr lang="en-US" dirty="0">
                <a:solidFill>
                  <a:srgbClr val="FFCC33"/>
                </a:solidFill>
              </a:rPr>
              <a:t>routing to </a:t>
            </a:r>
            <a:r>
              <a:rPr lang="en-US" i="1" dirty="0">
                <a:solidFill>
                  <a:srgbClr val="FFCC33"/>
                </a:solidFill>
              </a:rPr>
              <a:t>whole networks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i.e., some entity with some set of IP prefixes:</a:t>
            </a:r>
          </a:p>
          <a:p>
            <a:pPr marL="0" indent="0">
              <a:buNone/>
            </a:pPr>
            <a:r>
              <a:rPr lang="en-US" i="1" dirty="0"/>
              <a:t>   </a:t>
            </a:r>
          </a:p>
          <a:p>
            <a:pPr marL="0" indent="0" algn="ctr">
              <a:buNone/>
            </a:pPr>
            <a:r>
              <a:rPr lang="en-US" i="1" dirty="0"/>
              <a:t>e.g. </a:t>
            </a:r>
            <a:r>
              <a:rPr lang="en-US" dirty="0"/>
              <a:t>Brown University @ 128.148.0.0/16, 138.16.0.0/16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5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CB48C81-031F-3653-367C-07D84797F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73" y="851033"/>
            <a:ext cx="7215513" cy="5028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What is the destination MAC address when H1 is sending the following packets?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BD23E-3A23-EF46-B4BB-99F7FF84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3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F0EFFC-AAE4-7A4D-8BBA-CB77B9CE39FE}"/>
              </a:ext>
            </a:extLst>
          </p:cNvPr>
          <p:cNvCxnSpPr>
            <a:cxnSpLocks/>
          </p:cNvCxnSpPr>
          <p:nvPr/>
        </p:nvCxnSpPr>
        <p:spPr>
          <a:xfrm flipH="1" flipV="1">
            <a:off x="8525567" y="2197255"/>
            <a:ext cx="3293703" cy="125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4E0930-0356-5D4F-998D-B6FA3B6D0794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8457800" y="557483"/>
            <a:ext cx="3293703" cy="1652319"/>
          </a:xfrm>
          <a:prstGeom prst="bentConnector3">
            <a:avLst>
              <a:gd name="adj1" fmla="val 4990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D8BC8B3-1317-B540-AC65-BE4687560CFF}"/>
              </a:ext>
            </a:extLst>
          </p:cNvPr>
          <p:cNvSpPr/>
          <p:nvPr/>
        </p:nvSpPr>
        <p:spPr>
          <a:xfrm>
            <a:off x="8801190" y="428102"/>
            <a:ext cx="293019" cy="252235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FF916A-15A9-7644-86FA-9A98D9669EE6}"/>
              </a:ext>
            </a:extLst>
          </p:cNvPr>
          <p:cNvSpPr/>
          <p:nvPr/>
        </p:nvSpPr>
        <p:spPr>
          <a:xfrm>
            <a:off x="8798553" y="2050408"/>
            <a:ext cx="293019" cy="252235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5730E4-7B16-5148-87DD-7EB69D58C0E0}"/>
              </a:ext>
            </a:extLst>
          </p:cNvPr>
          <p:cNvSpPr/>
          <p:nvPr/>
        </p:nvSpPr>
        <p:spPr>
          <a:xfrm>
            <a:off x="11449193" y="2071137"/>
            <a:ext cx="293019" cy="252235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62D3E4-ACD8-2545-81A6-066613DDDE39}"/>
              </a:ext>
            </a:extLst>
          </p:cNvPr>
          <p:cNvSpPr txBox="1"/>
          <p:nvPr/>
        </p:nvSpPr>
        <p:spPr>
          <a:xfrm>
            <a:off x="8604046" y="2510661"/>
            <a:ext cx="1069524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panose="02000503020000020003" pitchFamily="2" charset="0"/>
              </a:rPr>
              <a:t>1.2.1.2</a:t>
            </a:r>
          </a:p>
          <a:p>
            <a:r>
              <a:rPr lang="en-US" sz="1867" dirty="0" err="1">
                <a:latin typeface="Avenir Book" panose="02000503020000020003" pitchFamily="2" charset="0"/>
              </a:rPr>
              <a:t>aa:aa:aa</a:t>
            </a:r>
            <a:endParaRPr lang="en-US" sz="1867" dirty="0">
              <a:latin typeface="Avenir Book" panose="02000503020000020003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4B0637-5C54-9540-BD93-4953575C0875}"/>
              </a:ext>
            </a:extLst>
          </p:cNvPr>
          <p:cNvSpPr txBox="1"/>
          <p:nvPr/>
        </p:nvSpPr>
        <p:spPr>
          <a:xfrm>
            <a:off x="10934911" y="2485258"/>
            <a:ext cx="101181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panose="02000503020000020003" pitchFamily="2" charset="0"/>
              </a:rPr>
              <a:t>1.2.1.1</a:t>
            </a:r>
          </a:p>
          <a:p>
            <a:r>
              <a:rPr lang="en-US" sz="1867" dirty="0" err="1">
                <a:latin typeface="Avenir Book" panose="02000503020000020003" pitchFamily="2" charset="0"/>
              </a:rPr>
              <a:t>cc:cc:cc</a:t>
            </a:r>
            <a:endParaRPr lang="en-US" sz="1867" dirty="0"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4CBAF-D35E-0041-85D2-BE66A79EF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972" y="141018"/>
            <a:ext cx="911729" cy="911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7B09A2-4BB5-0F40-B74D-89AFB4BE1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974" y="1804117"/>
            <a:ext cx="911729" cy="911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0F1B2-D12D-C640-9E72-D348D6DDB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502" y="1627228"/>
            <a:ext cx="1725593" cy="116514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C9DD5AB-3761-8F70-D298-63D9DD80B59F}"/>
              </a:ext>
            </a:extLst>
          </p:cNvPr>
          <p:cNvSpPr/>
          <p:nvPr/>
        </p:nvSpPr>
        <p:spPr>
          <a:xfrm>
            <a:off x="7795672" y="232117"/>
            <a:ext cx="4244472" cy="3412419"/>
          </a:xfrm>
          <a:prstGeom prst="roundRect">
            <a:avLst/>
          </a:prstGeom>
          <a:noFill/>
          <a:ln>
            <a:solidFill>
              <a:srgbClr val="22A6F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B7DBC-61D5-818A-4AF6-0BF9AB6A2615}"/>
              </a:ext>
            </a:extLst>
          </p:cNvPr>
          <p:cNvSpPr txBox="1"/>
          <p:nvPr/>
        </p:nvSpPr>
        <p:spPr>
          <a:xfrm>
            <a:off x="10159728" y="92554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1.2.1.0/24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391FF-AB78-B4AB-901A-38D3827D628F}"/>
              </a:ext>
            </a:extLst>
          </p:cNvPr>
          <p:cNvSpPr txBox="1"/>
          <p:nvPr/>
        </p:nvSpPr>
        <p:spPr>
          <a:xfrm>
            <a:off x="88526" y="72579"/>
            <a:ext cx="845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Warmup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7B4F83A-24CA-C036-B294-970F663B5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720063"/>
              </p:ext>
            </p:extLst>
          </p:nvPr>
        </p:nvGraphicFramePr>
        <p:xfrm>
          <a:off x="8317653" y="4134560"/>
          <a:ext cx="3684150" cy="1005840"/>
        </p:xfrm>
        <a:graphic>
          <a:graphicData uri="http://schemas.openxmlformats.org/drawingml/2006/table">
            <a:tbl>
              <a:tblPr firstRow="1" bandRow="1"/>
              <a:tblGrid>
                <a:gridCol w="1971275">
                  <a:extLst>
                    <a:ext uri="{9D8B030D-6E8A-4147-A177-3AD203B41FA5}">
                      <a16:colId xmlns:a16="http://schemas.microsoft.com/office/drawing/2014/main" val="2818217184"/>
                    </a:ext>
                  </a:extLst>
                </a:gridCol>
                <a:gridCol w="1712875">
                  <a:extLst>
                    <a:ext uri="{9D8B030D-6E8A-4147-A177-3AD203B41FA5}">
                      <a16:colId xmlns:a16="http://schemas.microsoft.com/office/drawing/2014/main" val="1431405096"/>
                    </a:ext>
                  </a:extLst>
                </a:gridCol>
              </a:tblGrid>
              <a:tr h="289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Avenir Book" panose="02000503020000020003" pitchFamily="2" charset="0"/>
                        </a:rPr>
                        <a:t>Prefix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6F4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Avenir Book" panose="02000503020000020003" pitchFamily="2" charset="0"/>
                        </a:rPr>
                        <a:t>IF/Next hop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A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228461"/>
                  </a:ext>
                </a:extLst>
              </a:tr>
              <a:tr h="289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Avenir Book" panose="02000503020000020003" pitchFamily="2" charset="0"/>
                        </a:rPr>
                        <a:t>1.2.1.0/24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Avenir Book" panose="02000503020000020003" pitchFamily="2" charset="0"/>
                        </a:rPr>
                        <a:t>IF1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FFFFFF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>
                        <a:shade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076437"/>
                  </a:ext>
                </a:extLst>
              </a:tr>
              <a:tr h="2895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Avenir Book" panose="02000503020000020003" pitchFamily="2" charset="0"/>
                        </a:rPr>
                        <a:t>0.0.0.0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Avenir Book" panose="02000503020000020003" pitchFamily="2" charset="0"/>
                        </a:rPr>
                        <a:t>1.2.1.1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8D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645885"/>
                  </a:ext>
                </a:extLst>
              </a:tr>
            </a:tbl>
          </a:graphicData>
        </a:graphic>
      </p:graphicFrame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B92E2640-95ED-94F3-C47F-74143F43E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153650"/>
              </p:ext>
            </p:extLst>
          </p:nvPr>
        </p:nvGraphicFramePr>
        <p:xfrm>
          <a:off x="1255939" y="2071137"/>
          <a:ext cx="4299314" cy="1146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214">
                  <a:extLst>
                    <a:ext uri="{9D8B030D-6E8A-4147-A177-3AD203B41FA5}">
                      <a16:colId xmlns:a16="http://schemas.microsoft.com/office/drawing/2014/main" val="3769876376"/>
                    </a:ext>
                  </a:extLst>
                </a:gridCol>
                <a:gridCol w="1592317">
                  <a:extLst>
                    <a:ext uri="{9D8B030D-6E8A-4147-A177-3AD203B41FA5}">
                      <a16:colId xmlns:a16="http://schemas.microsoft.com/office/drawing/2014/main" val="1752141850"/>
                    </a:ext>
                  </a:extLst>
                </a:gridCol>
                <a:gridCol w="1981783">
                  <a:extLst>
                    <a:ext uri="{9D8B030D-6E8A-4147-A177-3AD203B41FA5}">
                      <a16:colId xmlns:a16="http://schemas.microsoft.com/office/drawing/2014/main" val="548426283"/>
                    </a:ext>
                  </a:extLst>
                </a:gridCol>
              </a:tblGrid>
              <a:tr h="382005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Src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Dest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388908"/>
                  </a:ext>
                </a:extLst>
              </a:tr>
              <a:tr h="38200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Link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aa:aa:aa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C000"/>
                          </a:solidFill>
                          <a:latin typeface="Avenir Book" panose="02000503020000020003" pitchFamily="2" charset="0"/>
                        </a:rPr>
                        <a:t>???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63464"/>
                  </a:ext>
                </a:extLst>
              </a:tr>
              <a:tr h="38200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IP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1.2.1.2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1.2.1.1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9087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DD53464-8B92-A7E3-A016-151D0CB73850}"/>
              </a:ext>
            </a:extLst>
          </p:cNvPr>
          <p:cNvSpPr txBox="1"/>
          <p:nvPr/>
        </p:nvSpPr>
        <p:spPr>
          <a:xfrm>
            <a:off x="8208136" y="190851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H1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6B37C-B3CE-09C7-0B90-4011C072AC28}"/>
              </a:ext>
            </a:extLst>
          </p:cNvPr>
          <p:cNvSpPr txBox="1"/>
          <p:nvPr/>
        </p:nvSpPr>
        <p:spPr>
          <a:xfrm>
            <a:off x="8798553" y="740593"/>
            <a:ext cx="119455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panose="02000503020000020003" pitchFamily="2" charset="0"/>
              </a:rPr>
              <a:t>1.2.1.3</a:t>
            </a:r>
          </a:p>
          <a:p>
            <a:r>
              <a:rPr lang="en-US" sz="1867" dirty="0" err="1">
                <a:latin typeface="Avenir Book" panose="02000503020000020003" pitchFamily="2" charset="0"/>
              </a:rPr>
              <a:t>bb:bb:bb</a:t>
            </a:r>
            <a:endParaRPr lang="en-US" sz="1867" dirty="0"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CE280-7FA0-06F8-F07B-2B082FC0DCA3}"/>
              </a:ext>
            </a:extLst>
          </p:cNvPr>
          <p:cNvSpPr txBox="1"/>
          <p:nvPr/>
        </p:nvSpPr>
        <p:spPr>
          <a:xfrm>
            <a:off x="8208136" y="3785236"/>
            <a:ext cx="243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H1’s forwarding table:</a:t>
            </a:r>
          </a:p>
        </p:txBody>
      </p:sp>
      <p:graphicFrame>
        <p:nvGraphicFramePr>
          <p:cNvPr id="17" name="Table 22">
            <a:extLst>
              <a:ext uri="{FF2B5EF4-FFF2-40B4-BE49-F238E27FC236}">
                <a16:creationId xmlns:a16="http://schemas.microsoft.com/office/drawing/2014/main" id="{F15940D1-A852-2A5F-629A-296F6B2F2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141280"/>
              </p:ext>
            </p:extLst>
          </p:nvPr>
        </p:nvGraphicFramePr>
        <p:xfrm>
          <a:off x="1255939" y="3785236"/>
          <a:ext cx="4299314" cy="1146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214">
                  <a:extLst>
                    <a:ext uri="{9D8B030D-6E8A-4147-A177-3AD203B41FA5}">
                      <a16:colId xmlns:a16="http://schemas.microsoft.com/office/drawing/2014/main" val="3769876376"/>
                    </a:ext>
                  </a:extLst>
                </a:gridCol>
                <a:gridCol w="1592317">
                  <a:extLst>
                    <a:ext uri="{9D8B030D-6E8A-4147-A177-3AD203B41FA5}">
                      <a16:colId xmlns:a16="http://schemas.microsoft.com/office/drawing/2014/main" val="1752141850"/>
                    </a:ext>
                  </a:extLst>
                </a:gridCol>
                <a:gridCol w="1981783">
                  <a:extLst>
                    <a:ext uri="{9D8B030D-6E8A-4147-A177-3AD203B41FA5}">
                      <a16:colId xmlns:a16="http://schemas.microsoft.com/office/drawing/2014/main" val="548426283"/>
                    </a:ext>
                  </a:extLst>
                </a:gridCol>
              </a:tblGrid>
              <a:tr h="382005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Src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Dest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388908"/>
                  </a:ext>
                </a:extLst>
              </a:tr>
              <a:tr h="38200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Link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aa:aa:aa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C000"/>
                          </a:solidFill>
                          <a:latin typeface="Avenir Book" panose="02000503020000020003" pitchFamily="2" charset="0"/>
                        </a:rPr>
                        <a:t>???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63464"/>
                  </a:ext>
                </a:extLst>
              </a:tr>
              <a:tr h="38200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IP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1.2.1.2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1.2.1.3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9087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BF6E8E4-B1A3-96EB-6D22-924ED8E812BC}"/>
              </a:ext>
            </a:extLst>
          </p:cNvPr>
          <p:cNvSpPr txBox="1"/>
          <p:nvPr/>
        </p:nvSpPr>
        <p:spPr>
          <a:xfrm>
            <a:off x="449788" y="2302643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968449-A5DC-D85E-698B-BEE2CFDDAFD1}"/>
              </a:ext>
            </a:extLst>
          </p:cNvPr>
          <p:cNvSpPr txBox="1"/>
          <p:nvPr/>
        </p:nvSpPr>
        <p:spPr>
          <a:xfrm>
            <a:off x="410822" y="3923735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2)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3D57384-7C5B-3AD5-018B-E0C8F2694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883136"/>
              </p:ext>
            </p:extLst>
          </p:nvPr>
        </p:nvGraphicFramePr>
        <p:xfrm>
          <a:off x="1156290" y="5301985"/>
          <a:ext cx="4596221" cy="1146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297">
                  <a:extLst>
                    <a:ext uri="{9D8B030D-6E8A-4147-A177-3AD203B41FA5}">
                      <a16:colId xmlns:a16="http://schemas.microsoft.com/office/drawing/2014/main" val="3769876376"/>
                    </a:ext>
                  </a:extLst>
                </a:gridCol>
                <a:gridCol w="1702281">
                  <a:extLst>
                    <a:ext uri="{9D8B030D-6E8A-4147-A177-3AD203B41FA5}">
                      <a16:colId xmlns:a16="http://schemas.microsoft.com/office/drawing/2014/main" val="1752141850"/>
                    </a:ext>
                  </a:extLst>
                </a:gridCol>
                <a:gridCol w="2118643">
                  <a:extLst>
                    <a:ext uri="{9D8B030D-6E8A-4147-A177-3AD203B41FA5}">
                      <a16:colId xmlns:a16="http://schemas.microsoft.com/office/drawing/2014/main" val="548426283"/>
                    </a:ext>
                  </a:extLst>
                </a:gridCol>
              </a:tblGrid>
              <a:tr h="382005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Src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Dest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388908"/>
                  </a:ext>
                </a:extLst>
              </a:tr>
              <a:tr h="38200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Link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aa:aa:aa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C000"/>
                          </a:solidFill>
                          <a:latin typeface="Avenir Book" panose="02000503020000020003" pitchFamily="2" charset="0"/>
                        </a:rPr>
                        <a:t>???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63464"/>
                  </a:ext>
                </a:extLst>
              </a:tr>
              <a:tr h="38200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IP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1.2.1.2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8.8.8.8 (Google)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90878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DD720E3-66E3-7E9D-B2B0-3543693ECB46}"/>
              </a:ext>
            </a:extLst>
          </p:cNvPr>
          <p:cNvSpPr txBox="1"/>
          <p:nvPr/>
        </p:nvSpPr>
        <p:spPr>
          <a:xfrm>
            <a:off x="410822" y="5544827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3484782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473D6-03F0-20B8-313E-DD59655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279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this scale, we think about </a:t>
            </a:r>
            <a:r>
              <a:rPr lang="en-US" dirty="0">
                <a:solidFill>
                  <a:srgbClr val="FFCC33"/>
                </a:solidFill>
              </a:rPr>
              <a:t>routing to </a:t>
            </a:r>
            <a:r>
              <a:rPr lang="en-US" i="1" dirty="0">
                <a:solidFill>
                  <a:srgbClr val="FFCC33"/>
                </a:solidFill>
              </a:rPr>
              <a:t>whole networks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i.e., some entity with some set of IP prefixes:</a:t>
            </a:r>
          </a:p>
          <a:p>
            <a:pPr marL="0" indent="0">
              <a:buNone/>
            </a:pPr>
            <a:r>
              <a:rPr lang="en-US" i="1" dirty="0"/>
              <a:t>   </a:t>
            </a:r>
          </a:p>
          <a:p>
            <a:pPr marL="0" indent="0" algn="ctr">
              <a:buNone/>
            </a:pPr>
            <a:r>
              <a:rPr lang="en-US" i="1" dirty="0"/>
              <a:t>e.g. </a:t>
            </a:r>
            <a:r>
              <a:rPr lang="en-US" dirty="0"/>
              <a:t>Brown University @ 128.148.0.0/16, 138.16.0.0/16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AFE56-702D-C6BF-E04A-E3F9D054EDE0}"/>
              </a:ext>
            </a:extLst>
          </p:cNvPr>
          <p:cNvSpPr/>
          <p:nvPr/>
        </p:nvSpPr>
        <p:spPr>
          <a:xfrm>
            <a:off x="2158430" y="4473622"/>
            <a:ext cx="8027540" cy="1104218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We call each entity an Autonomous System (AS):</a:t>
            </a:r>
          </a:p>
          <a:p>
            <a:r>
              <a:rPr lang="en-US" sz="2400" b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 single administrative domain that lives on the Internet</a:t>
            </a:r>
          </a:p>
        </p:txBody>
      </p:sp>
    </p:spTree>
    <p:extLst>
      <p:ext uri="{BB962C8B-B14F-4D97-AF65-F5344CB8AC3E}">
        <p14:creationId xmlns:p14="http://schemas.microsoft.com/office/powerpoint/2010/main" val="123814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392C-FE16-7189-C762-A372145FEC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05156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Routing is organized in two levels:</a:t>
            </a:r>
          </a:p>
          <a:p>
            <a:r>
              <a:rPr lang="en-US" dirty="0"/>
              <a:t>Intra-domain (</a:t>
            </a:r>
            <a:r>
              <a:rPr lang="en-US" dirty="0">
                <a:solidFill>
                  <a:srgbClr val="FFCC33"/>
                </a:solidFill>
              </a:rPr>
              <a:t>interior</a:t>
            </a:r>
            <a:r>
              <a:rPr lang="en-US" dirty="0"/>
              <a:t>) routing:  routing within an AS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Inter-domain (</a:t>
            </a:r>
            <a:r>
              <a:rPr lang="en-US" dirty="0">
                <a:solidFill>
                  <a:srgbClr val="FFCC33"/>
                </a:solidFill>
              </a:rPr>
              <a:t>exterior</a:t>
            </a:r>
            <a:r>
              <a:rPr lang="en-US" dirty="0"/>
              <a:t>) routing:  routing between </a:t>
            </a:r>
            <a:r>
              <a:rPr lang="en-US" dirty="0" err="1"/>
              <a:t>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4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392C-FE16-7189-C762-A372145FEC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493520"/>
            <a:ext cx="10972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Routing is organized in two levels:</a:t>
            </a:r>
          </a:p>
          <a:p>
            <a:r>
              <a:rPr lang="en-US" dirty="0"/>
              <a:t>Intra-domain (</a:t>
            </a:r>
            <a:r>
              <a:rPr lang="en-US" dirty="0">
                <a:solidFill>
                  <a:srgbClr val="FFCC33"/>
                </a:solidFill>
              </a:rPr>
              <a:t>interior</a:t>
            </a:r>
            <a:r>
              <a:rPr lang="en-US" dirty="0"/>
              <a:t>) routing:  routing within an AS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dirty="0"/>
              <a:t>=&gt; Full knowledge of the network inside the AS</a:t>
            </a:r>
            <a:br>
              <a:rPr lang="en-US" sz="2800" dirty="0"/>
            </a:br>
            <a:r>
              <a:rPr lang="en-US" sz="2800" dirty="0"/>
              <a:t>	=&gt; One administrator,  routing policy</a:t>
            </a:r>
            <a:br>
              <a:rPr lang="en-US" sz="2800" dirty="0"/>
            </a:br>
            <a:r>
              <a:rPr lang="en-US" sz="2800" dirty="0"/>
              <a:t>	=&gt; Strive for optimal paths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Inter-domain (</a:t>
            </a:r>
            <a:r>
              <a:rPr lang="en-US" dirty="0">
                <a:solidFill>
                  <a:srgbClr val="FFCC33"/>
                </a:solidFill>
              </a:rPr>
              <a:t>exterior</a:t>
            </a:r>
            <a:r>
              <a:rPr lang="en-US" dirty="0"/>
              <a:t>) routing:  routing between </a:t>
            </a:r>
            <a:r>
              <a:rPr lang="en-US" dirty="0" err="1"/>
              <a:t>ASes</a:t>
            </a:r>
            <a:endParaRPr lang="en-US" dirty="0"/>
          </a:p>
          <a:p>
            <a:pPr marL="609585" lvl="1" indent="0">
              <a:buNone/>
            </a:pPr>
            <a:r>
              <a:rPr lang="en-US" dirty="0"/>
              <a:t>	=&gt; None of the above, decisions instead made by </a:t>
            </a:r>
            <a:r>
              <a:rPr lang="en-US" i="1" dirty="0"/>
              <a:t>policy </a:t>
            </a:r>
            <a:r>
              <a:rPr lang="en-US" dirty="0"/>
              <a:t>(later)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68A692-0342-F5D4-55B3-58C4502444BF}"/>
              </a:ext>
            </a:extLst>
          </p:cNvPr>
          <p:cNvSpPr/>
          <p:nvPr/>
        </p:nvSpPr>
        <p:spPr>
          <a:xfrm>
            <a:off x="3640935" y="3964163"/>
            <a:ext cx="4603905" cy="524435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^ We are here today</a:t>
            </a:r>
          </a:p>
        </p:txBody>
      </p:sp>
    </p:spTree>
    <p:extLst>
      <p:ext uri="{BB962C8B-B14F-4D97-AF65-F5344CB8AC3E}">
        <p14:creationId xmlns:p14="http://schemas.microsoft.com/office/powerpoint/2010/main" val="36090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Intra-Domain (Interior) Routing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" y="716438"/>
            <a:ext cx="10972800" cy="5425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Network == Graph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Assign cost to edges</a:t>
            </a:r>
          </a:p>
          <a:p>
            <a:pPr marL="0" indent="0">
              <a:buNone/>
            </a:pPr>
            <a:r>
              <a:rPr lang="en-US" dirty="0"/>
              <a:t> =&gt; latency, bandwidth, ….</a:t>
            </a:r>
          </a:p>
        </p:txBody>
      </p:sp>
      <p:pic>
        <p:nvPicPr>
          <p:cNvPr id="4" name="Picture 3" descr="04x1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256" y="522340"/>
            <a:ext cx="4693464" cy="215571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" y="716438"/>
            <a:ext cx="10972800" cy="5425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Network == Graph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Assign cost to edges</a:t>
            </a:r>
          </a:p>
          <a:p>
            <a:pPr marL="0" indent="0">
              <a:buNone/>
            </a:pPr>
            <a:r>
              <a:rPr lang="en-US" dirty="0"/>
              <a:t> =&gt; latency, bandwidth, ….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04x1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256" y="522340"/>
            <a:ext cx="4693464" cy="215571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42931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" y="716438"/>
            <a:ext cx="10972800" cy="5425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Typically, view network as a graph</a:t>
            </a:r>
          </a:p>
          <a:p>
            <a:r>
              <a:rPr lang="en-US" dirty="0"/>
              <a:t>Nodes are routers</a:t>
            </a:r>
          </a:p>
          <a:p>
            <a:r>
              <a:rPr lang="en-US" dirty="0"/>
              <a:t>Assign some </a:t>
            </a:r>
            <a:r>
              <a:rPr lang="en-US" i="1" dirty="0"/>
              <a:t>cost</a:t>
            </a:r>
            <a:r>
              <a:rPr lang="en-US" dirty="0"/>
              <a:t> to each edge</a:t>
            </a:r>
          </a:p>
          <a:p>
            <a:pPr lvl="1"/>
            <a:r>
              <a:rPr lang="en-US" dirty="0"/>
              <a:t>latency, b/w, queue length, …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Goal: find lowest-cost path between nodes</a:t>
            </a:r>
          </a:p>
          <a:p>
            <a:pPr lvl="1"/>
            <a:r>
              <a:rPr lang="en-US" dirty="0"/>
              <a:t>Each node individually computes routes</a:t>
            </a:r>
          </a:p>
        </p:txBody>
      </p:sp>
      <p:pic>
        <p:nvPicPr>
          <p:cNvPr id="4" name="Picture 3" descr="04x1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256" y="522340"/>
            <a:ext cx="4693464" cy="21557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533469A-253C-C50B-6531-EC281BA33E2F}"/>
              </a:ext>
            </a:extLst>
          </p:cNvPr>
          <p:cNvSpPr/>
          <p:nvPr/>
        </p:nvSpPr>
        <p:spPr>
          <a:xfrm>
            <a:off x="2158430" y="5052584"/>
            <a:ext cx="8027540" cy="784177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Collect routes into a </a:t>
            </a:r>
            <a:r>
              <a:rPr lang="en-US" sz="2400" i="1" dirty="0">
                <a:latin typeface="Avenir Book" panose="02000503020000020003" pitchFamily="2" charset="0"/>
              </a:rPr>
              <a:t>routing table</a:t>
            </a:r>
            <a:r>
              <a:rPr lang="en-US" sz="2400" dirty="0">
                <a:latin typeface="Avenir Book" panose="02000503020000020003" pitchFamily="2" charset="0"/>
              </a:rPr>
              <a:t>, used to generate the forwarding table based on lowest-cost path</a:t>
            </a:r>
          </a:p>
        </p:txBody>
      </p:sp>
    </p:spTree>
    <p:extLst>
      <p:ext uri="{BB962C8B-B14F-4D97-AF65-F5344CB8AC3E}">
        <p14:creationId xmlns:p14="http://schemas.microsoft.com/office/powerpoint/2010/main" val="376953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733E9-0DC4-44EC-210A-D735A2F647A8}"/>
              </a:ext>
            </a:extLst>
          </p:cNvPr>
          <p:cNvSpPr txBox="1"/>
          <p:nvPr/>
        </p:nvSpPr>
        <p:spPr>
          <a:xfrm>
            <a:off x="156754" y="524300"/>
            <a:ext cx="781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Generally:  routing algorithms are </a:t>
            </a:r>
            <a:r>
              <a:rPr lang="en-US" sz="2800" i="1" dirty="0">
                <a:latin typeface="Avenir Book" charset="0"/>
                <a:ea typeface="Avenir Book" charset="0"/>
                <a:cs typeface="Avenir Book" charset="0"/>
              </a:rPr>
              <a:t>decentralized</a:t>
            </a:r>
          </a:p>
        </p:txBody>
      </p:sp>
    </p:spTree>
    <p:extLst>
      <p:ext uri="{BB962C8B-B14F-4D97-AF65-F5344CB8AC3E}">
        <p14:creationId xmlns:p14="http://schemas.microsoft.com/office/powerpoint/2010/main" val="732653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733E9-0DC4-44EC-210A-D735A2F647A8}"/>
              </a:ext>
            </a:extLst>
          </p:cNvPr>
          <p:cNvSpPr txBox="1"/>
          <p:nvPr/>
        </p:nvSpPr>
        <p:spPr>
          <a:xfrm>
            <a:off x="156754" y="524300"/>
            <a:ext cx="781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Generally:  routing algorithms are </a:t>
            </a:r>
            <a:r>
              <a:rPr lang="en-US" sz="2800" i="1" dirty="0">
                <a:latin typeface="Avenir Book" charset="0"/>
                <a:ea typeface="Avenir Book" charset="0"/>
                <a:cs typeface="Avenir Book" charset="0"/>
              </a:rPr>
              <a:t>decentralized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195697-54A5-D18C-4F14-A6C3E7218008}"/>
              </a:ext>
            </a:extLst>
          </p:cNvPr>
          <p:cNvSpPr txBox="1"/>
          <p:nvPr/>
        </p:nvSpPr>
        <p:spPr>
          <a:xfrm>
            <a:off x="533227" y="1627967"/>
            <a:ext cx="111255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=&gt;In general, no one entity telling routers what routes to use </a:t>
            </a:r>
          </a:p>
          <a:p>
            <a:pPr marL="342900" indent="-342900">
              <a:buFont typeface="Symbol" pitchFamily="2" charset="2"/>
              <a:buChar char="Þ"/>
            </a:pP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Symbol" pitchFamily="2" charset="2"/>
              <a:buChar char="Þ"/>
            </a:pP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=&gt; Even for “interior” routing, where there is one admin, routers independently</a:t>
            </a:r>
            <a:br>
              <a:rPr lang="en-US" sz="24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compute how to update their tables based on latest info  from other routers</a:t>
            </a:r>
          </a:p>
        </p:txBody>
      </p:sp>
    </p:spTree>
    <p:extLst>
      <p:ext uri="{BB962C8B-B14F-4D97-AF65-F5344CB8AC3E}">
        <p14:creationId xmlns:p14="http://schemas.microsoft.com/office/powerpoint/2010/main" val="3272026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1960" y="746760"/>
            <a:ext cx="10972800" cy="544068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Two classes of intra-domain routing algorithms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Distance Vector</a:t>
            </a:r>
            <a:r>
              <a:rPr lang="en-US" dirty="0"/>
              <a:t> (Bellman-Ford shortest path algorithm)</a:t>
            </a:r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Link State</a:t>
            </a:r>
            <a:r>
              <a:rPr lang="en-US" dirty="0"/>
              <a:t> (</a:t>
            </a:r>
            <a:r>
              <a:rPr lang="en-US" dirty="0" err="1"/>
              <a:t>Djikstra</a:t>
            </a:r>
            <a:r>
              <a:rPr lang="en-US" dirty="0"/>
              <a:t>/Prim shortest path algorithm)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7F2A-123C-367F-03BC-E6451BA6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 IP vs. Link-layer address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5063CE-630A-95BE-726F-E986FA670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62707"/>
              </p:ext>
            </p:extLst>
          </p:nvPr>
        </p:nvGraphicFramePr>
        <p:xfrm>
          <a:off x="752066" y="2779792"/>
          <a:ext cx="4596221" cy="1146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297">
                  <a:extLst>
                    <a:ext uri="{9D8B030D-6E8A-4147-A177-3AD203B41FA5}">
                      <a16:colId xmlns:a16="http://schemas.microsoft.com/office/drawing/2014/main" val="3769876376"/>
                    </a:ext>
                  </a:extLst>
                </a:gridCol>
                <a:gridCol w="1702281">
                  <a:extLst>
                    <a:ext uri="{9D8B030D-6E8A-4147-A177-3AD203B41FA5}">
                      <a16:colId xmlns:a16="http://schemas.microsoft.com/office/drawing/2014/main" val="1752141850"/>
                    </a:ext>
                  </a:extLst>
                </a:gridCol>
                <a:gridCol w="2118643">
                  <a:extLst>
                    <a:ext uri="{9D8B030D-6E8A-4147-A177-3AD203B41FA5}">
                      <a16:colId xmlns:a16="http://schemas.microsoft.com/office/drawing/2014/main" val="548426283"/>
                    </a:ext>
                  </a:extLst>
                </a:gridCol>
              </a:tblGrid>
              <a:tr h="382005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Src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Dest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388908"/>
                  </a:ext>
                </a:extLst>
              </a:tr>
              <a:tr h="38200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Link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aa:aa:aa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cc:cc:cc</a:t>
                      </a:r>
                      <a:endParaRPr lang="en-US" sz="1800" dirty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63464"/>
                  </a:ext>
                </a:extLst>
              </a:tr>
              <a:tr h="38200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IP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1.2.1.2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8.8.8.8 (Google)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5908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BFA496-15C7-C89F-E892-089CA917C5E6}"/>
              </a:ext>
            </a:extLst>
          </p:cNvPr>
          <p:cNvSpPr txBox="1"/>
          <p:nvPr/>
        </p:nvSpPr>
        <p:spPr>
          <a:xfrm>
            <a:off x="6463507" y="1413807"/>
            <a:ext cx="53321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Link-layer header info (Ethernet/</a:t>
            </a:r>
            <a:r>
              <a:rPr lang="en-US" sz="2000" b="1" u="sng" dirty="0" err="1">
                <a:latin typeface="Avenir Book" charset="0"/>
                <a:ea typeface="Avenir Book" charset="0"/>
                <a:cs typeface="Avenir Book" charset="0"/>
              </a:rPr>
              <a:t>Wifi</a:t>
            </a:r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/</a:t>
            </a:r>
            <a:r>
              <a:rPr lang="en-US" sz="2000" b="1" u="sng" dirty="0" err="1">
                <a:latin typeface="Avenir Book" charset="0"/>
                <a:ea typeface="Avenir Book" charset="0"/>
                <a:cs typeface="Avenir Book" charset="0"/>
              </a:rPr>
              <a:t>etc</a:t>
            </a:r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- Destination MAC address is link-layer </a:t>
            </a:r>
            <a:r>
              <a:rPr lang="en-US" sz="2000" dirty="0" err="1">
                <a:latin typeface="Avenir Book" charset="0"/>
                <a:ea typeface="Avenir Book" charset="0"/>
                <a:cs typeface="Avenir Book" charset="0"/>
              </a:rPr>
              <a:t>addr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for packet’s next hop</a:t>
            </a:r>
          </a:p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- Changes every hop</a:t>
            </a:r>
          </a:p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- Each hop could use a different link-layer</a:t>
            </a:r>
          </a:p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 protocol!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A56FD-2B97-A8A4-094E-467810087E6A}"/>
              </a:ext>
            </a:extLst>
          </p:cNvPr>
          <p:cNvSpPr txBox="1"/>
          <p:nvPr/>
        </p:nvSpPr>
        <p:spPr>
          <a:xfrm>
            <a:off x="6463507" y="3925807"/>
            <a:ext cx="5162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IP header info</a:t>
            </a:r>
          </a:p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- Destination IP is IP address of packet’s </a:t>
            </a:r>
            <a:br>
              <a:rPr lang="en-US" sz="20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0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final destination  </a:t>
            </a:r>
          </a:p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- Routers look at destination IP to figure out where packet goes next (and which MAC address goes on packet next)</a:t>
            </a:r>
          </a:p>
        </p:txBody>
      </p:sp>
    </p:spTree>
    <p:extLst>
      <p:ext uri="{BB962C8B-B14F-4D97-AF65-F5344CB8AC3E}">
        <p14:creationId xmlns:p14="http://schemas.microsoft.com/office/powerpoint/2010/main" val="69748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1960" y="746760"/>
            <a:ext cx="10972800" cy="544068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Two classes of intra-domain routing algorithms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Distance Vector</a:t>
            </a:r>
            <a:r>
              <a:rPr lang="en-US" dirty="0"/>
              <a:t> (Bellman-Ford shortest path algorithm)</a:t>
            </a:r>
          </a:p>
          <a:p>
            <a:pPr lvl="1"/>
            <a:r>
              <a:rPr lang="en-US" dirty="0"/>
              <a:t>Idea:  routers get updates from their neighbors</a:t>
            </a:r>
          </a:p>
          <a:p>
            <a:pPr marL="609585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Link State</a:t>
            </a:r>
            <a:r>
              <a:rPr lang="en-US" dirty="0"/>
              <a:t> (</a:t>
            </a:r>
            <a:r>
              <a:rPr lang="en-US" dirty="0" err="1"/>
              <a:t>Djikstra</a:t>
            </a:r>
            <a:r>
              <a:rPr lang="en-US" dirty="0"/>
              <a:t>/Prim shortest path algorithm)</a:t>
            </a:r>
          </a:p>
        </p:txBody>
      </p:sp>
    </p:spTree>
    <p:extLst>
      <p:ext uri="{BB962C8B-B14F-4D97-AF65-F5344CB8AC3E}">
        <p14:creationId xmlns:p14="http://schemas.microsoft.com/office/powerpoint/2010/main" val="17242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type:  Distance</a:t>
            </a:r>
            <a:r>
              <a:rPr lang="en-US" baseline="0" dirty="0"/>
              <a:t> Vector Routing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</a:t>
            </a:r>
            <a:r>
              <a:rPr lang="en-US" baseline="0" dirty="0"/>
              <a:t> Vector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890" y="1378132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/>
              <a:t>Each node maintains a </a:t>
            </a:r>
            <a:r>
              <a:rPr lang="en-US" i="1" dirty="0"/>
              <a:t>routing table</a:t>
            </a:r>
          </a:p>
          <a:p>
            <a:endParaRPr lang="en-US" dirty="0"/>
          </a:p>
          <a:p>
            <a:r>
              <a:rPr lang="en-US" dirty="0"/>
              <a:t>Exchange </a:t>
            </a:r>
            <a:r>
              <a:rPr lang="en-US" i="1" dirty="0"/>
              <a:t>updates</a:t>
            </a:r>
            <a:r>
              <a:rPr lang="en-US" dirty="0"/>
              <a:t> with neighbors </a:t>
            </a:r>
            <a:br>
              <a:rPr lang="en-US" dirty="0"/>
            </a:br>
            <a:r>
              <a:rPr lang="en-US" dirty="0"/>
              <a:t>about node’s links: </a:t>
            </a:r>
            <a:br>
              <a:rPr lang="en-US" dirty="0"/>
            </a:br>
            <a:r>
              <a:rPr lang="en-US" dirty="0"/>
              <a:t>   =&gt; List of (Destination, Cost) pairs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</a:t>
            </a:r>
            <a:r>
              <a:rPr lang="en-US" baseline="0" dirty="0"/>
              <a:t> Vector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Each node maintains a routing table</a:t>
            </a:r>
          </a:p>
          <a:p>
            <a:endParaRPr lang="en-US" dirty="0"/>
          </a:p>
          <a:p>
            <a:r>
              <a:rPr lang="en-US" dirty="0"/>
              <a:t>Exchange </a:t>
            </a:r>
            <a:r>
              <a:rPr lang="en-US" i="1" dirty="0"/>
              <a:t>updates</a:t>
            </a:r>
            <a:r>
              <a:rPr lang="en-US" dirty="0"/>
              <a:t> with neighbors </a:t>
            </a:r>
            <a:br>
              <a:rPr lang="en-US" dirty="0"/>
            </a:br>
            <a:r>
              <a:rPr lang="en-US" dirty="0"/>
              <a:t>about node’s links: </a:t>
            </a:r>
            <a:br>
              <a:rPr lang="en-US" dirty="0"/>
            </a:br>
            <a:r>
              <a:rPr lang="en-US" dirty="0"/>
              <a:t>   =&gt; List of (Destination, Cost) pairs</a:t>
            </a:r>
          </a:p>
          <a:p>
            <a:endParaRPr lang="en-US" dirty="0"/>
          </a:p>
          <a:p>
            <a:r>
              <a:rPr lang="en-US" dirty="0"/>
              <a:t>When to send updates?</a:t>
            </a:r>
          </a:p>
          <a:p>
            <a:pPr lvl="1"/>
            <a:r>
              <a:rPr lang="en-US" dirty="0"/>
              <a:t>Periodically (seconds to minutes)</a:t>
            </a:r>
          </a:p>
          <a:p>
            <a:pPr lvl="1"/>
            <a:r>
              <a:rPr lang="en-US" dirty="0"/>
              <a:t>Whenever table changes  (</a:t>
            </a:r>
            <a:r>
              <a:rPr lang="en-US" i="1" dirty="0"/>
              <a:t>triggered</a:t>
            </a:r>
            <a:r>
              <a:rPr lang="en-US" dirty="0"/>
              <a:t> update)</a:t>
            </a:r>
          </a:p>
          <a:p>
            <a:pPr lvl="1"/>
            <a:r>
              <a:rPr lang="en-US" dirty="0"/>
              <a:t>Time out an entry if no updates within some time interval</a:t>
            </a:r>
          </a:p>
        </p:txBody>
      </p:sp>
    </p:spTree>
    <p:extLst>
      <p:ext uri="{BB962C8B-B14F-4D97-AF65-F5344CB8AC3E}">
        <p14:creationId xmlns:p14="http://schemas.microsoft.com/office/powerpoint/2010/main" val="5102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</a:t>
            </a:r>
            <a:r>
              <a:rPr lang="en-US" baseline="0" dirty="0"/>
              <a:t> Vector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Each node maintains a routing table</a:t>
            </a:r>
          </a:p>
          <a:p>
            <a:endParaRPr lang="en-US" dirty="0"/>
          </a:p>
          <a:p>
            <a:r>
              <a:rPr lang="en-US" dirty="0"/>
              <a:t>Exchange </a:t>
            </a:r>
            <a:r>
              <a:rPr lang="en-US" i="1" dirty="0"/>
              <a:t>updates</a:t>
            </a:r>
            <a:r>
              <a:rPr lang="en-US" dirty="0"/>
              <a:t> with neighbors </a:t>
            </a:r>
            <a:br>
              <a:rPr lang="en-US" dirty="0"/>
            </a:br>
            <a:r>
              <a:rPr lang="en-US" dirty="0"/>
              <a:t>about node’s links: </a:t>
            </a:r>
            <a:br>
              <a:rPr lang="en-US" dirty="0"/>
            </a:br>
            <a:r>
              <a:rPr lang="en-US" dirty="0"/>
              <a:t>   =&gt; List of (Destination, Cost) pairs</a:t>
            </a:r>
          </a:p>
          <a:p>
            <a:endParaRPr lang="en-US" dirty="0"/>
          </a:p>
          <a:p>
            <a:r>
              <a:rPr lang="en-US" dirty="0"/>
              <a:t>When to send updates?</a:t>
            </a:r>
          </a:p>
          <a:p>
            <a:pPr lvl="1"/>
            <a:r>
              <a:rPr lang="en-US" dirty="0"/>
              <a:t>Periodically (seconds to minutes)</a:t>
            </a:r>
          </a:p>
          <a:p>
            <a:pPr lvl="1"/>
            <a:r>
              <a:rPr lang="en-US" dirty="0"/>
              <a:t>Whenever table changes  (</a:t>
            </a:r>
            <a:r>
              <a:rPr lang="en-US" i="1" dirty="0"/>
              <a:t>triggered</a:t>
            </a:r>
            <a:r>
              <a:rPr lang="en-US" dirty="0"/>
              <a:t> update)</a:t>
            </a:r>
          </a:p>
          <a:p>
            <a:pPr lvl="1"/>
            <a:r>
              <a:rPr lang="en-US" dirty="0"/>
              <a:t>Time out an entry if no updates within some time interval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FE16F298-B8B1-EA25-1C9D-EF078FAFE8B7}"/>
              </a:ext>
            </a:extLst>
          </p:cNvPr>
          <p:cNvGraphicFramePr>
            <a:graphicFrameLocks/>
          </p:cNvGraphicFramePr>
          <p:nvPr/>
        </p:nvGraphicFramePr>
        <p:xfrm>
          <a:off x="7908304" y="1393057"/>
          <a:ext cx="3674096" cy="2035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9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venir Book" panose="02000503020000020003" pitchFamily="2" charset="0"/>
                          <a:cs typeface="Minion Pro"/>
                        </a:rPr>
                        <a:t>Dest</a:t>
                      </a:r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Next 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39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4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3609E-3900-A7F1-74BB-699E2222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Vector:  Update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0BC7C-4E67-17FF-467A-9D6F578C8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Say router R receives an update (D, </a:t>
            </a:r>
            <a:r>
              <a:rPr lang="en-US" dirty="0" err="1"/>
              <a:t>c</a:t>
            </a:r>
            <a:r>
              <a:rPr lang="en-US" baseline="-25000" dirty="0" err="1"/>
              <a:t>D</a:t>
            </a:r>
            <a:r>
              <a:rPr lang="en-US" dirty="0"/>
              <a:t>) from neighbor N at cost C</a:t>
            </a:r>
            <a:r>
              <a:rPr lang="en-US" baseline="-25000" dirty="0"/>
              <a:t>N</a:t>
            </a:r>
          </a:p>
          <a:p>
            <a:pPr marL="0" indent="0">
              <a:buNone/>
            </a:pPr>
            <a:r>
              <a:rPr lang="en-US" dirty="0"/>
              <a:t>	=&gt; Know:  R can reach D via N with cost c = </a:t>
            </a:r>
            <a:r>
              <a:rPr lang="en-US" dirty="0" err="1"/>
              <a:t>c</a:t>
            </a:r>
            <a:r>
              <a:rPr lang="en-US" baseline="-25000" dirty="0" err="1"/>
              <a:t>D</a:t>
            </a:r>
            <a:r>
              <a:rPr lang="en-US" dirty="0"/>
              <a:t> + </a:t>
            </a:r>
            <a:r>
              <a:rPr lang="en-US" dirty="0" err="1"/>
              <a:t>c</a:t>
            </a:r>
            <a:r>
              <a:rPr lang="en-US" baseline="-25000" dirty="0" err="1"/>
              <a:t>N</a:t>
            </a:r>
            <a:endParaRPr lang="en-US" baseline="-25000" dirty="0"/>
          </a:p>
          <a:p>
            <a:pPr marL="0" indent="0">
              <a:buNone/>
            </a:pPr>
            <a:r>
              <a:rPr lang="en-US" dirty="0"/>
              <a:t>How to update table?</a:t>
            </a:r>
          </a:p>
          <a:p>
            <a:pPr marL="514350" indent="-514350">
              <a:buAutoNum type="arabicPeriod"/>
            </a:pPr>
            <a:r>
              <a:rPr lang="en-US" dirty="0"/>
              <a:t>If D not in table, add (D, c, N)                      </a:t>
            </a:r>
            <a:r>
              <a:rPr lang="en-US" sz="2700" dirty="0">
                <a:solidFill>
                  <a:srgbClr val="FFCC33"/>
                </a:solidFill>
              </a:rPr>
              <a:t>(New route!)</a:t>
            </a:r>
          </a:p>
          <a:p>
            <a:pPr marL="514350" indent="-514350">
              <a:buAutoNum type="arabicPeriod"/>
            </a:pPr>
            <a:r>
              <a:rPr lang="en-US" dirty="0"/>
              <a:t>If table has entry (D, M, c</a:t>
            </a:r>
            <a:r>
              <a:rPr lang="en-US" baseline="-25000" dirty="0"/>
              <a:t>old</a:t>
            </a:r>
            <a:r>
              <a:rPr lang="en-US" dirty="0"/>
              <a:t>):</a:t>
            </a:r>
          </a:p>
          <a:p>
            <a:pPr marL="990586" lvl="1" indent="-457200"/>
            <a:r>
              <a:rPr lang="en-US" dirty="0"/>
              <a:t>if c &lt; c</a:t>
            </a:r>
            <a:r>
              <a:rPr lang="en-US" baseline="-25000" dirty="0"/>
              <a:t>old</a:t>
            </a:r>
            <a:r>
              <a:rPr lang="en-US" dirty="0"/>
              <a:t>:  update table to (D, c, M).                     </a:t>
            </a:r>
            <a:r>
              <a:rPr lang="en-US" dirty="0">
                <a:solidFill>
                  <a:srgbClr val="FFCC33"/>
                </a:solidFill>
              </a:rPr>
              <a:t>(Lower cost!)</a:t>
            </a:r>
          </a:p>
          <a:p>
            <a:pPr marL="990586" lvl="1" indent="-457200"/>
            <a:r>
              <a:rPr lang="en-US" dirty="0"/>
              <a:t>if c &gt; c</a:t>
            </a:r>
            <a:r>
              <a:rPr lang="en-US" baseline="-25000" dirty="0"/>
              <a:t>old</a:t>
            </a:r>
            <a:r>
              <a:rPr lang="en-US" dirty="0"/>
              <a:t> </a:t>
            </a:r>
            <a:r>
              <a:rPr lang="en-US" u="sng" dirty="0"/>
              <a:t>and M == N</a:t>
            </a:r>
            <a:r>
              <a:rPr lang="en-US" dirty="0"/>
              <a:t>:  update table to (D, c, N)  </a:t>
            </a:r>
            <a:r>
              <a:rPr lang="en-US" dirty="0">
                <a:solidFill>
                  <a:srgbClr val="FFCC33"/>
                </a:solidFill>
              </a:rPr>
              <a:t>(Cost increased!)</a:t>
            </a:r>
          </a:p>
          <a:p>
            <a:pPr marL="990586" lvl="1" indent="-457200"/>
            <a:r>
              <a:rPr lang="en-US" dirty="0"/>
              <a:t>if c &gt; c</a:t>
            </a:r>
            <a:r>
              <a:rPr lang="en-US" baseline="-25000" dirty="0"/>
              <a:t>old</a:t>
            </a:r>
            <a:r>
              <a:rPr lang="en-US" dirty="0"/>
              <a:t> </a:t>
            </a:r>
            <a:r>
              <a:rPr lang="en-US" u="sng" dirty="0"/>
              <a:t>and M != N</a:t>
            </a:r>
            <a:r>
              <a:rPr lang="en-US" dirty="0"/>
              <a:t>:   ignore                                  </a:t>
            </a:r>
            <a:r>
              <a:rPr lang="en-US" dirty="0">
                <a:solidFill>
                  <a:srgbClr val="FFCC33"/>
                </a:solidFill>
              </a:rPr>
              <a:t>(N is better)</a:t>
            </a:r>
            <a:endParaRPr lang="en-US" dirty="0"/>
          </a:p>
          <a:p>
            <a:pPr marL="990586" lvl="1" indent="-457200"/>
            <a:r>
              <a:rPr lang="en-US" dirty="0"/>
              <a:t>if c == c</a:t>
            </a:r>
            <a:r>
              <a:rPr lang="en-US" baseline="-25000" dirty="0"/>
              <a:t>old</a:t>
            </a:r>
            <a:r>
              <a:rPr lang="en-US" i="1" dirty="0"/>
              <a:t> </a:t>
            </a:r>
            <a:r>
              <a:rPr lang="en-US" dirty="0"/>
              <a:t>and M ==N: no change                          </a:t>
            </a:r>
            <a:r>
              <a:rPr lang="en-US" dirty="0">
                <a:solidFill>
                  <a:srgbClr val="FFCC33"/>
                </a:solidFill>
              </a:rPr>
              <a:t>(No new info)</a:t>
            </a:r>
            <a:endParaRPr lang="en-US" baseline="-25000" dirty="0">
              <a:solidFill>
                <a:srgbClr val="FFCC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07917-2802-3865-95EE-80DF833347C5}"/>
              </a:ext>
            </a:extLst>
          </p:cNvPr>
          <p:cNvSpPr txBox="1"/>
          <p:nvPr/>
        </p:nvSpPr>
        <p:spPr>
          <a:xfrm>
            <a:off x="5001206" y="5649836"/>
            <a:ext cx="234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(Just refresh timeout)</a:t>
            </a:r>
          </a:p>
        </p:txBody>
      </p:sp>
    </p:spTree>
    <p:extLst>
      <p:ext uri="{BB962C8B-B14F-4D97-AF65-F5344CB8AC3E}">
        <p14:creationId xmlns:p14="http://schemas.microsoft.com/office/powerpoint/2010/main" val="33562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 Example</a:t>
            </a:r>
          </a:p>
        </p:txBody>
      </p:sp>
      <p:pic>
        <p:nvPicPr>
          <p:cNvPr id="4" name="Picture 3" descr="04x15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43" y="1429931"/>
            <a:ext cx="4072013" cy="214743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 Example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673178"/>
              </p:ext>
            </p:extLst>
          </p:nvPr>
        </p:nvGraphicFramePr>
        <p:xfrm>
          <a:off x="8010733" y="2248675"/>
          <a:ext cx="37719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venir Book" panose="02000503020000020003" pitchFamily="2" charset="0"/>
                          <a:cs typeface="Minion Pro"/>
                        </a:rPr>
                        <a:t>Dest</a:t>
                      </a:r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Next 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(0)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(B)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827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8352840" y="1429931"/>
            <a:ext cx="3087687" cy="60801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dirty="0"/>
              <a:t>B’s routing table</a:t>
            </a:r>
          </a:p>
        </p:txBody>
      </p:sp>
      <p:pic>
        <p:nvPicPr>
          <p:cNvPr id="4" name="Picture 3" descr="04x15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43" y="1429931"/>
            <a:ext cx="4072013" cy="21474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126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49B34-4B6F-0E4E-ADD0-565644DDD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76077"/>
            <a:ext cx="10972800" cy="4727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Suppose router R has the following table: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What happens when it gets </a:t>
            </a:r>
          </a:p>
          <a:p>
            <a:pPr marL="0" indent="0">
              <a:buNone/>
            </a:pPr>
            <a:r>
              <a:rPr lang="en-US" dirty="0"/>
              <a:t>this update from router S?</a:t>
            </a:r>
          </a:p>
        </p:txBody>
      </p:sp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EF97F306-4ED8-8E4E-975A-C87D2F51FC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367180"/>
              </p:ext>
            </p:extLst>
          </p:nvPr>
        </p:nvGraphicFramePr>
        <p:xfrm>
          <a:off x="4477985" y="1109723"/>
          <a:ext cx="3674096" cy="2035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9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venir Book" panose="02000503020000020003" pitchFamily="2" charset="0"/>
                          <a:cs typeface="Minion Pro"/>
                        </a:rPr>
                        <a:t>Dest</a:t>
                      </a:r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Next 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39592"/>
                  </a:ext>
                </a:extLst>
              </a:tr>
            </a:tbl>
          </a:graphicData>
        </a:graphic>
      </p:graphicFrame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FCDA5A0A-3597-BC47-8ACF-2DB24F134E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0235092"/>
              </p:ext>
            </p:extLst>
          </p:nvPr>
        </p:nvGraphicFramePr>
        <p:xfrm>
          <a:off x="5715000" y="4180206"/>
          <a:ext cx="2056081" cy="2432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9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venir Book" panose="02000503020000020003" pitchFamily="2" charset="0"/>
                          <a:cs typeface="Minion Pro"/>
                        </a:rPr>
                        <a:t>Dest</a:t>
                      </a:r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3959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705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6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5683B-0DC0-DD41-B171-FCBF31D193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4292" y="109652"/>
            <a:ext cx="10972800" cy="8983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the D-A link fails?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B2201-0E52-8A40-B414-F1A06F87F2F2}"/>
              </a:ext>
            </a:extLst>
          </p:cNvPr>
          <p:cNvGrpSpPr/>
          <p:nvPr/>
        </p:nvGrpSpPr>
        <p:grpSpPr>
          <a:xfrm>
            <a:off x="4659981" y="1765184"/>
            <a:ext cx="2872038" cy="1917932"/>
            <a:chOff x="4128930" y="1874836"/>
            <a:chExt cx="2872038" cy="19179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B53BB5-84AB-8B48-88B1-2832D2A1F639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DA98A5D-E2F4-2746-8885-A3EAE5D84332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55C8806-BC68-5D4B-B18D-EED2CDFD9AF5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4CD35D-670D-B84C-B3BF-E8897FBA644E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718BF57-5C49-604A-A034-621052C01CBB}"/>
                </a:ext>
              </a:extLst>
            </p:cNvPr>
            <p:cNvCxnSpPr>
              <a:cxnSpLocks/>
              <a:stCxn id="8" idx="6"/>
              <a:endCxn id="5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9FFBED-52D6-EA4A-BFDA-B67E9E645C19}"/>
                </a:ext>
              </a:extLst>
            </p:cNvPr>
            <p:cNvCxnSpPr>
              <a:cxnSpLocks/>
              <a:stCxn id="5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59EF8E-3161-0E44-9922-3433CB1ED7EA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C3FCD4-D125-0A46-9F7A-483769F4F9EA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299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08A949-5617-D349-8737-B2E9D7EE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47474-281A-544F-9351-6943EDDB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A51F9-B471-CC45-A9C1-FD3548CCD9F2}"/>
              </a:ext>
            </a:extLst>
          </p:cNvPr>
          <p:cNvSpPr txBox="1"/>
          <p:nvPr/>
        </p:nvSpPr>
        <p:spPr>
          <a:xfrm>
            <a:off x="50801" y="5509145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 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Map of the Internet, 2021 (via BGP)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OPTE project</a:t>
            </a:r>
          </a:p>
        </p:txBody>
      </p:sp>
    </p:spTree>
    <p:extLst>
      <p:ext uri="{BB962C8B-B14F-4D97-AF65-F5344CB8AC3E}">
        <p14:creationId xmlns:p14="http://schemas.microsoft.com/office/powerpoint/2010/main" val="382741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5683B-0DC0-DD41-B171-FCBF31D193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4292" y="109652"/>
            <a:ext cx="10972800" cy="8983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the D-A link fails?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B2201-0E52-8A40-B414-F1A06F87F2F2}"/>
              </a:ext>
            </a:extLst>
          </p:cNvPr>
          <p:cNvGrpSpPr/>
          <p:nvPr/>
        </p:nvGrpSpPr>
        <p:grpSpPr>
          <a:xfrm>
            <a:off x="4659981" y="1765184"/>
            <a:ext cx="2872038" cy="1917932"/>
            <a:chOff x="4128930" y="1874836"/>
            <a:chExt cx="2872038" cy="19179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B53BB5-84AB-8B48-88B1-2832D2A1F639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DA98A5D-E2F4-2746-8885-A3EAE5D84332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55C8806-BC68-5D4B-B18D-EED2CDFD9AF5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4CD35D-670D-B84C-B3BF-E8897FBA644E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718BF57-5C49-604A-A034-621052C01CBB}"/>
                </a:ext>
              </a:extLst>
            </p:cNvPr>
            <p:cNvCxnSpPr>
              <a:cxnSpLocks/>
              <a:stCxn id="8" idx="6"/>
              <a:endCxn id="5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9FFBED-52D6-EA4A-BFDA-B67E9E645C19}"/>
                </a:ext>
              </a:extLst>
            </p:cNvPr>
            <p:cNvCxnSpPr>
              <a:cxnSpLocks/>
              <a:stCxn id="5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59EF8E-3161-0E44-9922-3433CB1ED7EA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C3FCD4-D125-0A46-9F7A-483769F4F9EA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8D19E92-794E-B98D-808F-6CAB3C6598A2}"/>
              </a:ext>
            </a:extLst>
          </p:cNvPr>
          <p:cNvSpPr/>
          <p:nvPr/>
        </p:nvSpPr>
        <p:spPr>
          <a:xfrm>
            <a:off x="6629455" y="6287994"/>
            <a:ext cx="5334000" cy="460354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latin typeface="Avenir Book" panose="02000503020000020003" pitchFamily="2" charset="0"/>
              </a:rPr>
              <a:t>=&gt; “Count to Infinity” problem</a:t>
            </a:r>
          </a:p>
        </p:txBody>
      </p:sp>
    </p:spTree>
    <p:extLst>
      <p:ext uri="{BB962C8B-B14F-4D97-AF65-F5344CB8AC3E}">
        <p14:creationId xmlns:p14="http://schemas.microsoft.com/office/powerpoint/2010/main" val="296697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5683B-0DC0-DD41-B171-FCBF31D1933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4292" y="109652"/>
            <a:ext cx="10972800" cy="8983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the D-A link fails?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B2201-0E52-8A40-B414-F1A06F87F2F2}"/>
              </a:ext>
            </a:extLst>
          </p:cNvPr>
          <p:cNvGrpSpPr/>
          <p:nvPr/>
        </p:nvGrpSpPr>
        <p:grpSpPr>
          <a:xfrm>
            <a:off x="4659981" y="1765184"/>
            <a:ext cx="2872038" cy="1917932"/>
            <a:chOff x="4128930" y="1874836"/>
            <a:chExt cx="2872038" cy="19179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B53BB5-84AB-8B48-88B1-2832D2A1F639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DA98A5D-E2F4-2746-8885-A3EAE5D84332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55C8806-BC68-5D4B-B18D-EED2CDFD9AF5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4CD35D-670D-B84C-B3BF-E8897FBA644E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718BF57-5C49-604A-A034-621052C01CBB}"/>
                </a:ext>
              </a:extLst>
            </p:cNvPr>
            <p:cNvCxnSpPr>
              <a:cxnSpLocks/>
              <a:stCxn id="8" idx="6"/>
              <a:endCxn id="5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9FFBED-52D6-EA4A-BFDA-B67E9E645C19}"/>
                </a:ext>
              </a:extLst>
            </p:cNvPr>
            <p:cNvCxnSpPr>
              <a:cxnSpLocks/>
              <a:stCxn id="5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59EF8E-3161-0E44-9922-3433CB1ED7EA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C3FCD4-D125-0A46-9F7A-483769F4F9EA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865CB77-058B-85B0-EAFB-D4F161DC3984}"/>
              </a:ext>
            </a:extLst>
          </p:cNvPr>
          <p:cNvSpPr/>
          <p:nvPr/>
        </p:nvSpPr>
        <p:spPr>
          <a:xfrm>
            <a:off x="572098" y="5605670"/>
            <a:ext cx="10662106" cy="1011618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Updates occur in a loop with increasing cost until cost reaches infinity (16)!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=&gt; </a:t>
            </a:r>
            <a:r>
              <a:rPr lang="en-US" sz="24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Count to infinity 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long time to </a:t>
            </a:r>
            <a:r>
              <a:rPr lang="en-US" sz="24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converge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when links fail</a:t>
            </a:r>
          </a:p>
        </p:txBody>
      </p:sp>
    </p:spTree>
    <p:extLst>
      <p:ext uri="{BB962C8B-B14F-4D97-AF65-F5344CB8AC3E}">
        <p14:creationId xmlns:p14="http://schemas.microsoft.com/office/powerpoint/2010/main" val="136573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520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avoid loops?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Does IP TTL help?  Nope.</a:t>
            </a:r>
          </a:p>
          <a:p>
            <a:r>
              <a:rPr lang="en-US" dirty="0"/>
              <a:t>Simple approach: consider a small cost </a:t>
            </a:r>
            <a:r>
              <a:rPr lang="en-US" i="1" dirty="0"/>
              <a:t>n</a:t>
            </a:r>
            <a:r>
              <a:rPr lang="en-US" dirty="0"/>
              <a:t> (e.g., 16) to be infinity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50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avoid loops?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Does IP TTL help?  Nope.</a:t>
            </a:r>
          </a:p>
          <a:p>
            <a:r>
              <a:rPr lang="en-US" dirty="0"/>
              <a:t>Simple approach: consider a small cost </a:t>
            </a:r>
            <a:r>
              <a:rPr lang="en-US" i="1" dirty="0"/>
              <a:t>n</a:t>
            </a:r>
            <a:r>
              <a:rPr lang="en-US" dirty="0"/>
              <a:t> (e.g., 16) to be infinity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33FDC1-552E-2309-E392-D2EEAE870D59}"/>
              </a:ext>
            </a:extLst>
          </p:cNvPr>
          <p:cNvSpPr/>
          <p:nvPr/>
        </p:nvSpPr>
        <p:spPr>
          <a:xfrm>
            <a:off x="609600" y="5067300"/>
            <a:ext cx="10662106" cy="1439865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Fundamental problem:  distance vector only based on local information!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=&gt; Not enough info to resolve loops, race conditions, count-to-infinity,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but there are some tricks…</a:t>
            </a:r>
          </a:p>
        </p:txBody>
      </p:sp>
    </p:spTree>
    <p:extLst>
      <p:ext uri="{BB962C8B-B14F-4D97-AF65-F5344CB8AC3E}">
        <p14:creationId xmlns:p14="http://schemas.microsoft.com/office/powerpoint/2010/main" val="16226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0F9E3-149C-8771-CBB5-FAB60C9BA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32" y="1411959"/>
            <a:ext cx="11393136" cy="3423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4DDEE9-A0FD-1CBD-0BB8-17BDBDDB2500}"/>
              </a:ext>
            </a:extLst>
          </p:cNvPr>
          <p:cNvSpPr txBox="1"/>
          <p:nvPr/>
        </p:nvSpPr>
        <p:spPr>
          <a:xfrm>
            <a:off x="399432" y="950294"/>
            <a:ext cx="620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RFC1058 (1988):  The original RIP standard*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F02CA-C078-3A52-96AE-8E033EE660BC}"/>
              </a:ext>
            </a:extLst>
          </p:cNvPr>
          <p:cNvSpPr txBox="1"/>
          <p:nvPr/>
        </p:nvSpPr>
        <p:spPr>
          <a:xfrm>
            <a:off x="5109883" y="4835376"/>
            <a:ext cx="6573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*: Obsoleted by 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  <a:hlinkClick r:id="rId3"/>
              </a:rPr>
              <a:t>RFC2453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 (don’t use RFC 1058 for the project,</a:t>
            </a:r>
          </a:p>
          <a:p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Use RFC 2453 instead)</a:t>
            </a:r>
          </a:p>
        </p:txBody>
      </p:sp>
    </p:spTree>
    <p:extLst>
      <p:ext uri="{BB962C8B-B14F-4D97-AF65-F5344CB8AC3E}">
        <p14:creationId xmlns:p14="http://schemas.microsoft.com/office/powerpoint/2010/main" val="2274147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9269" y="150412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One strategy: Split Horizon</a:t>
            </a:r>
          </a:p>
          <a:p>
            <a:r>
              <a:rPr lang="en-US" sz="2800" dirty="0"/>
              <a:t>When sending updates to node A, don’t include routes you learned from A</a:t>
            </a:r>
          </a:p>
          <a:p>
            <a:r>
              <a:rPr lang="en-US" sz="2800" dirty="0"/>
              <a:t>Prevents B and C from sending cost 2 to A</a:t>
            </a:r>
          </a:p>
        </p:txBody>
      </p:sp>
    </p:spTree>
    <p:extLst>
      <p:ext uri="{BB962C8B-B14F-4D97-AF65-F5344CB8AC3E}">
        <p14:creationId xmlns:p14="http://schemas.microsoft.com/office/powerpoint/2010/main" val="9169769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B62D-4FB6-C5B4-4CB4-B855E3937F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"/>
            <a:ext cx="10972800" cy="2359152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Split Horizon + Poison reverse </a:t>
            </a:r>
          </a:p>
          <a:p>
            <a:r>
              <a:rPr lang="en-US" sz="2800" dirty="0"/>
              <a:t>Rather than not advertising routes learned from A, </a:t>
            </a:r>
            <a:r>
              <a:rPr lang="en-US" sz="2800" dirty="0">
                <a:solidFill>
                  <a:srgbClr val="FFCC33"/>
                </a:solidFill>
              </a:rPr>
              <a:t>explicitly include cost of ∞.</a:t>
            </a:r>
          </a:p>
          <a:p>
            <a:r>
              <a:rPr lang="en-US" sz="2800" dirty="0"/>
              <a:t>Faster to break out of loops, but increases advertisement sizes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605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B62D-4FB6-C5B4-4CB4-B855E3937F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"/>
            <a:ext cx="10972800" cy="2359152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Split Horizon + Poison reverse </a:t>
            </a:r>
          </a:p>
          <a:p>
            <a:r>
              <a:rPr lang="en-US" sz="2800" dirty="0"/>
              <a:t>Rather than not advertising routes learned from A, </a:t>
            </a:r>
            <a:r>
              <a:rPr lang="en-US" sz="2800" dirty="0">
                <a:solidFill>
                  <a:srgbClr val="FFCC33"/>
                </a:solidFill>
              </a:rPr>
              <a:t>explicitly include cost of ∞.</a:t>
            </a:r>
          </a:p>
          <a:p>
            <a:r>
              <a:rPr lang="en-US" sz="2800" dirty="0"/>
              <a:t>Faster to break out of loops, but increases advertisement sizes</a:t>
            </a:r>
          </a:p>
          <a:p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B5A040B-0B15-F893-40C8-1C017EC8FF7A}"/>
              </a:ext>
            </a:extLst>
          </p:cNvPr>
          <p:cNvSpPr/>
          <p:nvPr/>
        </p:nvSpPr>
        <p:spPr>
          <a:xfrm>
            <a:off x="576072" y="5779008"/>
            <a:ext cx="2627376" cy="673293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Does it help?  </a:t>
            </a:r>
          </a:p>
        </p:txBody>
      </p:sp>
    </p:spTree>
    <p:extLst>
      <p:ext uri="{BB962C8B-B14F-4D97-AF65-F5344CB8AC3E}">
        <p14:creationId xmlns:p14="http://schemas.microsoft.com/office/powerpoint/2010/main" val="60258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B62D-4FB6-C5B4-4CB4-B855E3937F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"/>
            <a:ext cx="10972800" cy="2359152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Split Horizon + Poison reverse </a:t>
            </a:r>
          </a:p>
          <a:p>
            <a:r>
              <a:rPr lang="en-US" sz="2800" dirty="0"/>
              <a:t>Rather than not advertising routes learned from A, </a:t>
            </a:r>
            <a:r>
              <a:rPr lang="en-US" sz="2800" dirty="0">
                <a:solidFill>
                  <a:srgbClr val="FFCC33"/>
                </a:solidFill>
              </a:rPr>
              <a:t>explicitly include cost of ∞.</a:t>
            </a:r>
          </a:p>
          <a:p>
            <a:r>
              <a:rPr lang="en-US" sz="2800" dirty="0"/>
              <a:t>Faster to break out of loops, but increases advertisement sizes</a:t>
            </a:r>
          </a:p>
          <a:p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B5A040B-0B15-F893-40C8-1C017EC8FF7A}"/>
              </a:ext>
            </a:extLst>
          </p:cNvPr>
          <p:cNvSpPr/>
          <p:nvPr/>
        </p:nvSpPr>
        <p:spPr>
          <a:xfrm>
            <a:off x="466344" y="4480560"/>
            <a:ext cx="6665976" cy="2103120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Does it help?  </a:t>
            </a:r>
            <a:r>
              <a:rPr lang="en-US" sz="24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Not completely.</a:t>
            </a:r>
          </a:p>
          <a:p>
            <a:pPr marL="342900" indent="-342900">
              <a:buFont typeface="Symbol" pitchFamily="2" charset="2"/>
              <a:buChar char="Þ"/>
            </a:pPr>
            <a:endParaRPr lang="en-US" sz="24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A common convention, might reduce time to converge, but overall hard to see effect vs.</a:t>
            </a:r>
            <a:b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split horizon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CA792C-1DFC-B8C8-EA02-CE45D89F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52" y="2604516"/>
            <a:ext cx="3701987" cy="405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A64D6B-8920-792B-F6B8-C67C0C43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2" y="4706527"/>
            <a:ext cx="9998015" cy="1143000"/>
          </a:xfrm>
        </p:spPr>
        <p:txBody>
          <a:bodyPr/>
          <a:lstStyle/>
          <a:p>
            <a:pPr algn="ctr"/>
            <a:r>
              <a:rPr lang="en-US" sz="4000" i="1" dirty="0"/>
              <a:t>What does this thing do?</a:t>
            </a:r>
          </a:p>
        </p:txBody>
      </p:sp>
      <p:pic>
        <p:nvPicPr>
          <p:cNvPr id="5" name="Picture 4" descr="use own router">
            <a:extLst>
              <a:ext uri="{FF2B5EF4-FFF2-40B4-BE49-F238E27FC236}">
                <a16:creationId xmlns:a16="http://schemas.microsoft.com/office/drawing/2014/main" id="{110F37BE-A13F-C5F6-53DC-9F3AC2C3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23" y="697922"/>
            <a:ext cx="5394754" cy="357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030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8D7C5-5B4D-2542-A8B3-C128935983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4292" y="168952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Even with split horizon + poison reverse, </a:t>
            </a:r>
          </a:p>
          <a:p>
            <a:pPr marL="0" indent="0">
              <a:buNone/>
            </a:pPr>
            <a:r>
              <a:rPr lang="en-US" sz="2800" dirty="0"/>
              <a:t>can still create loops with &gt;2 nodes!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8978A6-ADC1-7E4F-9A67-D1E3BA3C085D}"/>
              </a:ext>
            </a:extLst>
          </p:cNvPr>
          <p:cNvGrpSpPr/>
          <p:nvPr/>
        </p:nvGrpSpPr>
        <p:grpSpPr>
          <a:xfrm>
            <a:off x="4659981" y="1883294"/>
            <a:ext cx="2872038" cy="1917932"/>
            <a:chOff x="4128930" y="1874836"/>
            <a:chExt cx="2872038" cy="19179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5EE70C0-F967-9B47-B293-B7CFD5E3C1C2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E516CD0-A5D9-3747-BB4D-925182B436BA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343AB6C-A4F1-E84C-92DF-E45DE3CCF437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11846F-224E-7B4E-8935-11BC89413C4B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3C0A9C-6DF6-9342-9FF3-D06CECF2C5C2}"/>
                </a:ext>
              </a:extLst>
            </p:cNvPr>
            <p:cNvCxnSpPr>
              <a:cxnSpLocks/>
              <a:stCxn id="8" idx="6"/>
              <a:endCxn id="5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53C8C9-93C3-0A40-8F24-8DFDDAF5CA44}"/>
                </a:ext>
              </a:extLst>
            </p:cNvPr>
            <p:cNvCxnSpPr>
              <a:cxnSpLocks/>
              <a:stCxn id="5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FB07C61-804C-0D41-92BD-DE5C88C1DD8A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920B0C-A112-C744-BAFB-D2A51B6D050E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18614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8D7C5-5B4D-2542-A8B3-C128935983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4682" y="218513"/>
            <a:ext cx="10972800" cy="5420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Even with split horizon + poison reverse, </a:t>
            </a:r>
          </a:p>
          <a:p>
            <a:pPr marL="0" indent="0">
              <a:buNone/>
            </a:pPr>
            <a:r>
              <a:rPr lang="en-US" sz="2800" dirty="0"/>
              <a:t>can still create loops with &gt;2 nodes!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What else can we do?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8978A6-ADC1-7E4F-9A67-D1E3BA3C085D}"/>
              </a:ext>
            </a:extLst>
          </p:cNvPr>
          <p:cNvGrpSpPr/>
          <p:nvPr/>
        </p:nvGrpSpPr>
        <p:grpSpPr>
          <a:xfrm>
            <a:off x="8710362" y="1219200"/>
            <a:ext cx="2872038" cy="1917932"/>
            <a:chOff x="4128930" y="1874836"/>
            <a:chExt cx="2872038" cy="19179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5EE70C0-F967-9B47-B293-B7CFD5E3C1C2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E516CD0-A5D9-3747-BB4D-925182B436BA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343AB6C-A4F1-E84C-92DF-E45DE3CCF437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11846F-224E-7B4E-8935-11BC89413C4B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3C0A9C-6DF6-9342-9FF3-D06CECF2C5C2}"/>
                </a:ext>
              </a:extLst>
            </p:cNvPr>
            <p:cNvCxnSpPr>
              <a:cxnSpLocks/>
              <a:stCxn id="8" idx="6"/>
              <a:endCxn id="5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53C8C9-93C3-0A40-8F24-8DFDDAF5CA44}"/>
                </a:ext>
              </a:extLst>
            </p:cNvPr>
            <p:cNvCxnSpPr>
              <a:cxnSpLocks/>
              <a:stCxn id="5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FB07C61-804C-0D41-92BD-DE5C88C1DD8A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920B0C-A112-C744-BAFB-D2A51B6D050E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98996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8D7C5-5B4D-2542-A8B3-C128935983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4682" y="218513"/>
            <a:ext cx="10972800" cy="5420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Even with split horizon + poison reverse, </a:t>
            </a:r>
          </a:p>
          <a:p>
            <a:pPr marL="0" indent="0">
              <a:buNone/>
            </a:pPr>
            <a:r>
              <a:rPr lang="en-US" sz="2800" dirty="0"/>
              <a:t>can still create loops with &gt;2 nodes!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What else can we do?</a:t>
            </a:r>
          </a:p>
          <a:p>
            <a:r>
              <a:rPr lang="en-US" sz="2800" u="sng" dirty="0"/>
              <a:t>Triggered updates</a:t>
            </a:r>
            <a:r>
              <a:rPr lang="en-US" sz="2800" dirty="0"/>
              <a:t>:  send update as soon as link state changes</a:t>
            </a:r>
          </a:p>
          <a:p>
            <a:r>
              <a:rPr lang="en-US" sz="2800" u="sng" dirty="0"/>
              <a:t>Hold down</a:t>
            </a:r>
            <a:r>
              <a:rPr lang="en-US" sz="2800" dirty="0"/>
              <a:t>:  delay using new routes for certain time, affects convergence time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8978A6-ADC1-7E4F-9A67-D1E3BA3C085D}"/>
              </a:ext>
            </a:extLst>
          </p:cNvPr>
          <p:cNvGrpSpPr/>
          <p:nvPr/>
        </p:nvGrpSpPr>
        <p:grpSpPr>
          <a:xfrm>
            <a:off x="8710362" y="1219200"/>
            <a:ext cx="2872038" cy="1917932"/>
            <a:chOff x="4128930" y="1874836"/>
            <a:chExt cx="2872038" cy="19179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5EE70C0-F967-9B47-B293-B7CFD5E3C1C2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E516CD0-A5D9-3747-BB4D-925182B436BA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343AB6C-A4F1-E84C-92DF-E45DE3CCF437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11846F-224E-7B4E-8935-11BC89413C4B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3C0A9C-6DF6-9342-9FF3-D06CECF2C5C2}"/>
                </a:ext>
              </a:extLst>
            </p:cNvPr>
            <p:cNvCxnSpPr>
              <a:cxnSpLocks/>
              <a:stCxn id="8" idx="6"/>
              <a:endCxn id="5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53C8C9-93C3-0A40-8F24-8DFDDAF5CA44}"/>
                </a:ext>
              </a:extLst>
            </p:cNvPr>
            <p:cNvCxnSpPr>
              <a:cxnSpLocks/>
              <a:stCxn id="5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FB07C61-804C-0D41-92BD-DE5C88C1DD8A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920B0C-A112-C744-BAFB-D2A51B6D050E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827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CB902-8CEB-504E-9137-BEBD18A9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49B34-4B6F-0E4E-ADD0-565644DDD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71629"/>
            <a:ext cx="10972800" cy="175453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Routers A,B,C,D use RIP.  When B sends a periodic update to A, what does it send…</a:t>
            </a:r>
          </a:p>
          <a:p>
            <a:r>
              <a:rPr lang="en-US" dirty="0"/>
              <a:t>When using standard RIP?</a:t>
            </a:r>
          </a:p>
          <a:p>
            <a:r>
              <a:rPr lang="en-US" dirty="0"/>
              <a:t>When using split horizon + poison reverse?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EAADF5-4865-7A4A-8543-BB16EA4FEA6F}"/>
              </a:ext>
            </a:extLst>
          </p:cNvPr>
          <p:cNvGrpSpPr/>
          <p:nvPr/>
        </p:nvGrpSpPr>
        <p:grpSpPr>
          <a:xfrm>
            <a:off x="1659311" y="1836448"/>
            <a:ext cx="2872038" cy="1917932"/>
            <a:chOff x="4128930" y="1874836"/>
            <a:chExt cx="2872038" cy="19179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904CB9C-F8A2-8041-9EEC-8D544CAC0B43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BFAA372-9B51-A844-A36E-904B9BB30F12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A543A9-AD86-3C48-BA7A-D6028B6368CD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32B059-48C5-2642-AE4D-4ADAD2A912A6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74734C-849A-8646-9DC5-66D43BF17CC1}"/>
                </a:ext>
              </a:extLst>
            </p:cNvPr>
            <p:cNvCxnSpPr>
              <a:cxnSpLocks/>
              <a:stCxn id="8" idx="6"/>
              <a:endCxn id="4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880720-B159-8D41-8F3C-802F00473EE6}"/>
                </a:ext>
              </a:extLst>
            </p:cNvPr>
            <p:cNvCxnSpPr>
              <a:cxnSpLocks/>
              <a:stCxn id="4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83619BB-2991-1740-9CEA-EAA48995A2F8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78F85D-2E53-0343-934C-D32C9F1F8652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EF97F306-4ED8-8E4E-975A-C87D2F51FC52}"/>
              </a:ext>
            </a:extLst>
          </p:cNvPr>
          <p:cNvGraphicFramePr>
            <a:graphicFrameLocks/>
          </p:cNvGraphicFramePr>
          <p:nvPr/>
        </p:nvGraphicFramePr>
        <p:xfrm>
          <a:off x="6858593" y="1930267"/>
          <a:ext cx="3674096" cy="1832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331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venir Book" panose="02000503020000020003" pitchFamily="2" charset="0"/>
                          <a:cs typeface="Minion Pro"/>
                        </a:rPr>
                        <a:t>Dest</a:t>
                      </a:r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Next 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CAFB430-407D-9B4E-936B-93EBAFBE1399}"/>
              </a:ext>
            </a:extLst>
          </p:cNvPr>
          <p:cNvSpPr txBox="1"/>
          <p:nvPr/>
        </p:nvSpPr>
        <p:spPr>
          <a:xfrm>
            <a:off x="6858593" y="1522995"/>
            <a:ext cx="2035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B’s routing table</a:t>
            </a:r>
          </a:p>
        </p:txBody>
      </p:sp>
    </p:spTree>
    <p:extLst>
      <p:ext uri="{BB962C8B-B14F-4D97-AF65-F5344CB8AC3E}">
        <p14:creationId xmlns:p14="http://schemas.microsoft.com/office/powerpoint/2010/main" val="17055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916FD7-9482-27B7-4E2E-53062B8B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30" y="1449013"/>
            <a:ext cx="10406270" cy="7739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0A039F-647F-88A0-5DD2-4F4B79EB8434}"/>
              </a:ext>
            </a:extLst>
          </p:cNvPr>
          <p:cNvSpPr txBox="1"/>
          <p:nvPr/>
        </p:nvSpPr>
        <p:spPr>
          <a:xfrm>
            <a:off x="478565" y="502024"/>
            <a:ext cx="4273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From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RFC2453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, RIP v2 (1998):</a:t>
            </a:r>
          </a:p>
        </p:txBody>
      </p:sp>
    </p:spTree>
    <p:extLst>
      <p:ext uri="{BB962C8B-B14F-4D97-AF65-F5344CB8AC3E}">
        <p14:creationId xmlns:p14="http://schemas.microsoft.com/office/powerpoint/2010/main" val="38278038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8169FA-B6AD-3D5B-0DE2-13F7D22A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State Routing</a:t>
            </a:r>
          </a:p>
        </p:txBody>
      </p:sp>
    </p:spTree>
    <p:extLst>
      <p:ext uri="{BB962C8B-B14F-4D97-AF65-F5344CB8AC3E}">
        <p14:creationId xmlns:p14="http://schemas.microsoft.com/office/powerpoint/2010/main" val="41880798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Link State Routing:  The Alternative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68" y="1263554"/>
            <a:ext cx="117368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Strategy:  each router sends information about its neighbors to </a:t>
            </a:r>
            <a:r>
              <a:rPr lang="en-US" i="1" dirty="0"/>
              <a:t>all nodes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C532A-CCA3-3E0D-034D-776AB211C132}"/>
              </a:ext>
            </a:extLst>
          </p:cNvPr>
          <p:cNvSpPr txBox="1"/>
          <p:nvPr/>
        </p:nvSpPr>
        <p:spPr>
          <a:xfrm>
            <a:off x="9559134" y="757535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Example:  OSPF</a:t>
            </a:r>
          </a:p>
        </p:txBody>
      </p:sp>
    </p:spTree>
    <p:extLst>
      <p:ext uri="{BB962C8B-B14F-4D97-AF65-F5344CB8AC3E}">
        <p14:creationId xmlns:p14="http://schemas.microsoft.com/office/powerpoint/2010/main" val="16565107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Link State Routing:  The Alternative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Strategy:  each router sends information about its neighbors to </a:t>
            </a:r>
            <a:r>
              <a:rPr lang="en-US" i="1" dirty="0"/>
              <a:t>all nodes</a:t>
            </a:r>
          </a:p>
          <a:p>
            <a:r>
              <a:rPr lang="en-US" dirty="0">
                <a:solidFill>
                  <a:srgbClr val="FFCC33"/>
                </a:solidFill>
              </a:rPr>
              <a:t>Nodes build the full graph</a:t>
            </a:r>
            <a:r>
              <a:rPr lang="en-US" dirty="0"/>
              <a:t>, not just neighbor info</a:t>
            </a:r>
          </a:p>
          <a:p>
            <a:endParaRPr lang="en-US" dirty="0"/>
          </a:p>
          <a:p>
            <a:r>
              <a:rPr lang="en-US" dirty="0"/>
              <a:t>Updates have more state info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C532A-CCA3-3E0D-034D-776AB211C132}"/>
              </a:ext>
            </a:extLst>
          </p:cNvPr>
          <p:cNvSpPr txBox="1"/>
          <p:nvPr/>
        </p:nvSpPr>
        <p:spPr>
          <a:xfrm>
            <a:off x="9624089" y="1138536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Example:  OSPF</a:t>
            </a:r>
          </a:p>
        </p:txBody>
      </p:sp>
    </p:spTree>
    <p:extLst>
      <p:ext uri="{BB962C8B-B14F-4D97-AF65-F5344CB8AC3E}">
        <p14:creationId xmlns:p14="http://schemas.microsoft.com/office/powerpoint/2010/main" val="39764113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Link State Routing:  The Alternative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Strategy:  each router sends information about its neighbors to </a:t>
            </a:r>
            <a:r>
              <a:rPr lang="en-US" i="1" dirty="0"/>
              <a:t>all nodes</a:t>
            </a:r>
          </a:p>
          <a:p>
            <a:r>
              <a:rPr lang="en-US" dirty="0">
                <a:solidFill>
                  <a:srgbClr val="FFCC33"/>
                </a:solidFill>
              </a:rPr>
              <a:t>Nodes build the full graph</a:t>
            </a:r>
            <a:r>
              <a:rPr lang="en-US" dirty="0"/>
              <a:t>, not just neighbor info</a:t>
            </a:r>
          </a:p>
          <a:p>
            <a:pPr marL="609585" lvl="1" indent="0">
              <a:buNone/>
            </a:pPr>
            <a:r>
              <a:rPr lang="en-US" dirty="0"/>
              <a:t>     =&gt; Can define “areas” to scale this in large networks</a:t>
            </a:r>
          </a:p>
          <a:p>
            <a:endParaRPr lang="en-US" dirty="0"/>
          </a:p>
          <a:p>
            <a:r>
              <a:rPr lang="en-US" dirty="0"/>
              <a:t>Updates have more state info</a:t>
            </a:r>
          </a:p>
          <a:p>
            <a:pPr lvl="1"/>
            <a:r>
              <a:rPr lang="en-US" dirty="0"/>
              <a:t>Node IDs, version info (sequence number, TTL), …</a:t>
            </a:r>
            <a:br>
              <a:rPr lang="en-US" dirty="0"/>
            </a:br>
            <a:r>
              <a:rPr lang="en-US" dirty="0"/>
              <a:t>=&gt; Can be used to detect loops, stale info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BF2C05-9322-5E5E-63FB-B554A58BC9F6}"/>
              </a:ext>
            </a:extLst>
          </p:cNvPr>
          <p:cNvSpPr/>
          <p:nvPr/>
        </p:nvSpPr>
        <p:spPr>
          <a:xfrm>
            <a:off x="1786562" y="6126164"/>
            <a:ext cx="8601456" cy="636717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Focuses on building a consistent view of network state</a:t>
            </a:r>
          </a:p>
        </p:txBody>
      </p:sp>
    </p:spTree>
    <p:extLst>
      <p:ext uri="{BB962C8B-B14F-4D97-AF65-F5344CB8AC3E}">
        <p14:creationId xmlns:p14="http://schemas.microsoft.com/office/powerpoint/2010/main" val="39274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State Routing:  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node computes shortest paths from itself</a:t>
            </a:r>
          </a:p>
          <a:p>
            <a:r>
              <a:rPr lang="en-US" dirty="0"/>
              <a:t>How?  Dijkstra’s algorithm</a:t>
            </a:r>
          </a:p>
          <a:p>
            <a:pPr lvl="1"/>
            <a:r>
              <a:rPr lang="en-US" dirty="0"/>
              <a:t>Given:  full graph of nodes</a:t>
            </a:r>
          </a:p>
          <a:p>
            <a:pPr marL="609585" lvl="1" indent="0">
              <a:buNone/>
            </a:pPr>
            <a:endParaRPr lang="en-US" dirty="0"/>
          </a:p>
          <a:p>
            <a:pPr lvl="1"/>
            <a:r>
              <a:rPr lang="en-US" dirty="0"/>
              <a:t>Find best next hop to each </a:t>
            </a:r>
            <a:br>
              <a:rPr lang="en-US" dirty="0"/>
            </a:br>
            <a:r>
              <a:rPr lang="en-US" dirty="0"/>
              <a:t>other node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125640-D6DB-7F42-A52B-696F77EE138B}"/>
              </a:ext>
            </a:extLst>
          </p:cNvPr>
          <p:cNvGrpSpPr/>
          <p:nvPr/>
        </p:nvGrpSpPr>
        <p:grpSpPr>
          <a:xfrm>
            <a:off x="6429786" y="2368174"/>
            <a:ext cx="4930795" cy="2462221"/>
            <a:chOff x="3630602" y="3671381"/>
            <a:chExt cx="4930795" cy="24622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A2462C-0CA0-CE47-BBA9-02D6FBDBF3E6}"/>
                </a:ext>
              </a:extLst>
            </p:cNvPr>
            <p:cNvSpPr/>
            <p:nvPr/>
          </p:nvSpPr>
          <p:spPr>
            <a:xfrm>
              <a:off x="3630602" y="3671381"/>
              <a:ext cx="4930795" cy="24446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6" name="Picture 5" descr="04x19.eps">
              <a:extLst>
                <a:ext uri="{FF2B5EF4-FFF2-40B4-BE49-F238E27FC236}">
                  <a16:creationId xmlns:a16="http://schemas.microsoft.com/office/drawing/2014/main" id="{C7B7E929-B9CB-E64C-A26B-265A3D905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8128" y="3684513"/>
              <a:ext cx="4653269" cy="2449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292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3340B-76B7-384F-D218-E64CD96B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What we're still missing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F24DC-D77B-422F-1D6F-5CFC7DC00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 in order to make IP actually work in practice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=&gt; How do you get an IP address?  (DHCP)</a:t>
            </a:r>
          </a:p>
          <a:p>
            <a:pPr marL="0" indent="0">
              <a:buNone/>
            </a:pPr>
            <a:r>
              <a:rPr lang="en-US" dirty="0"/>
              <a:t>=&gt; What your home router does (NAT)</a:t>
            </a: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=&gt; IPv6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BAF224C-B31A-AADD-9C2A-BF036C38BB2C}"/>
              </a:ext>
            </a:extLst>
          </p:cNvPr>
          <p:cNvSpPr/>
          <p:nvPr/>
        </p:nvSpPr>
        <p:spPr>
          <a:xfrm>
            <a:off x="2388708" y="5437953"/>
            <a:ext cx="7414584" cy="688211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We'll see the good, the bad, and the ugly...</a:t>
            </a:r>
          </a:p>
        </p:txBody>
      </p:sp>
    </p:spTree>
    <p:extLst>
      <p:ext uri="{BB962C8B-B14F-4D97-AF65-F5344CB8AC3E}">
        <p14:creationId xmlns:p14="http://schemas.microsoft.com/office/powerpoint/2010/main" val="198704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State Routing:  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node computes shortest paths from itself</a:t>
            </a:r>
          </a:p>
          <a:p>
            <a:r>
              <a:rPr lang="en-US" dirty="0"/>
              <a:t>How?  Dijkstra’s algorithm</a:t>
            </a:r>
          </a:p>
          <a:p>
            <a:pPr lvl="1"/>
            <a:r>
              <a:rPr lang="en-US" dirty="0"/>
              <a:t>Given:  full graph of nodes</a:t>
            </a:r>
          </a:p>
          <a:p>
            <a:pPr marL="609585" lvl="1" indent="0">
              <a:buNone/>
            </a:pPr>
            <a:endParaRPr lang="en-US" dirty="0"/>
          </a:p>
          <a:p>
            <a:pPr lvl="1"/>
            <a:r>
              <a:rPr lang="en-US" dirty="0"/>
              <a:t>Find best next hop to each </a:t>
            </a:r>
            <a:br>
              <a:rPr lang="en-US" dirty="0"/>
            </a:br>
            <a:r>
              <a:rPr lang="en-US" dirty="0"/>
              <a:t>other node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125640-D6DB-7F42-A52B-696F77EE138B}"/>
              </a:ext>
            </a:extLst>
          </p:cNvPr>
          <p:cNvGrpSpPr/>
          <p:nvPr/>
        </p:nvGrpSpPr>
        <p:grpSpPr>
          <a:xfrm>
            <a:off x="6429786" y="2368174"/>
            <a:ext cx="4930795" cy="2462221"/>
            <a:chOff x="3630602" y="3671381"/>
            <a:chExt cx="4930795" cy="24622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A2462C-0CA0-CE47-BBA9-02D6FBDBF3E6}"/>
                </a:ext>
              </a:extLst>
            </p:cNvPr>
            <p:cNvSpPr/>
            <p:nvPr/>
          </p:nvSpPr>
          <p:spPr>
            <a:xfrm>
              <a:off x="3630602" y="3671381"/>
              <a:ext cx="4930795" cy="24446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6" name="Picture 5" descr="04x19.eps">
              <a:extLst>
                <a:ext uri="{FF2B5EF4-FFF2-40B4-BE49-F238E27FC236}">
                  <a16:creationId xmlns:a16="http://schemas.microsoft.com/office/drawing/2014/main" id="{C7B7E929-B9CB-E64C-A26B-265A3D905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8128" y="3684513"/>
              <a:ext cx="4653269" cy="2449089"/>
            </a:xfrm>
            <a:prstGeom prst="rect">
              <a:avLst/>
            </a:prstGeom>
          </p:spPr>
        </p:pic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9FB38B-68E5-3682-593E-736CEDCB678B}"/>
              </a:ext>
            </a:extLst>
          </p:cNvPr>
          <p:cNvSpPr/>
          <p:nvPr/>
        </p:nvSpPr>
        <p:spPr>
          <a:xfrm>
            <a:off x="1795272" y="5489447"/>
            <a:ext cx="8601456" cy="636717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Tradeoffs?</a:t>
            </a:r>
          </a:p>
        </p:txBody>
      </p:sp>
    </p:spTree>
    <p:extLst>
      <p:ext uri="{BB962C8B-B14F-4D97-AF65-F5344CB8AC3E}">
        <p14:creationId xmlns:p14="http://schemas.microsoft.com/office/powerpoint/2010/main" val="333105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FB9C4-EC41-BC3D-D5F2-3928E2D095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79832"/>
            <a:ext cx="10972800" cy="1143000"/>
          </a:xfrm>
        </p:spPr>
        <p:txBody>
          <a:bodyPr/>
          <a:lstStyle/>
          <a:p>
            <a:pPr algn="l"/>
            <a:r>
              <a:rPr lang="en-US" sz="3600" u="sng" dirty="0"/>
              <a:t>Tradeoffs:  Link State (LS) vs. Distance Vector (DV)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85C45-FB15-5266-21CF-516DA19B26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2608" y="1127918"/>
            <a:ext cx="10972800" cy="4525963"/>
          </a:xfrm>
        </p:spPr>
        <p:txBody>
          <a:bodyPr/>
          <a:lstStyle/>
          <a:p>
            <a:r>
              <a:rPr lang="en-US" dirty="0"/>
              <a:t>LS sends more messages vs. DV</a:t>
            </a:r>
          </a:p>
          <a:p>
            <a:r>
              <a:rPr lang="en-US" dirty="0"/>
              <a:t>LS requires more computation vs. DV</a:t>
            </a:r>
          </a:p>
          <a:p>
            <a:r>
              <a:rPr lang="en-US" dirty="0"/>
              <a:t>Convergence time</a:t>
            </a:r>
          </a:p>
          <a:p>
            <a:pPr lvl="1"/>
            <a:r>
              <a:rPr lang="en-US" dirty="0"/>
              <a:t>DV:  Varies (count-to-infinity)</a:t>
            </a:r>
          </a:p>
          <a:p>
            <a:pPr lvl="1"/>
            <a:r>
              <a:rPr lang="en-US" dirty="0"/>
              <a:t>LS:  Reacts to updates better</a:t>
            </a:r>
          </a:p>
          <a:p>
            <a:r>
              <a:rPr lang="en-US" dirty="0"/>
              <a:t>Robustness</a:t>
            </a:r>
          </a:p>
          <a:p>
            <a:pPr lvl="1"/>
            <a:r>
              <a:rPr lang="en-US" dirty="0"/>
              <a:t>DV:  Bad updates can affect whole network</a:t>
            </a:r>
          </a:p>
          <a:p>
            <a:pPr lvl="1"/>
            <a:r>
              <a:rPr lang="en-US" dirty="0"/>
              <a:t>LS:  Bad updates affect a single node’s update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31D816-0B97-D172-0B7C-997CF714C3FB}"/>
              </a:ext>
            </a:extLst>
          </p:cNvPr>
          <p:cNvSpPr/>
          <p:nvPr/>
        </p:nvSpPr>
        <p:spPr>
          <a:xfrm>
            <a:off x="1795272" y="5730082"/>
            <a:ext cx="8601456" cy="85680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RIP isn’t used in production environments anymore…</a:t>
            </a:r>
          </a:p>
        </p:txBody>
      </p:sp>
    </p:spTree>
    <p:extLst>
      <p:ext uri="{BB962C8B-B14F-4D97-AF65-F5344CB8AC3E}">
        <p14:creationId xmlns:p14="http://schemas.microsoft.com/office/powerpoint/2010/main" val="20753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56" y="0"/>
            <a:ext cx="11736888" cy="1143000"/>
          </a:xfrm>
        </p:spPr>
        <p:txBody>
          <a:bodyPr/>
          <a:lstStyle/>
          <a:p>
            <a:r>
              <a:rPr lang="en-US" dirty="0"/>
              <a:t>Examples (and complexity)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159AD236-93DA-1D4F-8872-852B5428423D}"/>
              </a:ext>
            </a:extLst>
          </p:cNvPr>
          <p:cNvGraphicFramePr>
            <a:graphicFrameLocks/>
          </p:cNvGraphicFramePr>
          <p:nvPr/>
        </p:nvGraphicFramePr>
        <p:xfrm>
          <a:off x="1419902" y="2097219"/>
          <a:ext cx="935219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5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8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9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Pages in RFC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RIP v2 (RFC 2453)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Distance Vector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venir Book" panose="02000503020000020003" pitchFamily="2" charset="0"/>
                        <a:cs typeface="Mini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venir Book" panose="02000503020000020003" pitchFamily="2" charset="0"/>
                        <a:cs typeface="Mini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venir Book" panose="02000503020000020003" pitchFamily="2" charset="0"/>
                        <a:cs typeface="Minion Pr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venir Book" panose="02000503020000020003" pitchFamily="2" charset="0"/>
                        <a:cs typeface="Mini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venir Book" panose="02000503020000020003" pitchFamily="2" charset="0"/>
                        <a:cs typeface="Minion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venir Book" panose="02000503020000020003" pitchFamily="2" charset="0"/>
                        <a:cs typeface="Minion Pr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20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56" y="0"/>
            <a:ext cx="11736888" cy="1143000"/>
          </a:xfrm>
        </p:spPr>
        <p:txBody>
          <a:bodyPr/>
          <a:lstStyle/>
          <a:p>
            <a:r>
              <a:rPr lang="en-US" dirty="0"/>
              <a:t>Examples (and complexity)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37395B-1B59-174B-B6C4-FF0AF51D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56" y="4880238"/>
            <a:ext cx="8856809" cy="980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OSPF: Open Shortest Path First</a:t>
            </a:r>
          </a:p>
          <a:p>
            <a:pPr marL="0" indent="0">
              <a:buNone/>
            </a:pPr>
            <a:r>
              <a:rPr lang="en-US" sz="2400" dirty="0"/>
              <a:t>IS-IS:  OSI standard similar to OSPF, doesn’t depend on IP</a:t>
            </a:r>
          </a:p>
          <a:p>
            <a:endParaRPr lang="en-US" sz="2400" dirty="0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159AD236-93DA-1D4F-8872-852B5428423D}"/>
              </a:ext>
            </a:extLst>
          </p:cNvPr>
          <p:cNvGraphicFramePr>
            <a:graphicFrameLocks/>
          </p:cNvGraphicFramePr>
          <p:nvPr/>
        </p:nvGraphicFramePr>
        <p:xfrm>
          <a:off x="1419902" y="2097219"/>
          <a:ext cx="935219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5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8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9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Pages in RFC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RIP v2 (RFC 2453)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Distance Vector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OSPF (RFC 2328)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Link-State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244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IS-IS (OSI)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Link-State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Book" panose="02000503020000020003" pitchFamily="2" charset="0"/>
                          <a:cs typeface="Minion Pro"/>
                        </a:rPr>
                        <a:t>210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16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1A9AB4-143F-D5BD-4098-AA29F82167E4}"/>
              </a:ext>
            </a:extLst>
          </p:cNvPr>
          <p:cNvSpPr txBox="1"/>
          <p:nvPr/>
        </p:nvSpPr>
        <p:spPr>
          <a:xfrm>
            <a:off x="1575980" y="1805850"/>
            <a:ext cx="90400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Avenir Book" charset="0"/>
                <a:ea typeface="Avenir Book" charset="0"/>
                <a:cs typeface="Avenir Book" charset="0"/>
              </a:rPr>
              <a:t>So why not just use OSPF everywhere?</a:t>
            </a:r>
          </a:p>
          <a:p>
            <a:endParaRPr lang="en-US" sz="4000" i="1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4000" i="1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4000" i="1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4000" i="1" dirty="0">
                <a:latin typeface="Avenir Book" charset="0"/>
                <a:ea typeface="Avenir Book" charset="0"/>
                <a:cs typeface="Avenir Book" charset="0"/>
              </a:rPr>
              <a:t>Does it scale?</a:t>
            </a:r>
          </a:p>
        </p:txBody>
      </p:sp>
    </p:spTree>
    <p:extLst>
      <p:ext uri="{BB962C8B-B14F-4D97-AF65-F5344CB8AC3E}">
        <p14:creationId xmlns:p14="http://schemas.microsoft.com/office/powerpoint/2010/main" val="37526599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08A949-5617-D349-8737-B2E9D7EE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47474-281A-544F-9351-6943EDDB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A51F9-B471-CC45-A9C1-FD3548CCD9F2}"/>
              </a:ext>
            </a:extLst>
          </p:cNvPr>
          <p:cNvSpPr txBox="1"/>
          <p:nvPr/>
        </p:nvSpPr>
        <p:spPr>
          <a:xfrm>
            <a:off x="50801" y="5509145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 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Map of the Internet, 2021 (via BGP)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OPTE project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11B857D-52A4-6F50-2501-16E4A2CC3313}"/>
              </a:ext>
            </a:extLst>
          </p:cNvPr>
          <p:cNvSpPr/>
          <p:nvPr/>
        </p:nvSpPr>
        <p:spPr>
          <a:xfrm>
            <a:off x="3961687" y="148526"/>
            <a:ext cx="4268625" cy="524435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Not to this.</a:t>
            </a:r>
          </a:p>
        </p:txBody>
      </p:sp>
    </p:spTree>
    <p:extLst>
      <p:ext uri="{BB962C8B-B14F-4D97-AF65-F5344CB8AC3E}">
        <p14:creationId xmlns:p14="http://schemas.microsoft.com/office/powerpoint/2010/main" val="12122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Symbol" pitchFamily="2" charset="2"/>
              <a:buChar char="Þ"/>
            </a:pPr>
            <a:r>
              <a:rPr lang="en-US" dirty="0"/>
              <a:t>Can’t build a full routing graph with the whole Internet</a:t>
            </a:r>
          </a:p>
          <a:p>
            <a:pPr>
              <a:buFont typeface="Symbol" pitchFamily="2" charset="2"/>
              <a:buChar char="Þ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Symbol" pitchFamily="2" charset="2"/>
              <a:buChar char="Þ"/>
            </a:pPr>
            <a:r>
              <a:rPr lang="en-US" dirty="0">
                <a:solidFill>
                  <a:srgbClr val="FFCC33"/>
                </a:solidFill>
              </a:rPr>
              <a:t>More a policy problem than a technical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Symbol" pitchFamily="2" charset="2"/>
              <a:buChar char="Þ"/>
            </a:pPr>
            <a:r>
              <a:rPr lang="en-US" dirty="0"/>
              <a:t>Can’t build a full routing graph with the whole Internet</a:t>
            </a:r>
          </a:p>
          <a:p>
            <a:pPr>
              <a:buFont typeface="Symbol" pitchFamily="2" charset="2"/>
              <a:buChar char="Þ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Symbol" pitchFamily="2" charset="2"/>
              <a:buChar char="Þ"/>
            </a:pPr>
            <a:r>
              <a:rPr lang="en-US" dirty="0">
                <a:solidFill>
                  <a:srgbClr val="FFCC33"/>
                </a:solidFill>
              </a:rPr>
              <a:t>More a policy problem than a technical problem</a:t>
            </a:r>
          </a:p>
          <a:p>
            <a:pPr lvl="1"/>
            <a:r>
              <a:rPr lang="en-US" dirty="0"/>
              <a:t>No unified way to represent cost</a:t>
            </a:r>
          </a:p>
          <a:p>
            <a:pPr lvl="1"/>
            <a:r>
              <a:rPr lang="en-US" dirty="0"/>
              <a:t>No single administrator</a:t>
            </a:r>
          </a:p>
          <a:p>
            <a:pPr lvl="1"/>
            <a:r>
              <a:rPr lang="en-US" dirty="0"/>
              <a:t>Networks (</a:t>
            </a:r>
            <a:r>
              <a:rPr lang="en-US" dirty="0" err="1"/>
              <a:t>ASes</a:t>
            </a:r>
            <a:r>
              <a:rPr lang="en-US" dirty="0"/>
              <a:t>) have different policies on what “best” routes to choose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4BFBBD-165E-817F-E2E9-37D009FCDB27}"/>
              </a:ext>
            </a:extLst>
          </p:cNvPr>
          <p:cNvSpPr/>
          <p:nvPr/>
        </p:nvSpPr>
        <p:spPr>
          <a:xfrm>
            <a:off x="1242060" y="5924996"/>
            <a:ext cx="9310116" cy="85680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Need a different routing mechanism for exterior routing =&gt; BGP</a:t>
            </a:r>
          </a:p>
        </p:txBody>
      </p:sp>
    </p:spTree>
    <p:extLst>
      <p:ext uri="{BB962C8B-B14F-4D97-AF65-F5344CB8AC3E}">
        <p14:creationId xmlns:p14="http://schemas.microsoft.com/office/powerpoint/2010/main" val="20599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F5B4-9B87-8D2F-2E69-0A841A4D0C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100" y="228600"/>
            <a:ext cx="105294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With BGP: we talk about routing to </a:t>
            </a:r>
            <a:r>
              <a:rPr lang="en-US" sz="2800" dirty="0">
                <a:solidFill>
                  <a:srgbClr val="FFCC33"/>
                </a:solidFill>
              </a:rPr>
              <a:t>Autonomous Systems (</a:t>
            </a:r>
            <a:r>
              <a:rPr lang="en-US" sz="2800" dirty="0" err="1">
                <a:solidFill>
                  <a:srgbClr val="FFCC33"/>
                </a:solidFill>
              </a:rPr>
              <a:t>ASes</a:t>
            </a:r>
            <a:r>
              <a:rPr lang="en-US" sz="2800" dirty="0">
                <a:solidFill>
                  <a:srgbClr val="FFCC33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800" dirty="0"/>
              <a:t> = &gt; Generally, large networks advertise some set of IP prefixes to the Internet</a:t>
            </a:r>
          </a:p>
          <a:p>
            <a:pPr marL="0" indent="0">
              <a:buNone/>
            </a:pPr>
            <a:r>
              <a:rPr lang="en-US" sz="2800" dirty="0"/>
              <a:t> =&gt; Each AS has its own </a:t>
            </a:r>
            <a:r>
              <a:rPr lang="en-US" sz="2800" i="1" dirty="0"/>
              <a:t>policy</a:t>
            </a:r>
            <a:r>
              <a:rPr lang="en-US" sz="2800" dirty="0"/>
              <a:t> for how it does routing</a:t>
            </a:r>
          </a:p>
        </p:txBody>
      </p:sp>
    </p:spTree>
    <p:extLst>
      <p:ext uri="{BB962C8B-B14F-4D97-AF65-F5344CB8AC3E}">
        <p14:creationId xmlns:p14="http://schemas.microsoft.com/office/powerpoint/2010/main" val="15257479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F5B4-9B87-8D2F-2E69-0A841A4D0C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100" y="228600"/>
            <a:ext cx="105294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With BGP: we talk about routing to </a:t>
            </a:r>
            <a:r>
              <a:rPr lang="en-US" sz="2800" dirty="0">
                <a:solidFill>
                  <a:srgbClr val="FFCC33"/>
                </a:solidFill>
              </a:rPr>
              <a:t>Autonomous Systems (</a:t>
            </a:r>
            <a:r>
              <a:rPr lang="en-US" sz="2800" dirty="0" err="1">
                <a:solidFill>
                  <a:srgbClr val="FFCC33"/>
                </a:solidFill>
              </a:rPr>
              <a:t>ASes</a:t>
            </a:r>
            <a:r>
              <a:rPr lang="en-US" sz="2800" dirty="0">
                <a:solidFill>
                  <a:srgbClr val="FFCC33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800" dirty="0"/>
              <a:t> = &gt; Generally, large networks advertise some set of IP prefixes to the Internet</a:t>
            </a:r>
          </a:p>
          <a:p>
            <a:pPr marL="0" indent="0">
              <a:buNone/>
            </a:pPr>
            <a:r>
              <a:rPr lang="en-US" sz="2800" dirty="0"/>
              <a:t> =&gt; Each AS has its own </a:t>
            </a:r>
            <a:r>
              <a:rPr lang="en-US" sz="2800" i="1" dirty="0"/>
              <a:t>policy</a:t>
            </a:r>
            <a:r>
              <a:rPr lang="en-US" sz="2800" dirty="0"/>
              <a:t> for how it does routing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C43EB-71BF-0DDE-3622-849D439B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16180"/>
            <a:ext cx="7772400" cy="46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5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5A6C1C-1BCB-F086-EE1E-DED20DCF9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36" y="1085850"/>
            <a:ext cx="10972800" cy="1143000"/>
          </a:xfrm>
        </p:spPr>
        <p:txBody>
          <a:bodyPr/>
          <a:lstStyle/>
          <a:p>
            <a:r>
              <a:rPr lang="en-US" i="1" dirty="0"/>
              <a:t>How do you get an IP address?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C73E27-AA1D-0562-AE8D-49FD4B9A7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050" y="2705100"/>
            <a:ext cx="40386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2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BGP:  A Path Vector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9116"/>
            <a:ext cx="10972800" cy="4853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Distance vector + extra information</a:t>
            </a:r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D65FD-632B-C02C-CA1C-9B059EAF1CBB}"/>
              </a:ext>
            </a:extLst>
          </p:cNvPr>
          <p:cNvSpPr txBox="1"/>
          <p:nvPr/>
        </p:nvSpPr>
        <p:spPr>
          <a:xfrm>
            <a:off x="909098" y="1884217"/>
            <a:ext cx="9639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i="1" dirty="0">
                <a:latin typeface="Avenir Book" panose="02000503020000020003" pitchFamily="2" charset="0"/>
              </a:rPr>
              <a:t> </a:t>
            </a:r>
            <a:r>
              <a:rPr lang="en-US" sz="2400" i="1" dirty="0" err="1">
                <a:latin typeface="Avenir Book" panose="02000503020000020003" pitchFamily="2" charset="0"/>
              </a:rPr>
              <a:t>eg.</a:t>
            </a:r>
            <a:r>
              <a:rPr lang="en-US" sz="2400" i="1" dirty="0">
                <a:latin typeface="Avenir Book" panose="02000503020000020003" pitchFamily="2" charset="0"/>
              </a:rPr>
              <a:t> </a:t>
            </a: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“I can reach prefix 128.148.0.0/16 through </a:t>
            </a:r>
            <a:b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</a:b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                                                  </a:t>
            </a:r>
            <a:r>
              <a:rPr lang="en-US" sz="2400" i="1" dirty="0" err="1">
                <a:solidFill>
                  <a:srgbClr val="FFCC33"/>
                </a:solidFill>
                <a:latin typeface="Avenir Book" panose="02000503020000020003" pitchFamily="2" charset="0"/>
              </a:rPr>
              <a:t>ASes</a:t>
            </a: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 44444 3356 14325 11078”</a:t>
            </a:r>
          </a:p>
        </p:txBody>
      </p:sp>
    </p:spTree>
    <p:extLst>
      <p:ext uri="{BB962C8B-B14F-4D97-AF65-F5344CB8AC3E}">
        <p14:creationId xmlns:p14="http://schemas.microsoft.com/office/powerpoint/2010/main" val="42620379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BGP:  A Path Vector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9116"/>
            <a:ext cx="10972800" cy="4853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Distance vector + extra information</a:t>
            </a:r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lvl="1"/>
            <a:r>
              <a:rPr lang="en-US" dirty="0"/>
              <a:t>For each route, router store the complete path (ASs)</a:t>
            </a:r>
          </a:p>
          <a:p>
            <a:pPr lvl="1"/>
            <a:r>
              <a:rPr lang="en-US" dirty="0"/>
              <a:t>No extra computation, just extra storage (and traffic)</a:t>
            </a:r>
          </a:p>
          <a:p>
            <a:pPr lvl="1"/>
            <a:r>
              <a:rPr lang="en-US" dirty="0"/>
              <a:t>BGP gets to decide what path to </a:t>
            </a:r>
            <a:r>
              <a:rPr lang="en-US" i="1" u="sng" dirty="0"/>
              <a:t>advertise</a:t>
            </a:r>
            <a:r>
              <a:rPr lang="en-US" dirty="0"/>
              <a:t> to neighbors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D65FD-632B-C02C-CA1C-9B059EAF1CBB}"/>
              </a:ext>
            </a:extLst>
          </p:cNvPr>
          <p:cNvSpPr txBox="1"/>
          <p:nvPr/>
        </p:nvSpPr>
        <p:spPr>
          <a:xfrm>
            <a:off x="909098" y="1884217"/>
            <a:ext cx="9639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i="1" dirty="0">
                <a:latin typeface="Avenir Book" panose="02000503020000020003" pitchFamily="2" charset="0"/>
              </a:rPr>
              <a:t> </a:t>
            </a:r>
            <a:r>
              <a:rPr lang="en-US" sz="2400" i="1" dirty="0" err="1">
                <a:latin typeface="Avenir Book" panose="02000503020000020003" pitchFamily="2" charset="0"/>
              </a:rPr>
              <a:t>eg.</a:t>
            </a:r>
            <a:r>
              <a:rPr lang="en-US" sz="2400" i="1" dirty="0">
                <a:latin typeface="Avenir Book" panose="02000503020000020003" pitchFamily="2" charset="0"/>
              </a:rPr>
              <a:t> </a:t>
            </a: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“I can reach prefix 128.148.0.0/16 through </a:t>
            </a:r>
            <a:b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</a:b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                                                  </a:t>
            </a:r>
            <a:r>
              <a:rPr lang="en-US" sz="2400" i="1" dirty="0" err="1">
                <a:solidFill>
                  <a:srgbClr val="FFCC33"/>
                </a:solidFill>
                <a:latin typeface="Avenir Book" panose="02000503020000020003" pitchFamily="2" charset="0"/>
              </a:rPr>
              <a:t>ASes</a:t>
            </a: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 44444 3356 14325 11078”</a:t>
            </a:r>
          </a:p>
        </p:txBody>
      </p:sp>
    </p:spTree>
    <p:extLst>
      <p:ext uri="{BB962C8B-B14F-4D97-AF65-F5344CB8AC3E}">
        <p14:creationId xmlns:p14="http://schemas.microsoft.com/office/powerpoint/2010/main" val="15228194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9116"/>
            <a:ext cx="10972800" cy="4853145"/>
          </a:xfrm>
        </p:spPr>
        <p:txBody>
          <a:bodyPr/>
          <a:lstStyle/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D65FD-632B-C02C-CA1C-9B059EAF1CBB}"/>
              </a:ext>
            </a:extLst>
          </p:cNvPr>
          <p:cNvSpPr txBox="1"/>
          <p:nvPr/>
        </p:nvSpPr>
        <p:spPr>
          <a:xfrm>
            <a:off x="905200" y="1529993"/>
            <a:ext cx="9639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i="1" dirty="0">
                <a:latin typeface="Avenir Book" panose="02000503020000020003" pitchFamily="2" charset="0"/>
              </a:rPr>
              <a:t> </a:t>
            </a:r>
            <a:r>
              <a:rPr lang="en-US" sz="2400" i="1" dirty="0" err="1">
                <a:latin typeface="Avenir Book" panose="02000503020000020003" pitchFamily="2" charset="0"/>
              </a:rPr>
              <a:t>eg.</a:t>
            </a:r>
            <a:r>
              <a:rPr lang="en-US" sz="2400" i="1" dirty="0">
                <a:latin typeface="Avenir Book" panose="02000503020000020003" pitchFamily="2" charset="0"/>
              </a:rPr>
              <a:t> </a:t>
            </a: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“I can reach prefix 128.148.0.0/16 through </a:t>
            </a:r>
            <a:b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</a:b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                                                  </a:t>
            </a:r>
            <a:r>
              <a:rPr lang="en-US" sz="2400" i="1" dirty="0" err="1">
                <a:solidFill>
                  <a:srgbClr val="FFCC33"/>
                </a:solidFill>
                <a:latin typeface="Avenir Book" panose="02000503020000020003" pitchFamily="2" charset="0"/>
              </a:rPr>
              <a:t>ASes</a:t>
            </a: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 44444 3356 14325 11078”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F999B-24C6-38CC-6160-82E5EE3B1223}"/>
              </a:ext>
            </a:extLst>
          </p:cNvPr>
          <p:cNvSpPr txBox="1"/>
          <p:nvPr/>
        </p:nvSpPr>
        <p:spPr>
          <a:xfrm>
            <a:off x="3354704" y="3136612"/>
            <a:ext cx="5482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What would a loop look like?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2E45A-DFD3-8D33-128D-B9D1F8CE7506}"/>
              </a:ext>
            </a:extLst>
          </p:cNvPr>
          <p:cNvSpPr txBox="1"/>
          <p:nvPr/>
        </p:nvSpPr>
        <p:spPr>
          <a:xfrm>
            <a:off x="215153" y="147997"/>
            <a:ext cx="6630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Fun fact:  loops are easy to avoid…</a:t>
            </a:r>
          </a:p>
        </p:txBody>
      </p:sp>
    </p:spTree>
    <p:extLst>
      <p:ext uri="{BB962C8B-B14F-4D97-AF65-F5344CB8AC3E}">
        <p14:creationId xmlns:p14="http://schemas.microsoft.com/office/powerpoint/2010/main" val="40522554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BGP:  A Path Vector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9116"/>
            <a:ext cx="10972800" cy="4853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Distance vector + extra information</a:t>
            </a:r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lvl="1"/>
            <a:r>
              <a:rPr lang="en-US" dirty="0"/>
              <a:t>For each route, router store the complete path (ASs)</a:t>
            </a:r>
          </a:p>
          <a:p>
            <a:pPr lvl="1"/>
            <a:r>
              <a:rPr lang="en-US" dirty="0"/>
              <a:t>No extra computation, just extra storage (and traffic)</a:t>
            </a:r>
          </a:p>
          <a:p>
            <a:pPr lvl="1"/>
            <a:r>
              <a:rPr lang="en-US" dirty="0"/>
              <a:t>BGP gets to decide what path to </a:t>
            </a:r>
            <a:r>
              <a:rPr lang="en-US" i="1" u="sng" dirty="0"/>
              <a:t>advertise</a:t>
            </a:r>
            <a:r>
              <a:rPr lang="en-US" dirty="0"/>
              <a:t> to neighbors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BB174F0-702F-0BF8-8541-541A85D7D41C}"/>
              </a:ext>
            </a:extLst>
          </p:cNvPr>
          <p:cNvSpPr/>
          <p:nvPr/>
        </p:nvSpPr>
        <p:spPr>
          <a:xfrm>
            <a:off x="1414335" y="4825007"/>
            <a:ext cx="9359153" cy="1181345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BGP routers look at path to decide how to “propagate” route, based on policy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Can easily avoid loops!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D65FD-632B-C02C-CA1C-9B059EAF1CBB}"/>
              </a:ext>
            </a:extLst>
          </p:cNvPr>
          <p:cNvSpPr txBox="1"/>
          <p:nvPr/>
        </p:nvSpPr>
        <p:spPr>
          <a:xfrm>
            <a:off x="909098" y="1884217"/>
            <a:ext cx="9639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i="1" dirty="0">
                <a:latin typeface="Avenir Book" panose="02000503020000020003" pitchFamily="2" charset="0"/>
              </a:rPr>
              <a:t> </a:t>
            </a:r>
            <a:r>
              <a:rPr lang="en-US" sz="2400" i="1" dirty="0" err="1">
                <a:latin typeface="Avenir Book" panose="02000503020000020003" pitchFamily="2" charset="0"/>
              </a:rPr>
              <a:t>eg.</a:t>
            </a:r>
            <a:r>
              <a:rPr lang="en-US" sz="2400" i="1" dirty="0">
                <a:latin typeface="Avenir Book" panose="02000503020000020003" pitchFamily="2" charset="0"/>
              </a:rPr>
              <a:t> </a:t>
            </a: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“I can reach prefix 128.148.0.0/16 through </a:t>
            </a:r>
            <a:b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</a:b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                                                  </a:t>
            </a:r>
            <a:r>
              <a:rPr lang="en-US" sz="2400" i="1" dirty="0" err="1">
                <a:solidFill>
                  <a:srgbClr val="FFCC33"/>
                </a:solidFill>
                <a:latin typeface="Avenir Book" panose="02000503020000020003" pitchFamily="2" charset="0"/>
              </a:rPr>
              <a:t>ASes</a:t>
            </a:r>
            <a:r>
              <a:rPr lang="en-US" sz="2400" i="1" dirty="0">
                <a:solidFill>
                  <a:srgbClr val="FFCC33"/>
                </a:solidFill>
                <a:latin typeface="Avenir Book" panose="02000503020000020003" pitchFamily="2" charset="0"/>
              </a:rPr>
              <a:t> 44444 3356 14325 11078”</a:t>
            </a:r>
          </a:p>
        </p:txBody>
      </p:sp>
    </p:spTree>
    <p:extLst>
      <p:ext uri="{BB962C8B-B14F-4D97-AF65-F5344CB8AC3E}">
        <p14:creationId xmlns:p14="http://schemas.microsoft.com/office/powerpoint/2010/main" val="13024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 loops!  </a:t>
            </a:r>
          </a:p>
          <a:p>
            <a:r>
              <a:rPr lang="en-US" dirty="0"/>
              <a:t>Not all ASs know all paths</a:t>
            </a:r>
          </a:p>
          <a:p>
            <a:r>
              <a:rPr lang="en-US" dirty="0"/>
              <a:t>Reachability not guaranteed</a:t>
            </a:r>
          </a:p>
          <a:p>
            <a:pPr lvl="1"/>
            <a:r>
              <a:rPr lang="en-US" dirty="0"/>
              <a:t>Decentralized combination of policies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Scaling</a:t>
            </a:r>
          </a:p>
          <a:p>
            <a:pPr lvl="1"/>
            <a:r>
              <a:rPr lang="en-US" dirty="0"/>
              <a:t>74K ASs</a:t>
            </a:r>
          </a:p>
          <a:p>
            <a:pPr lvl="1"/>
            <a:r>
              <a:rPr lang="en-US" dirty="0"/>
              <a:t>959K+ prefixes</a:t>
            </a:r>
          </a:p>
          <a:p>
            <a:pPr lvl="1"/>
            <a:r>
              <a:rPr lang="en-US" dirty="0"/>
              <a:t>ASs with one prefix: 25K</a:t>
            </a:r>
          </a:p>
          <a:p>
            <a:pPr lvl="1"/>
            <a:r>
              <a:rPr lang="en-US" dirty="0"/>
              <a:t>Most prefixes by one AS: 10008 (</a:t>
            </a:r>
            <a:r>
              <a:rPr lang="en-US" dirty="0" err="1"/>
              <a:t>Uninet</a:t>
            </a:r>
            <a:r>
              <a:rPr lang="en-US" dirty="0"/>
              <a:t> S.A. de C.V., MX)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20219" y="6488668"/>
            <a:ext cx="331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Source: </a:t>
            </a:r>
            <a:r>
              <a:rPr lang="en-US" dirty="0" err="1">
                <a:latin typeface="Avenir Book" panose="02000503020000020003" pitchFamily="2" charset="0"/>
              </a:rPr>
              <a:t>cidr</a:t>
            </a:r>
            <a:r>
              <a:rPr lang="en-US" dirty="0">
                <a:latin typeface="Avenir Book" panose="02000503020000020003" pitchFamily="2" charset="0"/>
              </a:rPr>
              <a:t>-report 18Oct2022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BGP?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BGP is what makes the Internet run.</a:t>
            </a:r>
          </a:p>
          <a:p>
            <a:pPr marL="0" indent="0">
              <a:buNone/>
            </a:pPr>
            <a:r>
              <a:rPr lang="en-US" dirty="0"/>
              <a:t>Lots of problems…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7E84E-4B1F-E9AA-BF90-EBD3EB10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459" y="3097425"/>
            <a:ext cx="6930887" cy="117906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AE465-650D-0046-FB47-2BD1BDFB4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68" y="4599024"/>
            <a:ext cx="7101196" cy="152713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F0AD6-73C2-215B-8EFA-D98343E31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813" y="5611557"/>
            <a:ext cx="5585021" cy="124644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CA9C-3DE2-8248-CFFD-9EB457CDC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68" y="3239543"/>
            <a:ext cx="4292305" cy="124727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083C-8FA8-A22F-040A-CFB03020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D5CD-78A8-1934-3D81-A66A8CE55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AB33A-DB13-D1AE-6973-721A8B0D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3" y="731836"/>
            <a:ext cx="11345994" cy="515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77DE31-891A-A9E0-A11C-7F48A9FB3A24}"/>
              </a:ext>
            </a:extLst>
          </p:cNvPr>
          <p:cNvSpPr txBox="1"/>
          <p:nvPr/>
        </p:nvSpPr>
        <p:spPr>
          <a:xfrm>
            <a:off x="225468" y="6038127"/>
            <a:ext cx="5254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venir Book" charset="0"/>
                <a:ea typeface="Avenir Book" charset="0"/>
                <a:cs typeface="Avenir Book" charset="0"/>
              </a:rPr>
              <a:t>A Network Operations Center (NOC)</a:t>
            </a:r>
          </a:p>
        </p:txBody>
      </p:sp>
    </p:spTree>
    <p:extLst>
      <p:ext uri="{BB962C8B-B14F-4D97-AF65-F5344CB8AC3E}">
        <p14:creationId xmlns:p14="http://schemas.microsoft.com/office/powerpoint/2010/main" val="4509465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Example</a:t>
            </a:r>
          </a:p>
        </p:txBody>
      </p:sp>
      <p:pic>
        <p:nvPicPr>
          <p:cNvPr id="6" name="Content Placeholder 5" descr="bgp-base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353" y="1511747"/>
            <a:ext cx="6541293" cy="4951396"/>
          </a:xfrm>
          <a:solidFill>
            <a:schemeClr val="tx1"/>
          </a:solidFill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Example</a:t>
            </a:r>
          </a:p>
        </p:txBody>
      </p:sp>
      <p:pic>
        <p:nvPicPr>
          <p:cNvPr id="7" name="Content Placeholder 6" descr="bgp-hop1.pd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7020" y="1511727"/>
            <a:ext cx="6537960" cy="4948873"/>
          </a:xfrm>
          <a:solidFill>
            <a:schemeClr val="tx1"/>
          </a:solidFill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Example</a:t>
            </a:r>
          </a:p>
        </p:txBody>
      </p:sp>
      <p:pic>
        <p:nvPicPr>
          <p:cNvPr id="4" name="Content Placeholder 3" descr="bgp-hop2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320" y="1508760"/>
            <a:ext cx="6535359" cy="4946904"/>
          </a:xfrm>
          <a:solidFill>
            <a:schemeClr val="tx1"/>
          </a:solidFill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850FC1-ABF4-32D9-DAF4-F568127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an IP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7DE4B-7C51-99DA-810A-D11E6A948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 ways to configure an IP for a host:</a:t>
            </a:r>
          </a:p>
          <a:p>
            <a:r>
              <a:rPr lang="en-US" dirty="0"/>
              <a:t> </a:t>
            </a:r>
            <a:r>
              <a:rPr lang="en-US" u="sng" dirty="0"/>
              <a:t>Static</a:t>
            </a:r>
            <a:r>
              <a:rPr lang="en-US" dirty="0"/>
              <a:t> configuration:  manually specify IP address, mask, gateway, … </a:t>
            </a:r>
          </a:p>
          <a:p>
            <a:endParaRPr lang="en-US" dirty="0"/>
          </a:p>
          <a:p>
            <a:r>
              <a:rPr lang="en-US" dirty="0"/>
              <a:t>Automatic:  </a:t>
            </a:r>
            <a:r>
              <a:rPr lang="en-US" dirty="0">
                <a:solidFill>
                  <a:srgbClr val="FFCB33"/>
                </a:solidFill>
              </a:rPr>
              <a:t>ask the network </a:t>
            </a:r>
            <a:r>
              <a:rPr lang="en-US" dirty="0"/>
              <a:t>for an IP when you connect!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F4612F-3E4C-F8B9-9D49-24C44A334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102" y="187325"/>
            <a:ext cx="3185789" cy="2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570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Example</a:t>
            </a:r>
          </a:p>
        </p:txBody>
      </p:sp>
      <p:pic>
        <p:nvPicPr>
          <p:cNvPr id="4" name="Content Placeholder 3" descr="bgp-hop3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320" y="1508760"/>
            <a:ext cx="6535359" cy="4946904"/>
          </a:xfrm>
          <a:solidFill>
            <a:schemeClr val="tx1"/>
          </a:solidFill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Example</a:t>
            </a:r>
          </a:p>
        </p:txBody>
      </p:sp>
      <p:pic>
        <p:nvPicPr>
          <p:cNvPr id="6" name="Content Placeholder 5" descr="bgp-end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320" y="1508760"/>
            <a:ext cx="6535360" cy="4946904"/>
          </a:xfrm>
          <a:solidFill>
            <a:schemeClr val="tx1"/>
          </a:solidFill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CC82D3-24F4-2302-8B60-EB22CA0E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 AS11078</a:t>
            </a:r>
          </a:p>
        </p:txBody>
      </p:sp>
    </p:spTree>
    <p:extLst>
      <p:ext uri="{BB962C8B-B14F-4D97-AF65-F5344CB8AC3E}">
        <p14:creationId xmlns:p14="http://schemas.microsoft.com/office/powerpoint/2010/main" val="26829392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B5D8-1FB3-EEFE-4DA2-99687ECF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content</a:t>
            </a:r>
          </a:p>
        </p:txBody>
      </p:sp>
    </p:spTree>
    <p:extLst>
      <p:ext uri="{BB962C8B-B14F-4D97-AF65-F5344CB8AC3E}">
        <p14:creationId xmlns:p14="http://schemas.microsoft.com/office/powerpoint/2010/main" val="17496586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A64D6B-8920-792B-F6B8-C67C0C43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03117"/>
            <a:ext cx="10972800" cy="1143000"/>
          </a:xfrm>
        </p:spPr>
        <p:txBody>
          <a:bodyPr/>
          <a:lstStyle/>
          <a:p>
            <a:pPr algn="ctr"/>
            <a:r>
              <a:rPr lang="en-US" i="1" dirty="0"/>
              <a:t>… or does it?</a:t>
            </a:r>
          </a:p>
        </p:txBody>
      </p:sp>
      <p:pic>
        <p:nvPicPr>
          <p:cNvPr id="5" name="Picture 4" descr="use own router">
            <a:extLst>
              <a:ext uri="{FF2B5EF4-FFF2-40B4-BE49-F238E27FC236}">
                <a16:creationId xmlns:a16="http://schemas.microsoft.com/office/drawing/2014/main" id="{110F37BE-A13F-C5F6-53DC-9F3AC2C3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91" y="781050"/>
            <a:ext cx="5330818" cy="35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1071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758D-D74B-544B-284E-D002A270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76200"/>
            <a:ext cx="11831782" cy="895350"/>
          </a:xfrm>
        </p:spPr>
        <p:txBody>
          <a:bodyPr/>
          <a:lstStyle/>
          <a:p>
            <a:r>
              <a:rPr lang="en-US" dirty="0"/>
              <a:t>Where it gets weird…</a:t>
            </a:r>
          </a:p>
        </p:txBody>
      </p:sp>
      <p:pic>
        <p:nvPicPr>
          <p:cNvPr id="4" name="Picture 4" descr="use own router">
            <a:extLst>
              <a:ext uri="{FF2B5EF4-FFF2-40B4-BE49-F238E27FC236}">
                <a16:creationId xmlns:a16="http://schemas.microsoft.com/office/drawing/2014/main" id="{33A27E55-6377-B6A2-BFEE-827E219F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58" y="76200"/>
            <a:ext cx="310734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1591B2-9DF5-F15A-2927-0A68D0081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For many end hosts</a:t>
            </a:r>
            <a:r>
              <a:rPr lang="en-US" dirty="0"/>
              <a:t>: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(IP assigned to your host)  != (Your ”public” IP) </a:t>
            </a:r>
            <a:br>
              <a:rPr lang="en-US" dirty="0"/>
            </a:br>
            <a:r>
              <a:rPr lang="en-US" dirty="0"/>
              <a:t>	 		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74FBF-A09E-4E2F-6C63-1073AD0459E8}"/>
              </a:ext>
            </a:extLst>
          </p:cNvPr>
          <p:cNvSpPr txBox="1"/>
          <p:nvPr/>
        </p:nvSpPr>
        <p:spPr>
          <a:xfrm>
            <a:off x="7025893" y="3945216"/>
            <a:ext cx="443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(IP seen by other systems on the Internet)</a:t>
            </a:r>
          </a:p>
        </p:txBody>
      </p:sp>
    </p:spTree>
    <p:extLst>
      <p:ext uri="{BB962C8B-B14F-4D97-AF65-F5344CB8AC3E}">
        <p14:creationId xmlns:p14="http://schemas.microsoft.com/office/powerpoint/2010/main" val="26838018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758D-D74B-544B-284E-D002A270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76200"/>
            <a:ext cx="11831782" cy="895350"/>
          </a:xfrm>
        </p:spPr>
        <p:txBody>
          <a:bodyPr/>
          <a:lstStyle/>
          <a:p>
            <a:r>
              <a:rPr lang="en-US" dirty="0"/>
              <a:t>Where it gets weird…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93C5B-59F9-7F0B-871E-A38C8196B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09" y="1276353"/>
            <a:ext cx="8910119" cy="2053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get just one IP from your ISP…</a:t>
            </a:r>
          </a:p>
          <a:p>
            <a:pPr marL="0" indent="0">
              <a:buNone/>
            </a:pPr>
            <a:r>
              <a:rPr lang="en-US" dirty="0"/>
              <a:t>=&gt; Need to </a:t>
            </a:r>
            <a:r>
              <a:rPr lang="en-US" dirty="0">
                <a:solidFill>
                  <a:srgbClr val="FFC000"/>
                </a:solidFill>
              </a:rPr>
              <a:t>share</a:t>
            </a:r>
            <a:r>
              <a:rPr lang="en-US" dirty="0"/>
              <a:t> IP among many devices on the same network!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use own router">
            <a:extLst>
              <a:ext uri="{FF2B5EF4-FFF2-40B4-BE49-F238E27FC236}">
                <a16:creationId xmlns:a16="http://schemas.microsoft.com/office/drawing/2014/main" id="{33A27E55-6377-B6A2-BFEE-827E219F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228" y="287595"/>
            <a:ext cx="3101772" cy="20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28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758D-D74B-544B-284E-D002A270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76200"/>
            <a:ext cx="11831782" cy="895350"/>
          </a:xfrm>
        </p:spPr>
        <p:txBody>
          <a:bodyPr/>
          <a:lstStyle/>
          <a:p>
            <a:r>
              <a:rPr lang="en-US" dirty="0"/>
              <a:t>Where it gets weird…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93C5B-59F9-7F0B-871E-A38C8196B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09" y="1276353"/>
            <a:ext cx="8910119" cy="2053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get just one IP from your ISP…</a:t>
            </a:r>
          </a:p>
          <a:p>
            <a:pPr marL="0" indent="0">
              <a:buNone/>
            </a:pPr>
            <a:r>
              <a:rPr lang="en-US" dirty="0"/>
              <a:t>=&gt; Need to </a:t>
            </a:r>
            <a:r>
              <a:rPr lang="en-US" dirty="0">
                <a:solidFill>
                  <a:srgbClr val="FFC000"/>
                </a:solidFill>
              </a:rPr>
              <a:t>share</a:t>
            </a:r>
            <a:r>
              <a:rPr lang="en-US" dirty="0"/>
              <a:t> IP among many devices on the same network!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use own router">
            <a:extLst>
              <a:ext uri="{FF2B5EF4-FFF2-40B4-BE49-F238E27FC236}">
                <a16:creationId xmlns:a16="http://schemas.microsoft.com/office/drawing/2014/main" id="{33A27E55-6377-B6A2-BFEE-827E219F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228" y="287595"/>
            <a:ext cx="3101772" cy="20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1940B6-0CB5-9609-C98D-8BD35D4EBD9E}"/>
              </a:ext>
            </a:extLst>
          </p:cNvPr>
          <p:cNvSpPr/>
          <p:nvPr/>
        </p:nvSpPr>
        <p:spPr>
          <a:xfrm>
            <a:off x="2397096" y="5542946"/>
            <a:ext cx="7397808" cy="90087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  <a:r>
              <a:rPr lang="en-US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=&gt; Network Address Translation (NAT)</a:t>
            </a:r>
            <a:b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	   </a:t>
            </a:r>
            <a:r>
              <a:rPr lang="en-US" sz="24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(A form of connection multiplexing)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0D8808-3C7B-7B60-3E22-3978C4290B3E}"/>
              </a:ext>
            </a:extLst>
          </p:cNvPr>
          <p:cNvSpPr txBox="1">
            <a:spLocks/>
          </p:cNvSpPr>
          <p:nvPr/>
        </p:nvSpPr>
        <p:spPr>
          <a:xfrm>
            <a:off x="180109" y="3634868"/>
            <a:ext cx="11831782" cy="2053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33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Solution:  Create a “private” IP range used within local network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 =&gt; Routers need to do extra work to share public IP among many private IPs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275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4202-EC99-7B49-9E0C-6027BA739B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6533" y="-139751"/>
            <a:ext cx="10972800" cy="1143000"/>
          </a:xfrm>
        </p:spPr>
        <p:txBody>
          <a:bodyPr/>
          <a:lstStyle/>
          <a:p>
            <a:r>
              <a:rPr lang="en-US" dirty="0"/>
              <a:t>How NAT works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9AF886-B574-8503-0C4E-C3B0E3BBF11C}"/>
              </a:ext>
            </a:extLst>
          </p:cNvPr>
          <p:cNvCxnSpPr>
            <a:cxnSpLocks/>
          </p:cNvCxnSpPr>
          <p:nvPr/>
        </p:nvCxnSpPr>
        <p:spPr>
          <a:xfrm flipH="1" flipV="1">
            <a:off x="3106122" y="2006271"/>
            <a:ext cx="2470277" cy="94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4">
            <a:extLst>
              <a:ext uri="{FF2B5EF4-FFF2-40B4-BE49-F238E27FC236}">
                <a16:creationId xmlns:a16="http://schemas.microsoft.com/office/drawing/2014/main" id="{8EA728DF-7DF8-D057-E876-51D83A7A9F42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>
            <a:off x="3055297" y="776442"/>
            <a:ext cx="2470277" cy="1239239"/>
          </a:xfrm>
          <a:prstGeom prst="bentConnector3">
            <a:avLst>
              <a:gd name="adj1" fmla="val 6330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4">
            <a:extLst>
              <a:ext uri="{FF2B5EF4-FFF2-40B4-BE49-F238E27FC236}">
                <a16:creationId xmlns:a16="http://schemas.microsoft.com/office/drawing/2014/main" id="{3F2ED57B-C42E-4023-FF9D-D826EB6F4169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 flipV="1">
            <a:off x="3106127" y="2015679"/>
            <a:ext cx="2419447" cy="1209685"/>
          </a:xfrm>
          <a:prstGeom prst="bentConnector3">
            <a:avLst>
              <a:gd name="adj1" fmla="val 6417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4">
            <a:extLst>
              <a:ext uri="{FF2B5EF4-FFF2-40B4-BE49-F238E27FC236}">
                <a16:creationId xmlns:a16="http://schemas.microsoft.com/office/drawing/2014/main" id="{8527216C-72F9-CCC4-3607-9B1D7A7F4C02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6819768" y="2015679"/>
            <a:ext cx="1523487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F696CB-158A-899F-57E5-A152D131B7CC}"/>
              </a:ext>
            </a:extLst>
          </p:cNvPr>
          <p:cNvSpPr txBox="1"/>
          <p:nvPr/>
        </p:nvSpPr>
        <p:spPr>
          <a:xfrm>
            <a:off x="2687791" y="1035771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D647A7-5730-83B3-981B-2535CB02D86E}"/>
              </a:ext>
            </a:extLst>
          </p:cNvPr>
          <p:cNvSpPr/>
          <p:nvPr/>
        </p:nvSpPr>
        <p:spPr>
          <a:xfrm>
            <a:off x="3312840" y="679407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0B33EB-5B7D-6D2A-34D2-E5775EA3AF4F}"/>
              </a:ext>
            </a:extLst>
          </p:cNvPr>
          <p:cNvSpPr/>
          <p:nvPr/>
        </p:nvSpPr>
        <p:spPr>
          <a:xfrm>
            <a:off x="3310862" y="1896136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BA5F8E-ED5A-33F0-BC6A-99591E9F35D0}"/>
              </a:ext>
            </a:extLst>
          </p:cNvPr>
          <p:cNvSpPr/>
          <p:nvPr/>
        </p:nvSpPr>
        <p:spPr>
          <a:xfrm>
            <a:off x="3310862" y="311049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C63AA0-93F8-66CE-06E0-9A1CBEB63111}"/>
              </a:ext>
            </a:extLst>
          </p:cNvPr>
          <p:cNvSpPr/>
          <p:nvPr/>
        </p:nvSpPr>
        <p:spPr>
          <a:xfrm>
            <a:off x="5298842" y="191168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EEA0CE-A010-DB4F-322C-A44F7ED44828}"/>
              </a:ext>
            </a:extLst>
          </p:cNvPr>
          <p:cNvSpPr/>
          <p:nvPr/>
        </p:nvSpPr>
        <p:spPr>
          <a:xfrm>
            <a:off x="6812800" y="1931943"/>
            <a:ext cx="219764" cy="189176"/>
          </a:xfrm>
          <a:prstGeom prst="rect">
            <a:avLst/>
          </a:prstGeom>
          <a:solidFill>
            <a:srgbClr val="5F8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EA8D0-A092-3EC2-BD2E-CB835B86C21B}"/>
              </a:ext>
            </a:extLst>
          </p:cNvPr>
          <p:cNvSpPr txBox="1"/>
          <p:nvPr/>
        </p:nvSpPr>
        <p:spPr>
          <a:xfrm>
            <a:off x="2749187" y="3440645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1.2.1.102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1C9027-2DE8-24A2-7C99-52E00FB15378}"/>
              </a:ext>
            </a:extLst>
          </p:cNvPr>
          <p:cNvSpPr txBox="1"/>
          <p:nvPr/>
        </p:nvSpPr>
        <p:spPr>
          <a:xfrm>
            <a:off x="4576483" y="2327160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8E29C4-2C01-D0F7-137E-9F0DE9EAF928}"/>
              </a:ext>
            </a:extLst>
          </p:cNvPr>
          <p:cNvSpPr txBox="1"/>
          <p:nvPr/>
        </p:nvSpPr>
        <p:spPr>
          <a:xfrm>
            <a:off x="6644402" y="2370012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5.6.7.8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8F877-5244-90F3-663E-56A688976869}"/>
              </a:ext>
            </a:extLst>
          </p:cNvPr>
          <p:cNvSpPr txBox="1"/>
          <p:nvPr/>
        </p:nvSpPr>
        <p:spPr>
          <a:xfrm>
            <a:off x="5145016" y="2059561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F48D38-1C73-D269-53C8-7711C64E134F}"/>
              </a:ext>
            </a:extLst>
          </p:cNvPr>
          <p:cNvSpPr txBox="1"/>
          <p:nvPr/>
        </p:nvSpPr>
        <p:spPr>
          <a:xfrm>
            <a:off x="6747729" y="2069952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IF0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0064A6-CB9B-C749-D22A-D1BABE99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6" y="464093"/>
            <a:ext cx="683797" cy="6837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19FD1D-B056-D251-D7B1-9FA92F8C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7" y="1711417"/>
            <a:ext cx="683797" cy="6837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30C33B6-A570-A235-2C73-4A717133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25" y="2883471"/>
            <a:ext cx="683797" cy="6837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484B88-869B-0C00-ED10-289B138B2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73" y="1578751"/>
            <a:ext cx="1294195" cy="873858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4221AB4-2118-194E-9478-EC17EE80F860}"/>
              </a:ext>
            </a:extLst>
          </p:cNvPr>
          <p:cNvSpPr/>
          <p:nvPr/>
        </p:nvSpPr>
        <p:spPr>
          <a:xfrm>
            <a:off x="2572729" y="358330"/>
            <a:ext cx="3183354" cy="4229171"/>
          </a:xfrm>
          <a:prstGeom prst="roundRect">
            <a:avLst/>
          </a:prstGeom>
          <a:noFill/>
          <a:ln>
            <a:solidFill>
              <a:srgbClr val="22A6F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DA3AED-E387-119F-B8BC-2887D1DDE8F6}"/>
              </a:ext>
            </a:extLst>
          </p:cNvPr>
          <p:cNvSpPr txBox="1"/>
          <p:nvPr/>
        </p:nvSpPr>
        <p:spPr>
          <a:xfrm>
            <a:off x="3030213" y="3862133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“Inside” network  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192.168.1.0/24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F9844B-6B03-D1E7-3D46-0F09225BF1A9}"/>
              </a:ext>
            </a:extLst>
          </p:cNvPr>
          <p:cNvSpPr txBox="1"/>
          <p:nvPr/>
        </p:nvSpPr>
        <p:spPr>
          <a:xfrm>
            <a:off x="2572729" y="2273177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192.168.1.101</a:t>
            </a:r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B822E529-26CB-D404-DFE5-D58C5DCD2F56}"/>
              </a:ext>
            </a:extLst>
          </p:cNvPr>
          <p:cNvSpPr/>
          <p:nvPr/>
        </p:nvSpPr>
        <p:spPr>
          <a:xfrm>
            <a:off x="7774613" y="1426726"/>
            <a:ext cx="1879335" cy="1154228"/>
          </a:xfrm>
          <a:prstGeom prst="cloud">
            <a:avLst/>
          </a:prstGeom>
          <a:solidFill>
            <a:schemeClr val="tx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532A0D3A-39A7-E99E-1338-8C79D29F77B2}"/>
              </a:ext>
            </a:extLst>
          </p:cNvPr>
          <p:cNvSpPr/>
          <p:nvPr/>
        </p:nvSpPr>
        <p:spPr>
          <a:xfrm>
            <a:off x="7876485" y="1513698"/>
            <a:ext cx="1676116" cy="501981"/>
          </a:xfrm>
          <a:custGeom>
            <a:avLst/>
            <a:gdLst>
              <a:gd name="connsiteX0" fmla="*/ 0 w 836342"/>
              <a:gd name="connsiteY0" fmla="*/ 508005 h 508005"/>
              <a:gd name="connsiteX1" fmla="*/ 267630 w 836342"/>
              <a:gd name="connsiteY1" fmla="*/ 385342 h 508005"/>
              <a:gd name="connsiteX2" fmla="*/ 423747 w 836342"/>
              <a:gd name="connsiteY2" fmla="*/ 6200 h 508005"/>
              <a:gd name="connsiteX3" fmla="*/ 836342 w 836342"/>
              <a:gd name="connsiteY3" fmla="*/ 140015 h 50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342" h="508005">
                <a:moveTo>
                  <a:pt x="0" y="508005"/>
                </a:moveTo>
                <a:cubicBezTo>
                  <a:pt x="98503" y="488490"/>
                  <a:pt x="197006" y="468976"/>
                  <a:pt x="267630" y="385342"/>
                </a:cubicBezTo>
                <a:cubicBezTo>
                  <a:pt x="338254" y="301708"/>
                  <a:pt x="328962" y="47088"/>
                  <a:pt x="423747" y="6200"/>
                </a:cubicBezTo>
                <a:cubicBezTo>
                  <a:pt x="518532" y="-34688"/>
                  <a:pt x="836342" y="140015"/>
                  <a:pt x="836342" y="14001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8F34722-1288-9DB1-5D33-1C60B4468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252" y="1140600"/>
            <a:ext cx="825012" cy="82501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2AE6A9D-5FE4-ACA1-06BA-DCBB3F8D1CA0}"/>
              </a:ext>
            </a:extLst>
          </p:cNvPr>
          <p:cNvSpPr txBox="1"/>
          <p:nvPr/>
        </p:nvSpPr>
        <p:spPr>
          <a:xfrm>
            <a:off x="7894851" y="2656016"/>
            <a:ext cx="176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Rest of Internet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561679-DA03-8235-F3E0-87BCF4828F03}"/>
              </a:ext>
            </a:extLst>
          </p:cNvPr>
          <p:cNvSpPr txBox="1"/>
          <p:nvPr/>
        </p:nvSpPr>
        <p:spPr>
          <a:xfrm>
            <a:off x="9653948" y="1242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773971-852D-FDB9-446C-AD35C84D8390}"/>
              </a:ext>
            </a:extLst>
          </p:cNvPr>
          <p:cNvSpPr txBox="1"/>
          <p:nvPr/>
        </p:nvSpPr>
        <p:spPr>
          <a:xfrm>
            <a:off x="268396" y="4700074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Goal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:  Share one IP among many hosts on a private network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Router </a:t>
            </a:r>
            <a:r>
              <a:rPr lang="en-US" sz="2400" i="1" dirty="0">
                <a:latin typeface="Avenir Book" charset="0"/>
                <a:ea typeface="Avenir Book" charset="0"/>
                <a:cs typeface="Avenir Book" charset="0"/>
              </a:rPr>
              <a:t>translates (modifies) packets from ”inside” to use “outside” address</a:t>
            </a:r>
          </a:p>
          <a:p>
            <a:r>
              <a:rPr lang="en-US" sz="2400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745BEE-93C2-AED5-1304-52B753432AF2}"/>
              </a:ext>
            </a:extLst>
          </p:cNvPr>
          <p:cNvSpPr txBox="1"/>
          <p:nvPr/>
        </p:nvSpPr>
        <p:spPr>
          <a:xfrm>
            <a:off x="7336338" y="634756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(The most common type)</a:t>
            </a:r>
          </a:p>
        </p:txBody>
      </p:sp>
      <p:pic>
        <p:nvPicPr>
          <p:cNvPr id="51" name="Picture 4" descr="use own router">
            <a:extLst>
              <a:ext uri="{FF2B5EF4-FFF2-40B4-BE49-F238E27FC236}">
                <a16:creationId xmlns:a16="http://schemas.microsoft.com/office/drawing/2014/main" id="{CBB9590A-1EE4-8BF6-DA1B-FC26356B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96" y="1684285"/>
            <a:ext cx="911311" cy="6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36845"/>
      </p:ext>
    </p:extLst>
  </p:cSld>
  <p:clrMapOvr>
    <a:masterClrMapping/>
  </p:clrMapOvr>
</p:sld>
</file>

<file path=ppt/theme/theme1.xml><?xml version="1.0" encoding="utf-8"?>
<a:theme xmlns:a="http://schemas.openxmlformats.org/drawingml/2006/main" name="Blue_Line">
  <a:themeElements>
    <a:clrScheme name="Line">
      <a:dk1>
        <a:srgbClr val="000000"/>
      </a:dk1>
      <a:lt1>
        <a:srgbClr val="FFFFFF"/>
      </a:lt1>
      <a:dk2>
        <a:srgbClr val="283138"/>
      </a:dk2>
      <a:lt2>
        <a:srgbClr val="FECB32"/>
      </a:lt2>
      <a:accent1>
        <a:srgbClr val="20A6F4"/>
      </a:accent1>
      <a:accent2>
        <a:srgbClr val="FECB32"/>
      </a:accent2>
      <a:accent3>
        <a:srgbClr val="651266"/>
      </a:accent3>
      <a:accent4>
        <a:srgbClr val="C9001F"/>
      </a:accent4>
      <a:accent5>
        <a:srgbClr val="F4A582"/>
      </a:accent5>
      <a:accent6>
        <a:srgbClr val="5F6877"/>
      </a:accent6>
      <a:hlink>
        <a:srgbClr val="20A6F4"/>
      </a:hlink>
      <a:folHlink>
        <a:srgbClr val="20A6F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ine-standard.potx" id="{464977E1-A74C-A247-BBF6-FD818AF7D8BA}" vid="{90D414F5-3F4E-4A4D-8AD0-9856E06C2F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line-standard</Template>
  <TotalTime>87724</TotalTime>
  <Words>4662</Words>
  <Application>Microsoft Macintosh PowerPoint</Application>
  <PresentationFormat>Widescreen</PresentationFormat>
  <Paragraphs>890</Paragraphs>
  <Slides>115</Slides>
  <Notes>26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3" baseType="lpstr">
      <vt:lpstr>Arial</vt:lpstr>
      <vt:lpstr>Avenir Book</vt:lpstr>
      <vt:lpstr>Calibri</vt:lpstr>
      <vt:lpstr>Consolas</vt:lpstr>
      <vt:lpstr>Monaco</vt:lpstr>
      <vt:lpstr>Symbol</vt:lpstr>
      <vt:lpstr>Verdana</vt:lpstr>
      <vt:lpstr>Blue_Line</vt:lpstr>
      <vt:lpstr>CS 1680 Intra-domain Routing </vt:lpstr>
      <vt:lpstr>Administrivia</vt:lpstr>
      <vt:lpstr>PowerPoint Presentation</vt:lpstr>
      <vt:lpstr>Recap:  IP vs. Link-layer address</vt:lpstr>
      <vt:lpstr>PowerPoint Presentation</vt:lpstr>
      <vt:lpstr>What does this thing do?</vt:lpstr>
      <vt:lpstr>What we're still missing</vt:lpstr>
      <vt:lpstr>How do you get an IP address?</vt:lpstr>
      <vt:lpstr>Getting an IP</vt:lpstr>
      <vt:lpstr>Getting an IP</vt:lpstr>
      <vt:lpstr>DHCP:  The idea</vt:lpstr>
      <vt:lpstr>DHCP:  The idea</vt:lpstr>
      <vt:lpstr>PowerPoint Presentation</vt:lpstr>
      <vt:lpstr>PowerPoint Presentation</vt:lpstr>
      <vt:lpstr>PowerPoint Presentation</vt:lpstr>
      <vt:lpstr>PowerPoint Presentation</vt:lpstr>
      <vt:lpstr>Home routers</vt:lpstr>
      <vt:lpstr>What’s in a home router?</vt:lpstr>
      <vt:lpstr>Story time</vt:lpstr>
      <vt:lpstr>Routing</vt:lpstr>
      <vt:lpstr>Challenges in moving packets</vt:lpstr>
      <vt:lpstr>Challenges in moving packets</vt:lpstr>
      <vt:lpstr>PowerPoint Presentation</vt:lpstr>
      <vt:lpstr>PowerPoint Presentation</vt:lpstr>
      <vt:lpstr>PowerPoint Presentation</vt:lpstr>
      <vt:lpstr>How do we connect everything?</vt:lpstr>
      <vt:lpstr>A forwarding table (my laptop)</vt:lpstr>
      <vt:lpstr>A large table</vt:lpstr>
      <vt:lpstr>PowerPoint Presentation</vt:lpstr>
      <vt:lpstr>PowerPoint Presentation</vt:lpstr>
      <vt:lpstr>PowerPoint Presentation</vt:lpstr>
      <vt:lpstr>PowerPoint Presentation</vt:lpstr>
      <vt:lpstr>Intra-Domain (Interior) Routing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type:  Distance Vector Routing</vt:lpstr>
      <vt:lpstr>Distance Vector Routing</vt:lpstr>
      <vt:lpstr>Distance Vector Routing</vt:lpstr>
      <vt:lpstr>Distance Vector Routing</vt:lpstr>
      <vt:lpstr>Distance Vector:  Update rules</vt:lpstr>
      <vt:lpstr>DV Example</vt:lpstr>
      <vt:lpstr>DV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avoid loops?</vt:lpstr>
      <vt:lpstr>Can we avoid loops?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Link State Routing</vt:lpstr>
      <vt:lpstr>Link State Routing:  The Alternative</vt:lpstr>
      <vt:lpstr>Link State Routing:  The Alternative</vt:lpstr>
      <vt:lpstr>Link State Routing:  The Alternative</vt:lpstr>
      <vt:lpstr>Link State Routing:  how it works</vt:lpstr>
      <vt:lpstr>Link State Routing:  how it works</vt:lpstr>
      <vt:lpstr>Tradeoffs:  Link State (LS) vs. Distance Vector (DV)</vt:lpstr>
      <vt:lpstr>Examples (and complexity)</vt:lpstr>
      <vt:lpstr>Examples (and complexity)</vt:lpstr>
      <vt:lpstr>PowerPoint Presentation</vt:lpstr>
      <vt:lpstr>PowerPoint Presentation</vt:lpstr>
      <vt:lpstr>Why not?</vt:lpstr>
      <vt:lpstr>Why not?</vt:lpstr>
      <vt:lpstr>PowerPoint Presentation</vt:lpstr>
      <vt:lpstr>PowerPoint Presentation</vt:lpstr>
      <vt:lpstr>BGP:  A Path Vector Protocol</vt:lpstr>
      <vt:lpstr>BGP:  A Path Vector Protocol</vt:lpstr>
      <vt:lpstr>PowerPoint Presentation</vt:lpstr>
      <vt:lpstr>BGP:  A Path Vector Protocol</vt:lpstr>
      <vt:lpstr>BGP Implications</vt:lpstr>
      <vt:lpstr>Why study BGP?</vt:lpstr>
      <vt:lpstr>PowerPoint Presentation</vt:lpstr>
      <vt:lpstr>BGP Example</vt:lpstr>
      <vt:lpstr>BGP Example</vt:lpstr>
      <vt:lpstr>BGP Example</vt:lpstr>
      <vt:lpstr>BGP Example</vt:lpstr>
      <vt:lpstr>BGP Example</vt:lpstr>
      <vt:lpstr>Demo:  AS11078</vt:lpstr>
      <vt:lpstr>Extra content</vt:lpstr>
      <vt:lpstr>… or does it?</vt:lpstr>
      <vt:lpstr>Where it gets weird…</vt:lpstr>
      <vt:lpstr>Where it gets weird…</vt:lpstr>
      <vt:lpstr>Where it gets weird…</vt:lpstr>
      <vt:lpstr>PowerPoint Presentation</vt:lpstr>
      <vt:lpstr>How NAT works</vt:lpstr>
      <vt:lpstr>Private IPs (RFC1918)</vt:lpstr>
      <vt:lpstr>Private IPs (RFC1918)</vt:lpstr>
      <vt:lpstr>How NAT works</vt:lpstr>
      <vt:lpstr>PowerPoint Presentation</vt:lpstr>
      <vt:lpstr>PowerPoint Presentation</vt:lpstr>
      <vt:lpstr>PowerPoint Presentation</vt:lpstr>
      <vt:lpstr>PowerPoint Presentation</vt:lpstr>
      <vt:lpstr>NAT vs. Snowcast</vt:lpstr>
      <vt:lpstr>PowerPoint Presentation</vt:lpstr>
      <vt:lpstr>PowerPoint Presentation</vt:lpstr>
      <vt:lpstr>PowerPoint Presentation</vt:lpstr>
      <vt:lpstr>End to end connectivity, you say?</vt:lpstr>
      <vt:lpstr>Why is this bad?</vt:lpstr>
      <vt:lpstr>Why is this bad?</vt:lpstr>
      <vt:lpstr>Why is this bad?</vt:lpstr>
      <vt:lpstr>NAT Traversal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CSCI-1680 :: Computer Networks</dc:title>
  <dc:creator>Rodrigo Fonseca</dc:creator>
  <cp:lastModifiedBy>DeMarinis, Nicholas</cp:lastModifiedBy>
  <cp:revision>87</cp:revision>
  <dcterms:created xsi:type="dcterms:W3CDTF">2011-02-24T08:50:14Z</dcterms:created>
  <dcterms:modified xsi:type="dcterms:W3CDTF">2026-02-24T13:30:13Z</dcterms:modified>
</cp:coreProperties>
</file>