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7"/>
  </p:notesMasterIdLst>
  <p:sldIdLst>
    <p:sldId id="256" r:id="rId2"/>
    <p:sldId id="519" r:id="rId3"/>
    <p:sldId id="586" r:id="rId4"/>
    <p:sldId id="258" r:id="rId5"/>
    <p:sldId id="566" r:id="rId6"/>
    <p:sldId id="573" r:id="rId7"/>
    <p:sldId id="569" r:id="rId8"/>
    <p:sldId id="572" r:id="rId9"/>
    <p:sldId id="571" r:id="rId10"/>
    <p:sldId id="570" r:id="rId11"/>
    <p:sldId id="530" r:id="rId12"/>
    <p:sldId id="587" r:id="rId13"/>
    <p:sldId id="555" r:id="rId14"/>
    <p:sldId id="588" r:id="rId15"/>
    <p:sldId id="574" r:id="rId16"/>
    <p:sldId id="589" r:id="rId17"/>
    <p:sldId id="522" r:id="rId18"/>
    <p:sldId id="592" r:id="rId19"/>
    <p:sldId id="591" r:id="rId20"/>
    <p:sldId id="576" r:id="rId21"/>
    <p:sldId id="593" r:id="rId22"/>
    <p:sldId id="595" r:id="rId23"/>
    <p:sldId id="531" r:id="rId24"/>
    <p:sldId id="596" r:id="rId25"/>
    <p:sldId id="585" r:id="rId26"/>
    <p:sldId id="598" r:id="rId27"/>
    <p:sldId id="599" r:id="rId28"/>
    <p:sldId id="335" r:id="rId29"/>
    <p:sldId id="577" r:id="rId30"/>
    <p:sldId id="600" r:id="rId31"/>
    <p:sldId id="601" r:id="rId32"/>
    <p:sldId id="301" r:id="rId33"/>
    <p:sldId id="580" r:id="rId34"/>
    <p:sldId id="604" r:id="rId35"/>
    <p:sldId id="581" r:id="rId36"/>
    <p:sldId id="605" r:id="rId37"/>
    <p:sldId id="606" r:id="rId38"/>
    <p:sldId id="582" r:id="rId39"/>
    <p:sldId id="334" r:id="rId40"/>
    <p:sldId id="607" r:id="rId41"/>
    <p:sldId id="584" r:id="rId42"/>
    <p:sldId id="532" r:id="rId43"/>
    <p:sldId id="534" r:id="rId44"/>
    <p:sldId id="608" r:id="rId45"/>
    <p:sldId id="611" r:id="rId46"/>
    <p:sldId id="612" r:id="rId47"/>
    <p:sldId id="616" r:id="rId48"/>
    <p:sldId id="621" r:id="rId49"/>
    <p:sldId id="622" r:id="rId50"/>
    <p:sldId id="538" r:id="rId51"/>
    <p:sldId id="543" r:id="rId52"/>
    <p:sldId id="618" r:id="rId53"/>
    <p:sldId id="617" r:id="rId54"/>
    <p:sldId id="614" r:id="rId55"/>
    <p:sldId id="615" r:id="rId56"/>
    <p:sldId id="613" r:id="rId57"/>
    <p:sldId id="542" r:id="rId58"/>
    <p:sldId id="619" r:id="rId59"/>
    <p:sldId id="545" r:id="rId60"/>
    <p:sldId id="609" r:id="rId61"/>
    <p:sldId id="610" r:id="rId62"/>
    <p:sldId id="521" r:id="rId63"/>
    <p:sldId id="620" r:id="rId64"/>
    <p:sldId id="515" r:id="rId65"/>
    <p:sldId id="318" r:id="rId66"/>
    <p:sldId id="319" r:id="rId67"/>
    <p:sldId id="320" r:id="rId68"/>
    <p:sldId id="281" r:id="rId69"/>
    <p:sldId id="306" r:id="rId70"/>
    <p:sldId id="305" r:id="rId71"/>
    <p:sldId id="329" r:id="rId72"/>
    <p:sldId id="312" r:id="rId73"/>
    <p:sldId id="310" r:id="rId74"/>
    <p:sldId id="516" r:id="rId75"/>
    <p:sldId id="517" r:id="rId76"/>
    <p:sldId id="568" r:id="rId77"/>
    <p:sldId id="518" r:id="rId78"/>
    <p:sldId id="330" r:id="rId79"/>
    <p:sldId id="283" r:id="rId80"/>
    <p:sldId id="284" r:id="rId81"/>
    <p:sldId id="285" r:id="rId82"/>
    <p:sldId id="286" r:id="rId83"/>
    <p:sldId id="308" r:id="rId84"/>
    <p:sldId id="287" r:id="rId85"/>
    <p:sldId id="331" r:id="rId86"/>
    <p:sldId id="294" r:id="rId87"/>
    <p:sldId id="282" r:id="rId88"/>
    <p:sldId id="328" r:id="rId89"/>
    <p:sldId id="292" r:id="rId90"/>
    <p:sldId id="298" r:id="rId91"/>
    <p:sldId id="299" r:id="rId92"/>
    <p:sldId id="575" r:id="rId93"/>
    <p:sldId id="295" r:id="rId94"/>
    <p:sldId id="296" r:id="rId95"/>
    <p:sldId id="29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CB33"/>
    <a:srgbClr val="25A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15" autoAdjust="0"/>
    <p:restoredTop sz="76639" autoAdjust="0"/>
  </p:normalViewPr>
  <p:slideViewPr>
    <p:cSldViewPr snapToGrid="0" snapToObjects="1">
      <p:cViewPr>
        <p:scale>
          <a:sx n="67" d="100"/>
          <a:sy n="67" d="100"/>
        </p:scale>
        <p:origin x="1840" y="704"/>
      </p:cViewPr>
      <p:guideLst>
        <p:guide orient="horz" pos="2136"/>
        <p:guide pos="3864"/>
      </p:guideLst>
    </p:cSldViewPr>
  </p:slideViewPr>
  <p:outlineViewPr>
    <p:cViewPr>
      <p:scale>
        <a:sx n="33" d="100"/>
        <a:sy n="33" d="100"/>
      </p:scale>
      <p:origin x="0" y="-22192"/>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2ED56-563E-7042-B9B2-8D0209C290CF}" type="datetimeFigureOut">
              <a:rPr lang="en-US" smtClean="0"/>
              <a:pPr/>
              <a:t>10/1/24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4D5AE-91A4-BE4E-B7FC-F1521B88728F}" type="slidenum">
              <a:rPr lang="en-US" smtClean="0"/>
              <a:pPr/>
              <a:t>‹#›</a:t>
            </a:fld>
            <a:endParaRPr lang="en-US"/>
          </a:p>
        </p:txBody>
      </p:sp>
    </p:spTree>
    <p:extLst>
      <p:ext uri="{BB962C8B-B14F-4D97-AF65-F5344CB8AC3E}">
        <p14:creationId xmlns:p14="http://schemas.microsoft.com/office/powerpoint/2010/main" val="25608569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4D5AE-91A4-BE4E-B7FC-F1521B88728F}" type="slidenum">
              <a:rPr lang="en-US" smtClean="0"/>
              <a:pPr/>
              <a:t>1</a:t>
            </a:fld>
            <a:endParaRPr lang="en-US"/>
          </a:p>
        </p:txBody>
      </p:sp>
    </p:spTree>
    <p:extLst>
      <p:ext uri="{BB962C8B-B14F-4D97-AF65-F5344CB8AC3E}">
        <p14:creationId xmlns:p14="http://schemas.microsoft.com/office/powerpoint/2010/main" val="42282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27</a:t>
            </a:fld>
            <a:endParaRPr lang="en-US" dirty="0"/>
          </a:p>
        </p:txBody>
      </p:sp>
    </p:spTree>
    <p:extLst>
      <p:ext uri="{BB962C8B-B14F-4D97-AF65-F5344CB8AC3E}">
        <p14:creationId xmlns:p14="http://schemas.microsoft.com/office/powerpoint/2010/main" val="19223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4D5AE-91A4-BE4E-B7FC-F1521B88728F}" type="slidenum">
              <a:rPr lang="en-US" smtClean="0"/>
              <a:pPr/>
              <a:t>28</a:t>
            </a:fld>
            <a:endParaRPr lang="en-US"/>
          </a:p>
        </p:txBody>
      </p:sp>
    </p:spTree>
    <p:extLst>
      <p:ext uri="{BB962C8B-B14F-4D97-AF65-F5344CB8AC3E}">
        <p14:creationId xmlns:p14="http://schemas.microsoft.com/office/powerpoint/2010/main" val="9051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sharing</a:t>
            </a:r>
          </a:p>
        </p:txBody>
      </p:sp>
      <p:sp>
        <p:nvSpPr>
          <p:cNvPr id="4" name="Slide Number Placeholder 3"/>
          <p:cNvSpPr>
            <a:spLocks noGrp="1"/>
          </p:cNvSpPr>
          <p:nvPr>
            <p:ph type="sldNum" sz="quarter" idx="5"/>
          </p:nvPr>
        </p:nvSpPr>
        <p:spPr/>
        <p:txBody>
          <a:bodyPr/>
          <a:lstStyle/>
          <a:p>
            <a:fld id="{AAD4D5AE-91A4-BE4E-B7FC-F1521B88728F}" type="slidenum">
              <a:rPr lang="en-US" smtClean="0"/>
              <a:pPr/>
              <a:t>43</a:t>
            </a:fld>
            <a:endParaRPr lang="en-US"/>
          </a:p>
        </p:txBody>
      </p:sp>
    </p:spTree>
    <p:extLst>
      <p:ext uri="{BB962C8B-B14F-4D97-AF65-F5344CB8AC3E}">
        <p14:creationId xmlns:p14="http://schemas.microsoft.com/office/powerpoint/2010/main" val="41209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sharing</a:t>
            </a:r>
          </a:p>
        </p:txBody>
      </p:sp>
      <p:sp>
        <p:nvSpPr>
          <p:cNvPr id="4" name="Slide Number Placeholder 3"/>
          <p:cNvSpPr>
            <a:spLocks noGrp="1"/>
          </p:cNvSpPr>
          <p:nvPr>
            <p:ph type="sldNum" sz="quarter" idx="5"/>
          </p:nvPr>
        </p:nvSpPr>
        <p:spPr/>
        <p:txBody>
          <a:bodyPr/>
          <a:lstStyle/>
          <a:p>
            <a:fld id="{AAD4D5AE-91A4-BE4E-B7FC-F1521B88728F}" type="slidenum">
              <a:rPr lang="en-US" smtClean="0"/>
              <a:pPr/>
              <a:t>44</a:t>
            </a:fld>
            <a:endParaRPr lang="en-US"/>
          </a:p>
        </p:txBody>
      </p:sp>
    </p:spTree>
    <p:extLst>
      <p:ext uri="{BB962C8B-B14F-4D97-AF65-F5344CB8AC3E}">
        <p14:creationId xmlns:p14="http://schemas.microsoft.com/office/powerpoint/2010/main" val="129215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sharing</a:t>
            </a:r>
          </a:p>
        </p:txBody>
      </p:sp>
      <p:sp>
        <p:nvSpPr>
          <p:cNvPr id="4" name="Slide Number Placeholder 3"/>
          <p:cNvSpPr>
            <a:spLocks noGrp="1"/>
          </p:cNvSpPr>
          <p:nvPr>
            <p:ph type="sldNum" sz="quarter" idx="5"/>
          </p:nvPr>
        </p:nvSpPr>
        <p:spPr/>
        <p:txBody>
          <a:bodyPr/>
          <a:lstStyle/>
          <a:p>
            <a:fld id="{AAD4D5AE-91A4-BE4E-B7FC-F1521B88728F}" type="slidenum">
              <a:rPr lang="en-US" smtClean="0"/>
              <a:pPr/>
              <a:t>45</a:t>
            </a:fld>
            <a:endParaRPr lang="en-US"/>
          </a:p>
        </p:txBody>
      </p:sp>
    </p:spTree>
    <p:extLst>
      <p:ext uri="{BB962C8B-B14F-4D97-AF65-F5344CB8AC3E}">
        <p14:creationId xmlns:p14="http://schemas.microsoft.com/office/powerpoint/2010/main" val="247385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8A2DA-734F-204E-B2A7-A7DCBD521470}" type="slidenum">
              <a:rPr lang="en-US" smtClean="0"/>
              <a:pPr/>
              <a:t>64</a:t>
            </a:fld>
            <a:endParaRPr lang="en-US" dirty="0"/>
          </a:p>
        </p:txBody>
      </p:sp>
    </p:spTree>
    <p:extLst>
      <p:ext uri="{BB962C8B-B14F-4D97-AF65-F5344CB8AC3E}">
        <p14:creationId xmlns:p14="http://schemas.microsoft.com/office/powerpoint/2010/main" val="373928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Sorry the colors don’t line up</a:t>
            </a:r>
          </a:p>
        </p:txBody>
      </p:sp>
      <p:sp>
        <p:nvSpPr>
          <p:cNvPr id="4" name="Slide Number Placeholder 3"/>
          <p:cNvSpPr>
            <a:spLocks noGrp="1"/>
          </p:cNvSpPr>
          <p:nvPr>
            <p:ph type="sldNum" sz="quarter" idx="5"/>
          </p:nvPr>
        </p:nvSpPr>
        <p:spPr/>
        <p:txBody>
          <a:bodyPr/>
          <a:lstStyle/>
          <a:p>
            <a:fld id="{AAD4D5AE-91A4-BE4E-B7FC-F1521B88728F}" type="slidenum">
              <a:rPr lang="en-US" smtClean="0"/>
              <a:pPr/>
              <a:t>65</a:t>
            </a:fld>
            <a:endParaRPr lang="en-US"/>
          </a:p>
        </p:txBody>
      </p:sp>
    </p:spTree>
    <p:extLst>
      <p:ext uri="{BB962C8B-B14F-4D97-AF65-F5344CB8AC3E}">
        <p14:creationId xmlns:p14="http://schemas.microsoft.com/office/powerpoint/2010/main" val="250306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8A2DA-734F-204E-B2A7-A7DCBD521470}" type="slidenum">
              <a:rPr lang="en-US" smtClean="0"/>
              <a:pPr/>
              <a:t>74</a:t>
            </a:fld>
            <a:endParaRPr lang="en-US" dirty="0"/>
          </a:p>
        </p:txBody>
      </p:sp>
    </p:spTree>
    <p:extLst>
      <p:ext uri="{BB962C8B-B14F-4D97-AF65-F5344CB8AC3E}">
        <p14:creationId xmlns:p14="http://schemas.microsoft.com/office/powerpoint/2010/main" val="19160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routers provide access to the IPv4 space, all of the network elements in a path need to support IPv6—we basically need to build another graph, and allocate more addresses.  This process has been happening gradually over the last 20 years, and now it’s starting to get better</a:t>
            </a:r>
          </a:p>
        </p:txBody>
      </p:sp>
      <p:sp>
        <p:nvSpPr>
          <p:cNvPr id="4" name="Slide Number Placeholder 3"/>
          <p:cNvSpPr>
            <a:spLocks noGrp="1"/>
          </p:cNvSpPr>
          <p:nvPr>
            <p:ph type="sldNum" sz="quarter" idx="5"/>
          </p:nvPr>
        </p:nvSpPr>
        <p:spPr/>
        <p:txBody>
          <a:bodyPr/>
          <a:lstStyle/>
          <a:p>
            <a:fld id="{7848A2DA-734F-204E-B2A7-A7DCBD521470}" type="slidenum">
              <a:rPr lang="en-US" smtClean="0"/>
              <a:pPr/>
              <a:t>75</a:t>
            </a:fld>
            <a:endParaRPr lang="en-US" dirty="0"/>
          </a:p>
        </p:txBody>
      </p:sp>
    </p:spTree>
    <p:extLst>
      <p:ext uri="{BB962C8B-B14F-4D97-AF65-F5344CB8AC3E}">
        <p14:creationId xmlns:p14="http://schemas.microsoft.com/office/powerpoint/2010/main" val="423399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routers provide access to the IPv4 space, all of the network elements in a path need to support IPv6—we basically need to build another graph, and allocate more addresses.  This process has been happening gradually over the last 20 years, and now it’s starting to get better</a:t>
            </a:r>
          </a:p>
        </p:txBody>
      </p:sp>
      <p:sp>
        <p:nvSpPr>
          <p:cNvPr id="4" name="Slide Number Placeholder 3"/>
          <p:cNvSpPr>
            <a:spLocks noGrp="1"/>
          </p:cNvSpPr>
          <p:nvPr>
            <p:ph type="sldNum" sz="quarter" idx="5"/>
          </p:nvPr>
        </p:nvSpPr>
        <p:spPr/>
        <p:txBody>
          <a:bodyPr/>
          <a:lstStyle/>
          <a:p>
            <a:fld id="{7848A2DA-734F-204E-B2A7-A7DCBD521470}" type="slidenum">
              <a:rPr lang="en-US" smtClean="0"/>
              <a:pPr/>
              <a:t>76</a:t>
            </a:fld>
            <a:endParaRPr lang="en-US" dirty="0"/>
          </a:p>
        </p:txBody>
      </p:sp>
    </p:spTree>
    <p:extLst>
      <p:ext uri="{BB962C8B-B14F-4D97-AF65-F5344CB8AC3E}">
        <p14:creationId xmlns:p14="http://schemas.microsoft.com/office/powerpoint/2010/main" val="186588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AD4D5AE-91A4-BE4E-B7FC-F1521B88728F}" type="slidenum">
              <a:rPr lang="en-US" smtClean="0"/>
              <a:pPr/>
              <a:t>4</a:t>
            </a:fld>
            <a:endParaRPr lang="en-US"/>
          </a:p>
        </p:txBody>
      </p:sp>
    </p:spTree>
    <p:extLst>
      <p:ext uri="{BB962C8B-B14F-4D97-AF65-F5344CB8AC3E}">
        <p14:creationId xmlns:p14="http://schemas.microsoft.com/office/powerpoint/2010/main" val="167126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this semester I think, we now have IPv6!</a:t>
            </a:r>
          </a:p>
        </p:txBody>
      </p:sp>
      <p:sp>
        <p:nvSpPr>
          <p:cNvPr id="4" name="Slide Number Placeholder 3"/>
          <p:cNvSpPr>
            <a:spLocks noGrp="1"/>
          </p:cNvSpPr>
          <p:nvPr>
            <p:ph type="sldNum" sz="quarter" idx="5"/>
          </p:nvPr>
        </p:nvSpPr>
        <p:spPr/>
        <p:txBody>
          <a:bodyPr/>
          <a:lstStyle/>
          <a:p>
            <a:fld id="{7848A2DA-734F-204E-B2A7-A7DCBD521470}" type="slidenum">
              <a:rPr lang="en-US" smtClean="0"/>
              <a:pPr/>
              <a:t>77</a:t>
            </a:fld>
            <a:endParaRPr lang="en-US" dirty="0"/>
          </a:p>
        </p:txBody>
      </p:sp>
    </p:spTree>
    <p:extLst>
      <p:ext uri="{BB962C8B-B14F-4D97-AF65-F5344CB8AC3E}">
        <p14:creationId xmlns:p14="http://schemas.microsoft.com/office/powerpoint/2010/main" val="76494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End-to-end principle</a:t>
            </a:r>
          </a:p>
        </p:txBody>
      </p:sp>
      <p:sp>
        <p:nvSpPr>
          <p:cNvPr id="4" name="Slide Number Placeholder 3"/>
          <p:cNvSpPr>
            <a:spLocks noGrp="1"/>
          </p:cNvSpPr>
          <p:nvPr>
            <p:ph type="sldNum" sz="quarter" idx="10"/>
          </p:nvPr>
        </p:nvSpPr>
        <p:spPr/>
        <p:txBody>
          <a:bodyPr/>
          <a:lstStyle/>
          <a:p>
            <a:fld id="{AAD4D5AE-91A4-BE4E-B7FC-F1521B88728F}" type="slidenum">
              <a:rPr lang="en-US" smtClean="0"/>
              <a:pPr/>
              <a:t>83</a:t>
            </a:fld>
            <a:endParaRPr lang="en-US"/>
          </a:p>
        </p:txBody>
      </p:sp>
    </p:spTree>
    <p:extLst>
      <p:ext uri="{BB962C8B-B14F-4D97-AF65-F5344CB8AC3E}">
        <p14:creationId xmlns:p14="http://schemas.microsoft.com/office/powerpoint/2010/main" val="229803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arp</a:t>
            </a:r>
            <a:r>
              <a:rPr lang="en-US" dirty="0"/>
              <a:t> -an</a:t>
            </a:r>
          </a:p>
          <a:p>
            <a:r>
              <a:rPr lang="en-US" dirty="0"/>
              <a:t>netstat -</a:t>
            </a:r>
            <a:r>
              <a:rPr lang="en-US" dirty="0" err="1"/>
              <a:t>rn</a:t>
            </a:r>
            <a:endParaRPr lang="en-US" dirty="0"/>
          </a:p>
          <a:p>
            <a:endParaRPr lang="en-US" dirty="0"/>
          </a:p>
        </p:txBody>
      </p:sp>
      <p:sp>
        <p:nvSpPr>
          <p:cNvPr id="4" name="Slide Number Placeholder 3"/>
          <p:cNvSpPr>
            <a:spLocks noGrp="1"/>
          </p:cNvSpPr>
          <p:nvPr>
            <p:ph type="sldNum" sz="quarter" idx="5"/>
          </p:nvPr>
        </p:nvSpPr>
        <p:spPr/>
        <p:txBody>
          <a:bodyPr/>
          <a:lstStyle/>
          <a:p>
            <a:fld id="{AAD4D5AE-91A4-BE4E-B7FC-F1521B88728F}" type="slidenum">
              <a:rPr lang="en-US" smtClean="0"/>
              <a:pPr/>
              <a:t>88</a:t>
            </a:fld>
            <a:endParaRPr lang="en-US"/>
          </a:p>
        </p:txBody>
      </p:sp>
    </p:spTree>
    <p:extLst>
      <p:ext uri="{BB962C8B-B14F-4D97-AF65-F5344CB8AC3E}">
        <p14:creationId xmlns:p14="http://schemas.microsoft.com/office/powerpoint/2010/main" val="1047138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Fragmentation: loss</a:t>
            </a:r>
            <a:r>
              <a:rPr lang="en-US" baseline="0" dirty="0"/>
              <a:t> of one fragment implies all fragments discarded</a:t>
            </a:r>
          </a:p>
          <a:p>
            <a:r>
              <a:rPr lang="en-US" baseline="0" dirty="0"/>
              <a:t>Delay of entire packet is worst case delay over all fragments</a:t>
            </a:r>
          </a:p>
          <a:p>
            <a:endParaRPr lang="en-US" dirty="0"/>
          </a:p>
        </p:txBody>
      </p:sp>
      <p:sp>
        <p:nvSpPr>
          <p:cNvPr id="4" name="Slide Number Placeholder 3"/>
          <p:cNvSpPr>
            <a:spLocks noGrp="1"/>
          </p:cNvSpPr>
          <p:nvPr>
            <p:ph type="sldNum" sz="quarter" idx="10"/>
          </p:nvPr>
        </p:nvSpPr>
        <p:spPr/>
        <p:txBody>
          <a:bodyPr/>
          <a:lstStyle/>
          <a:p>
            <a:fld id="{AAD4D5AE-91A4-BE4E-B7FC-F1521B88728F}" type="slidenum">
              <a:rPr lang="en-US" smtClean="0"/>
              <a:pPr/>
              <a:t>93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Never reassemble:</a:t>
            </a:r>
            <a:r>
              <a:rPr lang="en-US" baseline="0" dirty="0"/>
              <a:t>  you never know if you’ll have all of the packets</a:t>
            </a:r>
          </a:p>
        </p:txBody>
      </p:sp>
      <p:sp>
        <p:nvSpPr>
          <p:cNvPr id="4" name="Slide Number Placeholder 3"/>
          <p:cNvSpPr>
            <a:spLocks noGrp="1"/>
          </p:cNvSpPr>
          <p:nvPr>
            <p:ph type="sldNum" sz="quarter" idx="10"/>
          </p:nvPr>
        </p:nvSpPr>
        <p:spPr/>
        <p:txBody>
          <a:bodyPr/>
          <a:lstStyle/>
          <a:p>
            <a:fld id="{AAD4D5AE-91A4-BE4E-B7FC-F1521B88728F}" type="slidenum">
              <a:rPr lang="en-US" smtClean="0"/>
              <a:pPr/>
              <a:t>94</a:t>
            </a:fld>
            <a:endParaRPr lang="en-US"/>
          </a:p>
        </p:txBody>
      </p:sp>
    </p:spTree>
    <p:extLst>
      <p:ext uri="{BB962C8B-B14F-4D97-AF65-F5344CB8AC3E}">
        <p14:creationId xmlns:p14="http://schemas.microsoft.com/office/powerpoint/2010/main" val="13114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lphaLcParenR"/>
            </a:pPr>
            <a:r>
              <a:rPr lang="en-US" baseline="0" dirty="0"/>
              <a:t>No fragmentation</a:t>
            </a:r>
          </a:p>
          <a:p>
            <a:pPr marL="228600" indent="-228600">
              <a:buAutoNum type="alphaLcParenR"/>
            </a:pPr>
            <a:r>
              <a:rPr lang="en-US" baseline="0" dirty="0"/>
              <a:t>Fragmentation into three packets</a:t>
            </a:r>
            <a:endParaRPr lang="en-US" dirty="0"/>
          </a:p>
        </p:txBody>
      </p:sp>
      <p:sp>
        <p:nvSpPr>
          <p:cNvPr id="4" name="Slide Number Placeholder 3"/>
          <p:cNvSpPr>
            <a:spLocks noGrp="1"/>
          </p:cNvSpPr>
          <p:nvPr>
            <p:ph type="sldNum" sz="quarter" idx="10"/>
          </p:nvPr>
        </p:nvSpPr>
        <p:spPr/>
        <p:txBody>
          <a:bodyPr/>
          <a:lstStyle/>
          <a:p>
            <a:fld id="{AAD4D5AE-91A4-BE4E-B7FC-F1521B88728F}" type="slidenum">
              <a:rPr lang="en-US" smtClean="0"/>
              <a:pPr/>
              <a:t>95</a:t>
            </a:fld>
            <a:endParaRPr lang="en-US"/>
          </a:p>
        </p:txBody>
      </p:sp>
    </p:spTree>
    <p:extLst>
      <p:ext uri="{BB962C8B-B14F-4D97-AF65-F5344CB8AC3E}">
        <p14:creationId xmlns:p14="http://schemas.microsoft.com/office/powerpoint/2010/main" val="203833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11</a:t>
            </a:fld>
            <a:endParaRPr lang="en-US" dirty="0"/>
          </a:p>
        </p:txBody>
      </p:sp>
    </p:spTree>
    <p:extLst>
      <p:ext uri="{BB962C8B-B14F-4D97-AF65-F5344CB8AC3E}">
        <p14:creationId xmlns:p14="http://schemas.microsoft.com/office/powerpoint/2010/main" val="1625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A2DA-734F-204E-B2A7-A7DCBD521470}" type="slidenum">
              <a:rPr lang="en-US" smtClean="0"/>
              <a:pPr/>
              <a:t>12</a:t>
            </a:fld>
            <a:endParaRPr lang="en-US" dirty="0"/>
          </a:p>
        </p:txBody>
      </p:sp>
    </p:spTree>
    <p:extLst>
      <p:ext uri="{BB962C8B-B14F-4D97-AF65-F5344CB8AC3E}">
        <p14:creationId xmlns:p14="http://schemas.microsoft.com/office/powerpoint/2010/main" val="4099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13</a:t>
            </a:fld>
            <a:endParaRPr lang="en-US" dirty="0"/>
          </a:p>
        </p:txBody>
      </p:sp>
    </p:spTree>
    <p:extLst>
      <p:ext uri="{BB962C8B-B14F-4D97-AF65-F5344CB8AC3E}">
        <p14:creationId xmlns:p14="http://schemas.microsoft.com/office/powerpoint/2010/main" val="202777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14</a:t>
            </a:fld>
            <a:endParaRPr lang="en-US" dirty="0"/>
          </a:p>
        </p:txBody>
      </p:sp>
    </p:spTree>
    <p:extLst>
      <p:ext uri="{BB962C8B-B14F-4D97-AF65-F5344CB8AC3E}">
        <p14:creationId xmlns:p14="http://schemas.microsoft.com/office/powerpoint/2010/main" val="194535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arp</a:t>
            </a:r>
            <a:r>
              <a:rPr lang="en-US" dirty="0"/>
              <a:t> -an</a:t>
            </a:r>
          </a:p>
          <a:p>
            <a:r>
              <a:rPr lang="en-US" dirty="0"/>
              <a:t>netstat -</a:t>
            </a:r>
            <a:r>
              <a:rPr lang="en-US" dirty="0" err="1"/>
              <a:t>rn</a:t>
            </a:r>
            <a:endParaRPr lang="en-US" dirty="0"/>
          </a:p>
          <a:p>
            <a:endParaRPr lang="en-US" dirty="0"/>
          </a:p>
        </p:txBody>
      </p:sp>
      <p:sp>
        <p:nvSpPr>
          <p:cNvPr id="4" name="Slide Number Placeholder 3"/>
          <p:cNvSpPr>
            <a:spLocks noGrp="1"/>
          </p:cNvSpPr>
          <p:nvPr>
            <p:ph type="sldNum" sz="quarter" idx="5"/>
          </p:nvPr>
        </p:nvSpPr>
        <p:spPr/>
        <p:txBody>
          <a:bodyPr/>
          <a:lstStyle/>
          <a:p>
            <a:fld id="{AAD4D5AE-91A4-BE4E-B7FC-F1521B88728F}" type="slidenum">
              <a:rPr lang="en-US" smtClean="0"/>
              <a:pPr/>
              <a:t>23</a:t>
            </a:fld>
            <a:endParaRPr lang="en-US"/>
          </a:p>
        </p:txBody>
      </p:sp>
    </p:spTree>
    <p:extLst>
      <p:ext uri="{BB962C8B-B14F-4D97-AF65-F5344CB8AC3E}">
        <p14:creationId xmlns:p14="http://schemas.microsoft.com/office/powerpoint/2010/main" val="347277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25</a:t>
            </a:fld>
            <a:endParaRPr lang="en-US" dirty="0"/>
          </a:p>
        </p:txBody>
      </p:sp>
    </p:spTree>
    <p:extLst>
      <p:ext uri="{BB962C8B-B14F-4D97-AF65-F5344CB8AC3E}">
        <p14:creationId xmlns:p14="http://schemas.microsoft.com/office/powerpoint/2010/main" val="202777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how we move packets between the two networks</a:t>
            </a:r>
          </a:p>
        </p:txBody>
      </p:sp>
      <p:sp>
        <p:nvSpPr>
          <p:cNvPr id="4" name="Slide Number Placeholder 3"/>
          <p:cNvSpPr>
            <a:spLocks noGrp="1"/>
          </p:cNvSpPr>
          <p:nvPr>
            <p:ph type="sldNum" sz="quarter" idx="5"/>
          </p:nvPr>
        </p:nvSpPr>
        <p:spPr/>
        <p:txBody>
          <a:bodyPr/>
          <a:lstStyle/>
          <a:p>
            <a:fld id="{7848A2DA-734F-204E-B2A7-A7DCBD521470}" type="slidenum">
              <a:rPr lang="en-US" smtClean="0"/>
              <a:pPr/>
              <a:t>26</a:t>
            </a:fld>
            <a:endParaRPr lang="en-US" dirty="0"/>
          </a:p>
        </p:txBody>
      </p:sp>
    </p:spTree>
    <p:extLst>
      <p:ext uri="{BB962C8B-B14F-4D97-AF65-F5344CB8AC3E}">
        <p14:creationId xmlns:p14="http://schemas.microsoft.com/office/powerpoint/2010/main" val="252869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666DCC-BD4F-3048-AF99-C7B05410EF43}" type="datetimeFigureOut">
              <a:rPr lang="en-US" smtClean="0"/>
              <a:pPr/>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6068-C2F6-DF41-A09C-9633FD5A0CD0}" type="slidenum">
              <a:rPr lang="en-US" smtClean="0"/>
              <a:pPr/>
              <a:t>‹#›</a:t>
            </a:fld>
            <a:endParaRPr lang="en-US"/>
          </a:p>
        </p:txBody>
      </p:sp>
      <p:cxnSp>
        <p:nvCxnSpPr>
          <p:cNvPr id="7" name="Straight Connector 6"/>
          <p:cNvCxnSpPr/>
          <p:nvPr/>
        </p:nvCxnSpPr>
        <p:spPr>
          <a:xfrm flipH="1">
            <a:off x="0" y="2485893"/>
            <a:ext cx="12192000" cy="0"/>
          </a:xfrm>
          <a:prstGeom prst="line">
            <a:avLst/>
          </a:prstGeom>
          <a:ln w="508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78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2666DCC-BD4F-3048-AF99-C7B05410EF43}" type="datetimeFigureOut">
              <a:rPr lang="en-US" smtClean="0"/>
              <a:pPr/>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16068-C2F6-DF41-A09C-9633FD5A0CD0}" type="slidenum">
              <a:rPr lang="en-US" smtClean="0"/>
              <a:pPr/>
              <a:t>‹#›</a:t>
            </a:fld>
            <a:endParaRPr lang="en-US"/>
          </a:p>
        </p:txBody>
      </p:sp>
    </p:spTree>
    <p:extLst>
      <p:ext uri="{BB962C8B-B14F-4D97-AF65-F5344CB8AC3E}">
        <p14:creationId xmlns:p14="http://schemas.microsoft.com/office/powerpoint/2010/main" val="278930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6DCC-BD4F-3048-AF99-C7B05410EF43}" type="datetimeFigureOut">
              <a:rPr lang="en-US" smtClean="0"/>
              <a:pPr/>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6068-C2F6-DF41-A09C-9633FD5A0CD0}" type="slidenum">
              <a:rPr lang="en-US" smtClean="0"/>
              <a:pPr/>
              <a:t>‹#›</a:t>
            </a:fld>
            <a:endParaRPr lang="en-US"/>
          </a:p>
        </p:txBody>
      </p:sp>
    </p:spTree>
    <p:extLst>
      <p:ext uri="{BB962C8B-B14F-4D97-AF65-F5344CB8AC3E}">
        <p14:creationId xmlns:p14="http://schemas.microsoft.com/office/powerpoint/2010/main" val="274862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66DCC-BD4F-3048-AF99-C7B05410EF43}" type="datetimeFigureOut">
              <a:rPr lang="en-US" smtClean="0"/>
              <a:pPr/>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6068-C2F6-DF41-A09C-9633FD5A0CD0}" type="slidenum">
              <a:rPr lang="en-US" smtClean="0"/>
              <a:pPr/>
              <a:t>‹#›</a:t>
            </a:fld>
            <a:endParaRPr lang="en-US"/>
          </a:p>
        </p:txBody>
      </p:sp>
    </p:spTree>
    <p:extLst>
      <p:ext uri="{BB962C8B-B14F-4D97-AF65-F5344CB8AC3E}">
        <p14:creationId xmlns:p14="http://schemas.microsoft.com/office/powerpoint/2010/main" val="31556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16068-C2F6-DF41-A09C-9633FD5A0CD0}" type="slidenum">
              <a:rPr lang="en-US" smtClean="0"/>
              <a:pPr/>
              <a:t>‹#›</a:t>
            </a:fld>
            <a:endParaRPr lang="en-US"/>
          </a:p>
        </p:txBody>
      </p:sp>
      <p:sp>
        <p:nvSpPr>
          <p:cNvPr id="6" name="Content Placeholder 2"/>
          <p:cNvSpPr>
            <a:spLocks noGrp="1"/>
          </p:cNvSpPr>
          <p:nvPr>
            <p:ph idx="1"/>
          </p:nvPr>
        </p:nvSpPr>
        <p:spPr>
          <a:xfrm>
            <a:off x="609600" y="1600202"/>
            <a:ext cx="10972800" cy="4271169"/>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0" y="5969000"/>
            <a:ext cx="12192000" cy="0"/>
          </a:xfrm>
          <a:prstGeom prst="line">
            <a:avLst/>
          </a:prstGeom>
          <a:ln w="76200">
            <a:gradFill flip="none" rotWithShape="1">
              <a:gsLst>
                <a:gs pos="23000">
                  <a:srgbClr val="999999"/>
                </a:gs>
                <a:gs pos="51000">
                  <a:srgbClr val="22A6F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920" y="5969009"/>
            <a:ext cx="716863" cy="379656"/>
          </a:xfrm>
          <a:prstGeom prst="rect">
            <a:avLst/>
          </a:prstGeom>
          <a:noFill/>
        </p:spPr>
        <p:txBody>
          <a:bodyPr wrap="none" rtlCol="0">
            <a:spAutoFit/>
          </a:bodyPr>
          <a:lstStyle/>
          <a:p>
            <a:r>
              <a:rPr lang="en-US" sz="1867" dirty="0">
                <a:latin typeface="Avenir Book" charset="0"/>
                <a:ea typeface="Avenir Book" charset="0"/>
                <a:cs typeface="Avenir Book" charset="0"/>
              </a:rPr>
              <a:t>1996</a:t>
            </a:r>
          </a:p>
        </p:txBody>
      </p:sp>
      <p:sp>
        <p:nvSpPr>
          <p:cNvPr id="10" name="TextBox 9"/>
          <p:cNvSpPr txBox="1"/>
          <p:nvPr/>
        </p:nvSpPr>
        <p:spPr>
          <a:xfrm>
            <a:off x="4941957" y="5979328"/>
            <a:ext cx="716863" cy="379656"/>
          </a:xfrm>
          <a:prstGeom prst="rect">
            <a:avLst/>
          </a:prstGeom>
          <a:noFill/>
        </p:spPr>
        <p:txBody>
          <a:bodyPr wrap="none" rtlCol="0">
            <a:spAutoFit/>
          </a:bodyPr>
          <a:lstStyle/>
          <a:p>
            <a:r>
              <a:rPr lang="en-US" sz="1867" dirty="0">
                <a:latin typeface="Avenir Book" charset="0"/>
                <a:ea typeface="Avenir Book" charset="0"/>
                <a:cs typeface="Avenir Book" charset="0"/>
              </a:rPr>
              <a:t>2008</a:t>
            </a:r>
          </a:p>
        </p:txBody>
      </p:sp>
      <p:sp>
        <p:nvSpPr>
          <p:cNvPr id="11" name="TextBox 10"/>
          <p:cNvSpPr txBox="1"/>
          <p:nvPr/>
        </p:nvSpPr>
        <p:spPr>
          <a:xfrm>
            <a:off x="6624389" y="5969003"/>
            <a:ext cx="423514" cy="379656"/>
          </a:xfrm>
          <a:prstGeom prst="rect">
            <a:avLst/>
          </a:prstGeom>
          <a:noFill/>
        </p:spPr>
        <p:txBody>
          <a:bodyPr wrap="none" rtlCol="0">
            <a:spAutoFit/>
          </a:bodyPr>
          <a:lstStyle/>
          <a:p>
            <a:r>
              <a:rPr lang="en-US" sz="1867" dirty="0">
                <a:latin typeface="Avenir Book" charset="0"/>
                <a:ea typeface="Avenir Book" charset="0"/>
                <a:cs typeface="Avenir Book" charset="0"/>
              </a:rPr>
              <a:t>…</a:t>
            </a:r>
          </a:p>
        </p:txBody>
      </p:sp>
      <p:sp>
        <p:nvSpPr>
          <p:cNvPr id="12" name="TextBox 11"/>
          <p:cNvSpPr txBox="1"/>
          <p:nvPr/>
        </p:nvSpPr>
        <p:spPr>
          <a:xfrm>
            <a:off x="11415720" y="5969008"/>
            <a:ext cx="716863" cy="379656"/>
          </a:xfrm>
          <a:prstGeom prst="rect">
            <a:avLst/>
          </a:prstGeom>
          <a:noFill/>
        </p:spPr>
        <p:txBody>
          <a:bodyPr wrap="none" rtlCol="0">
            <a:spAutoFit/>
          </a:bodyPr>
          <a:lstStyle/>
          <a:p>
            <a:r>
              <a:rPr lang="en-US" sz="1867" dirty="0">
                <a:latin typeface="Avenir Book" charset="0"/>
                <a:ea typeface="Avenir Book" charset="0"/>
                <a:cs typeface="Avenir Book" charset="0"/>
              </a:rPr>
              <a:t>2020</a:t>
            </a:r>
          </a:p>
        </p:txBody>
      </p:sp>
      <p:sp>
        <p:nvSpPr>
          <p:cNvPr id="13" name="TextBox 12"/>
          <p:cNvSpPr txBox="1"/>
          <p:nvPr/>
        </p:nvSpPr>
        <p:spPr>
          <a:xfrm>
            <a:off x="3055094" y="5979328"/>
            <a:ext cx="716863" cy="379656"/>
          </a:xfrm>
          <a:prstGeom prst="rect">
            <a:avLst/>
          </a:prstGeom>
          <a:noFill/>
        </p:spPr>
        <p:txBody>
          <a:bodyPr wrap="none" rtlCol="0">
            <a:spAutoFit/>
          </a:bodyPr>
          <a:lstStyle/>
          <a:p>
            <a:r>
              <a:rPr lang="en-US" sz="1867" dirty="0">
                <a:latin typeface="Avenir Book" charset="0"/>
                <a:ea typeface="Avenir Book" charset="0"/>
                <a:cs typeface="Avenir Book" charset="0"/>
              </a:rPr>
              <a:t>2004</a:t>
            </a:r>
          </a:p>
        </p:txBody>
      </p:sp>
      <p:sp>
        <p:nvSpPr>
          <p:cNvPr id="14" name="TextBox 13"/>
          <p:cNvSpPr txBox="1"/>
          <p:nvPr/>
        </p:nvSpPr>
        <p:spPr>
          <a:xfrm>
            <a:off x="8090950" y="5969001"/>
            <a:ext cx="716863" cy="379656"/>
          </a:xfrm>
          <a:prstGeom prst="rect">
            <a:avLst/>
          </a:prstGeom>
          <a:noFill/>
        </p:spPr>
        <p:txBody>
          <a:bodyPr wrap="none" rtlCol="0">
            <a:spAutoFit/>
          </a:bodyPr>
          <a:lstStyle/>
          <a:p>
            <a:r>
              <a:rPr lang="en-US" sz="1867" dirty="0">
                <a:latin typeface="Avenir Book" charset="0"/>
                <a:ea typeface="Avenir Book" charset="0"/>
                <a:cs typeface="Avenir Book" charset="0"/>
              </a:rPr>
              <a:t>2016</a:t>
            </a:r>
          </a:p>
        </p:txBody>
      </p:sp>
      <p:sp>
        <p:nvSpPr>
          <p:cNvPr id="15" name="TextBox 14"/>
          <p:cNvSpPr txBox="1"/>
          <p:nvPr/>
        </p:nvSpPr>
        <p:spPr>
          <a:xfrm>
            <a:off x="9658481" y="5969000"/>
            <a:ext cx="716863" cy="379656"/>
          </a:xfrm>
          <a:prstGeom prst="rect">
            <a:avLst/>
          </a:prstGeom>
          <a:noFill/>
        </p:spPr>
        <p:txBody>
          <a:bodyPr wrap="none" rtlCol="0">
            <a:spAutoFit/>
          </a:bodyPr>
          <a:lstStyle/>
          <a:p>
            <a:r>
              <a:rPr lang="en-US" sz="1867" dirty="0">
                <a:latin typeface="Avenir Book" charset="0"/>
                <a:ea typeface="Avenir Book" charset="0"/>
                <a:cs typeface="Avenir Book" charset="0"/>
              </a:rPr>
              <a:t>2018</a:t>
            </a:r>
          </a:p>
        </p:txBody>
      </p:sp>
      <p:sp>
        <p:nvSpPr>
          <p:cNvPr id="16" name="TextBox 15"/>
          <p:cNvSpPr txBox="1"/>
          <p:nvPr/>
        </p:nvSpPr>
        <p:spPr>
          <a:xfrm>
            <a:off x="1411389" y="5969004"/>
            <a:ext cx="716863" cy="379656"/>
          </a:xfrm>
          <a:prstGeom prst="rect">
            <a:avLst/>
          </a:prstGeom>
          <a:noFill/>
        </p:spPr>
        <p:txBody>
          <a:bodyPr wrap="none" rtlCol="0">
            <a:spAutoFit/>
          </a:bodyPr>
          <a:lstStyle/>
          <a:p>
            <a:r>
              <a:rPr lang="en-US" sz="1867" dirty="0">
                <a:latin typeface="Avenir Book" charset="0"/>
                <a:ea typeface="Avenir Book" charset="0"/>
                <a:cs typeface="Avenir Book" charset="0"/>
              </a:rPr>
              <a:t>2000</a:t>
            </a:r>
          </a:p>
        </p:txBody>
      </p:sp>
      <p:cxnSp>
        <p:nvCxnSpPr>
          <p:cNvPr id="17" name="Straight Connector 16"/>
          <p:cNvCxnSpPr/>
          <p:nvPr/>
        </p:nvCxnSpPr>
        <p:spPr>
          <a:xfrm flipH="1">
            <a:off x="0" y="1143000"/>
            <a:ext cx="12192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40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109" y="76200"/>
            <a:ext cx="11831782" cy="1143000"/>
          </a:xfr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180109" y="1600201"/>
            <a:ext cx="11831782" cy="45259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66DCC-BD4F-3048-AF99-C7B05410EF43}" type="datetimeFigureOut">
              <a:rPr lang="en-US" smtClean="0"/>
              <a:pPr/>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6068-C2F6-DF41-A09C-9633FD5A0CD0}" type="slidenum">
              <a:rPr lang="en-US" smtClean="0"/>
              <a:pPr/>
              <a:t>‹#›</a:t>
            </a:fld>
            <a:endParaRPr lang="en-US"/>
          </a:p>
        </p:txBody>
      </p:sp>
    </p:spTree>
    <p:extLst>
      <p:ext uri="{BB962C8B-B14F-4D97-AF65-F5344CB8AC3E}">
        <p14:creationId xmlns:p14="http://schemas.microsoft.com/office/powerpoint/2010/main" val="409492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66DCC-BD4F-3048-AF99-C7B05410EF43}" type="datetimeFigureOut">
              <a:rPr lang="en-US" smtClean="0"/>
              <a:pPr/>
              <a:t>10/1/24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6068-C2F6-DF41-A09C-9633FD5A0CD0}" type="slidenum">
              <a:rPr lang="en-US" smtClean="0"/>
              <a:pPr/>
              <a:t>‹#›</a:t>
            </a:fld>
            <a:endParaRPr lang="en-US"/>
          </a:p>
        </p:txBody>
      </p:sp>
      <p:cxnSp>
        <p:nvCxnSpPr>
          <p:cNvPr id="7" name="Straight Connector 6"/>
          <p:cNvCxnSpPr/>
          <p:nvPr/>
        </p:nvCxnSpPr>
        <p:spPr>
          <a:xfrm flipH="1">
            <a:off x="0" y="1143000"/>
            <a:ext cx="12192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37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16068-C2F6-DF41-A09C-9633FD5A0CD0}" type="slidenum">
              <a:rPr lang="en-US" smtClean="0"/>
              <a:pPr/>
              <a:t>‹#›</a:t>
            </a:fld>
            <a:endParaRPr lang="en-US"/>
          </a:p>
        </p:txBody>
      </p:sp>
      <p:cxnSp>
        <p:nvCxnSpPr>
          <p:cNvPr id="7" name="Straight Connector 6"/>
          <p:cNvCxnSpPr/>
          <p:nvPr/>
        </p:nvCxnSpPr>
        <p:spPr>
          <a:xfrm flipH="1">
            <a:off x="0" y="3810000"/>
            <a:ext cx="12192000" cy="0"/>
          </a:xfrm>
          <a:prstGeom prst="line">
            <a:avLst/>
          </a:prstGeom>
          <a:ln w="63500" cmpd="sng">
            <a:solidFill>
              <a:srgbClr val="0093D5"/>
            </a:solidFill>
          </a:ln>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288759" y="2667000"/>
            <a:ext cx="10972800" cy="11430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34491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666DCC-BD4F-3048-AF99-C7B05410EF43}" type="datetimeFigureOut">
              <a:rPr lang="en-US" smtClean="0"/>
              <a:pPr/>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16068-C2F6-DF41-A09C-9633FD5A0CD0}" type="slidenum">
              <a:rPr lang="en-US" smtClean="0"/>
              <a:pPr/>
              <a:t>‹#›</a:t>
            </a:fld>
            <a:endParaRPr lang="en-US"/>
          </a:p>
        </p:txBody>
      </p:sp>
      <p:cxnSp>
        <p:nvCxnSpPr>
          <p:cNvPr id="8" name="Straight Connector 7"/>
          <p:cNvCxnSpPr/>
          <p:nvPr/>
        </p:nvCxnSpPr>
        <p:spPr>
          <a:xfrm flipH="1">
            <a:off x="0" y="1143000"/>
            <a:ext cx="12192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20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666DCC-BD4F-3048-AF99-C7B05410EF43}" type="datetimeFigureOut">
              <a:rPr lang="en-US" smtClean="0"/>
              <a:pPr/>
              <a:t>10/1/24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16068-C2F6-DF41-A09C-9633FD5A0CD0}" type="slidenum">
              <a:rPr lang="en-US" smtClean="0"/>
              <a:pPr/>
              <a:t>‹#›</a:t>
            </a:fld>
            <a:endParaRPr lang="en-US"/>
          </a:p>
        </p:txBody>
      </p:sp>
      <p:cxnSp>
        <p:nvCxnSpPr>
          <p:cNvPr id="10" name="Straight Connector 9"/>
          <p:cNvCxnSpPr/>
          <p:nvPr/>
        </p:nvCxnSpPr>
        <p:spPr>
          <a:xfrm flipH="1">
            <a:off x="0" y="1143000"/>
            <a:ext cx="12192000" cy="0"/>
          </a:xfrm>
          <a:prstGeom prst="line">
            <a:avLst/>
          </a:prstGeom>
          <a:ln w="38100" cmpd="sng">
            <a:solidFill>
              <a:srgbClr val="0093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87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66DCC-BD4F-3048-AF99-C7B05410EF43}" type="datetimeFigureOut">
              <a:rPr lang="en-US" smtClean="0"/>
              <a:pPr/>
              <a:t>10/1/24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16068-C2F6-DF41-A09C-9633FD5A0CD0}" type="slidenum">
              <a:rPr lang="en-US" smtClean="0"/>
              <a:pPr/>
              <a:t>‹#›</a:t>
            </a:fld>
            <a:endParaRPr lang="en-US"/>
          </a:p>
        </p:txBody>
      </p:sp>
    </p:spTree>
    <p:extLst>
      <p:ext uri="{BB962C8B-B14F-4D97-AF65-F5344CB8AC3E}">
        <p14:creationId xmlns:p14="http://schemas.microsoft.com/office/powerpoint/2010/main" val="135837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66DCC-BD4F-3048-AF99-C7B05410EF43}" type="datetimeFigureOut">
              <a:rPr lang="en-US" smtClean="0"/>
              <a:pPr/>
              <a:t>10/1/24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16068-C2F6-DF41-A09C-9633FD5A0CD0}" type="slidenum">
              <a:rPr lang="en-US" smtClean="0"/>
              <a:pPr/>
              <a:t>‹#›</a:t>
            </a:fld>
            <a:endParaRPr lang="en-US"/>
          </a:p>
        </p:txBody>
      </p:sp>
    </p:spTree>
    <p:extLst>
      <p:ext uri="{BB962C8B-B14F-4D97-AF65-F5344CB8AC3E}">
        <p14:creationId xmlns:p14="http://schemas.microsoft.com/office/powerpoint/2010/main" val="368852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2666DCC-BD4F-3048-AF99-C7B05410EF43}" type="datetimeFigureOut">
              <a:rPr lang="en-US" smtClean="0"/>
              <a:pPr/>
              <a:t>10/1/24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16068-C2F6-DF41-A09C-9633FD5A0CD0}" type="slidenum">
              <a:rPr lang="en-US" smtClean="0"/>
              <a:pPr/>
              <a:t>‹#›</a:t>
            </a:fld>
            <a:endParaRPr lang="en-US"/>
          </a:p>
        </p:txBody>
      </p:sp>
    </p:spTree>
    <p:extLst>
      <p:ext uri="{BB962C8B-B14F-4D97-AF65-F5344CB8AC3E}">
        <p14:creationId xmlns:p14="http://schemas.microsoft.com/office/powerpoint/2010/main" val="140099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67">
                <a:solidFill>
                  <a:schemeClr val="tx1">
                    <a:tint val="75000"/>
                  </a:schemeClr>
                </a:solidFill>
                <a:latin typeface="Verdana"/>
              </a:defRPr>
            </a:lvl1pPr>
          </a:lstStyle>
          <a:p>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67">
                <a:solidFill>
                  <a:schemeClr val="tx1">
                    <a:tint val="75000"/>
                  </a:schemeClr>
                </a:solidFill>
                <a:latin typeface="Verdana"/>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67">
                <a:solidFill>
                  <a:schemeClr val="tx1">
                    <a:tint val="75000"/>
                  </a:schemeClr>
                </a:solidFill>
                <a:latin typeface="Verdana"/>
              </a:defRPr>
            </a:lvl1pPr>
          </a:lstStyle>
          <a:p>
            <a:fld id="{1F716068-C2F6-DF41-A09C-9633FD5A0CD0}" type="slidenum">
              <a:rPr lang="en-US" smtClean="0"/>
              <a:pPr/>
              <a:t>‹#›</a:t>
            </a:fld>
            <a:endParaRPr lang="en-US"/>
          </a:p>
        </p:txBody>
      </p:sp>
    </p:spTree>
    <p:extLst>
      <p:ext uri="{BB962C8B-B14F-4D97-AF65-F5344CB8AC3E}">
        <p14:creationId xmlns:p14="http://schemas.microsoft.com/office/powerpoint/2010/main" val="4457479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1219170" rtl="0" eaLnBrk="1" latinLnBrk="0" hangingPunct="1">
        <a:spcBef>
          <a:spcPct val="0"/>
        </a:spcBef>
        <a:buNone/>
        <a:defRPr sz="4800" kern="1200">
          <a:solidFill>
            <a:schemeClr val="tx1"/>
          </a:solidFill>
          <a:latin typeface="Avenir Book"/>
          <a:ea typeface="+mj-ea"/>
          <a:cs typeface="Avenir Book"/>
        </a:defRPr>
      </a:lvl1pPr>
    </p:titleStyle>
    <p:bodyStyle>
      <a:lvl1pPr marL="457189" indent="-457189" algn="l" defTabSz="1219170" rtl="0" eaLnBrk="1" latinLnBrk="0" hangingPunct="1">
        <a:spcBef>
          <a:spcPct val="20000"/>
        </a:spcBef>
        <a:buFont typeface="Arial" pitchFamily="34" charset="0"/>
        <a:buChar char="•"/>
        <a:defRPr sz="3200" kern="1200">
          <a:solidFill>
            <a:schemeClr val="tx1"/>
          </a:solidFill>
          <a:latin typeface="Avenir Book" charset="0"/>
          <a:ea typeface="Avenir Book" charset="0"/>
          <a:cs typeface="Avenir Book" charset="0"/>
        </a:defRPr>
      </a:lvl1pPr>
      <a:lvl2pPr marL="990575" indent="-380990" algn="l" defTabSz="1219170" rtl="0" eaLnBrk="1" latinLnBrk="0" hangingPunct="1">
        <a:spcBef>
          <a:spcPct val="20000"/>
        </a:spcBef>
        <a:buFont typeface="Arial" pitchFamily="34" charset="0"/>
        <a:buChar char="–"/>
        <a:defRPr sz="2667" kern="1200">
          <a:solidFill>
            <a:schemeClr val="tx1"/>
          </a:solidFill>
          <a:latin typeface="Avenir Book" charset="0"/>
          <a:ea typeface="Avenir Book" charset="0"/>
          <a:cs typeface="Avenir Book" charset="0"/>
        </a:defRPr>
      </a:lvl2pPr>
      <a:lvl3pPr marL="1523962" indent="-304792" algn="l" defTabSz="121917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2133547" indent="-304792" algn="l" defTabSz="1219170" rtl="0" eaLnBrk="1" latinLnBrk="0" hangingPunct="1">
        <a:spcBef>
          <a:spcPct val="20000"/>
        </a:spcBef>
        <a:buFont typeface="Arial" pitchFamily="34" charset="0"/>
        <a:buChar char="–"/>
        <a:defRPr sz="2133" kern="1200">
          <a:solidFill>
            <a:schemeClr val="tx1"/>
          </a:solidFill>
          <a:latin typeface="Avenir Book" charset="0"/>
          <a:ea typeface="Avenir Book" charset="0"/>
          <a:cs typeface="Avenir Book" charset="0"/>
        </a:defRPr>
      </a:lvl4pPr>
      <a:lvl5pPr marL="2743131" indent="-304792" algn="l" defTabSz="1219170" rtl="0" eaLnBrk="1" latinLnBrk="0" hangingPunct="1">
        <a:spcBef>
          <a:spcPct val="20000"/>
        </a:spcBef>
        <a:buFont typeface="Arial" pitchFamily="34" charset="0"/>
        <a:buChar char="»"/>
        <a:defRPr sz="2133" kern="1200">
          <a:solidFill>
            <a:schemeClr val="tx1"/>
          </a:solidFill>
          <a:latin typeface="Avenir Book" charset="0"/>
          <a:ea typeface="Avenir Book" charset="0"/>
          <a:cs typeface="Avenir Book"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internetsociety.org/deploy360/ipv6/" TargetMode="External"/><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iana.org/assignments/icmp-paramet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282" y="2352368"/>
            <a:ext cx="8721436" cy="1470025"/>
          </a:xfrm>
        </p:spPr>
        <p:txBody>
          <a:bodyPr>
            <a:normAutofit fontScale="90000"/>
          </a:bodyPr>
          <a:lstStyle/>
          <a:p>
            <a:r>
              <a:rPr lang="en-US" dirty="0"/>
              <a:t>CS 1680</a:t>
            </a:r>
            <a:br>
              <a:rPr lang="en-US" dirty="0"/>
            </a:br>
            <a:r>
              <a:rPr lang="en-US" dirty="0"/>
              <a:t>IP Forwarding realities</a:t>
            </a:r>
          </a:p>
        </p:txBody>
      </p:sp>
      <p:sp>
        <p:nvSpPr>
          <p:cNvPr id="5" name="Subtitle 4"/>
          <p:cNvSpPr>
            <a:spLocks noGrp="1"/>
          </p:cNvSpPr>
          <p:nvPr>
            <p:ph type="subTitle" idx="1"/>
          </p:nvPr>
        </p:nvSpPr>
        <p:spPr>
          <a:xfrm>
            <a:off x="1828800" y="4505632"/>
            <a:ext cx="8534400" cy="1752600"/>
          </a:xfrm>
        </p:spPr>
        <p:txBody>
          <a:bodyPr/>
          <a:lstStyle/>
          <a:p>
            <a:r>
              <a:rPr lang="en-US" dirty="0"/>
              <a:t>Nick </a:t>
            </a:r>
            <a:r>
              <a:rPr lang="en-US" dirty="0" err="1"/>
              <a:t>DeMarinis</a:t>
            </a:r>
            <a:endParaRPr lang="en-US" dirty="0"/>
          </a:p>
        </p:txBody>
      </p:sp>
      <p:sp>
        <p:nvSpPr>
          <p:cNvPr id="4" name="TextBox 3"/>
          <p:cNvSpPr txBox="1"/>
          <p:nvPr/>
        </p:nvSpPr>
        <p:spPr>
          <a:xfrm>
            <a:off x="4586268" y="6550223"/>
            <a:ext cx="7497565" cy="307777"/>
          </a:xfrm>
          <a:prstGeom prst="rect">
            <a:avLst/>
          </a:prstGeom>
          <a:noFill/>
        </p:spPr>
        <p:txBody>
          <a:bodyPr wrap="none" rtlCol="0">
            <a:spAutoFit/>
          </a:bodyPr>
          <a:lstStyle/>
          <a:p>
            <a:r>
              <a:rPr lang="en-US" sz="1400" dirty="0">
                <a:latin typeface="Avenir Book" panose="02000503020000020003" pitchFamily="2" charset="0"/>
              </a:rPr>
              <a:t>Based partly on lecture notes by Rodrigo Fonseca, David </a:t>
            </a:r>
            <a:r>
              <a:rPr lang="en-US" sz="1400" dirty="0" err="1">
                <a:latin typeface="Avenir Book" panose="02000503020000020003" pitchFamily="2" charset="0"/>
              </a:rPr>
              <a:t>Mazières</a:t>
            </a:r>
            <a:r>
              <a:rPr lang="en-US" sz="1400" dirty="0">
                <a:latin typeface="Avenir Book" panose="02000503020000020003" pitchFamily="2" charset="0"/>
              </a:rPr>
              <a:t>, Phil Levis, John </a:t>
            </a:r>
            <a:r>
              <a:rPr lang="en-US" sz="1400" dirty="0" err="1">
                <a:latin typeface="Avenir Book" panose="02000503020000020003" pitchFamily="2" charset="0"/>
              </a:rPr>
              <a:t>Jannotti</a:t>
            </a:r>
            <a:endParaRPr lang="en-US" sz="1400" dirty="0">
              <a:latin typeface="Avenir Book" panose="02000503020000020003"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AF04-4620-DB78-0AF8-049D97721B46}"/>
              </a:ext>
            </a:extLst>
          </p:cNvPr>
          <p:cNvSpPr>
            <a:spLocks noGrp="1"/>
          </p:cNvSpPr>
          <p:nvPr>
            <p:ph type="title" idx="4294967295"/>
          </p:nvPr>
        </p:nvSpPr>
        <p:spPr>
          <a:xfrm>
            <a:off x="84356" y="0"/>
            <a:ext cx="10972800" cy="732183"/>
          </a:xfrm>
        </p:spPr>
        <p:txBody>
          <a:bodyPr/>
          <a:lstStyle/>
          <a:p>
            <a:pPr algn="l"/>
            <a:r>
              <a:rPr lang="en-US" sz="4000" dirty="0"/>
              <a:t>What happens when prefixes overlap?</a:t>
            </a:r>
          </a:p>
        </p:txBody>
      </p:sp>
      <p:graphicFrame>
        <p:nvGraphicFramePr>
          <p:cNvPr id="4" name="Table 4">
            <a:extLst>
              <a:ext uri="{FF2B5EF4-FFF2-40B4-BE49-F238E27FC236}">
                <a16:creationId xmlns:a16="http://schemas.microsoft.com/office/drawing/2014/main" id="{3EA5E889-DE4A-BA7D-E69C-F7D5286AFD89}"/>
              </a:ext>
            </a:extLst>
          </p:cNvPr>
          <p:cNvGraphicFramePr>
            <a:graphicFrameLocks noGrp="1"/>
          </p:cNvGraphicFramePr>
          <p:nvPr/>
        </p:nvGraphicFramePr>
        <p:xfrm>
          <a:off x="8624459" y="630761"/>
          <a:ext cx="3262741" cy="1981200"/>
        </p:xfrm>
        <a:graphic>
          <a:graphicData uri="http://schemas.openxmlformats.org/drawingml/2006/table">
            <a:tbl>
              <a:tblPr firstRow="1" bandRow="1">
                <a:tableStyleId>{638B1855-1B75-4FBE-930C-398BA8C253C6}</a:tableStyleId>
              </a:tblPr>
              <a:tblGrid>
                <a:gridCol w="1371339">
                  <a:extLst>
                    <a:ext uri="{9D8B030D-6E8A-4147-A177-3AD203B41FA5}">
                      <a16:colId xmlns:a16="http://schemas.microsoft.com/office/drawing/2014/main" val="2818217184"/>
                    </a:ext>
                  </a:extLst>
                </a:gridCol>
                <a:gridCol w="1891402">
                  <a:extLst>
                    <a:ext uri="{9D8B030D-6E8A-4147-A177-3AD203B41FA5}">
                      <a16:colId xmlns:a16="http://schemas.microsoft.com/office/drawing/2014/main" val="1431405096"/>
                    </a:ext>
                  </a:extLst>
                </a:gridCol>
              </a:tblGrid>
              <a:tr h="373546">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Prefix</a:t>
                      </a:r>
                    </a:p>
                  </a:txBody>
                  <a:tcPr marL="121920" marR="121920" marT="60960" marB="60960">
                    <a:solidFill>
                      <a:srgbClr val="25A6F5"/>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IF/Next hop</a:t>
                      </a:r>
                    </a:p>
                  </a:txBody>
                  <a:tcPr marL="121920" marR="121920" marT="60960" marB="60960">
                    <a:solidFill>
                      <a:srgbClr val="25A6F5"/>
                    </a:solidFill>
                  </a:tcPr>
                </a:tc>
                <a:extLst>
                  <a:ext uri="{0D108BD9-81ED-4DB2-BD59-A6C34878D82A}">
                    <a16:rowId xmlns:a16="http://schemas.microsoft.com/office/drawing/2014/main" val="2452228461"/>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1.3.0.0/16</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(B)</a:t>
                      </a:r>
                    </a:p>
                  </a:txBody>
                  <a:tcPr marL="121920" marR="121920" marT="60960" marB="60960"/>
                </a:tc>
                <a:extLst>
                  <a:ext uri="{0D108BD9-81ED-4DB2-BD59-A6C34878D82A}">
                    <a16:rowId xmlns:a16="http://schemas.microsoft.com/office/drawing/2014/main" val="874645885"/>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1.3.4.0/24</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(C)</a:t>
                      </a:r>
                    </a:p>
                  </a:txBody>
                  <a:tcPr marL="121920" marR="121920" marT="60960" marB="60960"/>
                </a:tc>
                <a:extLst>
                  <a:ext uri="{0D108BD9-81ED-4DB2-BD59-A6C34878D82A}">
                    <a16:rowId xmlns:a16="http://schemas.microsoft.com/office/drawing/2014/main" val="995055242"/>
                  </a:ext>
                </a:extLst>
              </a:tr>
              <a:tr h="373546">
                <a:tc>
                  <a:txBody>
                    <a:bodyPr/>
                    <a:lstStyle/>
                    <a:p>
                      <a:pPr algn="l"/>
                      <a:r>
                        <a:rPr lang="en-US" sz="1800" dirty="0">
                          <a:latin typeface="Avenir Book" panose="02000503020000020003" pitchFamily="2" charset="0"/>
                        </a:rPr>
                        <a:t>1.3.4.5/32</a:t>
                      </a:r>
                    </a:p>
                  </a:txBody>
                  <a:tcPr marL="121920" marR="121920" marT="60960" marB="60960"/>
                </a:tc>
                <a:tc>
                  <a:txBody>
                    <a:bodyPr/>
                    <a:lstStyle/>
                    <a:p>
                      <a:pPr algn="l"/>
                      <a:endParaRPr lang="en-US" sz="1800" dirty="0">
                        <a:latin typeface="Avenir Book" panose="02000503020000020003" pitchFamily="2" charset="0"/>
                      </a:endParaRPr>
                    </a:p>
                  </a:txBody>
                  <a:tcPr marL="121920" marR="121920" marT="60960" marB="60960"/>
                </a:tc>
                <a:extLst>
                  <a:ext uri="{0D108BD9-81ED-4DB2-BD59-A6C34878D82A}">
                    <a16:rowId xmlns:a16="http://schemas.microsoft.com/office/drawing/2014/main" val="1783015337"/>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0.0.0.0/0</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(Default)</a:t>
                      </a:r>
                    </a:p>
                  </a:txBody>
                  <a:tcPr marL="121920" marR="121920" marT="60960" marB="60960"/>
                </a:tc>
                <a:extLst>
                  <a:ext uri="{0D108BD9-81ED-4DB2-BD59-A6C34878D82A}">
                    <a16:rowId xmlns:a16="http://schemas.microsoft.com/office/drawing/2014/main" val="35932700"/>
                  </a:ext>
                </a:extLst>
              </a:tr>
            </a:tbl>
          </a:graphicData>
        </a:graphic>
      </p:graphicFrame>
      <p:sp>
        <p:nvSpPr>
          <p:cNvPr id="5" name="TextBox 4">
            <a:extLst>
              <a:ext uri="{FF2B5EF4-FFF2-40B4-BE49-F238E27FC236}">
                <a16:creationId xmlns:a16="http://schemas.microsoft.com/office/drawing/2014/main" id="{F3ADAC6C-93B1-27BF-D5F4-67927A0A4CD6}"/>
              </a:ext>
            </a:extLst>
          </p:cNvPr>
          <p:cNvSpPr txBox="1"/>
          <p:nvPr/>
        </p:nvSpPr>
        <p:spPr>
          <a:xfrm>
            <a:off x="3053703" y="2360726"/>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solidFill>
                  <a:srgbClr val="FFCC33"/>
                </a:solidFill>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6" name="TextBox 5">
            <a:extLst>
              <a:ext uri="{FF2B5EF4-FFF2-40B4-BE49-F238E27FC236}">
                <a16:creationId xmlns:a16="http://schemas.microsoft.com/office/drawing/2014/main" id="{32CEDD2B-CB30-1C88-8F07-F226748AE889}"/>
              </a:ext>
            </a:extLst>
          </p:cNvPr>
          <p:cNvSpPr txBox="1"/>
          <p:nvPr/>
        </p:nvSpPr>
        <p:spPr>
          <a:xfrm>
            <a:off x="1179444" y="2360726"/>
            <a:ext cx="1346844" cy="400110"/>
          </a:xfrm>
          <a:prstGeom prst="rect">
            <a:avLst/>
          </a:prstGeom>
          <a:noFill/>
        </p:spPr>
        <p:txBody>
          <a:bodyPr wrap="none" rtlCol="0">
            <a:spAutoFit/>
          </a:bodyPr>
          <a:lstStyle/>
          <a:p>
            <a:r>
              <a:rPr lang="en-US" sz="2000" dirty="0">
                <a:latin typeface="Avenir Book" panose="02000503020000020003" pitchFamily="2" charset="0"/>
              </a:rPr>
              <a:t>1.3.0.0/16</a:t>
            </a:r>
            <a:endParaRPr lang="en-US" sz="2000" b="1" dirty="0">
              <a:latin typeface="Courier New" panose="02070309020205020404" pitchFamily="49" charset="0"/>
              <a:ea typeface="Avenir Book" charset="0"/>
              <a:cs typeface="Courier New" panose="02070309020205020404" pitchFamily="49" charset="0"/>
            </a:endParaRPr>
          </a:p>
        </p:txBody>
      </p:sp>
      <p:sp>
        <p:nvSpPr>
          <p:cNvPr id="7" name="TextBox 6">
            <a:extLst>
              <a:ext uri="{FF2B5EF4-FFF2-40B4-BE49-F238E27FC236}">
                <a16:creationId xmlns:a16="http://schemas.microsoft.com/office/drawing/2014/main" id="{AE00C7BD-F563-8461-5AF2-5B02751EB741}"/>
              </a:ext>
            </a:extLst>
          </p:cNvPr>
          <p:cNvSpPr txBox="1"/>
          <p:nvPr/>
        </p:nvSpPr>
        <p:spPr>
          <a:xfrm>
            <a:off x="1250778" y="4809679"/>
            <a:ext cx="1204176" cy="400110"/>
          </a:xfrm>
          <a:prstGeom prst="rect">
            <a:avLst/>
          </a:prstGeom>
          <a:noFill/>
        </p:spPr>
        <p:txBody>
          <a:bodyPr wrap="none" rtlCol="0">
            <a:spAutoFit/>
          </a:bodyPr>
          <a:lstStyle/>
          <a:p>
            <a:r>
              <a:rPr lang="en-US" sz="2000" dirty="0">
                <a:latin typeface="Avenir Book" panose="02000503020000020003" pitchFamily="2" charset="0"/>
              </a:rPr>
              <a:t>0.0.0.0/0</a:t>
            </a:r>
            <a:endParaRPr lang="en-US" sz="20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B2086BEE-7343-E9FC-8575-1E2AFFD7FD3B}"/>
              </a:ext>
            </a:extLst>
          </p:cNvPr>
          <p:cNvSpPr txBox="1"/>
          <p:nvPr/>
        </p:nvSpPr>
        <p:spPr>
          <a:xfrm>
            <a:off x="2882613" y="4802211"/>
            <a:ext cx="5570756" cy="400110"/>
          </a:xfrm>
          <a:prstGeom prst="rect">
            <a:avLst/>
          </a:prstGeom>
          <a:noFill/>
        </p:spPr>
        <p:txBody>
          <a:bodyPr wrap="none" rtlCol="0">
            <a:spAutoFit/>
          </a:bodyPr>
          <a:lstStyle/>
          <a:p>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0" name="TextBox 9">
            <a:extLst>
              <a:ext uri="{FF2B5EF4-FFF2-40B4-BE49-F238E27FC236}">
                <a16:creationId xmlns:a16="http://schemas.microsoft.com/office/drawing/2014/main" id="{14DA6296-61C5-918F-719E-86AF62853049}"/>
              </a:ext>
            </a:extLst>
          </p:cNvPr>
          <p:cNvSpPr txBox="1"/>
          <p:nvPr/>
        </p:nvSpPr>
        <p:spPr>
          <a:xfrm>
            <a:off x="369105" y="930927"/>
            <a:ext cx="5298886" cy="923330"/>
          </a:xfrm>
          <a:prstGeom prst="rect">
            <a:avLst/>
          </a:prstGeom>
          <a:noFill/>
        </p:spPr>
        <p:txBody>
          <a:bodyPr wrap="none" rtlCol="0">
            <a:spAutoFit/>
          </a:bodyPr>
          <a:lstStyle/>
          <a:p>
            <a:r>
              <a:rPr lang="en-US" dirty="0">
                <a:latin typeface="Avenir Book" charset="0"/>
                <a:ea typeface="Avenir Book" charset="0"/>
                <a:cs typeface="Avenir Book" charset="0"/>
              </a:rPr>
              <a:t>An IP can match on more than one row</a:t>
            </a:r>
          </a:p>
          <a:p>
            <a:r>
              <a:rPr lang="en-US" dirty="0">
                <a:latin typeface="Avenir Book" charset="0"/>
                <a:ea typeface="Avenir Book" charset="0"/>
                <a:cs typeface="Avenir Book" charset="0"/>
              </a:rPr>
              <a:t> =&gt; </a:t>
            </a:r>
            <a:r>
              <a:rPr lang="en-US" b="1" u="sng" dirty="0">
                <a:latin typeface="Avenir Book" charset="0"/>
                <a:ea typeface="Avenir Book" charset="0"/>
                <a:cs typeface="Avenir Book" charset="0"/>
              </a:rPr>
              <a:t>need to pick the most specific (longest) prefix</a:t>
            </a:r>
          </a:p>
          <a:p>
            <a:endParaRPr lang="en-US" dirty="0">
              <a:latin typeface="Avenir Book" charset="0"/>
              <a:ea typeface="Avenir Book" charset="0"/>
              <a:cs typeface="Avenir Book" charset="0"/>
            </a:endParaRPr>
          </a:p>
        </p:txBody>
      </p:sp>
      <p:sp>
        <p:nvSpPr>
          <p:cNvPr id="13" name="TextBox 12">
            <a:extLst>
              <a:ext uri="{FF2B5EF4-FFF2-40B4-BE49-F238E27FC236}">
                <a16:creationId xmlns:a16="http://schemas.microsoft.com/office/drawing/2014/main" id="{3E05E177-2E6E-DC24-5D23-AB8E550AC93E}"/>
              </a:ext>
            </a:extLst>
          </p:cNvPr>
          <p:cNvSpPr txBox="1"/>
          <p:nvPr/>
        </p:nvSpPr>
        <p:spPr>
          <a:xfrm>
            <a:off x="1179444" y="3081450"/>
            <a:ext cx="1346844" cy="400110"/>
          </a:xfrm>
          <a:prstGeom prst="rect">
            <a:avLst/>
          </a:prstGeom>
          <a:noFill/>
        </p:spPr>
        <p:txBody>
          <a:bodyPr wrap="none" rtlCol="0">
            <a:spAutoFit/>
          </a:bodyPr>
          <a:lstStyle/>
          <a:p>
            <a:r>
              <a:rPr lang="en-US" sz="2000" dirty="0">
                <a:latin typeface="Avenir Book" panose="02000503020000020003" pitchFamily="2" charset="0"/>
              </a:rPr>
              <a:t>1.3.4.0/24</a:t>
            </a:r>
            <a:endParaRPr lang="en-US" sz="2000" b="1" dirty="0">
              <a:latin typeface="Courier New" panose="02070309020205020404" pitchFamily="49" charset="0"/>
              <a:ea typeface="Avenir Book" charset="0"/>
              <a:cs typeface="Courier New" panose="02070309020205020404" pitchFamily="49" charset="0"/>
            </a:endParaRPr>
          </a:p>
        </p:txBody>
      </p:sp>
      <p:sp>
        <p:nvSpPr>
          <p:cNvPr id="14" name="TextBox 13">
            <a:extLst>
              <a:ext uri="{FF2B5EF4-FFF2-40B4-BE49-F238E27FC236}">
                <a16:creationId xmlns:a16="http://schemas.microsoft.com/office/drawing/2014/main" id="{C33A2D39-23F1-0E8D-7F29-E67D0CA58950}"/>
              </a:ext>
            </a:extLst>
          </p:cNvPr>
          <p:cNvSpPr txBox="1"/>
          <p:nvPr/>
        </p:nvSpPr>
        <p:spPr>
          <a:xfrm>
            <a:off x="3053703" y="3081450"/>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00000001 00000011 00000100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6" name="Left Brace 15">
            <a:extLst>
              <a:ext uri="{FF2B5EF4-FFF2-40B4-BE49-F238E27FC236}">
                <a16:creationId xmlns:a16="http://schemas.microsoft.com/office/drawing/2014/main" id="{C4BC3240-9430-7840-A85E-24D1DA064FCC}"/>
              </a:ext>
            </a:extLst>
          </p:cNvPr>
          <p:cNvSpPr/>
          <p:nvPr/>
        </p:nvSpPr>
        <p:spPr>
          <a:xfrm rot="16200000">
            <a:off x="4897452" y="1583883"/>
            <a:ext cx="500679" cy="4021320"/>
          </a:xfrm>
          <a:prstGeom prst="leftBrace">
            <a:avLst>
              <a:gd name="adj1" fmla="val 8333"/>
              <a:gd name="adj2" fmla="val 6627"/>
            </a:avLst>
          </a:prstGeom>
          <a:ln w="28575">
            <a:solidFill>
              <a:srgbClr val="FF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05DFB10-044D-EDB3-DD35-E258ADC7E5E7}"/>
              </a:ext>
            </a:extLst>
          </p:cNvPr>
          <p:cNvSpPr txBox="1"/>
          <p:nvPr/>
        </p:nvSpPr>
        <p:spPr>
          <a:xfrm>
            <a:off x="3018548" y="3793886"/>
            <a:ext cx="3266279" cy="369332"/>
          </a:xfrm>
          <a:prstGeom prst="rect">
            <a:avLst/>
          </a:prstGeom>
          <a:noFill/>
        </p:spPr>
        <p:txBody>
          <a:bodyPr wrap="none" rtlCol="0">
            <a:spAutoFit/>
          </a:bodyPr>
          <a:lstStyle/>
          <a:p>
            <a:r>
              <a:rPr lang="en-US" dirty="0">
                <a:solidFill>
                  <a:srgbClr val="FFC000"/>
                </a:solidFill>
                <a:latin typeface="Avenir Book" charset="0"/>
                <a:ea typeface="Avenir Book" charset="0"/>
                <a:cs typeface="Avenir Book" charset="0"/>
              </a:rPr>
              <a:t>More specific =&gt; best match! </a:t>
            </a:r>
          </a:p>
        </p:txBody>
      </p:sp>
      <p:cxnSp>
        <p:nvCxnSpPr>
          <p:cNvPr id="19" name="Straight Connector 18">
            <a:extLst>
              <a:ext uri="{FF2B5EF4-FFF2-40B4-BE49-F238E27FC236}">
                <a16:creationId xmlns:a16="http://schemas.microsoft.com/office/drawing/2014/main" id="{BCD201EE-2497-9877-2B0C-D1CE474E4E09}"/>
              </a:ext>
            </a:extLst>
          </p:cNvPr>
          <p:cNvCxnSpPr/>
          <p:nvPr/>
        </p:nvCxnSpPr>
        <p:spPr>
          <a:xfrm>
            <a:off x="0" y="4362002"/>
            <a:ext cx="121920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0705906B-4AC2-834E-1761-4480A35DD3E4}"/>
              </a:ext>
            </a:extLst>
          </p:cNvPr>
          <p:cNvSpPr/>
          <p:nvPr/>
        </p:nvSpPr>
        <p:spPr>
          <a:xfrm>
            <a:off x="0" y="6112043"/>
            <a:ext cx="8295861" cy="668731"/>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sz="2000" dirty="0">
                <a:latin typeface="Avenir Book" charset="0"/>
                <a:ea typeface="Avenir Book" charset="0"/>
                <a:cs typeface="Avenir Book" charset="0"/>
              </a:rPr>
              <a:t>=&gt;</a:t>
            </a:r>
            <a:r>
              <a:rPr lang="en-US" sz="2000" u="sng" dirty="0">
                <a:latin typeface="Avenir Book" charset="0"/>
                <a:ea typeface="Avenir Book" charset="0"/>
                <a:cs typeface="Avenir Book" charset="0"/>
              </a:rPr>
              <a:t>Longest prefix matching</a:t>
            </a:r>
            <a:r>
              <a:rPr lang="en-US" sz="2000" dirty="0">
                <a:latin typeface="Avenir Book" charset="0"/>
                <a:ea typeface="Avenir Book" charset="0"/>
                <a:cs typeface="Avenir Book" charset="0"/>
              </a:rPr>
              <a:t>:  can keep forwarding tables small by summarizing routes where possible, otherwise using specific prefixes</a:t>
            </a:r>
          </a:p>
        </p:txBody>
      </p:sp>
      <p:sp>
        <p:nvSpPr>
          <p:cNvPr id="22" name="TextBox 21">
            <a:extLst>
              <a:ext uri="{FF2B5EF4-FFF2-40B4-BE49-F238E27FC236}">
                <a16:creationId xmlns:a16="http://schemas.microsoft.com/office/drawing/2014/main" id="{DE9F0229-FA33-1390-CCD7-6763DD6F7F6C}"/>
              </a:ext>
            </a:extLst>
          </p:cNvPr>
          <p:cNvSpPr txBox="1"/>
          <p:nvPr/>
        </p:nvSpPr>
        <p:spPr>
          <a:xfrm>
            <a:off x="-67680" y="4376121"/>
            <a:ext cx="3090911" cy="369332"/>
          </a:xfrm>
          <a:prstGeom prst="rect">
            <a:avLst/>
          </a:prstGeom>
          <a:noFill/>
        </p:spPr>
        <p:txBody>
          <a:bodyPr wrap="none" rtlCol="0">
            <a:spAutoFit/>
          </a:bodyPr>
          <a:lstStyle/>
          <a:p>
            <a:r>
              <a:rPr lang="en-US" dirty="0">
                <a:latin typeface="Avenir Book" charset="0"/>
                <a:ea typeface="Avenir Book" charset="0"/>
                <a:cs typeface="Avenir Book" charset="0"/>
              </a:rPr>
              <a:t>Other examples you’ll see…</a:t>
            </a:r>
          </a:p>
        </p:txBody>
      </p:sp>
      <p:sp>
        <p:nvSpPr>
          <p:cNvPr id="23" name="TextBox 22">
            <a:extLst>
              <a:ext uri="{FF2B5EF4-FFF2-40B4-BE49-F238E27FC236}">
                <a16:creationId xmlns:a16="http://schemas.microsoft.com/office/drawing/2014/main" id="{FD2C6AE2-41F9-DD71-6461-B6BCA590D55E}"/>
              </a:ext>
            </a:extLst>
          </p:cNvPr>
          <p:cNvSpPr txBox="1"/>
          <p:nvPr/>
        </p:nvSpPr>
        <p:spPr>
          <a:xfrm>
            <a:off x="2882613" y="5563059"/>
            <a:ext cx="5570756" cy="400110"/>
          </a:xfrm>
          <a:prstGeom prst="rect">
            <a:avLst/>
          </a:prstGeom>
          <a:noFill/>
        </p:spPr>
        <p:txBody>
          <a:bodyPr wrap="none" rtlCol="0">
            <a:spAutoFit/>
          </a:bodyPr>
          <a:lstStyle/>
          <a:p>
            <a:r>
              <a:rPr lang="en-US" sz="2000" b="1" dirty="0">
                <a:solidFill>
                  <a:srgbClr val="FFC000"/>
                </a:solidFill>
                <a:latin typeface="Courier New" panose="02070309020205020404" pitchFamily="49" charset="0"/>
                <a:ea typeface="Avenir Book" charset="0"/>
                <a:cs typeface="Courier New" panose="02070309020205020404" pitchFamily="49" charset="0"/>
              </a:rPr>
              <a:t>00000001 00000011 00000100 00000101</a:t>
            </a:r>
          </a:p>
        </p:txBody>
      </p:sp>
      <p:sp>
        <p:nvSpPr>
          <p:cNvPr id="24" name="TextBox 23">
            <a:extLst>
              <a:ext uri="{FF2B5EF4-FFF2-40B4-BE49-F238E27FC236}">
                <a16:creationId xmlns:a16="http://schemas.microsoft.com/office/drawing/2014/main" id="{DCD2CCD2-BC6D-8CAE-AA87-972458F7AF24}"/>
              </a:ext>
            </a:extLst>
          </p:cNvPr>
          <p:cNvSpPr txBox="1"/>
          <p:nvPr/>
        </p:nvSpPr>
        <p:spPr>
          <a:xfrm>
            <a:off x="8389180" y="4817600"/>
            <a:ext cx="3747180" cy="646331"/>
          </a:xfrm>
          <a:prstGeom prst="rect">
            <a:avLst/>
          </a:prstGeom>
          <a:noFill/>
        </p:spPr>
        <p:txBody>
          <a:bodyPr wrap="none" rtlCol="0">
            <a:spAutoFit/>
          </a:bodyPr>
          <a:lstStyle/>
          <a:p>
            <a:r>
              <a:rPr lang="en-US" dirty="0">
                <a:solidFill>
                  <a:srgbClr val="92D050"/>
                </a:solidFill>
                <a:latin typeface="Avenir Book" charset="0"/>
                <a:ea typeface="Avenir Book" charset="0"/>
                <a:cs typeface="Avenir Book" charset="0"/>
              </a:rPr>
              <a:t>=&gt; Least specific!</a:t>
            </a:r>
          </a:p>
          <a:p>
            <a:r>
              <a:rPr lang="en-US" dirty="0">
                <a:solidFill>
                  <a:srgbClr val="92D050"/>
                </a:solidFill>
                <a:latin typeface="Avenir Book" charset="0"/>
                <a:ea typeface="Avenir Book" charset="0"/>
                <a:cs typeface="Avenir Book" charset="0"/>
              </a:rPr>
              <a:t>(Used for default “catchall” routes)</a:t>
            </a:r>
          </a:p>
        </p:txBody>
      </p:sp>
      <p:sp>
        <p:nvSpPr>
          <p:cNvPr id="25" name="TextBox 24">
            <a:extLst>
              <a:ext uri="{FF2B5EF4-FFF2-40B4-BE49-F238E27FC236}">
                <a16:creationId xmlns:a16="http://schemas.microsoft.com/office/drawing/2014/main" id="{0418819E-3FAC-C11C-536E-E1E08A13A9A7}"/>
              </a:ext>
            </a:extLst>
          </p:cNvPr>
          <p:cNvSpPr txBox="1"/>
          <p:nvPr/>
        </p:nvSpPr>
        <p:spPr>
          <a:xfrm>
            <a:off x="1179444" y="5563059"/>
            <a:ext cx="1346844" cy="400110"/>
          </a:xfrm>
          <a:prstGeom prst="rect">
            <a:avLst/>
          </a:prstGeom>
          <a:noFill/>
        </p:spPr>
        <p:txBody>
          <a:bodyPr wrap="none" rtlCol="0">
            <a:spAutoFit/>
          </a:bodyPr>
          <a:lstStyle/>
          <a:p>
            <a:r>
              <a:rPr lang="en-US" sz="2000" dirty="0">
                <a:latin typeface="Avenir Book" panose="02000503020000020003" pitchFamily="2" charset="0"/>
              </a:rPr>
              <a:t>1.2.3.5/32</a:t>
            </a:r>
            <a:endParaRPr lang="en-US" sz="2000" b="1" dirty="0">
              <a:latin typeface="Courier New" panose="02070309020205020404" pitchFamily="49" charset="0"/>
              <a:ea typeface="Avenir Book" charset="0"/>
              <a:cs typeface="Courier New" panose="02070309020205020404" pitchFamily="49" charset="0"/>
            </a:endParaRPr>
          </a:p>
        </p:txBody>
      </p:sp>
      <p:sp>
        <p:nvSpPr>
          <p:cNvPr id="26" name="TextBox 25">
            <a:extLst>
              <a:ext uri="{FF2B5EF4-FFF2-40B4-BE49-F238E27FC236}">
                <a16:creationId xmlns:a16="http://schemas.microsoft.com/office/drawing/2014/main" id="{3F30D43B-0AA7-D796-4138-68A2B1A48504}"/>
              </a:ext>
            </a:extLst>
          </p:cNvPr>
          <p:cNvSpPr txBox="1"/>
          <p:nvPr/>
        </p:nvSpPr>
        <p:spPr>
          <a:xfrm>
            <a:off x="8411880" y="5563059"/>
            <a:ext cx="2645276" cy="923330"/>
          </a:xfrm>
          <a:prstGeom prst="rect">
            <a:avLst/>
          </a:prstGeom>
          <a:noFill/>
        </p:spPr>
        <p:txBody>
          <a:bodyPr wrap="none" rtlCol="0">
            <a:spAutoFit/>
          </a:bodyPr>
          <a:lstStyle/>
          <a:p>
            <a:r>
              <a:rPr lang="en-US" dirty="0">
                <a:solidFill>
                  <a:srgbClr val="FFC000"/>
                </a:solidFill>
                <a:latin typeface="Avenir Book" charset="0"/>
                <a:ea typeface="Avenir Book" charset="0"/>
                <a:cs typeface="Avenir Book" charset="0"/>
              </a:rPr>
              <a:t>=&gt; Most specific!</a:t>
            </a:r>
          </a:p>
          <a:p>
            <a:r>
              <a:rPr lang="en-US" dirty="0">
                <a:solidFill>
                  <a:srgbClr val="FFC000"/>
                </a:solidFill>
                <a:latin typeface="Avenir Book" charset="0"/>
                <a:ea typeface="Avenir Book" charset="0"/>
                <a:cs typeface="Avenir Book" charset="0"/>
              </a:rPr>
              <a:t>(Refers to a single host, </a:t>
            </a:r>
          </a:p>
          <a:p>
            <a:r>
              <a:rPr lang="en-US" dirty="0">
                <a:solidFill>
                  <a:srgbClr val="FFC000"/>
                </a:solidFill>
                <a:latin typeface="Avenir Book" charset="0"/>
                <a:ea typeface="Avenir Book" charset="0"/>
                <a:cs typeface="Avenir Book" charset="0"/>
              </a:rPr>
              <a:t>often a local IP)</a:t>
            </a:r>
          </a:p>
        </p:txBody>
      </p:sp>
    </p:spTree>
    <p:extLst>
      <p:ext uri="{BB962C8B-B14F-4D97-AF65-F5344CB8AC3E}">
        <p14:creationId xmlns:p14="http://schemas.microsoft.com/office/powerpoint/2010/main" val="335665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C15A-0CDA-EDAF-5E49-9E0899127277}"/>
              </a:ext>
            </a:extLst>
          </p:cNvPr>
          <p:cNvSpPr>
            <a:spLocks noGrp="1"/>
          </p:cNvSpPr>
          <p:nvPr>
            <p:ph type="title"/>
          </p:nvPr>
        </p:nvSpPr>
        <p:spPr/>
        <p:txBody>
          <a:bodyPr/>
          <a:lstStyle/>
          <a:p>
            <a:pPr algn="l"/>
            <a:r>
              <a:rPr lang="en-US" dirty="0"/>
              <a:t>What happens at the link layer?</a:t>
            </a:r>
          </a:p>
        </p:txBody>
      </p:sp>
      <p:sp>
        <p:nvSpPr>
          <p:cNvPr id="9" name="Content Placeholder 8">
            <a:extLst>
              <a:ext uri="{FF2B5EF4-FFF2-40B4-BE49-F238E27FC236}">
                <a16:creationId xmlns:a16="http://schemas.microsoft.com/office/drawing/2014/main" id="{6FD97248-C597-5F07-70DB-325C8583F201}"/>
              </a:ext>
            </a:extLst>
          </p:cNvPr>
          <p:cNvSpPr>
            <a:spLocks noGrp="1"/>
          </p:cNvSpPr>
          <p:nvPr>
            <p:ph idx="1"/>
          </p:nvPr>
        </p:nvSpPr>
        <p:spPr/>
        <p:txBody>
          <a:bodyPr/>
          <a:lstStyle/>
          <a:p>
            <a:endParaRPr lang="en-US" dirty="0"/>
          </a:p>
          <a:p>
            <a:endParaRPr lang="en-US" dirty="0"/>
          </a:p>
          <a:p>
            <a:endParaRPr lang="en-US" dirty="0"/>
          </a:p>
          <a:p>
            <a:pPr marL="0" indent="0">
              <a:buNone/>
            </a:pPr>
            <a:r>
              <a:rPr lang="en-US" dirty="0"/>
              <a:t>What does it mean to send to IF1?</a:t>
            </a:r>
          </a:p>
        </p:txBody>
      </p:sp>
      <p:sp>
        <p:nvSpPr>
          <p:cNvPr id="4" name="Slide Number Placeholder 3">
            <a:extLst>
              <a:ext uri="{FF2B5EF4-FFF2-40B4-BE49-F238E27FC236}">
                <a16:creationId xmlns:a16="http://schemas.microsoft.com/office/drawing/2014/main" id="{6B960CF8-308A-B683-2A0E-8702F067F983}"/>
              </a:ext>
            </a:extLst>
          </p:cNvPr>
          <p:cNvSpPr>
            <a:spLocks noGrp="1"/>
          </p:cNvSpPr>
          <p:nvPr>
            <p:ph type="sldNum" sz="quarter" idx="12"/>
          </p:nvPr>
        </p:nvSpPr>
        <p:spPr/>
        <p:txBody>
          <a:bodyPr/>
          <a:lstStyle/>
          <a:p>
            <a:fld id="{22D6CAD1-C946-4B93-B6A2-6369BC3B5860}" type="slidenum">
              <a:rPr lang="en-US" smtClean="0"/>
              <a:t>11</a:t>
            </a:fld>
            <a:endParaRPr lang="en-US"/>
          </a:p>
        </p:txBody>
      </p:sp>
      <p:pic>
        <p:nvPicPr>
          <p:cNvPr id="5" name="Picture 4">
            <a:extLst>
              <a:ext uri="{FF2B5EF4-FFF2-40B4-BE49-F238E27FC236}">
                <a16:creationId xmlns:a16="http://schemas.microsoft.com/office/drawing/2014/main" id="{ECF054F7-736F-E663-372F-EB6515CD5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604" y="1552656"/>
            <a:ext cx="1725593" cy="1165144"/>
          </a:xfrm>
          <a:prstGeom prst="rect">
            <a:avLst/>
          </a:prstGeom>
        </p:spPr>
      </p:pic>
      <p:cxnSp>
        <p:nvCxnSpPr>
          <p:cNvPr id="6" name="Straight Connector 5">
            <a:extLst>
              <a:ext uri="{FF2B5EF4-FFF2-40B4-BE49-F238E27FC236}">
                <a16:creationId xmlns:a16="http://schemas.microsoft.com/office/drawing/2014/main" id="{4E649AF6-AF6B-387C-CA5D-FF5D1ACC5171}"/>
              </a:ext>
            </a:extLst>
          </p:cNvPr>
          <p:cNvCxnSpPr>
            <a:cxnSpLocks/>
          </p:cNvCxnSpPr>
          <p:nvPr/>
        </p:nvCxnSpPr>
        <p:spPr>
          <a:xfrm flipH="1" flipV="1">
            <a:off x="1905669" y="2122684"/>
            <a:ext cx="3293703" cy="12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24">
            <a:extLst>
              <a:ext uri="{FF2B5EF4-FFF2-40B4-BE49-F238E27FC236}">
                <a16:creationId xmlns:a16="http://schemas.microsoft.com/office/drawing/2014/main" id="{BD5A8EC5-DF76-1D33-905B-AB4FE6B87F99}"/>
              </a:ext>
            </a:extLst>
          </p:cNvPr>
          <p:cNvCxnSpPr>
            <a:cxnSpLocks/>
          </p:cNvCxnSpPr>
          <p:nvPr/>
        </p:nvCxnSpPr>
        <p:spPr>
          <a:xfrm flipV="1">
            <a:off x="6875775" y="2116232"/>
            <a:ext cx="2719219" cy="3346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7AEA47-10BF-F156-5CC2-8A92DD1ED326}"/>
              </a:ext>
            </a:extLst>
          </p:cNvPr>
          <p:cNvSpPr/>
          <p:nvPr/>
        </p:nvSpPr>
        <p:spPr>
          <a:xfrm>
            <a:off x="2178655" y="1975836"/>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9924FA97-56CA-806D-9B4E-A6ED78114C36}"/>
              </a:ext>
            </a:extLst>
          </p:cNvPr>
          <p:cNvSpPr/>
          <p:nvPr/>
        </p:nvSpPr>
        <p:spPr>
          <a:xfrm>
            <a:off x="9512555" y="2006765"/>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A08D1467-CC6A-25BA-E0BB-034A77D5EAD6}"/>
              </a:ext>
            </a:extLst>
          </p:cNvPr>
          <p:cNvSpPr/>
          <p:nvPr/>
        </p:nvSpPr>
        <p:spPr>
          <a:xfrm>
            <a:off x="4829295" y="1996565"/>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99A9D1EA-26ED-492A-9C50-315EA48F9352}"/>
              </a:ext>
            </a:extLst>
          </p:cNvPr>
          <p:cNvSpPr/>
          <p:nvPr/>
        </p:nvSpPr>
        <p:spPr>
          <a:xfrm>
            <a:off x="6847905" y="2023579"/>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3B0A4351-D2D1-DAD2-7A9C-6D61B6ECA3DE}"/>
              </a:ext>
            </a:extLst>
          </p:cNvPr>
          <p:cNvSpPr/>
          <p:nvPr/>
        </p:nvSpPr>
        <p:spPr>
          <a:xfrm>
            <a:off x="5843245" y="130354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BDB583F-3AFE-7CF9-3BC4-968DEBDEF991}"/>
              </a:ext>
            </a:extLst>
          </p:cNvPr>
          <p:cNvSpPr txBox="1"/>
          <p:nvPr/>
        </p:nvSpPr>
        <p:spPr>
          <a:xfrm>
            <a:off x="1984148" y="2436089"/>
            <a:ext cx="918841" cy="379656"/>
          </a:xfrm>
          <a:prstGeom prst="rect">
            <a:avLst/>
          </a:prstGeom>
          <a:noFill/>
        </p:spPr>
        <p:txBody>
          <a:bodyPr wrap="none" rtlCol="0">
            <a:spAutoFit/>
          </a:bodyPr>
          <a:lstStyle/>
          <a:p>
            <a:r>
              <a:rPr lang="en-US" sz="1867" dirty="0">
                <a:latin typeface="Avenir Book" panose="02000503020000020003" pitchFamily="2" charset="0"/>
              </a:rPr>
              <a:t>1.2.1.3</a:t>
            </a:r>
          </a:p>
        </p:txBody>
      </p:sp>
      <p:sp>
        <p:nvSpPr>
          <p:cNvPr id="25" name="TextBox 24">
            <a:extLst>
              <a:ext uri="{FF2B5EF4-FFF2-40B4-BE49-F238E27FC236}">
                <a16:creationId xmlns:a16="http://schemas.microsoft.com/office/drawing/2014/main" id="{62105EEC-D2D6-6A21-3E37-FC43EBD96168}"/>
              </a:ext>
            </a:extLst>
          </p:cNvPr>
          <p:cNvSpPr txBox="1"/>
          <p:nvPr/>
        </p:nvSpPr>
        <p:spPr>
          <a:xfrm>
            <a:off x="9606479" y="2436089"/>
            <a:ext cx="1184940" cy="379656"/>
          </a:xfrm>
          <a:prstGeom prst="rect">
            <a:avLst/>
          </a:prstGeom>
          <a:noFill/>
        </p:spPr>
        <p:txBody>
          <a:bodyPr wrap="none" rtlCol="0">
            <a:spAutoFit/>
          </a:bodyPr>
          <a:lstStyle/>
          <a:p>
            <a:r>
              <a:rPr lang="en-US" sz="1867" dirty="0">
                <a:latin typeface="Avenir Book" panose="02000503020000020003" pitchFamily="2" charset="0"/>
              </a:rPr>
              <a:t>1.2.2.100</a:t>
            </a:r>
          </a:p>
        </p:txBody>
      </p:sp>
      <p:sp>
        <p:nvSpPr>
          <p:cNvPr id="26" name="TextBox 25">
            <a:extLst>
              <a:ext uri="{FF2B5EF4-FFF2-40B4-BE49-F238E27FC236}">
                <a16:creationId xmlns:a16="http://schemas.microsoft.com/office/drawing/2014/main" id="{2B70A222-F5ED-102B-18CF-D13CEF68B05A}"/>
              </a:ext>
            </a:extLst>
          </p:cNvPr>
          <p:cNvSpPr txBox="1"/>
          <p:nvPr/>
        </p:nvSpPr>
        <p:spPr>
          <a:xfrm>
            <a:off x="4488278" y="2612733"/>
            <a:ext cx="918841" cy="379656"/>
          </a:xfrm>
          <a:prstGeom prst="rect">
            <a:avLst/>
          </a:prstGeom>
          <a:noFill/>
        </p:spPr>
        <p:txBody>
          <a:bodyPr wrap="none" rtlCol="0">
            <a:spAutoFit/>
          </a:bodyPr>
          <a:lstStyle/>
          <a:p>
            <a:r>
              <a:rPr lang="en-US" sz="1867" dirty="0">
                <a:latin typeface="Avenir Book" panose="02000503020000020003" pitchFamily="2" charset="0"/>
              </a:rPr>
              <a:t>1.2.1.1</a:t>
            </a:r>
          </a:p>
        </p:txBody>
      </p:sp>
      <p:sp>
        <p:nvSpPr>
          <p:cNvPr id="27" name="TextBox 26">
            <a:extLst>
              <a:ext uri="{FF2B5EF4-FFF2-40B4-BE49-F238E27FC236}">
                <a16:creationId xmlns:a16="http://schemas.microsoft.com/office/drawing/2014/main" id="{05D7C10D-A3CB-E079-7A68-7BA2AC7EF7D8}"/>
              </a:ext>
            </a:extLst>
          </p:cNvPr>
          <p:cNvSpPr txBox="1"/>
          <p:nvPr/>
        </p:nvSpPr>
        <p:spPr>
          <a:xfrm>
            <a:off x="6623376" y="2607671"/>
            <a:ext cx="918841" cy="379656"/>
          </a:xfrm>
          <a:prstGeom prst="rect">
            <a:avLst/>
          </a:prstGeom>
          <a:noFill/>
        </p:spPr>
        <p:txBody>
          <a:bodyPr wrap="none" rtlCol="0">
            <a:spAutoFit/>
          </a:bodyPr>
          <a:lstStyle/>
          <a:p>
            <a:r>
              <a:rPr lang="en-US" sz="1867" dirty="0">
                <a:latin typeface="Avenir Book" panose="02000503020000020003" pitchFamily="2" charset="0"/>
              </a:rPr>
              <a:t>1.2.2.1</a:t>
            </a:r>
          </a:p>
        </p:txBody>
      </p:sp>
      <p:sp>
        <p:nvSpPr>
          <p:cNvPr id="28" name="TextBox 27">
            <a:extLst>
              <a:ext uri="{FF2B5EF4-FFF2-40B4-BE49-F238E27FC236}">
                <a16:creationId xmlns:a16="http://schemas.microsoft.com/office/drawing/2014/main" id="{619D8981-85B2-23F9-2A03-2A44FAE1117B}"/>
              </a:ext>
            </a:extLst>
          </p:cNvPr>
          <p:cNvSpPr txBox="1"/>
          <p:nvPr/>
        </p:nvSpPr>
        <p:spPr>
          <a:xfrm>
            <a:off x="4624193" y="2193736"/>
            <a:ext cx="513282" cy="379656"/>
          </a:xfrm>
          <a:prstGeom prst="rect">
            <a:avLst/>
          </a:prstGeom>
          <a:noFill/>
        </p:spPr>
        <p:txBody>
          <a:bodyPr wrap="none" rtlCol="0">
            <a:spAutoFit/>
          </a:bodyPr>
          <a:lstStyle/>
          <a:p>
            <a:r>
              <a:rPr lang="en-US" sz="1867" dirty="0">
                <a:latin typeface="Avenir Book" panose="02000503020000020003" pitchFamily="2" charset="0"/>
              </a:rPr>
              <a:t>IF1</a:t>
            </a:r>
          </a:p>
        </p:txBody>
      </p:sp>
      <p:sp>
        <p:nvSpPr>
          <p:cNvPr id="29" name="TextBox 28">
            <a:extLst>
              <a:ext uri="{FF2B5EF4-FFF2-40B4-BE49-F238E27FC236}">
                <a16:creationId xmlns:a16="http://schemas.microsoft.com/office/drawing/2014/main" id="{81595EAB-4B6A-6B8B-6C7B-6EAF486D764C}"/>
              </a:ext>
            </a:extLst>
          </p:cNvPr>
          <p:cNvSpPr txBox="1"/>
          <p:nvPr/>
        </p:nvSpPr>
        <p:spPr>
          <a:xfrm>
            <a:off x="6761144" y="2207591"/>
            <a:ext cx="513282" cy="379656"/>
          </a:xfrm>
          <a:prstGeom prst="rect">
            <a:avLst/>
          </a:prstGeom>
          <a:noFill/>
        </p:spPr>
        <p:txBody>
          <a:bodyPr wrap="none" rtlCol="0">
            <a:spAutoFit/>
          </a:bodyPr>
          <a:lstStyle/>
          <a:p>
            <a:r>
              <a:rPr lang="en-US" sz="1867" dirty="0">
                <a:latin typeface="Avenir Book" panose="02000503020000020003" pitchFamily="2" charset="0"/>
              </a:rPr>
              <a:t>IF2</a:t>
            </a:r>
          </a:p>
        </p:txBody>
      </p:sp>
      <p:sp>
        <p:nvSpPr>
          <p:cNvPr id="30" name="TextBox 29">
            <a:extLst>
              <a:ext uri="{FF2B5EF4-FFF2-40B4-BE49-F238E27FC236}">
                <a16:creationId xmlns:a16="http://schemas.microsoft.com/office/drawing/2014/main" id="{1569CFEF-737A-A510-8739-F67333FA993E}"/>
              </a:ext>
            </a:extLst>
          </p:cNvPr>
          <p:cNvSpPr txBox="1"/>
          <p:nvPr/>
        </p:nvSpPr>
        <p:spPr>
          <a:xfrm>
            <a:off x="6074888" y="1226171"/>
            <a:ext cx="513282" cy="379656"/>
          </a:xfrm>
          <a:prstGeom prst="rect">
            <a:avLst/>
          </a:prstGeom>
          <a:noFill/>
        </p:spPr>
        <p:txBody>
          <a:bodyPr wrap="none" rtlCol="0">
            <a:spAutoFit/>
          </a:bodyPr>
          <a:lstStyle/>
          <a:p>
            <a:r>
              <a:rPr lang="en-US" sz="1867" dirty="0">
                <a:latin typeface="Avenir Book" panose="02000503020000020003" pitchFamily="2" charset="0"/>
              </a:rPr>
              <a:t>IF0</a:t>
            </a:r>
          </a:p>
        </p:txBody>
      </p:sp>
      <p:pic>
        <p:nvPicPr>
          <p:cNvPr id="31" name="Picture 30">
            <a:extLst>
              <a:ext uri="{FF2B5EF4-FFF2-40B4-BE49-F238E27FC236}">
                <a16:creationId xmlns:a16="http://schemas.microsoft.com/office/drawing/2014/main" id="{5C6EC381-325C-EBAD-E55D-0AAE701F756E}"/>
              </a:ext>
            </a:extLst>
          </p:cNvPr>
          <p:cNvPicPr>
            <a:picLocks noChangeAspect="1"/>
          </p:cNvPicPr>
          <p:nvPr/>
        </p:nvPicPr>
        <p:blipFill>
          <a:blip r:embed="rId4"/>
          <a:stretch>
            <a:fillRect/>
          </a:stretch>
        </p:blipFill>
        <p:spPr>
          <a:xfrm>
            <a:off x="1416076" y="1729545"/>
            <a:ext cx="911729" cy="911729"/>
          </a:xfrm>
          <a:prstGeom prst="rect">
            <a:avLst/>
          </a:prstGeom>
        </p:spPr>
      </p:pic>
      <p:pic>
        <p:nvPicPr>
          <p:cNvPr id="33" name="Picture 32">
            <a:extLst>
              <a:ext uri="{FF2B5EF4-FFF2-40B4-BE49-F238E27FC236}">
                <a16:creationId xmlns:a16="http://schemas.microsoft.com/office/drawing/2014/main" id="{52D00E42-95EA-1479-2056-5282CF2C3BE2}"/>
              </a:ext>
            </a:extLst>
          </p:cNvPr>
          <p:cNvPicPr>
            <a:picLocks noChangeAspect="1"/>
          </p:cNvPicPr>
          <p:nvPr/>
        </p:nvPicPr>
        <p:blipFill>
          <a:blip r:embed="rId4"/>
          <a:stretch>
            <a:fillRect/>
          </a:stretch>
        </p:blipFill>
        <p:spPr>
          <a:xfrm>
            <a:off x="9659065" y="1641460"/>
            <a:ext cx="911729" cy="911729"/>
          </a:xfrm>
          <a:prstGeom prst="rect">
            <a:avLst/>
          </a:prstGeom>
        </p:spPr>
      </p:pic>
      <p:graphicFrame>
        <p:nvGraphicFramePr>
          <p:cNvPr id="8" name="Table 7">
            <a:extLst>
              <a:ext uri="{FF2B5EF4-FFF2-40B4-BE49-F238E27FC236}">
                <a16:creationId xmlns:a16="http://schemas.microsoft.com/office/drawing/2014/main" id="{8F282EAE-740D-647D-1969-AEAEBEDABBFA}"/>
              </a:ext>
            </a:extLst>
          </p:cNvPr>
          <p:cNvGraphicFramePr>
            <a:graphicFrameLocks noGrp="1"/>
          </p:cNvGraphicFramePr>
          <p:nvPr>
            <p:extLst>
              <p:ext uri="{D42A27DB-BD31-4B8C-83A1-F6EECF244321}">
                <p14:modId xmlns:p14="http://schemas.microsoft.com/office/powerpoint/2010/main" val="857843485"/>
              </p:ext>
            </p:extLst>
          </p:nvPr>
        </p:nvGraphicFramePr>
        <p:xfrm>
          <a:off x="8272854" y="4417396"/>
          <a:ext cx="3684150" cy="1676400"/>
        </p:xfrm>
        <a:graphic>
          <a:graphicData uri="http://schemas.openxmlformats.org/drawingml/2006/table">
            <a:tbl>
              <a:tblPr firstRow="1" bandRow="1"/>
              <a:tblGrid>
                <a:gridCol w="1971275">
                  <a:extLst>
                    <a:ext uri="{9D8B030D-6E8A-4147-A177-3AD203B41FA5}">
                      <a16:colId xmlns:a16="http://schemas.microsoft.com/office/drawing/2014/main" val="2818217184"/>
                    </a:ext>
                  </a:extLst>
                </a:gridCol>
                <a:gridCol w="1712875">
                  <a:extLst>
                    <a:ext uri="{9D8B030D-6E8A-4147-A177-3AD203B41FA5}">
                      <a16:colId xmlns:a16="http://schemas.microsoft.com/office/drawing/2014/main" val="1431405096"/>
                    </a:ext>
                  </a:extLst>
                </a:gridCol>
              </a:tblGrid>
              <a:tr h="289500">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IF/Next hop</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1.2.1.0/24</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IF1</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1.2.2.0/24</a:t>
                      </a:r>
                    </a:p>
                  </a:txBody>
                  <a:tcPr>
                    <a:lnL>
                      <a:noFill/>
                    </a:lnL>
                    <a:lnR>
                      <a:noFill/>
                    </a:lnR>
                    <a:lnT>
                      <a:noFill/>
                    </a:lnT>
                    <a:lnB>
                      <a:noFill/>
                    </a:lnB>
                    <a:lnTlToBr w="12700" cmpd="sng">
                      <a:noFill/>
                      <a:prstDash val="solid"/>
                    </a:lnTlToBr>
                    <a:lnBlToTr w="12700" cmpd="sng">
                      <a:noFill/>
                      <a:prstDash val="solid"/>
                    </a:lnBlToTr>
                    <a:solidFill>
                      <a:srgbClr val="838D9B"/>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IF2</a:t>
                      </a:r>
                    </a:p>
                  </a:txBody>
                  <a:tcPr>
                    <a:lnL>
                      <a:noFill/>
                    </a:lnL>
                    <a:lnR>
                      <a:noFill/>
                    </a:lnR>
                    <a:lnT>
                      <a:noFill/>
                    </a:lnT>
                    <a:lnB>
                      <a:no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874645885"/>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8.0.0.0/30</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IF0</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995055242"/>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Default</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8.0.0.2</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35932700"/>
                  </a:ext>
                </a:extLst>
              </a:tr>
            </a:tbl>
          </a:graphicData>
        </a:graphic>
      </p:graphicFrame>
    </p:spTree>
    <p:extLst>
      <p:ext uri="{BB962C8B-B14F-4D97-AF65-F5344CB8AC3E}">
        <p14:creationId xmlns:p14="http://schemas.microsoft.com/office/powerpoint/2010/main" val="13702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C15A-0CDA-EDAF-5E49-9E0899127277}"/>
              </a:ext>
            </a:extLst>
          </p:cNvPr>
          <p:cNvSpPr>
            <a:spLocks noGrp="1"/>
          </p:cNvSpPr>
          <p:nvPr>
            <p:ph type="title"/>
          </p:nvPr>
        </p:nvSpPr>
        <p:spPr/>
        <p:txBody>
          <a:bodyPr/>
          <a:lstStyle/>
          <a:p>
            <a:pPr algn="l"/>
            <a:r>
              <a:rPr lang="en-US" dirty="0"/>
              <a:t>What happens at the link layer?</a:t>
            </a:r>
          </a:p>
        </p:txBody>
      </p:sp>
      <p:sp>
        <p:nvSpPr>
          <p:cNvPr id="9" name="Content Placeholder 8">
            <a:extLst>
              <a:ext uri="{FF2B5EF4-FFF2-40B4-BE49-F238E27FC236}">
                <a16:creationId xmlns:a16="http://schemas.microsoft.com/office/drawing/2014/main" id="{6FD97248-C597-5F07-70DB-325C8583F201}"/>
              </a:ext>
            </a:extLst>
          </p:cNvPr>
          <p:cNvSpPr>
            <a:spLocks noGrp="1"/>
          </p:cNvSpPr>
          <p:nvPr>
            <p:ph idx="1"/>
          </p:nvPr>
        </p:nvSpPr>
        <p:spPr/>
        <p:txBody>
          <a:bodyPr/>
          <a:lstStyle/>
          <a:p>
            <a:endParaRPr lang="en-US" dirty="0"/>
          </a:p>
          <a:p>
            <a:endParaRPr lang="en-US" dirty="0"/>
          </a:p>
          <a:p>
            <a:endParaRPr lang="en-US" dirty="0"/>
          </a:p>
          <a:p>
            <a:pPr marL="0" indent="0">
              <a:buNone/>
            </a:pPr>
            <a:r>
              <a:rPr lang="en-US" dirty="0"/>
              <a:t>What does it mean to send to IF1?</a:t>
            </a:r>
          </a:p>
        </p:txBody>
      </p:sp>
      <p:sp>
        <p:nvSpPr>
          <p:cNvPr id="4" name="Slide Number Placeholder 3">
            <a:extLst>
              <a:ext uri="{FF2B5EF4-FFF2-40B4-BE49-F238E27FC236}">
                <a16:creationId xmlns:a16="http://schemas.microsoft.com/office/drawing/2014/main" id="{6B960CF8-308A-B683-2A0E-8702F067F983}"/>
              </a:ext>
            </a:extLst>
          </p:cNvPr>
          <p:cNvSpPr>
            <a:spLocks noGrp="1"/>
          </p:cNvSpPr>
          <p:nvPr>
            <p:ph type="sldNum" sz="quarter" idx="12"/>
          </p:nvPr>
        </p:nvSpPr>
        <p:spPr/>
        <p:txBody>
          <a:bodyPr/>
          <a:lstStyle/>
          <a:p>
            <a:fld id="{22D6CAD1-C946-4B93-B6A2-6369BC3B5860}" type="slidenum">
              <a:rPr lang="en-US" smtClean="0"/>
              <a:t>12</a:t>
            </a:fld>
            <a:endParaRPr lang="en-US"/>
          </a:p>
        </p:txBody>
      </p:sp>
      <p:pic>
        <p:nvPicPr>
          <p:cNvPr id="5" name="Picture 4">
            <a:extLst>
              <a:ext uri="{FF2B5EF4-FFF2-40B4-BE49-F238E27FC236}">
                <a16:creationId xmlns:a16="http://schemas.microsoft.com/office/drawing/2014/main" id="{ECF054F7-736F-E663-372F-EB6515CD5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604" y="1552656"/>
            <a:ext cx="1725593" cy="1165144"/>
          </a:xfrm>
          <a:prstGeom prst="rect">
            <a:avLst/>
          </a:prstGeom>
        </p:spPr>
      </p:pic>
      <p:cxnSp>
        <p:nvCxnSpPr>
          <p:cNvPr id="6" name="Straight Connector 5">
            <a:extLst>
              <a:ext uri="{FF2B5EF4-FFF2-40B4-BE49-F238E27FC236}">
                <a16:creationId xmlns:a16="http://schemas.microsoft.com/office/drawing/2014/main" id="{4E649AF6-AF6B-387C-CA5D-FF5D1ACC5171}"/>
              </a:ext>
            </a:extLst>
          </p:cNvPr>
          <p:cNvCxnSpPr>
            <a:cxnSpLocks/>
          </p:cNvCxnSpPr>
          <p:nvPr/>
        </p:nvCxnSpPr>
        <p:spPr>
          <a:xfrm flipH="1" flipV="1">
            <a:off x="1905669" y="2122684"/>
            <a:ext cx="3293703" cy="12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24">
            <a:extLst>
              <a:ext uri="{FF2B5EF4-FFF2-40B4-BE49-F238E27FC236}">
                <a16:creationId xmlns:a16="http://schemas.microsoft.com/office/drawing/2014/main" id="{BD5A8EC5-DF76-1D33-905B-AB4FE6B87F99}"/>
              </a:ext>
            </a:extLst>
          </p:cNvPr>
          <p:cNvCxnSpPr>
            <a:cxnSpLocks/>
          </p:cNvCxnSpPr>
          <p:nvPr/>
        </p:nvCxnSpPr>
        <p:spPr>
          <a:xfrm flipV="1">
            <a:off x="6875775" y="2116232"/>
            <a:ext cx="2719219" cy="3346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7AEA47-10BF-F156-5CC2-8A92DD1ED326}"/>
              </a:ext>
            </a:extLst>
          </p:cNvPr>
          <p:cNvSpPr/>
          <p:nvPr/>
        </p:nvSpPr>
        <p:spPr>
          <a:xfrm>
            <a:off x="2178655" y="1975836"/>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9924FA97-56CA-806D-9B4E-A6ED78114C36}"/>
              </a:ext>
            </a:extLst>
          </p:cNvPr>
          <p:cNvSpPr/>
          <p:nvPr/>
        </p:nvSpPr>
        <p:spPr>
          <a:xfrm>
            <a:off x="9512555" y="2006765"/>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A08D1467-CC6A-25BA-E0BB-034A77D5EAD6}"/>
              </a:ext>
            </a:extLst>
          </p:cNvPr>
          <p:cNvSpPr/>
          <p:nvPr/>
        </p:nvSpPr>
        <p:spPr>
          <a:xfrm>
            <a:off x="4829295" y="1996565"/>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99A9D1EA-26ED-492A-9C50-315EA48F9352}"/>
              </a:ext>
            </a:extLst>
          </p:cNvPr>
          <p:cNvSpPr/>
          <p:nvPr/>
        </p:nvSpPr>
        <p:spPr>
          <a:xfrm>
            <a:off x="6847905" y="2023579"/>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3B0A4351-D2D1-DAD2-7A9C-6D61B6ECA3DE}"/>
              </a:ext>
            </a:extLst>
          </p:cNvPr>
          <p:cNvSpPr/>
          <p:nvPr/>
        </p:nvSpPr>
        <p:spPr>
          <a:xfrm>
            <a:off x="5843245" y="130354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BDB583F-3AFE-7CF9-3BC4-968DEBDEF991}"/>
              </a:ext>
            </a:extLst>
          </p:cNvPr>
          <p:cNvSpPr txBox="1"/>
          <p:nvPr/>
        </p:nvSpPr>
        <p:spPr>
          <a:xfrm>
            <a:off x="1984148" y="2436089"/>
            <a:ext cx="918841" cy="379656"/>
          </a:xfrm>
          <a:prstGeom prst="rect">
            <a:avLst/>
          </a:prstGeom>
          <a:noFill/>
        </p:spPr>
        <p:txBody>
          <a:bodyPr wrap="none" rtlCol="0">
            <a:spAutoFit/>
          </a:bodyPr>
          <a:lstStyle/>
          <a:p>
            <a:r>
              <a:rPr lang="en-US" sz="1867" dirty="0">
                <a:latin typeface="Avenir Book" panose="02000503020000020003" pitchFamily="2" charset="0"/>
              </a:rPr>
              <a:t>1.2.1.3</a:t>
            </a:r>
          </a:p>
        </p:txBody>
      </p:sp>
      <p:sp>
        <p:nvSpPr>
          <p:cNvPr id="25" name="TextBox 24">
            <a:extLst>
              <a:ext uri="{FF2B5EF4-FFF2-40B4-BE49-F238E27FC236}">
                <a16:creationId xmlns:a16="http://schemas.microsoft.com/office/drawing/2014/main" id="{62105EEC-D2D6-6A21-3E37-FC43EBD96168}"/>
              </a:ext>
            </a:extLst>
          </p:cNvPr>
          <p:cNvSpPr txBox="1"/>
          <p:nvPr/>
        </p:nvSpPr>
        <p:spPr>
          <a:xfrm>
            <a:off x="9606479" y="2436089"/>
            <a:ext cx="1184940" cy="379656"/>
          </a:xfrm>
          <a:prstGeom prst="rect">
            <a:avLst/>
          </a:prstGeom>
          <a:noFill/>
        </p:spPr>
        <p:txBody>
          <a:bodyPr wrap="none" rtlCol="0">
            <a:spAutoFit/>
          </a:bodyPr>
          <a:lstStyle/>
          <a:p>
            <a:r>
              <a:rPr lang="en-US" sz="1867" dirty="0">
                <a:latin typeface="Avenir Book" panose="02000503020000020003" pitchFamily="2" charset="0"/>
              </a:rPr>
              <a:t>1.2.2.100</a:t>
            </a:r>
          </a:p>
        </p:txBody>
      </p:sp>
      <p:sp>
        <p:nvSpPr>
          <p:cNvPr id="26" name="TextBox 25">
            <a:extLst>
              <a:ext uri="{FF2B5EF4-FFF2-40B4-BE49-F238E27FC236}">
                <a16:creationId xmlns:a16="http://schemas.microsoft.com/office/drawing/2014/main" id="{2B70A222-F5ED-102B-18CF-D13CEF68B05A}"/>
              </a:ext>
            </a:extLst>
          </p:cNvPr>
          <p:cNvSpPr txBox="1"/>
          <p:nvPr/>
        </p:nvSpPr>
        <p:spPr>
          <a:xfrm>
            <a:off x="4488278" y="2612733"/>
            <a:ext cx="918841" cy="379656"/>
          </a:xfrm>
          <a:prstGeom prst="rect">
            <a:avLst/>
          </a:prstGeom>
          <a:noFill/>
        </p:spPr>
        <p:txBody>
          <a:bodyPr wrap="none" rtlCol="0">
            <a:spAutoFit/>
          </a:bodyPr>
          <a:lstStyle/>
          <a:p>
            <a:r>
              <a:rPr lang="en-US" sz="1867" dirty="0">
                <a:latin typeface="Avenir Book" panose="02000503020000020003" pitchFamily="2" charset="0"/>
              </a:rPr>
              <a:t>1.2.1.1</a:t>
            </a:r>
          </a:p>
        </p:txBody>
      </p:sp>
      <p:sp>
        <p:nvSpPr>
          <p:cNvPr id="27" name="TextBox 26">
            <a:extLst>
              <a:ext uri="{FF2B5EF4-FFF2-40B4-BE49-F238E27FC236}">
                <a16:creationId xmlns:a16="http://schemas.microsoft.com/office/drawing/2014/main" id="{05D7C10D-A3CB-E079-7A68-7BA2AC7EF7D8}"/>
              </a:ext>
            </a:extLst>
          </p:cNvPr>
          <p:cNvSpPr txBox="1"/>
          <p:nvPr/>
        </p:nvSpPr>
        <p:spPr>
          <a:xfrm>
            <a:off x="6623376" y="2607671"/>
            <a:ext cx="918841" cy="379656"/>
          </a:xfrm>
          <a:prstGeom prst="rect">
            <a:avLst/>
          </a:prstGeom>
          <a:noFill/>
        </p:spPr>
        <p:txBody>
          <a:bodyPr wrap="none" rtlCol="0">
            <a:spAutoFit/>
          </a:bodyPr>
          <a:lstStyle/>
          <a:p>
            <a:r>
              <a:rPr lang="en-US" sz="1867" dirty="0">
                <a:latin typeface="Avenir Book" panose="02000503020000020003" pitchFamily="2" charset="0"/>
              </a:rPr>
              <a:t>1.2.2.1</a:t>
            </a:r>
          </a:p>
        </p:txBody>
      </p:sp>
      <p:sp>
        <p:nvSpPr>
          <p:cNvPr id="28" name="TextBox 27">
            <a:extLst>
              <a:ext uri="{FF2B5EF4-FFF2-40B4-BE49-F238E27FC236}">
                <a16:creationId xmlns:a16="http://schemas.microsoft.com/office/drawing/2014/main" id="{619D8981-85B2-23F9-2A03-2A44FAE1117B}"/>
              </a:ext>
            </a:extLst>
          </p:cNvPr>
          <p:cNvSpPr txBox="1"/>
          <p:nvPr/>
        </p:nvSpPr>
        <p:spPr>
          <a:xfrm>
            <a:off x="4624193" y="2193736"/>
            <a:ext cx="513282" cy="379656"/>
          </a:xfrm>
          <a:prstGeom prst="rect">
            <a:avLst/>
          </a:prstGeom>
          <a:noFill/>
        </p:spPr>
        <p:txBody>
          <a:bodyPr wrap="none" rtlCol="0">
            <a:spAutoFit/>
          </a:bodyPr>
          <a:lstStyle/>
          <a:p>
            <a:r>
              <a:rPr lang="en-US" sz="1867" dirty="0">
                <a:latin typeface="Avenir Book" panose="02000503020000020003" pitchFamily="2" charset="0"/>
              </a:rPr>
              <a:t>IF1</a:t>
            </a:r>
          </a:p>
        </p:txBody>
      </p:sp>
      <p:sp>
        <p:nvSpPr>
          <p:cNvPr id="29" name="TextBox 28">
            <a:extLst>
              <a:ext uri="{FF2B5EF4-FFF2-40B4-BE49-F238E27FC236}">
                <a16:creationId xmlns:a16="http://schemas.microsoft.com/office/drawing/2014/main" id="{81595EAB-4B6A-6B8B-6C7B-6EAF486D764C}"/>
              </a:ext>
            </a:extLst>
          </p:cNvPr>
          <p:cNvSpPr txBox="1"/>
          <p:nvPr/>
        </p:nvSpPr>
        <p:spPr>
          <a:xfrm>
            <a:off x="6761144" y="2207591"/>
            <a:ext cx="513282" cy="379656"/>
          </a:xfrm>
          <a:prstGeom prst="rect">
            <a:avLst/>
          </a:prstGeom>
          <a:noFill/>
        </p:spPr>
        <p:txBody>
          <a:bodyPr wrap="none" rtlCol="0">
            <a:spAutoFit/>
          </a:bodyPr>
          <a:lstStyle/>
          <a:p>
            <a:r>
              <a:rPr lang="en-US" sz="1867" dirty="0">
                <a:latin typeface="Avenir Book" panose="02000503020000020003" pitchFamily="2" charset="0"/>
              </a:rPr>
              <a:t>IF2</a:t>
            </a:r>
          </a:p>
        </p:txBody>
      </p:sp>
      <p:sp>
        <p:nvSpPr>
          <p:cNvPr id="30" name="TextBox 29">
            <a:extLst>
              <a:ext uri="{FF2B5EF4-FFF2-40B4-BE49-F238E27FC236}">
                <a16:creationId xmlns:a16="http://schemas.microsoft.com/office/drawing/2014/main" id="{1569CFEF-737A-A510-8739-F67333FA993E}"/>
              </a:ext>
            </a:extLst>
          </p:cNvPr>
          <p:cNvSpPr txBox="1"/>
          <p:nvPr/>
        </p:nvSpPr>
        <p:spPr>
          <a:xfrm>
            <a:off x="6074888" y="1226171"/>
            <a:ext cx="513282" cy="379656"/>
          </a:xfrm>
          <a:prstGeom prst="rect">
            <a:avLst/>
          </a:prstGeom>
          <a:noFill/>
        </p:spPr>
        <p:txBody>
          <a:bodyPr wrap="none" rtlCol="0">
            <a:spAutoFit/>
          </a:bodyPr>
          <a:lstStyle/>
          <a:p>
            <a:r>
              <a:rPr lang="en-US" sz="1867" dirty="0">
                <a:latin typeface="Avenir Book" panose="02000503020000020003" pitchFamily="2" charset="0"/>
              </a:rPr>
              <a:t>IF0</a:t>
            </a:r>
          </a:p>
        </p:txBody>
      </p:sp>
      <p:pic>
        <p:nvPicPr>
          <p:cNvPr id="31" name="Picture 30">
            <a:extLst>
              <a:ext uri="{FF2B5EF4-FFF2-40B4-BE49-F238E27FC236}">
                <a16:creationId xmlns:a16="http://schemas.microsoft.com/office/drawing/2014/main" id="{5C6EC381-325C-EBAD-E55D-0AAE701F756E}"/>
              </a:ext>
            </a:extLst>
          </p:cNvPr>
          <p:cNvPicPr>
            <a:picLocks noChangeAspect="1"/>
          </p:cNvPicPr>
          <p:nvPr/>
        </p:nvPicPr>
        <p:blipFill>
          <a:blip r:embed="rId4"/>
          <a:stretch>
            <a:fillRect/>
          </a:stretch>
        </p:blipFill>
        <p:spPr>
          <a:xfrm>
            <a:off x="1416076" y="1729545"/>
            <a:ext cx="911729" cy="911729"/>
          </a:xfrm>
          <a:prstGeom prst="rect">
            <a:avLst/>
          </a:prstGeom>
        </p:spPr>
      </p:pic>
      <p:pic>
        <p:nvPicPr>
          <p:cNvPr id="33" name="Picture 32">
            <a:extLst>
              <a:ext uri="{FF2B5EF4-FFF2-40B4-BE49-F238E27FC236}">
                <a16:creationId xmlns:a16="http://schemas.microsoft.com/office/drawing/2014/main" id="{52D00E42-95EA-1479-2056-5282CF2C3BE2}"/>
              </a:ext>
            </a:extLst>
          </p:cNvPr>
          <p:cNvPicPr>
            <a:picLocks noChangeAspect="1"/>
          </p:cNvPicPr>
          <p:nvPr/>
        </p:nvPicPr>
        <p:blipFill>
          <a:blip r:embed="rId4"/>
          <a:stretch>
            <a:fillRect/>
          </a:stretch>
        </p:blipFill>
        <p:spPr>
          <a:xfrm>
            <a:off x="9659065" y="1641460"/>
            <a:ext cx="911729" cy="911729"/>
          </a:xfrm>
          <a:prstGeom prst="rect">
            <a:avLst/>
          </a:prstGeom>
        </p:spPr>
      </p:pic>
      <p:graphicFrame>
        <p:nvGraphicFramePr>
          <p:cNvPr id="8" name="Table 7">
            <a:extLst>
              <a:ext uri="{FF2B5EF4-FFF2-40B4-BE49-F238E27FC236}">
                <a16:creationId xmlns:a16="http://schemas.microsoft.com/office/drawing/2014/main" id="{8F282EAE-740D-647D-1969-AEAEBEDABBFA}"/>
              </a:ext>
            </a:extLst>
          </p:cNvPr>
          <p:cNvGraphicFramePr>
            <a:graphicFrameLocks noGrp="1"/>
          </p:cNvGraphicFramePr>
          <p:nvPr/>
        </p:nvGraphicFramePr>
        <p:xfrm>
          <a:off x="8272854" y="4417396"/>
          <a:ext cx="3684150" cy="1676400"/>
        </p:xfrm>
        <a:graphic>
          <a:graphicData uri="http://schemas.openxmlformats.org/drawingml/2006/table">
            <a:tbl>
              <a:tblPr firstRow="1" bandRow="1"/>
              <a:tblGrid>
                <a:gridCol w="1971275">
                  <a:extLst>
                    <a:ext uri="{9D8B030D-6E8A-4147-A177-3AD203B41FA5}">
                      <a16:colId xmlns:a16="http://schemas.microsoft.com/office/drawing/2014/main" val="2818217184"/>
                    </a:ext>
                  </a:extLst>
                </a:gridCol>
                <a:gridCol w="1712875">
                  <a:extLst>
                    <a:ext uri="{9D8B030D-6E8A-4147-A177-3AD203B41FA5}">
                      <a16:colId xmlns:a16="http://schemas.microsoft.com/office/drawing/2014/main" val="1431405096"/>
                    </a:ext>
                  </a:extLst>
                </a:gridCol>
              </a:tblGrid>
              <a:tr h="289500">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IF/Next hop</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1.2.1.0/24</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IF1</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1.2.2.0/24</a:t>
                      </a:r>
                    </a:p>
                  </a:txBody>
                  <a:tcPr>
                    <a:lnL>
                      <a:noFill/>
                    </a:lnL>
                    <a:lnR>
                      <a:noFill/>
                    </a:lnR>
                    <a:lnT>
                      <a:noFill/>
                    </a:lnT>
                    <a:lnB>
                      <a:noFill/>
                    </a:lnB>
                    <a:lnTlToBr w="12700" cmpd="sng">
                      <a:noFill/>
                      <a:prstDash val="solid"/>
                    </a:lnTlToBr>
                    <a:lnBlToTr w="12700" cmpd="sng">
                      <a:noFill/>
                      <a:prstDash val="solid"/>
                    </a:lnBlToTr>
                    <a:solidFill>
                      <a:srgbClr val="838D9B"/>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IF2</a:t>
                      </a:r>
                    </a:p>
                  </a:txBody>
                  <a:tcPr>
                    <a:lnL>
                      <a:noFill/>
                    </a:lnL>
                    <a:lnR>
                      <a:noFill/>
                    </a:lnR>
                    <a:lnT>
                      <a:noFill/>
                    </a:lnT>
                    <a:lnB>
                      <a:no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874645885"/>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8.0.0.0/30</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IF0</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995055242"/>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Default</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8.0.0.2</a:t>
                      </a:r>
                    </a:p>
                  </a:txBody>
                  <a:tcPr>
                    <a:lnL>
                      <a:noFill/>
                    </a:lnL>
                    <a:lnR>
                      <a:noFill/>
                    </a:lnR>
                    <a:lnT>
                      <a:no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35932700"/>
                  </a:ext>
                </a:extLst>
              </a:tr>
            </a:tbl>
          </a:graphicData>
        </a:graphic>
      </p:graphicFrame>
      <p:sp>
        <p:nvSpPr>
          <p:cNvPr id="3" name="Rounded Rectangle 2">
            <a:extLst>
              <a:ext uri="{FF2B5EF4-FFF2-40B4-BE49-F238E27FC236}">
                <a16:creationId xmlns:a16="http://schemas.microsoft.com/office/drawing/2014/main" id="{057AEB6D-B254-D9BC-F87D-12F8394CF1A4}"/>
              </a:ext>
            </a:extLst>
          </p:cNvPr>
          <p:cNvSpPr/>
          <p:nvPr/>
        </p:nvSpPr>
        <p:spPr>
          <a:xfrm>
            <a:off x="119288" y="4001682"/>
            <a:ext cx="8186510" cy="1084667"/>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latin typeface="Avenir Book" charset="0"/>
                <a:ea typeface="Avenir Book" charset="0"/>
                <a:cs typeface="Avenir Book" charset="0"/>
              </a:rPr>
              <a:t>The story so far:</a:t>
            </a:r>
            <a:br>
              <a:rPr lang="en-US" dirty="0">
                <a:latin typeface="Avenir Book" charset="0"/>
                <a:ea typeface="Avenir Book" charset="0"/>
                <a:cs typeface="Avenir Book" charset="0"/>
              </a:rPr>
            </a:br>
            <a:r>
              <a:rPr lang="en-US" dirty="0">
                <a:latin typeface="Avenir Book" charset="0"/>
                <a:ea typeface="Avenir Book" charset="0"/>
                <a:cs typeface="Avenir Book" charset="0"/>
              </a:rPr>
              <a:t>=&gt;Can “easily” communicate with nodes on the same network, </a:t>
            </a:r>
            <a:br>
              <a:rPr lang="en-US" dirty="0">
                <a:latin typeface="Avenir Book" charset="0"/>
                <a:ea typeface="Avenir Book" charset="0"/>
                <a:cs typeface="Avenir Book" charset="0"/>
              </a:rPr>
            </a:br>
            <a:r>
              <a:rPr lang="en-US" dirty="0">
                <a:latin typeface="Avenir Book" charset="0"/>
                <a:ea typeface="Avenir Book" charset="0"/>
                <a:cs typeface="Avenir Book" charset="0"/>
              </a:rPr>
              <a:t>but what about other networks? </a:t>
            </a:r>
            <a:br>
              <a:rPr lang="en-US" dirty="0">
                <a:latin typeface="Avenir Book" charset="0"/>
                <a:ea typeface="Avenir Book" charset="0"/>
                <a:cs typeface="Avenir Book" charset="0"/>
              </a:rPr>
            </a:br>
            <a:r>
              <a:rPr lang="en-US" dirty="0">
                <a:latin typeface="Avenir Book" charset="0"/>
                <a:ea typeface="Avenir Book" charset="0"/>
                <a:cs typeface="Avenir Book" charset="0"/>
                <a:sym typeface="Wingdings" pitchFamily="2" charset="2"/>
              </a:rPr>
              <a:t>=&gt; Routers know about multiple networks, forward packets between them</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966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13</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8525567" y="2197255"/>
            <a:ext cx="3293703" cy="12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8457800" y="557483"/>
            <a:ext cx="3293703" cy="1652319"/>
          </a:xfrm>
          <a:prstGeom prst="bentConnector3">
            <a:avLst>
              <a:gd name="adj1" fmla="val 499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8525574" y="2209799"/>
            <a:ext cx="3225929" cy="1612913"/>
          </a:xfrm>
          <a:prstGeom prst="bentConnector3">
            <a:avLst>
              <a:gd name="adj1" fmla="val 504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8491835" y="881580"/>
            <a:ext cx="918841" cy="379656"/>
          </a:xfrm>
          <a:prstGeom prst="rect">
            <a:avLst/>
          </a:prstGeom>
          <a:noFill/>
        </p:spPr>
        <p:txBody>
          <a:bodyPr wrap="none" rtlCol="0">
            <a:spAutoFit/>
          </a:bodyPr>
          <a:lstStyle/>
          <a:p>
            <a:r>
              <a:rPr lang="en-US" sz="1867"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8801190" y="428102"/>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2CFF916A-15A9-7644-86FA-9A98D9669EE6}"/>
              </a:ext>
            </a:extLst>
          </p:cNvPr>
          <p:cNvSpPr/>
          <p:nvPr/>
        </p:nvSpPr>
        <p:spPr>
          <a:xfrm>
            <a:off x="8798553" y="2050408"/>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ectangle 31">
            <a:extLst>
              <a:ext uri="{FF2B5EF4-FFF2-40B4-BE49-F238E27FC236}">
                <a16:creationId xmlns:a16="http://schemas.microsoft.com/office/drawing/2014/main" id="{E14AC48C-F81D-FE41-8DDA-ACA047306205}"/>
              </a:ext>
            </a:extLst>
          </p:cNvPr>
          <p:cNvSpPr/>
          <p:nvPr/>
        </p:nvSpPr>
        <p:spPr>
          <a:xfrm>
            <a:off x="8798553" y="3669550"/>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E25730E4-7B16-5148-87DD-7EB69D58C0E0}"/>
              </a:ext>
            </a:extLst>
          </p:cNvPr>
          <p:cNvSpPr/>
          <p:nvPr/>
        </p:nvSpPr>
        <p:spPr>
          <a:xfrm>
            <a:off x="11449193" y="207113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6762D3E4-ACD8-2545-81A6-066613DDDE39}"/>
              </a:ext>
            </a:extLst>
          </p:cNvPr>
          <p:cNvSpPr txBox="1"/>
          <p:nvPr/>
        </p:nvSpPr>
        <p:spPr>
          <a:xfrm>
            <a:off x="8604046" y="2510661"/>
            <a:ext cx="918841" cy="379656"/>
          </a:xfrm>
          <a:prstGeom prst="rect">
            <a:avLst/>
          </a:prstGeom>
          <a:noFill/>
        </p:spPr>
        <p:txBody>
          <a:bodyPr wrap="none" rtlCol="0">
            <a:spAutoFit/>
          </a:bodyPr>
          <a:lstStyle/>
          <a:p>
            <a:r>
              <a:rPr lang="en-US" sz="1867"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8596195" y="4123572"/>
            <a:ext cx="1184940" cy="379656"/>
          </a:xfrm>
          <a:prstGeom prst="rect">
            <a:avLst/>
          </a:prstGeom>
          <a:noFill/>
        </p:spPr>
        <p:txBody>
          <a:bodyPr wrap="none" rtlCol="0">
            <a:spAutoFit/>
          </a:bodyPr>
          <a:lstStyle/>
          <a:p>
            <a:r>
              <a:rPr lang="en-US" sz="1867" dirty="0">
                <a:latin typeface="Avenir Book" panose="02000503020000020003" pitchFamily="2" charset="0"/>
              </a:rPr>
              <a:t>1.2.1.200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11108176" y="2687305"/>
            <a:ext cx="918841" cy="379656"/>
          </a:xfrm>
          <a:prstGeom prst="rect">
            <a:avLst/>
          </a:prstGeom>
          <a:noFill/>
        </p:spPr>
        <p:txBody>
          <a:bodyPr wrap="none" rtlCol="0">
            <a:spAutoFit/>
          </a:bodyPr>
          <a:lstStyle/>
          <a:p>
            <a:r>
              <a:rPr lang="en-US" sz="1867" dirty="0">
                <a:latin typeface="Avenir Book" panose="02000503020000020003" pitchFamily="2" charset="0"/>
              </a:rPr>
              <a:t>1.2.1.1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11244091" y="2268308"/>
            <a:ext cx="513282" cy="379656"/>
          </a:xfrm>
          <a:prstGeom prst="rect">
            <a:avLst/>
          </a:prstGeom>
          <a:noFill/>
        </p:spPr>
        <p:txBody>
          <a:bodyPr wrap="none" rtlCol="0">
            <a:spAutoFit/>
          </a:bodyPr>
          <a:lstStyle/>
          <a:p>
            <a:r>
              <a:rPr lang="en-US" sz="1867" dirty="0">
                <a:latin typeface="Avenir Book" panose="02000503020000020003" pitchFamily="2" charset="0"/>
              </a:rPr>
              <a:t>IF1</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8035972" y="141018"/>
            <a:ext cx="911729" cy="911729"/>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8035974" y="1804117"/>
            <a:ext cx="911729" cy="911729"/>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8035971" y="3366855"/>
            <a:ext cx="911729" cy="911729"/>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1502" y="1627228"/>
            <a:ext cx="1725593" cy="1165144"/>
          </a:xfrm>
          <a:prstGeom prst="rect">
            <a:avLst/>
          </a:prstGeom>
        </p:spPr>
      </p:pic>
      <p:sp>
        <p:nvSpPr>
          <p:cNvPr id="3" name="Rounded Rectangle 2">
            <a:extLst>
              <a:ext uri="{FF2B5EF4-FFF2-40B4-BE49-F238E27FC236}">
                <a16:creationId xmlns:a16="http://schemas.microsoft.com/office/drawing/2014/main" id="{CC9DD5AB-3761-8F70-D298-63D9DD80B59F}"/>
              </a:ext>
            </a:extLst>
          </p:cNvPr>
          <p:cNvSpPr/>
          <p:nvPr/>
        </p:nvSpPr>
        <p:spPr>
          <a:xfrm>
            <a:off x="7814375" y="0"/>
            <a:ext cx="4244472" cy="5137151"/>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6FDB7DBC-61D5-818A-4AF6-0BF9AB6A2615}"/>
              </a:ext>
            </a:extLst>
          </p:cNvPr>
          <p:cNvSpPr txBox="1"/>
          <p:nvPr/>
        </p:nvSpPr>
        <p:spPr>
          <a:xfrm>
            <a:off x="8402047" y="4637481"/>
            <a:ext cx="3345788" cy="461665"/>
          </a:xfrm>
          <a:prstGeom prst="rect">
            <a:avLst/>
          </a:prstGeom>
          <a:noFill/>
        </p:spPr>
        <p:txBody>
          <a:bodyPr wrap="none" rtlCol="0">
            <a:spAutoFit/>
          </a:bodyPr>
          <a:lstStyle/>
          <a:p>
            <a:r>
              <a:rPr lang="en-US" sz="2400" dirty="0">
                <a:latin typeface="Avenir Book" charset="0"/>
                <a:ea typeface="Avenir Book" charset="0"/>
                <a:cs typeface="Avenir Book" charset="0"/>
              </a:rPr>
              <a:t>Subnet “A”: 1.2.1.0/24</a:t>
            </a:r>
          </a:p>
        </p:txBody>
      </p:sp>
      <p:sp>
        <p:nvSpPr>
          <p:cNvPr id="2" name="TextBox 1">
            <a:extLst>
              <a:ext uri="{FF2B5EF4-FFF2-40B4-BE49-F238E27FC236}">
                <a16:creationId xmlns:a16="http://schemas.microsoft.com/office/drawing/2014/main" id="{A09391FF-AB78-B4AB-901A-38D3827D628F}"/>
              </a:ext>
            </a:extLst>
          </p:cNvPr>
          <p:cNvSpPr txBox="1"/>
          <p:nvPr/>
        </p:nvSpPr>
        <p:spPr>
          <a:xfrm>
            <a:off x="88526" y="72579"/>
            <a:ext cx="8459367" cy="1077218"/>
          </a:xfrm>
          <a:prstGeom prst="rect">
            <a:avLst/>
          </a:prstGeom>
          <a:noFill/>
        </p:spPr>
        <p:txBody>
          <a:bodyPr wrap="square" rtlCol="0">
            <a:spAutoFit/>
          </a:bodyPr>
          <a:lstStyle/>
          <a:p>
            <a:r>
              <a:rPr lang="en-US" sz="3200" dirty="0">
                <a:latin typeface="Avenir Book" charset="0"/>
                <a:ea typeface="Avenir Book" charset="0"/>
                <a:cs typeface="Avenir Book" charset="0"/>
              </a:rPr>
              <a:t>“Local delivery”:  </a:t>
            </a:r>
            <a:br>
              <a:rPr lang="en-US" sz="3200" dirty="0">
                <a:latin typeface="Avenir Book" charset="0"/>
                <a:ea typeface="Avenir Book" charset="0"/>
                <a:cs typeface="Avenir Book" charset="0"/>
              </a:rPr>
            </a:br>
            <a:r>
              <a:rPr lang="en-US" sz="3200" dirty="0">
                <a:latin typeface="Avenir Book" charset="0"/>
                <a:ea typeface="Avenir Book" charset="0"/>
                <a:cs typeface="Avenir Book" charset="0"/>
              </a:rPr>
              <a:t>what does it mean to send to IF1?</a:t>
            </a:r>
          </a:p>
        </p:txBody>
      </p:sp>
      <p:graphicFrame>
        <p:nvGraphicFramePr>
          <p:cNvPr id="10" name="Table 9">
            <a:extLst>
              <a:ext uri="{FF2B5EF4-FFF2-40B4-BE49-F238E27FC236}">
                <a16:creationId xmlns:a16="http://schemas.microsoft.com/office/drawing/2014/main" id="{27B4F83A-24CA-C036-B294-970F663B55FB}"/>
              </a:ext>
            </a:extLst>
          </p:cNvPr>
          <p:cNvGraphicFramePr>
            <a:graphicFrameLocks noGrp="1"/>
          </p:cNvGraphicFramePr>
          <p:nvPr>
            <p:extLst>
              <p:ext uri="{D42A27DB-BD31-4B8C-83A1-F6EECF244321}">
                <p14:modId xmlns:p14="http://schemas.microsoft.com/office/powerpoint/2010/main" val="46757797"/>
              </p:ext>
            </p:extLst>
          </p:nvPr>
        </p:nvGraphicFramePr>
        <p:xfrm>
          <a:off x="8262576" y="5333779"/>
          <a:ext cx="3684150" cy="1005840"/>
        </p:xfrm>
        <a:graphic>
          <a:graphicData uri="http://schemas.openxmlformats.org/drawingml/2006/table">
            <a:tbl>
              <a:tblPr firstRow="1" bandRow="1"/>
              <a:tblGrid>
                <a:gridCol w="1971275">
                  <a:extLst>
                    <a:ext uri="{9D8B030D-6E8A-4147-A177-3AD203B41FA5}">
                      <a16:colId xmlns:a16="http://schemas.microsoft.com/office/drawing/2014/main" val="2818217184"/>
                    </a:ext>
                  </a:extLst>
                </a:gridCol>
                <a:gridCol w="1712875">
                  <a:extLst>
                    <a:ext uri="{9D8B030D-6E8A-4147-A177-3AD203B41FA5}">
                      <a16:colId xmlns:a16="http://schemas.microsoft.com/office/drawing/2014/main" val="1431405096"/>
                    </a:ext>
                  </a:extLst>
                </a:gridCol>
              </a:tblGrid>
              <a:tr h="289500">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IF/Next hop</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1.2.1.0/24</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IF1</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a:t>
                      </a:r>
                    </a:p>
                  </a:txBody>
                  <a:tcPr>
                    <a:lnL>
                      <a:noFill/>
                    </a:lnL>
                    <a:lnR>
                      <a:noFill/>
                    </a:lnR>
                    <a:lnT>
                      <a:noFill/>
                    </a:lnT>
                    <a:lnB>
                      <a:noFill/>
                    </a:lnB>
                    <a:lnTlToBr w="12700" cmpd="sng">
                      <a:noFill/>
                      <a:prstDash val="solid"/>
                    </a:lnTlToBr>
                    <a:lnBlToTr w="12700" cmpd="sng">
                      <a:noFill/>
                      <a:prstDash val="solid"/>
                    </a:lnBlToTr>
                    <a:solidFill>
                      <a:srgbClr val="838D9B"/>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a:t>
                      </a:r>
                    </a:p>
                  </a:txBody>
                  <a:tcPr>
                    <a:lnL>
                      <a:noFill/>
                    </a:lnL>
                    <a:lnR>
                      <a:noFill/>
                    </a:lnR>
                    <a:lnT>
                      <a:noFill/>
                    </a:lnT>
                    <a:lnB>
                      <a:no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874645885"/>
                  </a:ext>
                </a:extLst>
              </a:tr>
            </a:tbl>
          </a:graphicData>
        </a:graphic>
      </p:graphicFrame>
      <p:sp>
        <p:nvSpPr>
          <p:cNvPr id="20" name="Rectangular Callout 19">
            <a:extLst>
              <a:ext uri="{FF2B5EF4-FFF2-40B4-BE49-F238E27FC236}">
                <a16:creationId xmlns:a16="http://schemas.microsoft.com/office/drawing/2014/main" id="{984502B2-772F-E9F9-580E-D07F423C5881}"/>
              </a:ext>
            </a:extLst>
          </p:cNvPr>
          <p:cNvSpPr/>
          <p:nvPr/>
        </p:nvSpPr>
        <p:spPr>
          <a:xfrm>
            <a:off x="9874753" y="734683"/>
            <a:ext cx="2228721" cy="853204"/>
          </a:xfrm>
          <a:prstGeom prst="wedgeRectCallout">
            <a:avLst>
              <a:gd name="adj1" fmla="val 39528"/>
              <a:gd name="adj2" fmla="val 82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1.2.4.100</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1.2.1.3</a:t>
            </a:r>
          </a:p>
          <a:p>
            <a:r>
              <a:rPr lang="en-US" sz="1600" b="1"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318242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CB48C81-031F-3653-367C-07D84797FCD4}"/>
              </a:ext>
            </a:extLst>
          </p:cNvPr>
          <p:cNvSpPr>
            <a:spLocks noGrp="1"/>
          </p:cNvSpPr>
          <p:nvPr>
            <p:ph idx="1"/>
          </p:nvPr>
        </p:nvSpPr>
        <p:spPr>
          <a:xfrm>
            <a:off x="245274" y="1310736"/>
            <a:ext cx="7215513" cy="5028883"/>
          </a:xfrm>
        </p:spPr>
        <p:txBody>
          <a:bodyPr>
            <a:normAutofit/>
          </a:bodyPr>
          <a:lstStyle/>
          <a:p>
            <a:pPr marL="0" indent="0">
              <a:buNone/>
            </a:pPr>
            <a:r>
              <a:rPr lang="en-US" sz="2400" dirty="0"/>
              <a:t>So far:  “easy” to communicate with nodes on the same network.  But how?</a:t>
            </a:r>
          </a:p>
          <a:p>
            <a:pPr marL="0" indent="0">
              <a:buNone/>
            </a:pPr>
            <a:endParaRPr lang="en-US" sz="2400" dirty="0"/>
          </a:p>
          <a:p>
            <a:pPr marL="0" indent="0">
              <a:buNone/>
            </a:pPr>
            <a:r>
              <a:rPr lang="en-US" sz="2400" dirty="0">
                <a:latin typeface="Avenir Book" charset="0"/>
                <a:ea typeface="Avenir Book" charset="0"/>
                <a:cs typeface="Avenir Book" charset="0"/>
              </a:rPr>
              <a:t>To send a packet on a local network, we need:</a:t>
            </a:r>
          </a:p>
          <a:p>
            <a:r>
              <a:rPr lang="en-US" sz="2400" dirty="0" err="1">
                <a:latin typeface="Avenir Book" charset="0"/>
                <a:ea typeface="Avenir Book" charset="0"/>
                <a:cs typeface="Avenir Book" charset="0"/>
              </a:rPr>
              <a:t>Dest</a:t>
            </a:r>
            <a:r>
              <a:rPr lang="en-US" sz="2400" dirty="0">
                <a:latin typeface="Avenir Book" charset="0"/>
                <a:ea typeface="Avenir Book" charset="0"/>
                <a:cs typeface="Avenir Book" charset="0"/>
              </a:rPr>
              <a:t>. IP 		 </a:t>
            </a:r>
            <a:r>
              <a:rPr lang="en-US" sz="2400" dirty="0">
                <a:solidFill>
                  <a:srgbClr val="FFC000"/>
                </a:solidFill>
                <a:latin typeface="Avenir Book" charset="0"/>
                <a:ea typeface="Avenir Book" charset="0"/>
                <a:cs typeface="Avenir Book" charset="0"/>
              </a:rPr>
              <a:t>(Network layer)</a:t>
            </a:r>
          </a:p>
          <a:p>
            <a:r>
              <a:rPr lang="en-US" sz="2400" dirty="0" err="1">
                <a:latin typeface="Avenir Book" charset="0"/>
                <a:ea typeface="Avenir Book" charset="0"/>
                <a:cs typeface="Avenir Book" charset="0"/>
              </a:rPr>
              <a:t>Dest</a:t>
            </a:r>
            <a:r>
              <a:rPr lang="en-US" sz="2400" dirty="0">
                <a:latin typeface="Avenir Book" charset="0"/>
                <a:ea typeface="Avenir Book" charset="0"/>
                <a:cs typeface="Avenir Book" charset="0"/>
              </a:rPr>
              <a:t>. MAC address	 </a:t>
            </a:r>
            <a:r>
              <a:rPr lang="en-US" sz="2400" dirty="0">
                <a:solidFill>
                  <a:srgbClr val="FFC000"/>
                </a:solidFill>
                <a:latin typeface="Avenir Book" charset="0"/>
                <a:ea typeface="Avenir Book" charset="0"/>
                <a:cs typeface="Avenir Book" charset="0"/>
              </a:rPr>
              <a:t>(Link layer)</a:t>
            </a:r>
          </a:p>
          <a:p>
            <a:endParaRPr lang="en-US" sz="2400" dirty="0"/>
          </a:p>
          <a:p>
            <a:endParaRPr lang="en-US" sz="2400" dirty="0"/>
          </a:p>
          <a:p>
            <a:endParaRPr lang="en-US" sz="2400" dirty="0"/>
          </a:p>
          <a:p>
            <a:pPr marL="0" indent="0">
              <a:buNone/>
            </a:pPr>
            <a:r>
              <a:rPr lang="en-US" sz="2400" dirty="0"/>
              <a:t>Assume:  link layer can figure out the rest once we fill in this info</a:t>
            </a:r>
          </a:p>
        </p:txBody>
      </p:sp>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14</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8525567" y="2197255"/>
            <a:ext cx="3293703" cy="12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8457800" y="557483"/>
            <a:ext cx="3293703" cy="1652319"/>
          </a:xfrm>
          <a:prstGeom prst="bentConnector3">
            <a:avLst>
              <a:gd name="adj1" fmla="val 499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601AEFED-9C77-C643-84A4-DE003DDE20DE}"/>
              </a:ext>
            </a:extLst>
          </p:cNvPr>
          <p:cNvCxnSpPr>
            <a:cxnSpLocks/>
            <a:stCxn id="6" idx="1"/>
          </p:cNvCxnSpPr>
          <p:nvPr/>
        </p:nvCxnSpPr>
        <p:spPr>
          <a:xfrm rot="10800000" flipV="1">
            <a:off x="8525574" y="2209799"/>
            <a:ext cx="3225929" cy="1612913"/>
          </a:xfrm>
          <a:prstGeom prst="bentConnector3">
            <a:avLst>
              <a:gd name="adj1" fmla="val 504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8491835" y="881580"/>
            <a:ext cx="918841" cy="379656"/>
          </a:xfrm>
          <a:prstGeom prst="rect">
            <a:avLst/>
          </a:prstGeom>
          <a:noFill/>
        </p:spPr>
        <p:txBody>
          <a:bodyPr wrap="none" rtlCol="0">
            <a:spAutoFit/>
          </a:bodyPr>
          <a:lstStyle/>
          <a:p>
            <a:r>
              <a:rPr lang="en-US" sz="1867" dirty="0">
                <a:latin typeface="Avenir Book" panose="02000503020000020003" pitchFamily="2" charset="0"/>
              </a:rPr>
              <a:t>1.2.1.2</a:t>
            </a:r>
          </a:p>
        </p:txBody>
      </p:sp>
      <p:sp>
        <p:nvSpPr>
          <p:cNvPr id="30" name="Rectangle 29">
            <a:extLst>
              <a:ext uri="{FF2B5EF4-FFF2-40B4-BE49-F238E27FC236}">
                <a16:creationId xmlns:a16="http://schemas.microsoft.com/office/drawing/2014/main" id="{2D8BC8B3-1317-B540-AC65-BE4687560CFF}"/>
              </a:ext>
            </a:extLst>
          </p:cNvPr>
          <p:cNvSpPr/>
          <p:nvPr/>
        </p:nvSpPr>
        <p:spPr>
          <a:xfrm>
            <a:off x="8801190" y="428102"/>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2CFF916A-15A9-7644-86FA-9A98D9669EE6}"/>
              </a:ext>
            </a:extLst>
          </p:cNvPr>
          <p:cNvSpPr/>
          <p:nvPr/>
        </p:nvSpPr>
        <p:spPr>
          <a:xfrm>
            <a:off x="8798553" y="2050408"/>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ectangle 31">
            <a:extLst>
              <a:ext uri="{FF2B5EF4-FFF2-40B4-BE49-F238E27FC236}">
                <a16:creationId xmlns:a16="http://schemas.microsoft.com/office/drawing/2014/main" id="{E14AC48C-F81D-FE41-8DDA-ACA047306205}"/>
              </a:ext>
            </a:extLst>
          </p:cNvPr>
          <p:cNvSpPr/>
          <p:nvPr/>
        </p:nvSpPr>
        <p:spPr>
          <a:xfrm>
            <a:off x="8798553" y="3669550"/>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E25730E4-7B16-5148-87DD-7EB69D58C0E0}"/>
              </a:ext>
            </a:extLst>
          </p:cNvPr>
          <p:cNvSpPr/>
          <p:nvPr/>
        </p:nvSpPr>
        <p:spPr>
          <a:xfrm>
            <a:off x="11449193" y="207113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6762D3E4-ACD8-2545-81A6-066613DDDE39}"/>
              </a:ext>
            </a:extLst>
          </p:cNvPr>
          <p:cNvSpPr txBox="1"/>
          <p:nvPr/>
        </p:nvSpPr>
        <p:spPr>
          <a:xfrm>
            <a:off x="8604046" y="2510661"/>
            <a:ext cx="918841" cy="379656"/>
          </a:xfrm>
          <a:prstGeom prst="rect">
            <a:avLst/>
          </a:prstGeom>
          <a:noFill/>
        </p:spPr>
        <p:txBody>
          <a:bodyPr wrap="none" rtlCol="0">
            <a:spAutoFit/>
          </a:bodyPr>
          <a:lstStyle/>
          <a:p>
            <a:r>
              <a:rPr lang="en-US" sz="1867" dirty="0">
                <a:latin typeface="Avenir Book" panose="02000503020000020003" pitchFamily="2" charset="0"/>
              </a:rPr>
              <a:t>1.2.1.3</a:t>
            </a:r>
          </a:p>
        </p:txBody>
      </p:sp>
      <p:sp>
        <p:nvSpPr>
          <p:cNvPr id="43" name="TextBox 42">
            <a:extLst>
              <a:ext uri="{FF2B5EF4-FFF2-40B4-BE49-F238E27FC236}">
                <a16:creationId xmlns:a16="http://schemas.microsoft.com/office/drawing/2014/main" id="{1017AF6B-AEA4-9043-A082-EEB5247BF1D6}"/>
              </a:ext>
            </a:extLst>
          </p:cNvPr>
          <p:cNvSpPr txBox="1"/>
          <p:nvPr/>
        </p:nvSpPr>
        <p:spPr>
          <a:xfrm>
            <a:off x="8596195" y="4123572"/>
            <a:ext cx="1184940" cy="379656"/>
          </a:xfrm>
          <a:prstGeom prst="rect">
            <a:avLst/>
          </a:prstGeom>
          <a:noFill/>
        </p:spPr>
        <p:txBody>
          <a:bodyPr wrap="none" rtlCol="0">
            <a:spAutoFit/>
          </a:bodyPr>
          <a:lstStyle/>
          <a:p>
            <a:r>
              <a:rPr lang="en-US" sz="1867" dirty="0">
                <a:latin typeface="Avenir Book" panose="02000503020000020003" pitchFamily="2" charset="0"/>
              </a:rPr>
              <a:t>1.2.1.200</a:t>
            </a:r>
          </a:p>
        </p:txBody>
      </p:sp>
      <p:sp>
        <p:nvSpPr>
          <p:cNvPr id="46" name="TextBox 45">
            <a:extLst>
              <a:ext uri="{FF2B5EF4-FFF2-40B4-BE49-F238E27FC236}">
                <a16:creationId xmlns:a16="http://schemas.microsoft.com/office/drawing/2014/main" id="{A94B0637-5C54-9540-BD93-4953575C0875}"/>
              </a:ext>
            </a:extLst>
          </p:cNvPr>
          <p:cNvSpPr txBox="1"/>
          <p:nvPr/>
        </p:nvSpPr>
        <p:spPr>
          <a:xfrm>
            <a:off x="11108176" y="2687305"/>
            <a:ext cx="918841" cy="379656"/>
          </a:xfrm>
          <a:prstGeom prst="rect">
            <a:avLst/>
          </a:prstGeom>
          <a:noFill/>
        </p:spPr>
        <p:txBody>
          <a:bodyPr wrap="none" rtlCol="0">
            <a:spAutoFit/>
          </a:bodyPr>
          <a:lstStyle/>
          <a:p>
            <a:r>
              <a:rPr lang="en-US" sz="1867" dirty="0">
                <a:latin typeface="Avenir Book" panose="02000503020000020003" pitchFamily="2" charset="0"/>
              </a:rPr>
              <a:t>1.2.1.1</a:t>
            </a:r>
          </a:p>
        </p:txBody>
      </p:sp>
      <p:sp>
        <p:nvSpPr>
          <p:cNvPr id="48" name="TextBox 47">
            <a:extLst>
              <a:ext uri="{FF2B5EF4-FFF2-40B4-BE49-F238E27FC236}">
                <a16:creationId xmlns:a16="http://schemas.microsoft.com/office/drawing/2014/main" id="{8E581916-4C00-CD41-985A-80C5E252098F}"/>
              </a:ext>
            </a:extLst>
          </p:cNvPr>
          <p:cNvSpPr txBox="1"/>
          <p:nvPr/>
        </p:nvSpPr>
        <p:spPr>
          <a:xfrm>
            <a:off x="11244091" y="2268308"/>
            <a:ext cx="513282" cy="379656"/>
          </a:xfrm>
          <a:prstGeom prst="rect">
            <a:avLst/>
          </a:prstGeom>
          <a:noFill/>
        </p:spPr>
        <p:txBody>
          <a:bodyPr wrap="none" rtlCol="0">
            <a:spAutoFit/>
          </a:bodyPr>
          <a:lstStyle/>
          <a:p>
            <a:r>
              <a:rPr lang="en-US" sz="1867" dirty="0">
                <a:latin typeface="Avenir Book" panose="02000503020000020003" pitchFamily="2" charset="0"/>
              </a:rPr>
              <a:t>IF1</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8035972" y="141018"/>
            <a:ext cx="911729" cy="911729"/>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8035974" y="1804117"/>
            <a:ext cx="911729" cy="911729"/>
          </a:xfrm>
          <a:prstGeom prst="rect">
            <a:avLst/>
          </a:prstGeom>
        </p:spPr>
      </p:pic>
      <p:pic>
        <p:nvPicPr>
          <p:cNvPr id="15" name="Picture 14">
            <a:extLst>
              <a:ext uri="{FF2B5EF4-FFF2-40B4-BE49-F238E27FC236}">
                <a16:creationId xmlns:a16="http://schemas.microsoft.com/office/drawing/2014/main" id="{052FD16D-3100-9249-9D1E-2867B82AE38C}"/>
              </a:ext>
            </a:extLst>
          </p:cNvPr>
          <p:cNvPicPr>
            <a:picLocks noChangeAspect="1"/>
          </p:cNvPicPr>
          <p:nvPr/>
        </p:nvPicPr>
        <p:blipFill>
          <a:blip r:embed="rId3"/>
          <a:stretch>
            <a:fillRect/>
          </a:stretch>
        </p:blipFill>
        <p:spPr>
          <a:xfrm>
            <a:off x="8035971" y="3366855"/>
            <a:ext cx="911729" cy="911729"/>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1502" y="1627228"/>
            <a:ext cx="1725593" cy="1165144"/>
          </a:xfrm>
          <a:prstGeom prst="rect">
            <a:avLst/>
          </a:prstGeom>
        </p:spPr>
      </p:pic>
      <p:sp>
        <p:nvSpPr>
          <p:cNvPr id="3" name="Rounded Rectangle 2">
            <a:extLst>
              <a:ext uri="{FF2B5EF4-FFF2-40B4-BE49-F238E27FC236}">
                <a16:creationId xmlns:a16="http://schemas.microsoft.com/office/drawing/2014/main" id="{CC9DD5AB-3761-8F70-D298-63D9DD80B59F}"/>
              </a:ext>
            </a:extLst>
          </p:cNvPr>
          <p:cNvSpPr/>
          <p:nvPr/>
        </p:nvSpPr>
        <p:spPr>
          <a:xfrm>
            <a:off x="7814375" y="0"/>
            <a:ext cx="4244472" cy="5137151"/>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6FDB7DBC-61D5-818A-4AF6-0BF9AB6A2615}"/>
              </a:ext>
            </a:extLst>
          </p:cNvPr>
          <p:cNvSpPr txBox="1"/>
          <p:nvPr/>
        </p:nvSpPr>
        <p:spPr>
          <a:xfrm>
            <a:off x="8402047" y="4637481"/>
            <a:ext cx="3345788" cy="461665"/>
          </a:xfrm>
          <a:prstGeom prst="rect">
            <a:avLst/>
          </a:prstGeom>
          <a:noFill/>
        </p:spPr>
        <p:txBody>
          <a:bodyPr wrap="none" rtlCol="0">
            <a:spAutoFit/>
          </a:bodyPr>
          <a:lstStyle/>
          <a:p>
            <a:r>
              <a:rPr lang="en-US" sz="2400" dirty="0">
                <a:latin typeface="Avenir Book" charset="0"/>
                <a:ea typeface="Avenir Book" charset="0"/>
                <a:cs typeface="Avenir Book" charset="0"/>
              </a:rPr>
              <a:t>Subnet “A”: 1.2.1.0/24</a:t>
            </a:r>
          </a:p>
        </p:txBody>
      </p:sp>
      <p:sp>
        <p:nvSpPr>
          <p:cNvPr id="2" name="TextBox 1">
            <a:extLst>
              <a:ext uri="{FF2B5EF4-FFF2-40B4-BE49-F238E27FC236}">
                <a16:creationId xmlns:a16="http://schemas.microsoft.com/office/drawing/2014/main" id="{A09391FF-AB78-B4AB-901A-38D3827D628F}"/>
              </a:ext>
            </a:extLst>
          </p:cNvPr>
          <p:cNvSpPr txBox="1"/>
          <p:nvPr/>
        </p:nvSpPr>
        <p:spPr>
          <a:xfrm>
            <a:off x="88526" y="72579"/>
            <a:ext cx="8459367" cy="1077218"/>
          </a:xfrm>
          <a:prstGeom prst="rect">
            <a:avLst/>
          </a:prstGeom>
          <a:noFill/>
        </p:spPr>
        <p:txBody>
          <a:bodyPr wrap="square" rtlCol="0">
            <a:spAutoFit/>
          </a:bodyPr>
          <a:lstStyle/>
          <a:p>
            <a:r>
              <a:rPr lang="en-US" sz="3200" dirty="0">
                <a:latin typeface="Avenir Book" charset="0"/>
                <a:ea typeface="Avenir Book" charset="0"/>
                <a:cs typeface="Avenir Book" charset="0"/>
              </a:rPr>
              <a:t>“Local delivery”:  </a:t>
            </a:r>
            <a:br>
              <a:rPr lang="en-US" sz="3200" dirty="0">
                <a:latin typeface="Avenir Book" charset="0"/>
                <a:ea typeface="Avenir Book" charset="0"/>
                <a:cs typeface="Avenir Book" charset="0"/>
              </a:rPr>
            </a:br>
            <a:r>
              <a:rPr lang="en-US" sz="3200" dirty="0">
                <a:latin typeface="Avenir Book" charset="0"/>
                <a:ea typeface="Avenir Book" charset="0"/>
                <a:cs typeface="Avenir Book" charset="0"/>
              </a:rPr>
              <a:t>what does it mean to send to IF1?</a:t>
            </a:r>
          </a:p>
        </p:txBody>
      </p:sp>
      <p:graphicFrame>
        <p:nvGraphicFramePr>
          <p:cNvPr id="10" name="Table 9">
            <a:extLst>
              <a:ext uri="{FF2B5EF4-FFF2-40B4-BE49-F238E27FC236}">
                <a16:creationId xmlns:a16="http://schemas.microsoft.com/office/drawing/2014/main" id="{27B4F83A-24CA-C036-B294-970F663B55FB}"/>
              </a:ext>
            </a:extLst>
          </p:cNvPr>
          <p:cNvGraphicFramePr>
            <a:graphicFrameLocks noGrp="1"/>
          </p:cNvGraphicFramePr>
          <p:nvPr/>
        </p:nvGraphicFramePr>
        <p:xfrm>
          <a:off x="8262576" y="5333779"/>
          <a:ext cx="3684150" cy="1005840"/>
        </p:xfrm>
        <a:graphic>
          <a:graphicData uri="http://schemas.openxmlformats.org/drawingml/2006/table">
            <a:tbl>
              <a:tblPr firstRow="1" bandRow="1"/>
              <a:tblGrid>
                <a:gridCol w="1971275">
                  <a:extLst>
                    <a:ext uri="{9D8B030D-6E8A-4147-A177-3AD203B41FA5}">
                      <a16:colId xmlns:a16="http://schemas.microsoft.com/office/drawing/2014/main" val="2818217184"/>
                    </a:ext>
                  </a:extLst>
                </a:gridCol>
                <a:gridCol w="1712875">
                  <a:extLst>
                    <a:ext uri="{9D8B030D-6E8A-4147-A177-3AD203B41FA5}">
                      <a16:colId xmlns:a16="http://schemas.microsoft.com/office/drawing/2014/main" val="1431405096"/>
                    </a:ext>
                  </a:extLst>
                </a:gridCol>
              </a:tblGrid>
              <a:tr h="289500">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IF/Next hop</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1.2.1.0/24</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IF1</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a:t>
                      </a:r>
                    </a:p>
                  </a:txBody>
                  <a:tcPr>
                    <a:lnL>
                      <a:noFill/>
                    </a:lnL>
                    <a:lnR>
                      <a:noFill/>
                    </a:lnR>
                    <a:lnT>
                      <a:noFill/>
                    </a:lnT>
                    <a:lnB>
                      <a:noFill/>
                    </a:lnB>
                    <a:lnTlToBr w="12700" cmpd="sng">
                      <a:noFill/>
                      <a:prstDash val="solid"/>
                    </a:lnTlToBr>
                    <a:lnBlToTr w="12700" cmpd="sng">
                      <a:noFill/>
                      <a:prstDash val="solid"/>
                    </a:lnBlToTr>
                    <a:solidFill>
                      <a:srgbClr val="838D9B"/>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a:t>
                      </a:r>
                    </a:p>
                  </a:txBody>
                  <a:tcPr>
                    <a:lnL>
                      <a:noFill/>
                    </a:lnL>
                    <a:lnR>
                      <a:noFill/>
                    </a:lnR>
                    <a:lnT>
                      <a:noFill/>
                    </a:lnT>
                    <a:lnB>
                      <a:no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874645885"/>
                  </a:ext>
                </a:extLst>
              </a:tr>
            </a:tbl>
          </a:graphicData>
        </a:graphic>
      </p:graphicFrame>
      <p:sp>
        <p:nvSpPr>
          <p:cNvPr id="11" name="Rounded Rectangle 10">
            <a:extLst>
              <a:ext uri="{FF2B5EF4-FFF2-40B4-BE49-F238E27FC236}">
                <a16:creationId xmlns:a16="http://schemas.microsoft.com/office/drawing/2014/main" id="{8FF3422A-9C26-D3C9-040A-9C19A08E1975}"/>
              </a:ext>
            </a:extLst>
          </p:cNvPr>
          <p:cNvSpPr/>
          <p:nvPr/>
        </p:nvSpPr>
        <p:spPr>
          <a:xfrm>
            <a:off x="918431" y="6073596"/>
            <a:ext cx="5869198" cy="532045"/>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00" dirty="0">
              <a:latin typeface="Avenir Book" charset="0"/>
              <a:ea typeface="Avenir Book" charset="0"/>
              <a:cs typeface="Avenir Book" charset="0"/>
            </a:endParaRPr>
          </a:p>
          <a:p>
            <a:r>
              <a:rPr lang="en-US" sz="2400" dirty="0">
                <a:latin typeface="Avenir Book" charset="0"/>
                <a:ea typeface="Avenir Book" charset="0"/>
                <a:cs typeface="Avenir Book" charset="0"/>
              </a:rPr>
              <a:t>=&gt; How do we get the MAC address?</a:t>
            </a:r>
            <a:br>
              <a:rPr lang="en-US" sz="2400" dirty="0">
                <a:latin typeface="Avenir Book" charset="0"/>
                <a:ea typeface="Avenir Book" charset="0"/>
                <a:cs typeface="Avenir Book" charset="0"/>
              </a:rPr>
            </a:br>
            <a:endParaRPr lang="en-US" sz="2400" dirty="0">
              <a:latin typeface="Avenir Book" charset="0"/>
              <a:ea typeface="Avenir Book" charset="0"/>
              <a:cs typeface="Avenir Book" charset="0"/>
            </a:endParaRPr>
          </a:p>
        </p:txBody>
      </p:sp>
      <p:sp>
        <p:nvSpPr>
          <p:cNvPr id="20" name="Rectangular Callout 19">
            <a:extLst>
              <a:ext uri="{FF2B5EF4-FFF2-40B4-BE49-F238E27FC236}">
                <a16:creationId xmlns:a16="http://schemas.microsoft.com/office/drawing/2014/main" id="{984502B2-772F-E9F9-580E-D07F423C5881}"/>
              </a:ext>
            </a:extLst>
          </p:cNvPr>
          <p:cNvSpPr/>
          <p:nvPr/>
        </p:nvSpPr>
        <p:spPr>
          <a:xfrm>
            <a:off x="9874753" y="734683"/>
            <a:ext cx="2228721" cy="853204"/>
          </a:xfrm>
          <a:prstGeom prst="wedgeRectCallout">
            <a:avLst>
              <a:gd name="adj1" fmla="val 39528"/>
              <a:gd name="adj2" fmla="val 82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 1.2.4.100</a:t>
            </a:r>
          </a:p>
          <a:p>
            <a:r>
              <a:rPr lang="en-US" sz="1600" b="1" dirty="0" err="1">
                <a:latin typeface="Courier New" panose="02070309020205020404" pitchFamily="49" charset="0"/>
                <a:cs typeface="Courier New" panose="02070309020205020404" pitchFamily="49" charset="0"/>
              </a:rPr>
              <a:t>Dst</a:t>
            </a:r>
            <a:r>
              <a:rPr lang="en-US" sz="1600" b="1" dirty="0">
                <a:latin typeface="Courier New" panose="02070309020205020404" pitchFamily="49" charset="0"/>
                <a:cs typeface="Courier New" panose="02070309020205020404" pitchFamily="49" charset="0"/>
              </a:rPr>
              <a:t>: 1.2.1.3</a:t>
            </a:r>
          </a:p>
          <a:p>
            <a:r>
              <a:rPr lang="en-US" sz="1600" b="1" dirty="0">
                <a:latin typeface="Courier New" panose="02070309020205020404" pitchFamily="49" charset="0"/>
                <a:cs typeface="Courier New" panose="02070309020205020404" pitchFamily="49" charset="0"/>
              </a:rPr>
              <a:t>. . .</a:t>
            </a:r>
          </a:p>
        </p:txBody>
      </p:sp>
      <p:graphicFrame>
        <p:nvGraphicFramePr>
          <p:cNvPr id="22" name="Table 22">
            <a:extLst>
              <a:ext uri="{FF2B5EF4-FFF2-40B4-BE49-F238E27FC236}">
                <a16:creationId xmlns:a16="http://schemas.microsoft.com/office/drawing/2014/main" id="{B92E2640-95ED-94F3-C47F-74143F43EB43}"/>
              </a:ext>
            </a:extLst>
          </p:cNvPr>
          <p:cNvGraphicFramePr>
            <a:graphicFrameLocks noGrp="1"/>
          </p:cNvGraphicFramePr>
          <p:nvPr/>
        </p:nvGraphicFramePr>
        <p:xfrm>
          <a:off x="1482556" y="4064473"/>
          <a:ext cx="4299314" cy="1146015"/>
        </p:xfrm>
        <a:graphic>
          <a:graphicData uri="http://schemas.openxmlformats.org/drawingml/2006/table">
            <a:tbl>
              <a:tblPr firstRow="1" bandRow="1">
                <a:tableStyleId>{5C22544A-7EE6-4342-B048-85BDC9FD1C3A}</a:tableStyleId>
              </a:tblPr>
              <a:tblGrid>
                <a:gridCol w="725214">
                  <a:extLst>
                    <a:ext uri="{9D8B030D-6E8A-4147-A177-3AD203B41FA5}">
                      <a16:colId xmlns:a16="http://schemas.microsoft.com/office/drawing/2014/main" val="3769876376"/>
                    </a:ext>
                  </a:extLst>
                </a:gridCol>
                <a:gridCol w="1592317">
                  <a:extLst>
                    <a:ext uri="{9D8B030D-6E8A-4147-A177-3AD203B41FA5}">
                      <a16:colId xmlns:a16="http://schemas.microsoft.com/office/drawing/2014/main" val="1752141850"/>
                    </a:ext>
                  </a:extLst>
                </a:gridCol>
                <a:gridCol w="1981783">
                  <a:extLst>
                    <a:ext uri="{9D8B030D-6E8A-4147-A177-3AD203B41FA5}">
                      <a16:colId xmlns:a16="http://schemas.microsoft.com/office/drawing/2014/main" val="548426283"/>
                    </a:ext>
                  </a:extLst>
                </a:gridCol>
              </a:tblGrid>
              <a:tr h="382005">
                <a:tc>
                  <a:txBody>
                    <a:bodyPr/>
                    <a:lstStyle/>
                    <a:p>
                      <a:endParaRPr lang="en-US" sz="1800">
                        <a:solidFill>
                          <a:schemeClr val="tx1"/>
                        </a:solidFill>
                        <a:latin typeface="Avenir Book" panose="02000503020000020003"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err="1">
                          <a:solidFill>
                            <a:schemeClr val="tx1"/>
                          </a:solidFill>
                          <a:latin typeface="Avenir Book" panose="02000503020000020003" pitchFamily="2" charset="0"/>
                        </a:rPr>
                        <a:t>Src</a:t>
                      </a:r>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err="1">
                          <a:solidFill>
                            <a:schemeClr val="tx1"/>
                          </a:solidFill>
                          <a:latin typeface="Avenir Book" panose="02000503020000020003" pitchFamily="2" charset="0"/>
                        </a:rPr>
                        <a:t>Dest</a:t>
                      </a:r>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388908"/>
                  </a:ext>
                </a:extLst>
              </a:tr>
              <a:tr h="382005">
                <a:tc>
                  <a:txBody>
                    <a:bodyPr/>
                    <a:lstStyle/>
                    <a:p>
                      <a:r>
                        <a:rPr lang="en-US" sz="1800" dirty="0">
                          <a:solidFill>
                            <a:schemeClr val="tx1"/>
                          </a:solidFill>
                          <a:latin typeface="Avenir Book" panose="02000503020000020003" pitchFamily="2" charset="0"/>
                        </a:rPr>
                        <a:t>Link</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FFC000"/>
                          </a:solidFill>
                          <a:latin typeface="Avenir Book" panose="02000503020000020003" pitchFamily="2" charset="0"/>
                        </a:rPr>
                        <a: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763464"/>
                  </a:ext>
                </a:extLst>
              </a:tr>
              <a:tr h="382005">
                <a:tc>
                  <a:txBody>
                    <a:bodyPr/>
                    <a:lstStyle/>
                    <a:p>
                      <a:r>
                        <a:rPr lang="en-US" sz="1800" dirty="0">
                          <a:solidFill>
                            <a:schemeClr val="tx1"/>
                          </a:solidFill>
                          <a:latin typeface="Avenir Book" panose="02000503020000020003" pitchFamily="2" charset="0"/>
                        </a:rPr>
                        <a:t>IP</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Avenir Book" panose="02000503020000020003" pitchFamily="2" charset="0"/>
                        </a:rPr>
                        <a:t>10.2.4.100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800" dirty="0">
                          <a:solidFill>
                            <a:schemeClr val="tx1"/>
                          </a:solidFill>
                          <a:latin typeface="Avenir Book" panose="02000503020000020003" pitchFamily="2" charset="0"/>
                        </a:rPr>
                        <a:t>1.2.1.3</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8590878"/>
                  </a:ext>
                </a:extLst>
              </a:tr>
            </a:tbl>
          </a:graphicData>
        </a:graphic>
      </p:graphicFrame>
    </p:spTree>
    <p:extLst>
      <p:ext uri="{BB962C8B-B14F-4D97-AF65-F5344CB8AC3E}">
        <p14:creationId xmlns:p14="http://schemas.microsoft.com/office/powerpoint/2010/main" val="34847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62FD-B8B4-CD55-C046-403F09E3F119}"/>
              </a:ext>
            </a:extLst>
          </p:cNvPr>
          <p:cNvSpPr>
            <a:spLocks noGrp="1"/>
          </p:cNvSpPr>
          <p:nvPr>
            <p:ph type="title"/>
          </p:nvPr>
        </p:nvSpPr>
        <p:spPr/>
        <p:txBody>
          <a:bodyPr/>
          <a:lstStyle/>
          <a:p>
            <a:r>
              <a:rPr lang="en-US" dirty="0"/>
              <a:t>“Glue” between L2 and L3</a:t>
            </a:r>
          </a:p>
        </p:txBody>
      </p:sp>
      <p:sp>
        <p:nvSpPr>
          <p:cNvPr id="3" name="Content Placeholder 2">
            <a:extLst>
              <a:ext uri="{FF2B5EF4-FFF2-40B4-BE49-F238E27FC236}">
                <a16:creationId xmlns:a16="http://schemas.microsoft.com/office/drawing/2014/main" id="{82AFB61D-F55C-F810-8CBF-32D5F61E5187}"/>
              </a:ext>
            </a:extLst>
          </p:cNvPr>
          <p:cNvSpPr>
            <a:spLocks noGrp="1"/>
          </p:cNvSpPr>
          <p:nvPr>
            <p:ph idx="1"/>
          </p:nvPr>
        </p:nvSpPr>
        <p:spPr/>
        <p:txBody>
          <a:bodyPr/>
          <a:lstStyle/>
          <a:p>
            <a:pPr marL="0" indent="0" algn="ctr">
              <a:buNone/>
            </a:pPr>
            <a:r>
              <a:rPr lang="en-US" i="1" dirty="0"/>
              <a:t>Need a way to connect get link layer info (mac address) from network-layer info (IP address)</a:t>
            </a:r>
          </a:p>
          <a:p>
            <a:pPr marL="0" indent="0" algn="ctr">
              <a:buNone/>
            </a:pPr>
            <a:endParaRPr lang="en-US" i="1" dirty="0"/>
          </a:p>
          <a:p>
            <a:pPr marL="0" indent="0" algn="ctr">
              <a:buNone/>
            </a:pPr>
            <a:r>
              <a:rPr lang="en-US" i="1" dirty="0"/>
              <a:t>  “What MAC address has IP 1.2.3.4?”</a:t>
            </a:r>
          </a:p>
          <a:p>
            <a:pPr marL="0" indent="0" algn="ctr">
              <a:buNone/>
            </a:pPr>
            <a:endParaRPr lang="en-US" i="1" dirty="0"/>
          </a:p>
        </p:txBody>
      </p:sp>
    </p:spTree>
    <p:extLst>
      <p:ext uri="{BB962C8B-B14F-4D97-AF65-F5344CB8AC3E}">
        <p14:creationId xmlns:p14="http://schemas.microsoft.com/office/powerpoint/2010/main" val="407512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62FD-B8B4-CD55-C046-403F09E3F119}"/>
              </a:ext>
            </a:extLst>
          </p:cNvPr>
          <p:cNvSpPr>
            <a:spLocks noGrp="1"/>
          </p:cNvSpPr>
          <p:nvPr>
            <p:ph type="title"/>
          </p:nvPr>
        </p:nvSpPr>
        <p:spPr/>
        <p:txBody>
          <a:bodyPr/>
          <a:lstStyle/>
          <a:p>
            <a:r>
              <a:rPr lang="en-US" dirty="0"/>
              <a:t>“Glue” between L2 and L3</a:t>
            </a:r>
          </a:p>
        </p:txBody>
      </p:sp>
      <p:sp>
        <p:nvSpPr>
          <p:cNvPr id="3" name="Content Placeholder 2">
            <a:extLst>
              <a:ext uri="{FF2B5EF4-FFF2-40B4-BE49-F238E27FC236}">
                <a16:creationId xmlns:a16="http://schemas.microsoft.com/office/drawing/2014/main" id="{82AFB61D-F55C-F810-8CBF-32D5F61E5187}"/>
              </a:ext>
            </a:extLst>
          </p:cNvPr>
          <p:cNvSpPr>
            <a:spLocks noGrp="1"/>
          </p:cNvSpPr>
          <p:nvPr>
            <p:ph idx="1"/>
          </p:nvPr>
        </p:nvSpPr>
        <p:spPr/>
        <p:txBody>
          <a:bodyPr/>
          <a:lstStyle/>
          <a:p>
            <a:pPr marL="0" indent="0" algn="ctr">
              <a:buNone/>
            </a:pPr>
            <a:r>
              <a:rPr lang="en-US" i="1" dirty="0"/>
              <a:t>Need a way to connect get link layer info (mac address) from network-layer info (IP address)</a:t>
            </a:r>
          </a:p>
          <a:p>
            <a:pPr marL="0" indent="0" algn="ctr">
              <a:buNone/>
            </a:pPr>
            <a:endParaRPr lang="en-US" i="1" dirty="0"/>
          </a:p>
          <a:p>
            <a:pPr marL="0" indent="0" algn="ctr">
              <a:buNone/>
            </a:pPr>
            <a:r>
              <a:rPr lang="en-US" i="1" dirty="0"/>
              <a:t>  “What MAC address has IP 1.2.3.4?”</a:t>
            </a:r>
          </a:p>
          <a:p>
            <a:pPr marL="0" indent="0" algn="ctr">
              <a:buNone/>
            </a:pPr>
            <a:endParaRPr lang="en-US" i="1" dirty="0"/>
          </a:p>
        </p:txBody>
      </p:sp>
      <p:sp>
        <p:nvSpPr>
          <p:cNvPr id="5" name="Rounded Rectangle 4">
            <a:extLst>
              <a:ext uri="{FF2B5EF4-FFF2-40B4-BE49-F238E27FC236}">
                <a16:creationId xmlns:a16="http://schemas.microsoft.com/office/drawing/2014/main" id="{40AC2023-42D0-51A2-4328-3EBC19C538C4}"/>
              </a:ext>
            </a:extLst>
          </p:cNvPr>
          <p:cNvSpPr/>
          <p:nvPr/>
        </p:nvSpPr>
        <p:spPr>
          <a:xfrm>
            <a:off x="3161401" y="4557594"/>
            <a:ext cx="5869198" cy="1400410"/>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Avenir Book" charset="0"/>
                <a:ea typeface="Avenir Book" charset="0"/>
                <a:cs typeface="Avenir Book" charset="0"/>
              </a:rPr>
              <a:t>Solution:  ask the network!  </a:t>
            </a:r>
          </a:p>
          <a:p>
            <a:pPr algn="ctr"/>
            <a:r>
              <a:rPr lang="en-US" sz="2400" dirty="0">
                <a:latin typeface="Avenir Book" charset="0"/>
                <a:ea typeface="Avenir Book" charset="0"/>
                <a:cs typeface="Avenir Book" charset="0"/>
              </a:rPr>
              <a:t>=&gt; Address Resolution Protocol (ARP)</a:t>
            </a:r>
          </a:p>
          <a:p>
            <a:pPr algn="ctr"/>
            <a:r>
              <a:rPr lang="en-US" sz="2400" dirty="0">
                <a:latin typeface="Avenir Book" charset="0"/>
                <a:ea typeface="Avenir Book" charset="0"/>
                <a:cs typeface="Avenir Book" charset="0"/>
              </a:rPr>
              <a:t> </a:t>
            </a:r>
          </a:p>
        </p:txBody>
      </p:sp>
    </p:spTree>
    <p:extLst>
      <p:ext uri="{BB962C8B-B14F-4D97-AF65-F5344CB8AC3E}">
        <p14:creationId xmlns:p14="http://schemas.microsoft.com/office/powerpoint/2010/main" val="28670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27B1-C455-D306-FC34-1B9E3E0B1B4B}"/>
              </a:ext>
            </a:extLst>
          </p:cNvPr>
          <p:cNvSpPr>
            <a:spLocks noGrp="1"/>
          </p:cNvSpPr>
          <p:nvPr>
            <p:ph type="title"/>
          </p:nvPr>
        </p:nvSpPr>
        <p:spPr/>
        <p:txBody>
          <a:bodyPr/>
          <a:lstStyle/>
          <a:p>
            <a:r>
              <a:rPr lang="en-US" dirty="0"/>
              <a:t>ARP:  Address resolution protocol</a:t>
            </a:r>
          </a:p>
        </p:txBody>
      </p:sp>
      <p:sp>
        <p:nvSpPr>
          <p:cNvPr id="3" name="Content Placeholder 2">
            <a:extLst>
              <a:ext uri="{FF2B5EF4-FFF2-40B4-BE49-F238E27FC236}">
                <a16:creationId xmlns:a16="http://schemas.microsoft.com/office/drawing/2014/main" id="{13C2FEFA-9AFB-7880-E46B-E72BEB931C07}"/>
              </a:ext>
            </a:extLst>
          </p:cNvPr>
          <p:cNvSpPr>
            <a:spLocks noGrp="1"/>
          </p:cNvSpPr>
          <p:nvPr>
            <p:ph idx="1"/>
          </p:nvPr>
        </p:nvSpPr>
        <p:spPr/>
        <p:txBody>
          <a:bodyPr>
            <a:normAutofit/>
          </a:bodyPr>
          <a:lstStyle/>
          <a:p>
            <a:pPr marL="0" indent="0">
              <a:buNone/>
            </a:pPr>
            <a:r>
              <a:rPr lang="en-US" dirty="0"/>
              <a:t>Given an IP address, ask network for the MAC address</a:t>
            </a:r>
          </a:p>
          <a:p>
            <a:pPr marL="609585" lvl="1" indent="0">
              <a:buNone/>
            </a:pPr>
            <a:r>
              <a:rPr lang="en-US" dirty="0"/>
              <a:t>Request:  </a:t>
            </a:r>
            <a:r>
              <a:rPr lang="en-US" dirty="0">
                <a:latin typeface="Consolas" panose="020B0609020204030204" pitchFamily="49" charset="0"/>
                <a:cs typeface="Consolas" panose="020B0609020204030204" pitchFamily="49" charset="0"/>
              </a:rPr>
              <a:t>“Who has 1.2.3.4?”</a:t>
            </a:r>
          </a:p>
          <a:p>
            <a:pPr marL="609585" lvl="1" indent="0">
              <a:buNone/>
            </a:pPr>
            <a:r>
              <a:rPr lang="en-US" dirty="0"/>
              <a:t>Response: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aa:bb:cc:dd:ee:ff</a:t>
            </a:r>
            <a:r>
              <a:rPr lang="en-US" dirty="0">
                <a:latin typeface="Consolas" panose="020B0609020204030204" pitchFamily="49" charset="0"/>
                <a:cs typeface="Consolas" panose="020B0609020204030204" pitchFamily="49" charset="0"/>
              </a:rPr>
              <a:t> is at 1.2.3.4”</a:t>
            </a:r>
          </a:p>
          <a:p>
            <a:pPr marL="609585" lvl="1" indent="0">
              <a:buNone/>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6424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2945-46E2-25F2-4498-B906E3C2731C}"/>
              </a:ext>
            </a:extLst>
          </p:cNvPr>
          <p:cNvSpPr>
            <a:spLocks noGrp="1"/>
          </p:cNvSpPr>
          <p:nvPr>
            <p:ph type="title"/>
          </p:nvPr>
        </p:nvSpPr>
        <p:spPr/>
        <p:txBody>
          <a:bodyPr/>
          <a:lstStyle/>
          <a:p>
            <a:r>
              <a:rPr lang="en-US" dirty="0"/>
              <a:t>How ARP works</a:t>
            </a:r>
          </a:p>
        </p:txBody>
      </p:sp>
      <p:sp>
        <p:nvSpPr>
          <p:cNvPr id="3" name="Content Placeholder 2">
            <a:extLst>
              <a:ext uri="{FF2B5EF4-FFF2-40B4-BE49-F238E27FC236}">
                <a16:creationId xmlns:a16="http://schemas.microsoft.com/office/drawing/2014/main" id="{EB99145D-4DAB-F557-5CA9-1B484FD672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5413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27B1-C455-D306-FC34-1B9E3E0B1B4B}"/>
              </a:ext>
            </a:extLst>
          </p:cNvPr>
          <p:cNvSpPr>
            <a:spLocks noGrp="1"/>
          </p:cNvSpPr>
          <p:nvPr>
            <p:ph type="title"/>
          </p:nvPr>
        </p:nvSpPr>
        <p:spPr/>
        <p:txBody>
          <a:bodyPr/>
          <a:lstStyle/>
          <a:p>
            <a:r>
              <a:rPr lang="en-US" dirty="0"/>
              <a:t>ARP:  Address resolution protocol</a:t>
            </a:r>
          </a:p>
        </p:txBody>
      </p:sp>
      <p:sp>
        <p:nvSpPr>
          <p:cNvPr id="3" name="Content Placeholder 2">
            <a:extLst>
              <a:ext uri="{FF2B5EF4-FFF2-40B4-BE49-F238E27FC236}">
                <a16:creationId xmlns:a16="http://schemas.microsoft.com/office/drawing/2014/main" id="{13C2FEFA-9AFB-7880-E46B-E72BEB931C07}"/>
              </a:ext>
            </a:extLst>
          </p:cNvPr>
          <p:cNvSpPr>
            <a:spLocks noGrp="1"/>
          </p:cNvSpPr>
          <p:nvPr>
            <p:ph idx="1"/>
          </p:nvPr>
        </p:nvSpPr>
        <p:spPr/>
        <p:txBody>
          <a:bodyPr>
            <a:normAutofit/>
          </a:bodyPr>
          <a:lstStyle/>
          <a:p>
            <a:pPr marL="0" indent="0">
              <a:buNone/>
            </a:pPr>
            <a:r>
              <a:rPr lang="en-US" dirty="0"/>
              <a:t>Given an IP address, ask network for the MAC address</a:t>
            </a:r>
          </a:p>
          <a:p>
            <a:pPr marL="609585" lvl="1" indent="0">
              <a:buNone/>
            </a:pPr>
            <a:r>
              <a:rPr lang="en-US" dirty="0"/>
              <a:t>Request:  </a:t>
            </a:r>
            <a:r>
              <a:rPr lang="en-US" dirty="0">
                <a:latin typeface="Consolas" panose="020B0609020204030204" pitchFamily="49" charset="0"/>
                <a:cs typeface="Consolas" panose="020B0609020204030204" pitchFamily="49" charset="0"/>
              </a:rPr>
              <a:t>“Who has 1.2.3.4?”</a:t>
            </a:r>
          </a:p>
          <a:p>
            <a:pPr marL="609585" lvl="1" indent="0">
              <a:buNone/>
            </a:pPr>
            <a:r>
              <a:rPr lang="en-US" dirty="0"/>
              <a:t>Response: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aa:bb:cc:dd:ee:ff</a:t>
            </a:r>
            <a:r>
              <a:rPr lang="en-US" dirty="0">
                <a:latin typeface="Consolas" panose="020B0609020204030204" pitchFamily="49" charset="0"/>
                <a:cs typeface="Consolas" panose="020B0609020204030204" pitchFamily="49" charset="0"/>
              </a:rPr>
              <a:t> is at 1.2.3.4”</a:t>
            </a:r>
          </a:p>
          <a:p>
            <a:pPr marL="609585" lvl="1" indent="0">
              <a:buNone/>
            </a:pPr>
            <a:endParaRPr lang="en-US" dirty="0">
              <a:latin typeface="Consolas" panose="020B0609020204030204" pitchFamily="49" charset="0"/>
              <a:cs typeface="Consolas" panose="020B0609020204030204" pitchFamily="49" charset="0"/>
            </a:endParaRPr>
          </a:p>
          <a:p>
            <a:pPr marL="0" indent="0">
              <a:buNone/>
            </a:pPr>
            <a:r>
              <a:rPr lang="en-US" u="sng" dirty="0">
                <a:latin typeface="Avenir Book" panose="02000503020000020003" pitchFamily="2" charset="0"/>
                <a:cs typeface="Consolas" panose="020B0609020204030204" pitchFamily="49" charset="0"/>
              </a:rPr>
              <a:t>Key data structure</a:t>
            </a:r>
            <a:r>
              <a:rPr lang="en-US" dirty="0">
                <a:latin typeface="Avenir Book" panose="02000503020000020003" pitchFamily="2" charset="0"/>
                <a:cs typeface="Consolas" panose="020B0609020204030204" pitchFamily="49" charset="0"/>
              </a:rPr>
              <a:t>:  ARP table:  map of IP -&gt; MAC address</a:t>
            </a:r>
          </a:p>
          <a:p>
            <a:r>
              <a:rPr lang="en-US" dirty="0">
                <a:latin typeface="Avenir Book" panose="02000503020000020003" pitchFamily="2" charset="0"/>
                <a:cs typeface="Consolas" panose="020B0609020204030204" pitchFamily="49" charset="0"/>
              </a:rPr>
              <a:t>All devices use ARP protocol to build their own table</a:t>
            </a:r>
          </a:p>
          <a:p>
            <a:r>
              <a:rPr lang="en-US" dirty="0">
                <a:latin typeface="Avenir Book" panose="02000503020000020003" pitchFamily="2" charset="0"/>
                <a:cs typeface="Consolas" panose="020B0609020204030204" pitchFamily="49" charset="0"/>
              </a:rPr>
              <a:t>Requests send to </a:t>
            </a:r>
            <a:r>
              <a:rPr lang="en-US" i="1" dirty="0">
                <a:latin typeface="Avenir Book" panose="02000503020000020003" pitchFamily="2" charset="0"/>
                <a:cs typeface="Consolas" panose="020B0609020204030204" pitchFamily="49" charset="0"/>
              </a:rPr>
              <a:t>broadcast address</a:t>
            </a:r>
            <a:r>
              <a:rPr lang="en-US" dirty="0">
                <a:latin typeface="Avenir Book" panose="02000503020000020003" pitchFamily="2" charset="0"/>
                <a:cs typeface="Consolas" panose="020B0609020204030204" pitchFamily="49" charset="0"/>
              </a:rPr>
              <a:t>:  </a:t>
            </a:r>
            <a:r>
              <a:rPr lang="en-US" sz="2800" dirty="0" err="1">
                <a:latin typeface="Consolas" panose="020B0609020204030204" pitchFamily="49" charset="0"/>
                <a:cs typeface="Consolas" panose="020B0609020204030204" pitchFamily="49" charset="0"/>
              </a:rPr>
              <a:t>ff:ff:ff:ff:ff:ff</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783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987E-2200-E244-91C2-DCE5EA82D848}"/>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11DE62F7-329D-1044-9E54-840B5E529B8F}"/>
              </a:ext>
            </a:extLst>
          </p:cNvPr>
          <p:cNvSpPr>
            <a:spLocks noGrp="1"/>
          </p:cNvSpPr>
          <p:nvPr>
            <p:ph idx="1"/>
          </p:nvPr>
        </p:nvSpPr>
        <p:spPr/>
        <p:txBody>
          <a:bodyPr>
            <a:normAutofit/>
          </a:bodyPr>
          <a:lstStyle/>
          <a:p>
            <a:r>
              <a:rPr lang="en-US" dirty="0"/>
              <a:t>Look for announcement to sign up for IP milestone meetings, preferably with your mentor TA, </a:t>
            </a:r>
            <a:r>
              <a:rPr lang="en-US" dirty="0">
                <a:solidFill>
                  <a:srgbClr val="FFC000"/>
                </a:solidFill>
              </a:rPr>
              <a:t>on or before Friday (Oct 4)</a:t>
            </a:r>
          </a:p>
          <a:p>
            <a:pPr lvl="1"/>
            <a:r>
              <a:rPr lang="en-US" dirty="0"/>
              <a:t>You don’t need to show an implementation, but you are expected to talk about your design</a:t>
            </a:r>
          </a:p>
          <a:p>
            <a:pPr marL="609585" lvl="1" indent="0">
              <a:buNone/>
            </a:pPr>
            <a:endParaRPr lang="en-US" dirty="0"/>
          </a:p>
          <a:p>
            <a:pPr marL="609585" lvl="1" indent="0">
              <a:buNone/>
            </a:pPr>
            <a:endParaRPr lang="en-US" dirty="0"/>
          </a:p>
          <a:p>
            <a:r>
              <a:rPr lang="en-US" dirty="0">
                <a:solidFill>
                  <a:srgbClr val="FFC000"/>
                </a:solidFill>
              </a:rPr>
              <a:t>IP </a:t>
            </a:r>
            <a:r>
              <a:rPr lang="en-US" dirty="0" err="1">
                <a:solidFill>
                  <a:srgbClr val="FFC000"/>
                </a:solidFill>
              </a:rPr>
              <a:t>gearup</a:t>
            </a:r>
            <a:r>
              <a:rPr lang="en-US" dirty="0">
                <a:solidFill>
                  <a:srgbClr val="FFC000"/>
                </a:solidFill>
              </a:rPr>
              <a:t> II</a:t>
            </a:r>
            <a:r>
              <a:rPr lang="en-US" dirty="0"/>
              <a:t>:  Thursday 6-8pm in CIT368</a:t>
            </a:r>
          </a:p>
          <a:p>
            <a:pPr lvl="1"/>
            <a:r>
              <a:rPr lang="en-US" dirty="0"/>
              <a:t>Implementation and debugging tips</a:t>
            </a:r>
          </a:p>
          <a:p>
            <a:pPr lvl="1"/>
            <a:endParaRPr lang="en-US" dirty="0"/>
          </a:p>
        </p:txBody>
      </p:sp>
    </p:spTree>
    <p:extLst>
      <p:ext uri="{BB962C8B-B14F-4D97-AF65-F5344CB8AC3E}">
        <p14:creationId xmlns:p14="http://schemas.microsoft.com/office/powerpoint/2010/main" val="106651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23B3128-311C-0696-704D-314975B055C4}"/>
              </a:ext>
            </a:extLst>
          </p:cNvPr>
          <p:cNvCxnSpPr>
            <a:cxnSpLocks/>
          </p:cNvCxnSpPr>
          <p:nvPr/>
        </p:nvCxnSpPr>
        <p:spPr>
          <a:xfrm>
            <a:off x="2311400" y="2093989"/>
            <a:ext cx="0" cy="3265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E96DB-AE66-E8CC-C86E-AB09D98A422A}"/>
              </a:ext>
            </a:extLst>
          </p:cNvPr>
          <p:cNvCxnSpPr/>
          <p:nvPr/>
        </p:nvCxnSpPr>
        <p:spPr>
          <a:xfrm>
            <a:off x="9759846" y="2093989"/>
            <a:ext cx="0" cy="4078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ED30FF-9A93-9988-E022-79BC330F0D37}"/>
              </a:ext>
            </a:extLst>
          </p:cNvPr>
          <p:cNvSpPr/>
          <p:nvPr/>
        </p:nvSpPr>
        <p:spPr>
          <a:xfrm>
            <a:off x="8342339" y="993043"/>
            <a:ext cx="2822519" cy="107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A</a:t>
            </a:r>
          </a:p>
          <a:p>
            <a:pPr algn="ctr"/>
            <a:r>
              <a:rPr lang="en-US" dirty="0" err="1">
                <a:latin typeface="Consolas" panose="020B0609020204030204" pitchFamily="49" charset="0"/>
                <a:cs typeface="Consolas" panose="020B0609020204030204" pitchFamily="49" charset="0"/>
              </a:rPr>
              <a:t>bb:bb:bb:bb:bb:bb</a:t>
            </a:r>
            <a:endParaRPr lang="en-US" dirty="0">
              <a:latin typeface="Consolas" panose="020B0609020204030204" pitchFamily="49" charset="0"/>
              <a:cs typeface="Consolas" panose="020B0609020204030204" pitchFamily="49" charset="0"/>
            </a:endParaRPr>
          </a:p>
          <a:p>
            <a:pPr algn="ctr"/>
            <a:r>
              <a:rPr lang="en-US" dirty="0">
                <a:latin typeface="Avenir Book" panose="02000503020000020003" pitchFamily="2" charset="0"/>
              </a:rPr>
              <a:t>(1.2.1.3)</a:t>
            </a:r>
          </a:p>
        </p:txBody>
      </p:sp>
      <p:sp>
        <p:nvSpPr>
          <p:cNvPr id="2" name="Rectangle 1">
            <a:extLst>
              <a:ext uri="{FF2B5EF4-FFF2-40B4-BE49-F238E27FC236}">
                <a16:creationId xmlns:a16="http://schemas.microsoft.com/office/drawing/2014/main" id="{EF14715D-C3B7-144D-BF7E-D70FC248D7CE}"/>
              </a:ext>
            </a:extLst>
          </p:cNvPr>
          <p:cNvSpPr/>
          <p:nvPr/>
        </p:nvSpPr>
        <p:spPr>
          <a:xfrm>
            <a:off x="1049417" y="1164944"/>
            <a:ext cx="2822519" cy="107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A</a:t>
            </a:r>
          </a:p>
          <a:p>
            <a:pPr algn="ctr"/>
            <a:r>
              <a:rPr lang="en-US" dirty="0" err="1">
                <a:latin typeface="Consolas" panose="020B0609020204030204" pitchFamily="49" charset="0"/>
                <a:cs typeface="Consolas" panose="020B0609020204030204" pitchFamily="49" charset="0"/>
              </a:rPr>
              <a:t>aa:aa:aa:aa:aa:aa</a:t>
            </a:r>
            <a:endParaRPr lang="en-US" dirty="0">
              <a:latin typeface="Consolas" panose="020B0609020204030204" pitchFamily="49" charset="0"/>
              <a:cs typeface="Consolas" panose="020B0609020204030204" pitchFamily="49" charset="0"/>
            </a:endParaRPr>
          </a:p>
          <a:p>
            <a:pPr algn="ctr"/>
            <a:r>
              <a:rPr lang="en-US" dirty="0">
                <a:latin typeface="Avenir Book" panose="02000503020000020003" pitchFamily="2" charset="0"/>
              </a:rPr>
              <a:t>(1.2.1.1)</a:t>
            </a:r>
          </a:p>
        </p:txBody>
      </p:sp>
    </p:spTree>
    <p:extLst>
      <p:ext uri="{BB962C8B-B14F-4D97-AF65-F5344CB8AC3E}">
        <p14:creationId xmlns:p14="http://schemas.microsoft.com/office/powerpoint/2010/main" val="339469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23B3128-311C-0696-704D-314975B055C4}"/>
              </a:ext>
            </a:extLst>
          </p:cNvPr>
          <p:cNvCxnSpPr>
            <a:cxnSpLocks/>
          </p:cNvCxnSpPr>
          <p:nvPr/>
        </p:nvCxnSpPr>
        <p:spPr>
          <a:xfrm>
            <a:off x="2311400" y="2093989"/>
            <a:ext cx="0" cy="3265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E96DB-AE66-E8CC-C86E-AB09D98A422A}"/>
              </a:ext>
            </a:extLst>
          </p:cNvPr>
          <p:cNvCxnSpPr/>
          <p:nvPr/>
        </p:nvCxnSpPr>
        <p:spPr>
          <a:xfrm>
            <a:off x="9759846" y="2093989"/>
            <a:ext cx="0" cy="4078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5D7975-F5A4-D761-704D-87748015A106}"/>
              </a:ext>
            </a:extLst>
          </p:cNvPr>
          <p:cNvSpPr/>
          <p:nvPr/>
        </p:nvSpPr>
        <p:spPr>
          <a:xfrm>
            <a:off x="1049417" y="2732877"/>
            <a:ext cx="5159653" cy="1033720"/>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Src</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Dst</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Eth    …:</a:t>
            </a:r>
            <a:r>
              <a:rPr lang="en-US" sz="1867" dirty="0" err="1">
                <a:latin typeface="Consolas" panose="020B0609020204030204" pitchFamily="49" charset="0"/>
                <a:cs typeface="Consolas" panose="020B0609020204030204" pitchFamily="49" charset="0"/>
              </a:rPr>
              <a:t>aa:aa:aa</a:t>
            </a:r>
            <a:r>
              <a:rPr lang="en-US" sz="1867" dirty="0">
                <a:latin typeface="Consolas" panose="020B0609020204030204" pitchFamily="49" charset="0"/>
                <a:cs typeface="Consolas" panose="020B0609020204030204" pitchFamily="49" charset="0"/>
              </a:rPr>
              <a:t>	</a:t>
            </a:r>
            <a:r>
              <a:rPr lang="en-US" sz="1867" dirty="0" err="1">
                <a:solidFill>
                  <a:srgbClr val="FFCB33"/>
                </a:solidFill>
                <a:latin typeface="Consolas" panose="020B0609020204030204" pitchFamily="49" charset="0"/>
                <a:cs typeface="Consolas" panose="020B0609020204030204" pitchFamily="49" charset="0"/>
              </a:rPr>
              <a:t>ff:ff:ff:ff:ff:ff</a:t>
            </a:r>
            <a:endParaRPr lang="en-US" sz="1867" dirty="0">
              <a:solidFill>
                <a:srgbClr val="FFCB33"/>
              </a:solidFill>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Who has 1.2.1.3?</a:t>
            </a:r>
            <a:endParaRPr lang="en-US" sz="1867" dirty="0">
              <a:solidFill>
                <a:srgbClr val="FFC000"/>
              </a:solidFill>
              <a:latin typeface="Consolas" panose="020B0609020204030204" pitchFamily="49" charset="0"/>
              <a:cs typeface="Consolas" panose="020B0609020204030204" pitchFamily="49" charset="0"/>
            </a:endParaRPr>
          </a:p>
        </p:txBody>
      </p:sp>
      <p:cxnSp>
        <p:nvCxnSpPr>
          <p:cNvPr id="9" name="Straight Arrow Connector 8">
            <a:extLst>
              <a:ext uri="{FF2B5EF4-FFF2-40B4-BE49-F238E27FC236}">
                <a16:creationId xmlns:a16="http://schemas.microsoft.com/office/drawing/2014/main" id="{DECB36EA-BE05-60AD-0793-84AB140564B4}"/>
              </a:ext>
            </a:extLst>
          </p:cNvPr>
          <p:cNvCxnSpPr>
            <a:cxnSpLocks/>
          </p:cNvCxnSpPr>
          <p:nvPr/>
        </p:nvCxnSpPr>
        <p:spPr>
          <a:xfrm>
            <a:off x="2311400" y="2560976"/>
            <a:ext cx="7442199" cy="7502"/>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55BEDA0-739C-649E-54E9-B7769467E9A6}"/>
              </a:ext>
            </a:extLst>
          </p:cNvPr>
          <p:cNvCxnSpPr>
            <a:cxnSpLocks/>
          </p:cNvCxnSpPr>
          <p:nvPr/>
        </p:nvCxnSpPr>
        <p:spPr>
          <a:xfrm flipH="1">
            <a:off x="2308277" y="4454808"/>
            <a:ext cx="74453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ED30FF-9A93-9988-E022-79BC330F0D37}"/>
              </a:ext>
            </a:extLst>
          </p:cNvPr>
          <p:cNvSpPr/>
          <p:nvPr/>
        </p:nvSpPr>
        <p:spPr>
          <a:xfrm>
            <a:off x="8342339" y="993043"/>
            <a:ext cx="2822519" cy="107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A</a:t>
            </a:r>
          </a:p>
          <a:p>
            <a:pPr algn="ctr"/>
            <a:r>
              <a:rPr lang="en-US" dirty="0" err="1">
                <a:latin typeface="Consolas" panose="020B0609020204030204" pitchFamily="49" charset="0"/>
                <a:cs typeface="Consolas" panose="020B0609020204030204" pitchFamily="49" charset="0"/>
              </a:rPr>
              <a:t>bb:bb:bb:bb:bb:bb</a:t>
            </a:r>
            <a:endParaRPr lang="en-US" dirty="0">
              <a:latin typeface="Consolas" panose="020B0609020204030204" pitchFamily="49" charset="0"/>
              <a:cs typeface="Consolas" panose="020B0609020204030204" pitchFamily="49" charset="0"/>
            </a:endParaRPr>
          </a:p>
          <a:p>
            <a:pPr algn="ctr"/>
            <a:r>
              <a:rPr lang="en-US" dirty="0">
                <a:latin typeface="Avenir Book" panose="02000503020000020003" pitchFamily="2" charset="0"/>
              </a:rPr>
              <a:t>(1.2.1.3)</a:t>
            </a:r>
          </a:p>
        </p:txBody>
      </p:sp>
      <p:sp>
        <p:nvSpPr>
          <p:cNvPr id="2" name="Rectangle 1">
            <a:extLst>
              <a:ext uri="{FF2B5EF4-FFF2-40B4-BE49-F238E27FC236}">
                <a16:creationId xmlns:a16="http://schemas.microsoft.com/office/drawing/2014/main" id="{EF14715D-C3B7-144D-BF7E-D70FC248D7CE}"/>
              </a:ext>
            </a:extLst>
          </p:cNvPr>
          <p:cNvSpPr/>
          <p:nvPr/>
        </p:nvSpPr>
        <p:spPr>
          <a:xfrm>
            <a:off x="1049417" y="1022749"/>
            <a:ext cx="2822519" cy="107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A</a:t>
            </a:r>
          </a:p>
          <a:p>
            <a:pPr algn="ctr"/>
            <a:r>
              <a:rPr lang="en-US" dirty="0" err="1">
                <a:latin typeface="Consolas" panose="020B0609020204030204" pitchFamily="49" charset="0"/>
                <a:cs typeface="Consolas" panose="020B0609020204030204" pitchFamily="49" charset="0"/>
              </a:rPr>
              <a:t>aa:aa:aa:aa:aa:aa</a:t>
            </a:r>
            <a:endParaRPr lang="en-US" dirty="0">
              <a:latin typeface="Consolas" panose="020B0609020204030204" pitchFamily="49" charset="0"/>
              <a:cs typeface="Consolas" panose="020B0609020204030204" pitchFamily="49" charset="0"/>
            </a:endParaRPr>
          </a:p>
          <a:p>
            <a:pPr algn="ctr"/>
            <a:r>
              <a:rPr lang="en-US" dirty="0">
                <a:latin typeface="Avenir Book" panose="02000503020000020003" pitchFamily="2" charset="0"/>
              </a:rPr>
              <a:t>(1.2.1.1)</a:t>
            </a:r>
          </a:p>
        </p:txBody>
      </p:sp>
      <p:sp>
        <p:nvSpPr>
          <p:cNvPr id="3" name="Rectangle 2">
            <a:extLst>
              <a:ext uri="{FF2B5EF4-FFF2-40B4-BE49-F238E27FC236}">
                <a16:creationId xmlns:a16="http://schemas.microsoft.com/office/drawing/2014/main" id="{63CEFEE7-AE81-1041-18A1-180F67E66E16}"/>
              </a:ext>
            </a:extLst>
          </p:cNvPr>
          <p:cNvSpPr/>
          <p:nvPr/>
        </p:nvSpPr>
        <p:spPr>
          <a:xfrm>
            <a:off x="6477154" y="5017639"/>
            <a:ext cx="4687704" cy="1071239"/>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Src</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Dst</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Eth    …:</a:t>
            </a:r>
            <a:r>
              <a:rPr lang="en-US" sz="1867" dirty="0" err="1">
                <a:latin typeface="Consolas" panose="020B0609020204030204" pitchFamily="49" charset="0"/>
                <a:cs typeface="Consolas" panose="020B0609020204030204" pitchFamily="49" charset="0"/>
              </a:rPr>
              <a:t>bb:bb:bb</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aa:aa:aa</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1.2.1.3 is at </a:t>
            </a:r>
            <a:r>
              <a:rPr lang="en-US" sz="2000" dirty="0" err="1">
                <a:latin typeface="Consolas" panose="020B0609020204030204" pitchFamily="49" charset="0"/>
                <a:cs typeface="Consolas" panose="020B0609020204030204" pitchFamily="49" charset="0"/>
              </a:rPr>
              <a:t>bb:bb:bb:bb:bb:bb</a:t>
            </a:r>
            <a:endParaRPr lang="en-US" sz="2000" dirty="0">
              <a:latin typeface="Consolas" panose="020B0609020204030204" pitchFamily="49" charset="0"/>
              <a:cs typeface="Consolas" panose="020B0609020204030204" pitchFamily="49" charset="0"/>
            </a:endParaRPr>
          </a:p>
        </p:txBody>
      </p:sp>
      <p:sp>
        <p:nvSpPr>
          <p:cNvPr id="4" name="TextBox 3">
            <a:extLst>
              <a:ext uri="{FF2B5EF4-FFF2-40B4-BE49-F238E27FC236}">
                <a16:creationId xmlns:a16="http://schemas.microsoft.com/office/drawing/2014/main" id="{3D39244B-8B43-8C1B-9BFB-5A8B4094008B}"/>
              </a:ext>
            </a:extLst>
          </p:cNvPr>
          <p:cNvSpPr txBox="1"/>
          <p:nvPr/>
        </p:nvSpPr>
        <p:spPr>
          <a:xfrm>
            <a:off x="791597" y="2395623"/>
            <a:ext cx="1513556" cy="369332"/>
          </a:xfrm>
          <a:prstGeom prst="rect">
            <a:avLst/>
          </a:prstGeom>
          <a:noFill/>
        </p:spPr>
        <p:txBody>
          <a:bodyPr wrap="none" rtlCol="0">
            <a:spAutoFit/>
          </a:bodyPr>
          <a:lstStyle/>
          <a:p>
            <a:r>
              <a:rPr lang="en-US" dirty="0">
                <a:latin typeface="Avenir Book" charset="0"/>
                <a:ea typeface="Avenir Book" charset="0"/>
                <a:cs typeface="Avenir Book" charset="0"/>
              </a:rPr>
              <a:t>ARP Request</a:t>
            </a:r>
          </a:p>
        </p:txBody>
      </p:sp>
      <p:sp>
        <p:nvSpPr>
          <p:cNvPr id="7" name="TextBox 6">
            <a:extLst>
              <a:ext uri="{FF2B5EF4-FFF2-40B4-BE49-F238E27FC236}">
                <a16:creationId xmlns:a16="http://schemas.microsoft.com/office/drawing/2014/main" id="{88722F00-6C34-A7BA-9025-108C6BDFBE35}"/>
              </a:ext>
            </a:extLst>
          </p:cNvPr>
          <p:cNvSpPr txBox="1"/>
          <p:nvPr/>
        </p:nvSpPr>
        <p:spPr>
          <a:xfrm>
            <a:off x="6477154" y="4648307"/>
            <a:ext cx="1670650" cy="369332"/>
          </a:xfrm>
          <a:prstGeom prst="rect">
            <a:avLst/>
          </a:prstGeom>
          <a:noFill/>
        </p:spPr>
        <p:txBody>
          <a:bodyPr wrap="none" rtlCol="0">
            <a:spAutoFit/>
          </a:bodyPr>
          <a:lstStyle/>
          <a:p>
            <a:r>
              <a:rPr lang="en-US" dirty="0">
                <a:latin typeface="Avenir Book" charset="0"/>
                <a:ea typeface="Avenir Book" charset="0"/>
                <a:cs typeface="Avenir Book" charset="0"/>
              </a:rPr>
              <a:t>ARP Response</a:t>
            </a:r>
          </a:p>
        </p:txBody>
      </p:sp>
      <p:sp>
        <p:nvSpPr>
          <p:cNvPr id="11" name="Rounded Rectangle 10">
            <a:extLst>
              <a:ext uri="{FF2B5EF4-FFF2-40B4-BE49-F238E27FC236}">
                <a16:creationId xmlns:a16="http://schemas.microsoft.com/office/drawing/2014/main" id="{061DD0EC-7C1D-0F44-506B-1CAA08082B9E}"/>
              </a:ext>
            </a:extLst>
          </p:cNvPr>
          <p:cNvSpPr/>
          <p:nvPr/>
        </p:nvSpPr>
        <p:spPr>
          <a:xfrm>
            <a:off x="192215" y="4366630"/>
            <a:ext cx="4672897" cy="1033860"/>
          </a:xfrm>
          <a:prstGeom prst="roundRect">
            <a:avLst/>
          </a:prstGeom>
          <a:solidFill>
            <a:srgbClr val="FFCB3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latin typeface="Avenir Book" charset="0"/>
                <a:ea typeface="Avenir Book" charset="0"/>
                <a:cs typeface="Avenir Book" charset="0"/>
              </a:rPr>
              <a:t>Broadcast address:  sent to all hosts on the subnet!</a:t>
            </a:r>
          </a:p>
        </p:txBody>
      </p:sp>
      <p:cxnSp>
        <p:nvCxnSpPr>
          <p:cNvPr id="14" name="Straight Arrow Connector 13">
            <a:extLst>
              <a:ext uri="{FF2B5EF4-FFF2-40B4-BE49-F238E27FC236}">
                <a16:creationId xmlns:a16="http://schemas.microsoft.com/office/drawing/2014/main" id="{ACFED059-D0C9-9F11-9516-A0FB0577DB63}"/>
              </a:ext>
            </a:extLst>
          </p:cNvPr>
          <p:cNvCxnSpPr>
            <a:cxnSpLocks/>
          </p:cNvCxnSpPr>
          <p:nvPr/>
        </p:nvCxnSpPr>
        <p:spPr>
          <a:xfrm flipV="1">
            <a:off x="4591050" y="3429000"/>
            <a:ext cx="1200150" cy="937630"/>
          </a:xfrm>
          <a:prstGeom prst="straightConnector1">
            <a:avLst/>
          </a:prstGeom>
          <a:ln w="57150">
            <a:solidFill>
              <a:srgbClr val="FFCB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8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23B3128-311C-0696-704D-314975B055C4}"/>
              </a:ext>
            </a:extLst>
          </p:cNvPr>
          <p:cNvCxnSpPr>
            <a:cxnSpLocks/>
          </p:cNvCxnSpPr>
          <p:nvPr/>
        </p:nvCxnSpPr>
        <p:spPr>
          <a:xfrm>
            <a:off x="2311400" y="2093989"/>
            <a:ext cx="0" cy="3265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E96DB-AE66-E8CC-C86E-AB09D98A422A}"/>
              </a:ext>
            </a:extLst>
          </p:cNvPr>
          <p:cNvCxnSpPr/>
          <p:nvPr/>
        </p:nvCxnSpPr>
        <p:spPr>
          <a:xfrm>
            <a:off x="9759846" y="2093989"/>
            <a:ext cx="0" cy="4078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5D7975-F5A4-D761-704D-87748015A106}"/>
              </a:ext>
            </a:extLst>
          </p:cNvPr>
          <p:cNvSpPr/>
          <p:nvPr/>
        </p:nvSpPr>
        <p:spPr>
          <a:xfrm>
            <a:off x="1049417" y="2732877"/>
            <a:ext cx="5159653" cy="1033720"/>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Src</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Dst</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Eth    …:</a:t>
            </a:r>
            <a:r>
              <a:rPr lang="en-US" sz="1867" dirty="0" err="1">
                <a:latin typeface="Consolas" panose="020B0609020204030204" pitchFamily="49" charset="0"/>
                <a:cs typeface="Consolas" panose="020B0609020204030204" pitchFamily="49" charset="0"/>
              </a:rPr>
              <a:t>aa:aa:aa</a:t>
            </a:r>
            <a:r>
              <a:rPr lang="en-US" sz="1867" dirty="0">
                <a:latin typeface="Consolas" panose="020B0609020204030204" pitchFamily="49" charset="0"/>
                <a:cs typeface="Consolas" panose="020B0609020204030204" pitchFamily="49" charset="0"/>
              </a:rPr>
              <a:t>	</a:t>
            </a:r>
            <a:r>
              <a:rPr lang="en-US" sz="1867" dirty="0" err="1">
                <a:solidFill>
                  <a:srgbClr val="FFCB33"/>
                </a:solidFill>
                <a:latin typeface="Consolas" panose="020B0609020204030204" pitchFamily="49" charset="0"/>
                <a:cs typeface="Consolas" panose="020B0609020204030204" pitchFamily="49" charset="0"/>
              </a:rPr>
              <a:t>ff:ff:ff:ff:ff:ff</a:t>
            </a:r>
            <a:endParaRPr lang="en-US" sz="1867" dirty="0">
              <a:solidFill>
                <a:srgbClr val="FFCB33"/>
              </a:solidFill>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Who has 1.2.1.3?</a:t>
            </a:r>
            <a:endParaRPr lang="en-US" sz="1867" dirty="0">
              <a:solidFill>
                <a:srgbClr val="FFC000"/>
              </a:solidFill>
              <a:latin typeface="Consolas" panose="020B0609020204030204" pitchFamily="49" charset="0"/>
              <a:cs typeface="Consolas" panose="020B0609020204030204" pitchFamily="49" charset="0"/>
            </a:endParaRPr>
          </a:p>
        </p:txBody>
      </p:sp>
      <p:cxnSp>
        <p:nvCxnSpPr>
          <p:cNvPr id="9" name="Straight Arrow Connector 8">
            <a:extLst>
              <a:ext uri="{FF2B5EF4-FFF2-40B4-BE49-F238E27FC236}">
                <a16:creationId xmlns:a16="http://schemas.microsoft.com/office/drawing/2014/main" id="{DECB36EA-BE05-60AD-0793-84AB140564B4}"/>
              </a:ext>
            </a:extLst>
          </p:cNvPr>
          <p:cNvCxnSpPr>
            <a:cxnSpLocks/>
          </p:cNvCxnSpPr>
          <p:nvPr/>
        </p:nvCxnSpPr>
        <p:spPr>
          <a:xfrm>
            <a:off x="2311400" y="2560976"/>
            <a:ext cx="7442199" cy="7502"/>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55BEDA0-739C-649E-54E9-B7769467E9A6}"/>
              </a:ext>
            </a:extLst>
          </p:cNvPr>
          <p:cNvCxnSpPr>
            <a:cxnSpLocks/>
          </p:cNvCxnSpPr>
          <p:nvPr/>
        </p:nvCxnSpPr>
        <p:spPr>
          <a:xfrm flipH="1">
            <a:off x="2308277" y="4454808"/>
            <a:ext cx="74453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ED30FF-9A93-9988-E022-79BC330F0D37}"/>
              </a:ext>
            </a:extLst>
          </p:cNvPr>
          <p:cNvSpPr/>
          <p:nvPr/>
        </p:nvSpPr>
        <p:spPr>
          <a:xfrm>
            <a:off x="8342339" y="993043"/>
            <a:ext cx="2822519" cy="107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A</a:t>
            </a:r>
          </a:p>
          <a:p>
            <a:pPr algn="ctr"/>
            <a:r>
              <a:rPr lang="en-US" dirty="0" err="1">
                <a:latin typeface="Consolas" panose="020B0609020204030204" pitchFamily="49" charset="0"/>
                <a:cs typeface="Consolas" panose="020B0609020204030204" pitchFamily="49" charset="0"/>
              </a:rPr>
              <a:t>bb:bb:bb:bb:bb:bb</a:t>
            </a:r>
            <a:endParaRPr lang="en-US" dirty="0">
              <a:latin typeface="Consolas" panose="020B0609020204030204" pitchFamily="49" charset="0"/>
              <a:cs typeface="Consolas" panose="020B0609020204030204" pitchFamily="49" charset="0"/>
            </a:endParaRPr>
          </a:p>
          <a:p>
            <a:pPr algn="ctr"/>
            <a:r>
              <a:rPr lang="en-US" dirty="0">
                <a:latin typeface="Avenir Book" panose="02000503020000020003" pitchFamily="2" charset="0"/>
              </a:rPr>
              <a:t>(1.2.1.3)</a:t>
            </a:r>
          </a:p>
        </p:txBody>
      </p:sp>
      <p:sp>
        <p:nvSpPr>
          <p:cNvPr id="2" name="Rectangle 1">
            <a:extLst>
              <a:ext uri="{FF2B5EF4-FFF2-40B4-BE49-F238E27FC236}">
                <a16:creationId xmlns:a16="http://schemas.microsoft.com/office/drawing/2014/main" id="{EF14715D-C3B7-144D-BF7E-D70FC248D7CE}"/>
              </a:ext>
            </a:extLst>
          </p:cNvPr>
          <p:cNvSpPr/>
          <p:nvPr/>
        </p:nvSpPr>
        <p:spPr>
          <a:xfrm>
            <a:off x="1049417" y="1022749"/>
            <a:ext cx="2822519" cy="107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A</a:t>
            </a:r>
          </a:p>
          <a:p>
            <a:pPr algn="ctr"/>
            <a:r>
              <a:rPr lang="en-US" dirty="0" err="1">
                <a:latin typeface="Consolas" panose="020B0609020204030204" pitchFamily="49" charset="0"/>
                <a:cs typeface="Consolas" panose="020B0609020204030204" pitchFamily="49" charset="0"/>
              </a:rPr>
              <a:t>aa:aa:aa:aa:aa:aa</a:t>
            </a:r>
            <a:endParaRPr lang="en-US" dirty="0">
              <a:latin typeface="Consolas" panose="020B0609020204030204" pitchFamily="49" charset="0"/>
              <a:cs typeface="Consolas" panose="020B0609020204030204" pitchFamily="49" charset="0"/>
            </a:endParaRPr>
          </a:p>
          <a:p>
            <a:pPr algn="ctr"/>
            <a:r>
              <a:rPr lang="en-US" dirty="0">
                <a:latin typeface="Avenir Book" panose="02000503020000020003" pitchFamily="2" charset="0"/>
              </a:rPr>
              <a:t>(1.2.1.1)</a:t>
            </a:r>
          </a:p>
        </p:txBody>
      </p:sp>
      <p:sp>
        <p:nvSpPr>
          <p:cNvPr id="3" name="Rectangle 2">
            <a:extLst>
              <a:ext uri="{FF2B5EF4-FFF2-40B4-BE49-F238E27FC236}">
                <a16:creationId xmlns:a16="http://schemas.microsoft.com/office/drawing/2014/main" id="{63CEFEE7-AE81-1041-18A1-180F67E66E16}"/>
              </a:ext>
            </a:extLst>
          </p:cNvPr>
          <p:cNvSpPr/>
          <p:nvPr/>
        </p:nvSpPr>
        <p:spPr>
          <a:xfrm>
            <a:off x="6477154" y="5017639"/>
            <a:ext cx="4687704" cy="1071239"/>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Src</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Dst</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Eth    …:</a:t>
            </a:r>
            <a:r>
              <a:rPr lang="en-US" sz="1867" dirty="0" err="1">
                <a:latin typeface="Consolas" panose="020B0609020204030204" pitchFamily="49" charset="0"/>
                <a:cs typeface="Consolas" panose="020B0609020204030204" pitchFamily="49" charset="0"/>
              </a:rPr>
              <a:t>bb:bb:bb</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aa:aa:aa</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1.2.1.3 is at </a:t>
            </a:r>
            <a:r>
              <a:rPr lang="en-US" sz="2000" dirty="0" err="1">
                <a:latin typeface="Consolas" panose="020B0609020204030204" pitchFamily="49" charset="0"/>
                <a:cs typeface="Consolas" panose="020B0609020204030204" pitchFamily="49" charset="0"/>
              </a:rPr>
              <a:t>bb:bb:bb:bb:bb:bb</a:t>
            </a:r>
            <a:endParaRPr lang="en-US" sz="2000" dirty="0">
              <a:latin typeface="Consolas" panose="020B0609020204030204" pitchFamily="49" charset="0"/>
              <a:cs typeface="Consolas" panose="020B0609020204030204" pitchFamily="49" charset="0"/>
            </a:endParaRPr>
          </a:p>
        </p:txBody>
      </p:sp>
      <p:sp>
        <p:nvSpPr>
          <p:cNvPr id="4" name="TextBox 3">
            <a:extLst>
              <a:ext uri="{FF2B5EF4-FFF2-40B4-BE49-F238E27FC236}">
                <a16:creationId xmlns:a16="http://schemas.microsoft.com/office/drawing/2014/main" id="{3D39244B-8B43-8C1B-9BFB-5A8B4094008B}"/>
              </a:ext>
            </a:extLst>
          </p:cNvPr>
          <p:cNvSpPr txBox="1"/>
          <p:nvPr/>
        </p:nvSpPr>
        <p:spPr>
          <a:xfrm>
            <a:off x="791597" y="2395623"/>
            <a:ext cx="1513556" cy="369332"/>
          </a:xfrm>
          <a:prstGeom prst="rect">
            <a:avLst/>
          </a:prstGeom>
          <a:noFill/>
        </p:spPr>
        <p:txBody>
          <a:bodyPr wrap="none" rtlCol="0">
            <a:spAutoFit/>
          </a:bodyPr>
          <a:lstStyle/>
          <a:p>
            <a:r>
              <a:rPr lang="en-US" dirty="0">
                <a:latin typeface="Avenir Book" charset="0"/>
                <a:ea typeface="Avenir Book" charset="0"/>
                <a:cs typeface="Avenir Book" charset="0"/>
              </a:rPr>
              <a:t>ARP Request</a:t>
            </a:r>
          </a:p>
        </p:txBody>
      </p:sp>
      <p:sp>
        <p:nvSpPr>
          <p:cNvPr id="7" name="TextBox 6">
            <a:extLst>
              <a:ext uri="{FF2B5EF4-FFF2-40B4-BE49-F238E27FC236}">
                <a16:creationId xmlns:a16="http://schemas.microsoft.com/office/drawing/2014/main" id="{88722F00-6C34-A7BA-9025-108C6BDFBE35}"/>
              </a:ext>
            </a:extLst>
          </p:cNvPr>
          <p:cNvSpPr txBox="1"/>
          <p:nvPr/>
        </p:nvSpPr>
        <p:spPr>
          <a:xfrm>
            <a:off x="6477154" y="4648307"/>
            <a:ext cx="1670650" cy="369332"/>
          </a:xfrm>
          <a:prstGeom prst="rect">
            <a:avLst/>
          </a:prstGeom>
          <a:noFill/>
        </p:spPr>
        <p:txBody>
          <a:bodyPr wrap="none" rtlCol="0">
            <a:spAutoFit/>
          </a:bodyPr>
          <a:lstStyle/>
          <a:p>
            <a:r>
              <a:rPr lang="en-US" dirty="0">
                <a:latin typeface="Avenir Book" charset="0"/>
                <a:ea typeface="Avenir Book" charset="0"/>
                <a:cs typeface="Avenir Book" charset="0"/>
              </a:rPr>
              <a:t>ARP Response</a:t>
            </a:r>
          </a:p>
        </p:txBody>
      </p:sp>
      <p:sp>
        <p:nvSpPr>
          <p:cNvPr id="11" name="Rounded Rectangle 10">
            <a:extLst>
              <a:ext uri="{FF2B5EF4-FFF2-40B4-BE49-F238E27FC236}">
                <a16:creationId xmlns:a16="http://schemas.microsoft.com/office/drawing/2014/main" id="{061DD0EC-7C1D-0F44-506B-1CAA08082B9E}"/>
              </a:ext>
            </a:extLst>
          </p:cNvPr>
          <p:cNvSpPr/>
          <p:nvPr/>
        </p:nvSpPr>
        <p:spPr>
          <a:xfrm>
            <a:off x="192215" y="4366630"/>
            <a:ext cx="4672897" cy="1033860"/>
          </a:xfrm>
          <a:prstGeom prst="roundRect">
            <a:avLst/>
          </a:prstGeom>
          <a:solidFill>
            <a:srgbClr val="FFCB3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latin typeface="Avenir Book" charset="0"/>
                <a:ea typeface="Avenir Book" charset="0"/>
                <a:cs typeface="Avenir Book" charset="0"/>
              </a:rPr>
              <a:t>Broadcast address:  sent to all hosts on the subnet!</a:t>
            </a:r>
          </a:p>
        </p:txBody>
      </p:sp>
      <p:cxnSp>
        <p:nvCxnSpPr>
          <p:cNvPr id="14" name="Straight Arrow Connector 13">
            <a:extLst>
              <a:ext uri="{FF2B5EF4-FFF2-40B4-BE49-F238E27FC236}">
                <a16:creationId xmlns:a16="http://schemas.microsoft.com/office/drawing/2014/main" id="{ACFED059-D0C9-9F11-9516-A0FB0577DB63}"/>
              </a:ext>
            </a:extLst>
          </p:cNvPr>
          <p:cNvCxnSpPr>
            <a:cxnSpLocks/>
          </p:cNvCxnSpPr>
          <p:nvPr/>
        </p:nvCxnSpPr>
        <p:spPr>
          <a:xfrm flipV="1">
            <a:off x="4591050" y="3429000"/>
            <a:ext cx="1200150" cy="937630"/>
          </a:xfrm>
          <a:prstGeom prst="straightConnector1">
            <a:avLst/>
          </a:prstGeom>
          <a:ln w="57150">
            <a:solidFill>
              <a:srgbClr val="FFCB33"/>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A71D984C-9925-9292-66E6-50964204E93D}"/>
              </a:ext>
            </a:extLst>
          </p:cNvPr>
          <p:cNvSpPr/>
          <p:nvPr/>
        </p:nvSpPr>
        <p:spPr>
          <a:xfrm>
            <a:off x="791597" y="5614354"/>
            <a:ext cx="5869198" cy="688211"/>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Avenir Book" charset="0"/>
                <a:ea typeface="Avenir Book" charset="0"/>
                <a:cs typeface="Avenir Book" charset="0"/>
              </a:rPr>
              <a:t>=&gt; Any host can respond.  Problem?</a:t>
            </a:r>
          </a:p>
        </p:txBody>
      </p:sp>
    </p:spTree>
    <p:extLst>
      <p:ext uri="{BB962C8B-B14F-4D97-AF65-F5344CB8AC3E}">
        <p14:creationId xmlns:p14="http://schemas.microsoft.com/office/powerpoint/2010/main" val="150037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380030" y="1482599"/>
            <a:ext cx="11657071" cy="2729638"/>
          </a:xfrm>
          <a:solidFill>
            <a:schemeClr val="bg1"/>
          </a:solidFill>
        </p:spPr>
        <p:txBody>
          <a:bodyPr>
            <a:normAutofit/>
          </a:bodyPr>
          <a:lstStyle/>
          <a:p>
            <a:pPr marL="0" indent="0">
              <a:buNone/>
            </a:pPr>
            <a:r>
              <a:rPr lang="en-US" sz="2000" dirty="0">
                <a:latin typeface="Consolas"/>
                <a:cs typeface="Consolas"/>
              </a:rPr>
              <a:t># </a:t>
            </a:r>
            <a:r>
              <a:rPr lang="en-US" sz="2000" dirty="0" err="1">
                <a:latin typeface="Consolas"/>
                <a:cs typeface="Consolas"/>
              </a:rPr>
              <a:t>arp</a:t>
            </a:r>
            <a:r>
              <a:rPr lang="en-US" sz="2000" dirty="0">
                <a:latin typeface="Consolas"/>
                <a:cs typeface="Consolas"/>
              </a:rPr>
              <a:t> -n</a:t>
            </a:r>
          </a:p>
          <a:p>
            <a:pPr marL="0" indent="0">
              <a:buNone/>
            </a:pPr>
            <a:r>
              <a:rPr lang="en-US" sz="2000" dirty="0">
                <a:latin typeface="Consolas"/>
                <a:cs typeface="Consolas"/>
              </a:rPr>
              <a:t>Address                  </a:t>
            </a:r>
            <a:r>
              <a:rPr lang="en-US" sz="2000" dirty="0" err="1">
                <a:latin typeface="Consolas"/>
                <a:cs typeface="Consolas"/>
              </a:rPr>
              <a:t>HWtype</a:t>
            </a:r>
            <a:r>
              <a:rPr lang="en-US" sz="2000" dirty="0">
                <a:latin typeface="Consolas"/>
                <a:cs typeface="Consolas"/>
              </a:rPr>
              <a:t>  </a:t>
            </a:r>
            <a:r>
              <a:rPr lang="en-US" sz="2000" dirty="0" err="1">
                <a:latin typeface="Consolas"/>
                <a:cs typeface="Consolas"/>
              </a:rPr>
              <a:t>HWaddress</a:t>
            </a:r>
            <a:r>
              <a:rPr lang="en-US" sz="2000" dirty="0">
                <a:latin typeface="Consolas"/>
                <a:cs typeface="Consolas"/>
              </a:rPr>
              <a:t>           Flags Mask            </a:t>
            </a:r>
            <a:r>
              <a:rPr lang="en-US" sz="2000" dirty="0" err="1">
                <a:latin typeface="Consolas"/>
                <a:cs typeface="Consolas"/>
              </a:rPr>
              <a:t>Iface</a:t>
            </a:r>
            <a:endParaRPr lang="en-US" sz="2000" dirty="0">
              <a:latin typeface="Consolas"/>
              <a:cs typeface="Consolas"/>
            </a:endParaRPr>
          </a:p>
          <a:p>
            <a:pPr marL="0" indent="0">
              <a:buNone/>
            </a:pPr>
            <a:r>
              <a:rPr lang="en-US" sz="2000" dirty="0">
                <a:latin typeface="Consolas"/>
                <a:cs typeface="Consolas"/>
              </a:rPr>
              <a:t>172.17.44.1              ether   00:12:80:01:34:55   C                     eth0</a:t>
            </a:r>
          </a:p>
          <a:p>
            <a:pPr marL="0" indent="0">
              <a:buNone/>
            </a:pPr>
            <a:r>
              <a:rPr lang="en-US" sz="2000" dirty="0">
                <a:latin typeface="Consolas"/>
                <a:cs typeface="Consolas"/>
              </a:rPr>
              <a:t>172.17.44.25             ether   10:dd:b1:89:d5:f3   C                     eth0</a:t>
            </a:r>
          </a:p>
          <a:p>
            <a:pPr marL="0" indent="0">
              <a:buNone/>
            </a:pPr>
            <a:r>
              <a:rPr lang="en-US" sz="2000" dirty="0">
                <a:latin typeface="Consolas"/>
                <a:cs typeface="Consolas"/>
              </a:rPr>
              <a:t>172.17.44.6              ether   b8:27:eb:55:c3:45   C                     eth0</a:t>
            </a:r>
          </a:p>
          <a:p>
            <a:pPr marL="0" indent="0">
              <a:buNone/>
            </a:pPr>
            <a:r>
              <a:rPr lang="en-US" sz="2000" dirty="0">
                <a:latin typeface="Consolas"/>
                <a:cs typeface="Consolas"/>
              </a:rPr>
              <a:t>172.17.44.5              ether   00:1b:21:22:e0:22   C                     eth0</a:t>
            </a:r>
          </a:p>
          <a:p>
            <a:pPr marL="0" indent="0">
              <a:buNone/>
            </a:pPr>
            <a:endParaRPr lang="en-US" sz="2400" dirty="0">
              <a:latin typeface="Consolas"/>
              <a:cs typeface="Consolas"/>
            </a:endParaRPr>
          </a:p>
        </p:txBody>
      </p:sp>
    </p:spTree>
    <p:extLst>
      <p:ext uri="{BB962C8B-B14F-4D97-AF65-F5344CB8AC3E}">
        <p14:creationId xmlns:p14="http://schemas.microsoft.com/office/powerpoint/2010/main" val="266762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FB055-CBD5-5D18-555F-0AB0F4AD3063}"/>
              </a:ext>
            </a:extLst>
          </p:cNvPr>
          <p:cNvSpPr>
            <a:spLocks noGrp="1"/>
          </p:cNvSpPr>
          <p:nvPr>
            <p:ph type="title"/>
          </p:nvPr>
        </p:nvSpPr>
        <p:spPr>
          <a:xfrm>
            <a:off x="609600" y="3028950"/>
            <a:ext cx="10972800" cy="1143000"/>
          </a:xfrm>
        </p:spPr>
        <p:txBody>
          <a:bodyPr/>
          <a:lstStyle/>
          <a:p>
            <a:r>
              <a:rPr lang="en-US" dirty="0"/>
              <a:t>Putting it all together….</a:t>
            </a:r>
          </a:p>
        </p:txBody>
      </p:sp>
    </p:spTree>
    <p:extLst>
      <p:ext uri="{BB962C8B-B14F-4D97-AF65-F5344CB8AC3E}">
        <p14:creationId xmlns:p14="http://schemas.microsoft.com/office/powerpoint/2010/main" val="2800084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25</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2032001" y="2573894"/>
            <a:ext cx="3293703" cy="12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964234" y="934122"/>
            <a:ext cx="3293703" cy="1652319"/>
          </a:xfrm>
          <a:prstGeom prst="bentConnector3">
            <a:avLst>
              <a:gd name="adj1" fmla="val 5231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6120732" y="598302"/>
            <a:ext cx="0" cy="1411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a:off x="7002107" y="2600907"/>
            <a:ext cx="2884906" cy="1585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508368" y="1296505"/>
            <a:ext cx="1749197" cy="666977"/>
          </a:xfrm>
          <a:prstGeom prst="rect">
            <a:avLst/>
          </a:prstGeom>
          <a:noFill/>
        </p:spPr>
        <p:txBody>
          <a:bodyPr wrap="none" rtlCol="0">
            <a:spAutoFit/>
          </a:bodyPr>
          <a:lstStyle/>
          <a:p>
            <a:r>
              <a:rPr lang="en-US" sz="1867" dirty="0">
                <a:latin typeface="Avenir Book" panose="02000503020000020003" pitchFamily="2" charset="0"/>
              </a:rPr>
              <a:t>1.2.1.2</a:t>
            </a:r>
          </a:p>
          <a:p>
            <a:r>
              <a:rPr lang="en-US" sz="1867" dirty="0">
                <a:latin typeface="Avenir Book" panose="02000503020000020003" pitchFamily="2" charset="0"/>
              </a:rPr>
              <a:t>MAC: </a:t>
            </a:r>
            <a:r>
              <a:rPr lang="en-US" sz="1867" dirty="0" err="1">
                <a:latin typeface="Avenir Book" panose="02000503020000020003" pitchFamily="2" charset="0"/>
              </a:rPr>
              <a:t>aa:aa:aa</a:t>
            </a:r>
            <a:endParaRPr lang="en-US" sz="1867" dirty="0">
              <a:latin typeface="Avenir Book" panose="02000503020000020003" pitchFamily="2" charset="0"/>
            </a:endParaRPr>
          </a:p>
        </p:txBody>
      </p:sp>
      <p:sp>
        <p:nvSpPr>
          <p:cNvPr id="30" name="Rectangle 29">
            <a:extLst>
              <a:ext uri="{FF2B5EF4-FFF2-40B4-BE49-F238E27FC236}">
                <a16:creationId xmlns:a16="http://schemas.microsoft.com/office/drawing/2014/main" id="{2D8BC8B3-1317-B540-AC65-BE4687560CFF}"/>
              </a:ext>
            </a:extLst>
          </p:cNvPr>
          <p:cNvSpPr/>
          <p:nvPr/>
        </p:nvSpPr>
        <p:spPr>
          <a:xfrm>
            <a:off x="2307624" y="804741"/>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2CFF916A-15A9-7644-86FA-9A98D9669EE6}"/>
              </a:ext>
            </a:extLst>
          </p:cNvPr>
          <p:cNvSpPr/>
          <p:nvPr/>
        </p:nvSpPr>
        <p:spPr>
          <a:xfrm>
            <a:off x="2304987" y="242704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a:extLst>
              <a:ext uri="{FF2B5EF4-FFF2-40B4-BE49-F238E27FC236}">
                <a16:creationId xmlns:a16="http://schemas.microsoft.com/office/drawing/2014/main" id="{CE51F4CB-F8FD-DC42-84CD-E1D2F8675F66}"/>
              </a:ext>
            </a:extLst>
          </p:cNvPr>
          <p:cNvSpPr/>
          <p:nvPr/>
        </p:nvSpPr>
        <p:spPr>
          <a:xfrm>
            <a:off x="9677623" y="2490644"/>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E25730E4-7B16-5148-87DD-7EB69D58C0E0}"/>
              </a:ext>
            </a:extLst>
          </p:cNvPr>
          <p:cNvSpPr/>
          <p:nvPr/>
        </p:nvSpPr>
        <p:spPr>
          <a:xfrm>
            <a:off x="4955627" y="2447776"/>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a:extLst>
              <a:ext uri="{FF2B5EF4-FFF2-40B4-BE49-F238E27FC236}">
                <a16:creationId xmlns:a16="http://schemas.microsoft.com/office/drawing/2014/main" id="{F84C6CC2-D811-1F45-96FE-C79F43F30A11}"/>
              </a:ext>
            </a:extLst>
          </p:cNvPr>
          <p:cNvSpPr/>
          <p:nvPr/>
        </p:nvSpPr>
        <p:spPr>
          <a:xfrm>
            <a:off x="6974237" y="2474789"/>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ectangle 40">
            <a:extLst>
              <a:ext uri="{FF2B5EF4-FFF2-40B4-BE49-F238E27FC236}">
                <a16:creationId xmlns:a16="http://schemas.microsoft.com/office/drawing/2014/main" id="{11198319-DBA8-8349-987B-963864E3570F}"/>
              </a:ext>
            </a:extLst>
          </p:cNvPr>
          <p:cNvSpPr/>
          <p:nvPr/>
        </p:nvSpPr>
        <p:spPr>
          <a:xfrm>
            <a:off x="5969577" y="175475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6762D3E4-ACD8-2545-81A6-066613DDDE39}"/>
              </a:ext>
            </a:extLst>
          </p:cNvPr>
          <p:cNvSpPr txBox="1"/>
          <p:nvPr/>
        </p:nvSpPr>
        <p:spPr>
          <a:xfrm>
            <a:off x="1607230" y="2925253"/>
            <a:ext cx="1874231" cy="666977"/>
          </a:xfrm>
          <a:prstGeom prst="rect">
            <a:avLst/>
          </a:prstGeom>
          <a:noFill/>
        </p:spPr>
        <p:txBody>
          <a:bodyPr wrap="none" rtlCol="0">
            <a:spAutoFit/>
          </a:bodyPr>
          <a:lstStyle/>
          <a:p>
            <a:r>
              <a:rPr lang="en-US" sz="1867" dirty="0">
                <a:latin typeface="Avenir Book" panose="02000503020000020003" pitchFamily="2" charset="0"/>
              </a:rPr>
              <a:t>1.2.1.3</a:t>
            </a:r>
          </a:p>
          <a:p>
            <a:r>
              <a:rPr lang="en-US" sz="1867" dirty="0">
                <a:latin typeface="Avenir Book" panose="02000503020000020003" pitchFamily="2" charset="0"/>
              </a:rPr>
              <a:t>MAC: </a:t>
            </a:r>
            <a:r>
              <a:rPr lang="en-US" sz="1867" dirty="0" err="1">
                <a:latin typeface="Avenir Book" panose="02000503020000020003" pitchFamily="2" charset="0"/>
              </a:rPr>
              <a:t>bb:bb:bb</a:t>
            </a:r>
            <a:endParaRPr lang="en-US" sz="1867" dirty="0">
              <a:latin typeface="Avenir Book" panose="02000503020000020003" pitchFamily="2" charset="0"/>
            </a:endParaRPr>
          </a:p>
        </p:txBody>
      </p:sp>
      <p:sp>
        <p:nvSpPr>
          <p:cNvPr id="45" name="TextBox 44">
            <a:extLst>
              <a:ext uri="{FF2B5EF4-FFF2-40B4-BE49-F238E27FC236}">
                <a16:creationId xmlns:a16="http://schemas.microsoft.com/office/drawing/2014/main" id="{B02B9578-7AB5-494E-8CC9-6B08DA4C78DE}"/>
              </a:ext>
            </a:extLst>
          </p:cNvPr>
          <p:cNvSpPr txBox="1"/>
          <p:nvPr/>
        </p:nvSpPr>
        <p:spPr>
          <a:xfrm>
            <a:off x="9567530" y="2886616"/>
            <a:ext cx="1797287" cy="666977"/>
          </a:xfrm>
          <a:prstGeom prst="rect">
            <a:avLst/>
          </a:prstGeom>
          <a:noFill/>
        </p:spPr>
        <p:txBody>
          <a:bodyPr wrap="none" rtlCol="0">
            <a:spAutoFit/>
          </a:bodyPr>
          <a:lstStyle/>
          <a:p>
            <a:r>
              <a:rPr lang="en-US" sz="1867" dirty="0">
                <a:latin typeface="Avenir Book" panose="02000503020000020003" pitchFamily="2" charset="0"/>
              </a:rPr>
              <a:t>1.2.2.100</a:t>
            </a:r>
          </a:p>
          <a:p>
            <a:r>
              <a:rPr lang="en-US" sz="1867" dirty="0">
                <a:latin typeface="Avenir Book" panose="02000503020000020003" pitchFamily="2" charset="0"/>
              </a:rPr>
              <a:t>MAC: </a:t>
            </a:r>
            <a:r>
              <a:rPr lang="en-US" sz="1867" dirty="0" err="1">
                <a:latin typeface="Avenir Book" panose="02000503020000020003" pitchFamily="2" charset="0"/>
              </a:rPr>
              <a:t>ee:ee:ee</a:t>
            </a:r>
            <a:endParaRPr lang="en-US" sz="1867" dirty="0">
              <a:latin typeface="Avenir Book" panose="02000503020000020003" pitchFamily="2" charset="0"/>
            </a:endParaRPr>
          </a:p>
        </p:txBody>
      </p:sp>
      <p:sp>
        <p:nvSpPr>
          <p:cNvPr id="46" name="TextBox 45">
            <a:extLst>
              <a:ext uri="{FF2B5EF4-FFF2-40B4-BE49-F238E27FC236}">
                <a16:creationId xmlns:a16="http://schemas.microsoft.com/office/drawing/2014/main" id="{A94B0637-5C54-9540-BD93-4953575C0875}"/>
              </a:ext>
            </a:extLst>
          </p:cNvPr>
          <p:cNvSpPr txBox="1"/>
          <p:nvPr/>
        </p:nvSpPr>
        <p:spPr>
          <a:xfrm>
            <a:off x="4518504" y="2989209"/>
            <a:ext cx="1691489" cy="666977"/>
          </a:xfrm>
          <a:prstGeom prst="rect">
            <a:avLst/>
          </a:prstGeom>
          <a:noFill/>
        </p:spPr>
        <p:txBody>
          <a:bodyPr wrap="none" rtlCol="0">
            <a:spAutoFit/>
          </a:bodyPr>
          <a:lstStyle/>
          <a:p>
            <a:r>
              <a:rPr lang="en-US" sz="1867" dirty="0">
                <a:latin typeface="Avenir Book" panose="02000503020000020003" pitchFamily="2" charset="0"/>
              </a:rPr>
              <a:t>1.2.1.1</a:t>
            </a:r>
          </a:p>
          <a:p>
            <a:r>
              <a:rPr lang="en-US" sz="1867" dirty="0">
                <a:latin typeface="Avenir Book" panose="02000503020000020003" pitchFamily="2" charset="0"/>
              </a:rPr>
              <a:t>MAC: </a:t>
            </a:r>
            <a:r>
              <a:rPr lang="en-US" sz="1867" dirty="0" err="1">
                <a:latin typeface="Avenir Book" panose="02000503020000020003" pitchFamily="2" charset="0"/>
              </a:rPr>
              <a:t>cc:cc:cc</a:t>
            </a:r>
            <a:endParaRPr lang="en-US" sz="1867" dirty="0">
              <a:latin typeface="Avenir Book" panose="02000503020000020003" pitchFamily="2" charset="0"/>
            </a:endParaRPr>
          </a:p>
        </p:txBody>
      </p:sp>
      <p:sp>
        <p:nvSpPr>
          <p:cNvPr id="47" name="TextBox 46">
            <a:extLst>
              <a:ext uri="{FF2B5EF4-FFF2-40B4-BE49-F238E27FC236}">
                <a16:creationId xmlns:a16="http://schemas.microsoft.com/office/drawing/2014/main" id="{9E065D4D-399F-1745-A910-B907428E026C}"/>
              </a:ext>
            </a:extLst>
          </p:cNvPr>
          <p:cNvSpPr txBox="1"/>
          <p:nvPr/>
        </p:nvSpPr>
        <p:spPr>
          <a:xfrm>
            <a:off x="6749708" y="3058881"/>
            <a:ext cx="1874231" cy="666977"/>
          </a:xfrm>
          <a:prstGeom prst="rect">
            <a:avLst/>
          </a:prstGeom>
          <a:noFill/>
        </p:spPr>
        <p:txBody>
          <a:bodyPr wrap="none" rtlCol="0">
            <a:spAutoFit/>
          </a:bodyPr>
          <a:lstStyle/>
          <a:p>
            <a:r>
              <a:rPr lang="en-US" sz="1867" dirty="0">
                <a:latin typeface="Avenir Book" panose="02000503020000020003" pitchFamily="2" charset="0"/>
              </a:rPr>
              <a:t>1.2.2.1</a:t>
            </a:r>
          </a:p>
          <a:p>
            <a:r>
              <a:rPr lang="en-US" sz="1867" dirty="0">
                <a:latin typeface="Avenir Book" panose="02000503020000020003" pitchFamily="2" charset="0"/>
              </a:rPr>
              <a:t>MAC: </a:t>
            </a:r>
            <a:r>
              <a:rPr lang="en-US" sz="1867" dirty="0" err="1">
                <a:latin typeface="Avenir Book" panose="02000503020000020003" pitchFamily="2" charset="0"/>
              </a:rPr>
              <a:t>dd:dd:dd</a:t>
            </a:r>
            <a:endParaRPr lang="en-US" sz="1867" dirty="0">
              <a:latin typeface="Avenir Book" panose="02000503020000020003" pitchFamily="2" charset="0"/>
            </a:endParaRPr>
          </a:p>
        </p:txBody>
      </p:sp>
      <p:sp>
        <p:nvSpPr>
          <p:cNvPr id="48" name="TextBox 47">
            <a:extLst>
              <a:ext uri="{FF2B5EF4-FFF2-40B4-BE49-F238E27FC236}">
                <a16:creationId xmlns:a16="http://schemas.microsoft.com/office/drawing/2014/main" id="{8E581916-4C00-CD41-985A-80C5E252098F}"/>
              </a:ext>
            </a:extLst>
          </p:cNvPr>
          <p:cNvSpPr txBox="1"/>
          <p:nvPr/>
        </p:nvSpPr>
        <p:spPr>
          <a:xfrm>
            <a:off x="4750525" y="2644947"/>
            <a:ext cx="513282" cy="379656"/>
          </a:xfrm>
          <a:prstGeom prst="rect">
            <a:avLst/>
          </a:prstGeom>
          <a:noFill/>
        </p:spPr>
        <p:txBody>
          <a:bodyPr wrap="none" rtlCol="0">
            <a:spAutoFit/>
          </a:bodyPr>
          <a:lstStyle/>
          <a:p>
            <a:r>
              <a:rPr lang="en-US" sz="1867"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6887476" y="2658801"/>
            <a:ext cx="513282" cy="379656"/>
          </a:xfrm>
          <a:prstGeom prst="rect">
            <a:avLst/>
          </a:prstGeom>
          <a:noFill/>
        </p:spPr>
        <p:txBody>
          <a:bodyPr wrap="none" rtlCol="0">
            <a:spAutoFit/>
          </a:bodyPr>
          <a:lstStyle/>
          <a:p>
            <a:r>
              <a:rPr lang="en-US" sz="1867"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6201220" y="1677381"/>
            <a:ext cx="513282" cy="379656"/>
          </a:xfrm>
          <a:prstGeom prst="rect">
            <a:avLst/>
          </a:prstGeom>
          <a:noFill/>
        </p:spPr>
        <p:txBody>
          <a:bodyPr wrap="none" rtlCol="0">
            <a:spAutoFit/>
          </a:bodyPr>
          <a:lstStyle/>
          <a:p>
            <a:r>
              <a:rPr lang="en-US" sz="1867"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542406" y="517657"/>
            <a:ext cx="911729" cy="911729"/>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542408" y="2180756"/>
            <a:ext cx="911729" cy="911729"/>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9773555" y="2101656"/>
            <a:ext cx="911729" cy="911729"/>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936" y="2003867"/>
            <a:ext cx="1725593" cy="1165144"/>
          </a:xfrm>
          <a:prstGeom prst="rect">
            <a:avLst/>
          </a:prstGeom>
        </p:spPr>
      </p:pic>
      <p:sp>
        <p:nvSpPr>
          <p:cNvPr id="3" name="Rounded Rectangle 2">
            <a:extLst>
              <a:ext uri="{FF2B5EF4-FFF2-40B4-BE49-F238E27FC236}">
                <a16:creationId xmlns:a16="http://schemas.microsoft.com/office/drawing/2014/main" id="{CC9DD5AB-3761-8F70-D298-63D9DD80B59F}"/>
              </a:ext>
            </a:extLst>
          </p:cNvPr>
          <p:cNvSpPr/>
          <p:nvPr/>
        </p:nvSpPr>
        <p:spPr>
          <a:xfrm>
            <a:off x="1320809" y="376639"/>
            <a:ext cx="4244472" cy="4009251"/>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6FDB7DBC-61D5-818A-4AF6-0BF9AB6A2615}"/>
              </a:ext>
            </a:extLst>
          </p:cNvPr>
          <p:cNvSpPr txBox="1"/>
          <p:nvPr/>
        </p:nvSpPr>
        <p:spPr>
          <a:xfrm>
            <a:off x="1705193" y="3924225"/>
            <a:ext cx="3345788" cy="461665"/>
          </a:xfrm>
          <a:prstGeom prst="rect">
            <a:avLst/>
          </a:prstGeom>
          <a:noFill/>
        </p:spPr>
        <p:txBody>
          <a:bodyPr wrap="none" rtlCol="0">
            <a:spAutoFit/>
          </a:bodyPr>
          <a:lstStyle/>
          <a:p>
            <a:r>
              <a:rPr lang="en-US" sz="2400" dirty="0">
                <a:latin typeface="Avenir Book" charset="0"/>
                <a:ea typeface="Avenir Book" charset="0"/>
                <a:cs typeface="Avenir Book" charset="0"/>
              </a:rPr>
              <a:t>Subnet “A”: 1.2.1.0/24</a:t>
            </a:r>
          </a:p>
        </p:txBody>
      </p:sp>
      <p:sp>
        <p:nvSpPr>
          <p:cNvPr id="8" name="Rounded Rectangle 7">
            <a:extLst>
              <a:ext uri="{FF2B5EF4-FFF2-40B4-BE49-F238E27FC236}">
                <a16:creationId xmlns:a16="http://schemas.microsoft.com/office/drawing/2014/main" id="{225B8A9B-CCBA-E739-1ACC-B633C442DF40}"/>
              </a:ext>
            </a:extLst>
          </p:cNvPr>
          <p:cNvSpPr/>
          <p:nvPr/>
        </p:nvSpPr>
        <p:spPr>
          <a:xfrm>
            <a:off x="6732160" y="864013"/>
            <a:ext cx="4632652" cy="3521878"/>
          </a:xfrm>
          <a:prstGeom prst="roundRect">
            <a:avLst/>
          </a:prstGeom>
          <a:noFill/>
          <a:ln>
            <a:solidFill>
              <a:srgbClr val="EC00E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9D8667C-11CE-AC95-5F7E-C5C2747C2261}"/>
              </a:ext>
            </a:extLst>
          </p:cNvPr>
          <p:cNvSpPr txBox="1"/>
          <p:nvPr/>
        </p:nvSpPr>
        <p:spPr>
          <a:xfrm>
            <a:off x="7198077" y="3924225"/>
            <a:ext cx="3700817" cy="461665"/>
          </a:xfrm>
          <a:prstGeom prst="rect">
            <a:avLst/>
          </a:prstGeom>
          <a:noFill/>
        </p:spPr>
        <p:txBody>
          <a:bodyPr wrap="square" rtlCol="0">
            <a:spAutoFit/>
          </a:bodyPr>
          <a:lstStyle/>
          <a:p>
            <a:r>
              <a:rPr lang="en-US" sz="2400" dirty="0">
                <a:latin typeface="Avenir Book" charset="0"/>
                <a:ea typeface="Avenir Book" charset="0"/>
                <a:cs typeface="Avenir Book" charset="0"/>
              </a:rPr>
              <a:t>Subnet “B”:  1.2.2.0/24</a:t>
            </a:r>
          </a:p>
        </p:txBody>
      </p:sp>
      <p:sp>
        <p:nvSpPr>
          <p:cNvPr id="10" name="TextBox 9">
            <a:extLst>
              <a:ext uri="{FF2B5EF4-FFF2-40B4-BE49-F238E27FC236}">
                <a16:creationId xmlns:a16="http://schemas.microsoft.com/office/drawing/2014/main" id="{A29C3510-92D2-0761-E80B-56A915E2140B}"/>
              </a:ext>
            </a:extLst>
          </p:cNvPr>
          <p:cNvSpPr txBox="1"/>
          <p:nvPr/>
        </p:nvSpPr>
        <p:spPr>
          <a:xfrm>
            <a:off x="1705193" y="598302"/>
            <a:ext cx="579005" cy="461665"/>
          </a:xfrm>
          <a:prstGeom prst="rect">
            <a:avLst/>
          </a:prstGeom>
          <a:noFill/>
        </p:spPr>
        <p:txBody>
          <a:bodyPr wrap="none" rtlCol="0">
            <a:spAutoFit/>
          </a:bodyPr>
          <a:lstStyle/>
          <a:p>
            <a:r>
              <a:rPr lang="en-US" sz="2400" dirty="0">
                <a:latin typeface="Avenir Book" charset="0"/>
                <a:ea typeface="Avenir Book" charset="0"/>
                <a:cs typeface="Avenir Book" charset="0"/>
              </a:rPr>
              <a:t>H1</a:t>
            </a:r>
          </a:p>
        </p:txBody>
      </p:sp>
      <p:sp>
        <p:nvSpPr>
          <p:cNvPr id="11" name="TextBox 10">
            <a:extLst>
              <a:ext uri="{FF2B5EF4-FFF2-40B4-BE49-F238E27FC236}">
                <a16:creationId xmlns:a16="http://schemas.microsoft.com/office/drawing/2014/main" id="{78487CA6-4E5D-8E7C-D9E2-061719B85347}"/>
              </a:ext>
            </a:extLst>
          </p:cNvPr>
          <p:cNvSpPr txBox="1"/>
          <p:nvPr/>
        </p:nvSpPr>
        <p:spPr>
          <a:xfrm>
            <a:off x="9949121" y="2218722"/>
            <a:ext cx="579005" cy="461665"/>
          </a:xfrm>
          <a:prstGeom prst="rect">
            <a:avLst/>
          </a:prstGeom>
          <a:noFill/>
        </p:spPr>
        <p:txBody>
          <a:bodyPr wrap="none" rtlCol="0">
            <a:spAutoFit/>
          </a:bodyPr>
          <a:lstStyle/>
          <a:p>
            <a:r>
              <a:rPr lang="en-US" sz="2400" dirty="0">
                <a:latin typeface="Avenir Book" charset="0"/>
                <a:ea typeface="Avenir Book" charset="0"/>
                <a:cs typeface="Avenir Book" charset="0"/>
              </a:rPr>
              <a:t>H2</a:t>
            </a:r>
          </a:p>
        </p:txBody>
      </p:sp>
    </p:spTree>
    <p:extLst>
      <p:ext uri="{BB962C8B-B14F-4D97-AF65-F5344CB8AC3E}">
        <p14:creationId xmlns:p14="http://schemas.microsoft.com/office/powerpoint/2010/main" val="858412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26</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2032001" y="2573894"/>
            <a:ext cx="3293703" cy="12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964234" y="934122"/>
            <a:ext cx="3293703" cy="1652319"/>
          </a:xfrm>
          <a:prstGeom prst="bentConnector3">
            <a:avLst>
              <a:gd name="adj1" fmla="val 5231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6120732" y="598302"/>
            <a:ext cx="0" cy="1411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a:off x="7002107" y="2600907"/>
            <a:ext cx="2884906" cy="1585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508368" y="1296505"/>
            <a:ext cx="1749197" cy="666977"/>
          </a:xfrm>
          <a:prstGeom prst="rect">
            <a:avLst/>
          </a:prstGeom>
          <a:noFill/>
        </p:spPr>
        <p:txBody>
          <a:bodyPr wrap="none" rtlCol="0">
            <a:spAutoFit/>
          </a:bodyPr>
          <a:lstStyle/>
          <a:p>
            <a:r>
              <a:rPr lang="en-US" sz="1867" dirty="0">
                <a:latin typeface="Avenir Book" panose="02000503020000020003" pitchFamily="2" charset="0"/>
              </a:rPr>
              <a:t>1.2.1.2</a:t>
            </a:r>
          </a:p>
          <a:p>
            <a:r>
              <a:rPr lang="en-US" sz="1867" dirty="0">
                <a:latin typeface="Avenir Book" panose="02000503020000020003" pitchFamily="2" charset="0"/>
              </a:rPr>
              <a:t>MAC: </a:t>
            </a:r>
            <a:r>
              <a:rPr lang="en-US" sz="1867" dirty="0" err="1">
                <a:latin typeface="Avenir Book" panose="02000503020000020003" pitchFamily="2" charset="0"/>
              </a:rPr>
              <a:t>aa:aa:aa</a:t>
            </a:r>
            <a:endParaRPr lang="en-US" sz="1867" dirty="0">
              <a:latin typeface="Avenir Book" panose="02000503020000020003" pitchFamily="2" charset="0"/>
            </a:endParaRPr>
          </a:p>
        </p:txBody>
      </p:sp>
      <p:sp>
        <p:nvSpPr>
          <p:cNvPr id="30" name="Rectangle 29">
            <a:extLst>
              <a:ext uri="{FF2B5EF4-FFF2-40B4-BE49-F238E27FC236}">
                <a16:creationId xmlns:a16="http://schemas.microsoft.com/office/drawing/2014/main" id="{2D8BC8B3-1317-B540-AC65-BE4687560CFF}"/>
              </a:ext>
            </a:extLst>
          </p:cNvPr>
          <p:cNvSpPr/>
          <p:nvPr/>
        </p:nvSpPr>
        <p:spPr>
          <a:xfrm>
            <a:off x="2307624" y="804741"/>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2CFF916A-15A9-7644-86FA-9A98D9669EE6}"/>
              </a:ext>
            </a:extLst>
          </p:cNvPr>
          <p:cNvSpPr/>
          <p:nvPr/>
        </p:nvSpPr>
        <p:spPr>
          <a:xfrm>
            <a:off x="2304987" y="242704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a:extLst>
              <a:ext uri="{FF2B5EF4-FFF2-40B4-BE49-F238E27FC236}">
                <a16:creationId xmlns:a16="http://schemas.microsoft.com/office/drawing/2014/main" id="{CE51F4CB-F8FD-DC42-84CD-E1D2F8675F66}"/>
              </a:ext>
            </a:extLst>
          </p:cNvPr>
          <p:cNvSpPr/>
          <p:nvPr/>
        </p:nvSpPr>
        <p:spPr>
          <a:xfrm>
            <a:off x="9677623" y="2490644"/>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E25730E4-7B16-5148-87DD-7EB69D58C0E0}"/>
              </a:ext>
            </a:extLst>
          </p:cNvPr>
          <p:cNvSpPr/>
          <p:nvPr/>
        </p:nvSpPr>
        <p:spPr>
          <a:xfrm>
            <a:off x="4955627" y="2447776"/>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a:extLst>
              <a:ext uri="{FF2B5EF4-FFF2-40B4-BE49-F238E27FC236}">
                <a16:creationId xmlns:a16="http://schemas.microsoft.com/office/drawing/2014/main" id="{F84C6CC2-D811-1F45-96FE-C79F43F30A11}"/>
              </a:ext>
            </a:extLst>
          </p:cNvPr>
          <p:cNvSpPr/>
          <p:nvPr/>
        </p:nvSpPr>
        <p:spPr>
          <a:xfrm>
            <a:off x="6974237" y="2474789"/>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ectangle 40">
            <a:extLst>
              <a:ext uri="{FF2B5EF4-FFF2-40B4-BE49-F238E27FC236}">
                <a16:creationId xmlns:a16="http://schemas.microsoft.com/office/drawing/2014/main" id="{11198319-DBA8-8349-987B-963864E3570F}"/>
              </a:ext>
            </a:extLst>
          </p:cNvPr>
          <p:cNvSpPr/>
          <p:nvPr/>
        </p:nvSpPr>
        <p:spPr>
          <a:xfrm>
            <a:off x="5969577" y="175475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6762D3E4-ACD8-2545-81A6-066613DDDE39}"/>
              </a:ext>
            </a:extLst>
          </p:cNvPr>
          <p:cNvSpPr txBox="1"/>
          <p:nvPr/>
        </p:nvSpPr>
        <p:spPr>
          <a:xfrm>
            <a:off x="1607230" y="2925253"/>
            <a:ext cx="1874231" cy="666977"/>
          </a:xfrm>
          <a:prstGeom prst="rect">
            <a:avLst/>
          </a:prstGeom>
          <a:noFill/>
        </p:spPr>
        <p:txBody>
          <a:bodyPr wrap="none" rtlCol="0">
            <a:spAutoFit/>
          </a:bodyPr>
          <a:lstStyle/>
          <a:p>
            <a:r>
              <a:rPr lang="en-US" sz="1867" dirty="0">
                <a:latin typeface="Avenir Book" panose="02000503020000020003" pitchFamily="2" charset="0"/>
              </a:rPr>
              <a:t>1.2.1.3</a:t>
            </a:r>
          </a:p>
          <a:p>
            <a:r>
              <a:rPr lang="en-US" sz="1867" dirty="0">
                <a:latin typeface="Avenir Book" panose="02000503020000020003" pitchFamily="2" charset="0"/>
              </a:rPr>
              <a:t>MAC: </a:t>
            </a:r>
            <a:r>
              <a:rPr lang="en-US" sz="1867" dirty="0" err="1">
                <a:latin typeface="Avenir Book" panose="02000503020000020003" pitchFamily="2" charset="0"/>
              </a:rPr>
              <a:t>bb:bb:bb</a:t>
            </a:r>
            <a:endParaRPr lang="en-US" sz="1867" dirty="0">
              <a:latin typeface="Avenir Book" panose="02000503020000020003" pitchFamily="2" charset="0"/>
            </a:endParaRPr>
          </a:p>
        </p:txBody>
      </p:sp>
      <p:sp>
        <p:nvSpPr>
          <p:cNvPr id="45" name="TextBox 44">
            <a:extLst>
              <a:ext uri="{FF2B5EF4-FFF2-40B4-BE49-F238E27FC236}">
                <a16:creationId xmlns:a16="http://schemas.microsoft.com/office/drawing/2014/main" id="{B02B9578-7AB5-494E-8CC9-6B08DA4C78DE}"/>
              </a:ext>
            </a:extLst>
          </p:cNvPr>
          <p:cNvSpPr txBox="1"/>
          <p:nvPr/>
        </p:nvSpPr>
        <p:spPr>
          <a:xfrm>
            <a:off x="9567530" y="2886616"/>
            <a:ext cx="1797287" cy="666977"/>
          </a:xfrm>
          <a:prstGeom prst="rect">
            <a:avLst/>
          </a:prstGeom>
          <a:noFill/>
        </p:spPr>
        <p:txBody>
          <a:bodyPr wrap="none" rtlCol="0">
            <a:spAutoFit/>
          </a:bodyPr>
          <a:lstStyle/>
          <a:p>
            <a:r>
              <a:rPr lang="en-US" sz="1867" dirty="0">
                <a:latin typeface="Avenir Book" panose="02000503020000020003" pitchFamily="2" charset="0"/>
              </a:rPr>
              <a:t>1.2.2.100</a:t>
            </a:r>
          </a:p>
          <a:p>
            <a:r>
              <a:rPr lang="en-US" sz="1867" dirty="0">
                <a:latin typeface="Avenir Book" panose="02000503020000020003" pitchFamily="2" charset="0"/>
              </a:rPr>
              <a:t>MAC: </a:t>
            </a:r>
            <a:r>
              <a:rPr lang="en-US" sz="1867" dirty="0" err="1">
                <a:latin typeface="Avenir Book" panose="02000503020000020003" pitchFamily="2" charset="0"/>
              </a:rPr>
              <a:t>ee:ee:ee</a:t>
            </a:r>
            <a:endParaRPr lang="en-US" sz="1867" dirty="0">
              <a:latin typeface="Avenir Book" panose="02000503020000020003" pitchFamily="2" charset="0"/>
            </a:endParaRPr>
          </a:p>
        </p:txBody>
      </p:sp>
      <p:sp>
        <p:nvSpPr>
          <p:cNvPr id="46" name="TextBox 45">
            <a:extLst>
              <a:ext uri="{FF2B5EF4-FFF2-40B4-BE49-F238E27FC236}">
                <a16:creationId xmlns:a16="http://schemas.microsoft.com/office/drawing/2014/main" id="{A94B0637-5C54-9540-BD93-4953575C0875}"/>
              </a:ext>
            </a:extLst>
          </p:cNvPr>
          <p:cNvSpPr txBox="1"/>
          <p:nvPr/>
        </p:nvSpPr>
        <p:spPr>
          <a:xfrm>
            <a:off x="4518504" y="2989209"/>
            <a:ext cx="1691489" cy="666977"/>
          </a:xfrm>
          <a:prstGeom prst="rect">
            <a:avLst/>
          </a:prstGeom>
          <a:noFill/>
        </p:spPr>
        <p:txBody>
          <a:bodyPr wrap="none" rtlCol="0">
            <a:spAutoFit/>
          </a:bodyPr>
          <a:lstStyle/>
          <a:p>
            <a:r>
              <a:rPr lang="en-US" sz="1867" dirty="0">
                <a:latin typeface="Avenir Book" panose="02000503020000020003" pitchFamily="2" charset="0"/>
              </a:rPr>
              <a:t>1.2.1.1</a:t>
            </a:r>
          </a:p>
          <a:p>
            <a:r>
              <a:rPr lang="en-US" sz="1867" dirty="0">
                <a:latin typeface="Avenir Book" panose="02000503020000020003" pitchFamily="2" charset="0"/>
              </a:rPr>
              <a:t>MAC: </a:t>
            </a:r>
            <a:r>
              <a:rPr lang="en-US" sz="1867" dirty="0" err="1">
                <a:latin typeface="Avenir Book" panose="02000503020000020003" pitchFamily="2" charset="0"/>
              </a:rPr>
              <a:t>cc:cc:cc</a:t>
            </a:r>
            <a:endParaRPr lang="en-US" sz="1867" dirty="0">
              <a:latin typeface="Avenir Book" panose="02000503020000020003" pitchFamily="2" charset="0"/>
            </a:endParaRPr>
          </a:p>
        </p:txBody>
      </p:sp>
      <p:sp>
        <p:nvSpPr>
          <p:cNvPr id="47" name="TextBox 46">
            <a:extLst>
              <a:ext uri="{FF2B5EF4-FFF2-40B4-BE49-F238E27FC236}">
                <a16:creationId xmlns:a16="http://schemas.microsoft.com/office/drawing/2014/main" id="{9E065D4D-399F-1745-A910-B907428E026C}"/>
              </a:ext>
            </a:extLst>
          </p:cNvPr>
          <p:cNvSpPr txBox="1"/>
          <p:nvPr/>
        </p:nvSpPr>
        <p:spPr>
          <a:xfrm>
            <a:off x="6749708" y="3058881"/>
            <a:ext cx="1874231" cy="666977"/>
          </a:xfrm>
          <a:prstGeom prst="rect">
            <a:avLst/>
          </a:prstGeom>
          <a:noFill/>
        </p:spPr>
        <p:txBody>
          <a:bodyPr wrap="none" rtlCol="0">
            <a:spAutoFit/>
          </a:bodyPr>
          <a:lstStyle/>
          <a:p>
            <a:r>
              <a:rPr lang="en-US" sz="1867" dirty="0">
                <a:latin typeface="Avenir Book" panose="02000503020000020003" pitchFamily="2" charset="0"/>
              </a:rPr>
              <a:t>1.2.2.1</a:t>
            </a:r>
          </a:p>
          <a:p>
            <a:r>
              <a:rPr lang="en-US" sz="1867" dirty="0">
                <a:latin typeface="Avenir Book" panose="02000503020000020003" pitchFamily="2" charset="0"/>
              </a:rPr>
              <a:t>MAC: </a:t>
            </a:r>
            <a:r>
              <a:rPr lang="en-US" sz="1867" dirty="0" err="1">
                <a:latin typeface="Avenir Book" panose="02000503020000020003" pitchFamily="2" charset="0"/>
              </a:rPr>
              <a:t>dd:dd:dd</a:t>
            </a:r>
            <a:endParaRPr lang="en-US" sz="1867" dirty="0">
              <a:latin typeface="Avenir Book" panose="02000503020000020003" pitchFamily="2" charset="0"/>
            </a:endParaRPr>
          </a:p>
        </p:txBody>
      </p:sp>
      <p:sp>
        <p:nvSpPr>
          <p:cNvPr id="48" name="TextBox 47">
            <a:extLst>
              <a:ext uri="{FF2B5EF4-FFF2-40B4-BE49-F238E27FC236}">
                <a16:creationId xmlns:a16="http://schemas.microsoft.com/office/drawing/2014/main" id="{8E581916-4C00-CD41-985A-80C5E252098F}"/>
              </a:ext>
            </a:extLst>
          </p:cNvPr>
          <p:cNvSpPr txBox="1"/>
          <p:nvPr/>
        </p:nvSpPr>
        <p:spPr>
          <a:xfrm>
            <a:off x="4750525" y="2644947"/>
            <a:ext cx="513282" cy="379656"/>
          </a:xfrm>
          <a:prstGeom prst="rect">
            <a:avLst/>
          </a:prstGeom>
          <a:noFill/>
        </p:spPr>
        <p:txBody>
          <a:bodyPr wrap="none" rtlCol="0">
            <a:spAutoFit/>
          </a:bodyPr>
          <a:lstStyle/>
          <a:p>
            <a:r>
              <a:rPr lang="en-US" sz="1867"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6887476" y="2658801"/>
            <a:ext cx="513282" cy="379656"/>
          </a:xfrm>
          <a:prstGeom prst="rect">
            <a:avLst/>
          </a:prstGeom>
          <a:noFill/>
        </p:spPr>
        <p:txBody>
          <a:bodyPr wrap="none" rtlCol="0">
            <a:spAutoFit/>
          </a:bodyPr>
          <a:lstStyle/>
          <a:p>
            <a:r>
              <a:rPr lang="en-US" sz="1867"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6201220" y="1677381"/>
            <a:ext cx="513282" cy="379656"/>
          </a:xfrm>
          <a:prstGeom prst="rect">
            <a:avLst/>
          </a:prstGeom>
          <a:noFill/>
        </p:spPr>
        <p:txBody>
          <a:bodyPr wrap="none" rtlCol="0">
            <a:spAutoFit/>
          </a:bodyPr>
          <a:lstStyle/>
          <a:p>
            <a:r>
              <a:rPr lang="en-US" sz="1867"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542406" y="517657"/>
            <a:ext cx="911729" cy="911729"/>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542408" y="2180756"/>
            <a:ext cx="911729" cy="911729"/>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9773555" y="2101656"/>
            <a:ext cx="911729" cy="911729"/>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936" y="2003867"/>
            <a:ext cx="1725593" cy="1165144"/>
          </a:xfrm>
          <a:prstGeom prst="rect">
            <a:avLst/>
          </a:prstGeom>
        </p:spPr>
      </p:pic>
      <p:sp>
        <p:nvSpPr>
          <p:cNvPr id="3" name="Rounded Rectangle 2">
            <a:extLst>
              <a:ext uri="{FF2B5EF4-FFF2-40B4-BE49-F238E27FC236}">
                <a16:creationId xmlns:a16="http://schemas.microsoft.com/office/drawing/2014/main" id="{CC9DD5AB-3761-8F70-D298-63D9DD80B59F}"/>
              </a:ext>
            </a:extLst>
          </p:cNvPr>
          <p:cNvSpPr/>
          <p:nvPr/>
        </p:nvSpPr>
        <p:spPr>
          <a:xfrm>
            <a:off x="1320809" y="376639"/>
            <a:ext cx="4244472" cy="4009251"/>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6FDB7DBC-61D5-818A-4AF6-0BF9AB6A2615}"/>
              </a:ext>
            </a:extLst>
          </p:cNvPr>
          <p:cNvSpPr txBox="1"/>
          <p:nvPr/>
        </p:nvSpPr>
        <p:spPr>
          <a:xfrm>
            <a:off x="1705193" y="3924225"/>
            <a:ext cx="3345788" cy="461665"/>
          </a:xfrm>
          <a:prstGeom prst="rect">
            <a:avLst/>
          </a:prstGeom>
          <a:noFill/>
        </p:spPr>
        <p:txBody>
          <a:bodyPr wrap="none" rtlCol="0">
            <a:spAutoFit/>
          </a:bodyPr>
          <a:lstStyle/>
          <a:p>
            <a:r>
              <a:rPr lang="en-US" sz="2400" dirty="0">
                <a:latin typeface="Avenir Book" charset="0"/>
                <a:ea typeface="Avenir Book" charset="0"/>
                <a:cs typeface="Avenir Book" charset="0"/>
              </a:rPr>
              <a:t>Subnet “A”: 1.2.1.0/24</a:t>
            </a:r>
          </a:p>
        </p:txBody>
      </p:sp>
      <p:sp>
        <p:nvSpPr>
          <p:cNvPr id="8" name="Rounded Rectangle 7">
            <a:extLst>
              <a:ext uri="{FF2B5EF4-FFF2-40B4-BE49-F238E27FC236}">
                <a16:creationId xmlns:a16="http://schemas.microsoft.com/office/drawing/2014/main" id="{225B8A9B-CCBA-E739-1ACC-B633C442DF40}"/>
              </a:ext>
            </a:extLst>
          </p:cNvPr>
          <p:cNvSpPr/>
          <p:nvPr/>
        </p:nvSpPr>
        <p:spPr>
          <a:xfrm>
            <a:off x="6732160" y="864013"/>
            <a:ext cx="4632652" cy="3521878"/>
          </a:xfrm>
          <a:prstGeom prst="roundRect">
            <a:avLst/>
          </a:prstGeom>
          <a:noFill/>
          <a:ln>
            <a:solidFill>
              <a:srgbClr val="EC00E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9D8667C-11CE-AC95-5F7E-C5C2747C2261}"/>
              </a:ext>
            </a:extLst>
          </p:cNvPr>
          <p:cNvSpPr txBox="1"/>
          <p:nvPr/>
        </p:nvSpPr>
        <p:spPr>
          <a:xfrm>
            <a:off x="7198077" y="3924225"/>
            <a:ext cx="3700817" cy="461665"/>
          </a:xfrm>
          <a:prstGeom prst="rect">
            <a:avLst/>
          </a:prstGeom>
          <a:noFill/>
        </p:spPr>
        <p:txBody>
          <a:bodyPr wrap="square" rtlCol="0">
            <a:spAutoFit/>
          </a:bodyPr>
          <a:lstStyle/>
          <a:p>
            <a:r>
              <a:rPr lang="en-US" sz="2400" dirty="0">
                <a:latin typeface="Avenir Book" charset="0"/>
                <a:ea typeface="Avenir Book" charset="0"/>
                <a:cs typeface="Avenir Book" charset="0"/>
              </a:rPr>
              <a:t>Subnet “B”:  1.2.2.0/24</a:t>
            </a:r>
          </a:p>
        </p:txBody>
      </p:sp>
      <p:sp>
        <p:nvSpPr>
          <p:cNvPr id="10" name="TextBox 9">
            <a:extLst>
              <a:ext uri="{FF2B5EF4-FFF2-40B4-BE49-F238E27FC236}">
                <a16:creationId xmlns:a16="http://schemas.microsoft.com/office/drawing/2014/main" id="{A29C3510-92D2-0761-E80B-56A915E2140B}"/>
              </a:ext>
            </a:extLst>
          </p:cNvPr>
          <p:cNvSpPr txBox="1"/>
          <p:nvPr/>
        </p:nvSpPr>
        <p:spPr>
          <a:xfrm>
            <a:off x="1705193" y="598302"/>
            <a:ext cx="579005" cy="461665"/>
          </a:xfrm>
          <a:prstGeom prst="rect">
            <a:avLst/>
          </a:prstGeom>
          <a:noFill/>
        </p:spPr>
        <p:txBody>
          <a:bodyPr wrap="none" rtlCol="0">
            <a:spAutoFit/>
          </a:bodyPr>
          <a:lstStyle/>
          <a:p>
            <a:r>
              <a:rPr lang="en-US" sz="2400" dirty="0">
                <a:latin typeface="Avenir Book" charset="0"/>
                <a:ea typeface="Avenir Book" charset="0"/>
                <a:cs typeface="Avenir Book" charset="0"/>
              </a:rPr>
              <a:t>H1</a:t>
            </a:r>
          </a:p>
        </p:txBody>
      </p:sp>
      <p:sp>
        <p:nvSpPr>
          <p:cNvPr id="11" name="TextBox 10">
            <a:extLst>
              <a:ext uri="{FF2B5EF4-FFF2-40B4-BE49-F238E27FC236}">
                <a16:creationId xmlns:a16="http://schemas.microsoft.com/office/drawing/2014/main" id="{78487CA6-4E5D-8E7C-D9E2-061719B85347}"/>
              </a:ext>
            </a:extLst>
          </p:cNvPr>
          <p:cNvSpPr txBox="1"/>
          <p:nvPr/>
        </p:nvSpPr>
        <p:spPr>
          <a:xfrm>
            <a:off x="9949121" y="2218722"/>
            <a:ext cx="579005" cy="461665"/>
          </a:xfrm>
          <a:prstGeom prst="rect">
            <a:avLst/>
          </a:prstGeom>
          <a:noFill/>
        </p:spPr>
        <p:txBody>
          <a:bodyPr wrap="none" rtlCol="0">
            <a:spAutoFit/>
          </a:bodyPr>
          <a:lstStyle/>
          <a:p>
            <a:r>
              <a:rPr lang="en-US" sz="2400" dirty="0">
                <a:latin typeface="Avenir Book" charset="0"/>
                <a:ea typeface="Avenir Book" charset="0"/>
                <a:cs typeface="Avenir Book" charset="0"/>
              </a:rPr>
              <a:t>H2</a:t>
            </a:r>
          </a:p>
        </p:txBody>
      </p:sp>
      <p:graphicFrame>
        <p:nvGraphicFramePr>
          <p:cNvPr id="13" name="Table 22">
            <a:extLst>
              <a:ext uri="{FF2B5EF4-FFF2-40B4-BE49-F238E27FC236}">
                <a16:creationId xmlns:a16="http://schemas.microsoft.com/office/drawing/2014/main" id="{EF8276B9-9916-DC5D-CC5A-F8A97037010B}"/>
              </a:ext>
            </a:extLst>
          </p:cNvPr>
          <p:cNvGraphicFramePr>
            <a:graphicFrameLocks noGrp="1"/>
          </p:cNvGraphicFramePr>
          <p:nvPr/>
        </p:nvGraphicFramePr>
        <p:xfrm>
          <a:off x="6887476" y="5392475"/>
          <a:ext cx="4299314" cy="1146015"/>
        </p:xfrm>
        <a:graphic>
          <a:graphicData uri="http://schemas.openxmlformats.org/drawingml/2006/table">
            <a:tbl>
              <a:tblPr firstRow="1" bandRow="1">
                <a:tableStyleId>{5C22544A-7EE6-4342-B048-85BDC9FD1C3A}</a:tableStyleId>
              </a:tblPr>
              <a:tblGrid>
                <a:gridCol w="725214">
                  <a:extLst>
                    <a:ext uri="{9D8B030D-6E8A-4147-A177-3AD203B41FA5}">
                      <a16:colId xmlns:a16="http://schemas.microsoft.com/office/drawing/2014/main" val="3769876376"/>
                    </a:ext>
                  </a:extLst>
                </a:gridCol>
                <a:gridCol w="1592317">
                  <a:extLst>
                    <a:ext uri="{9D8B030D-6E8A-4147-A177-3AD203B41FA5}">
                      <a16:colId xmlns:a16="http://schemas.microsoft.com/office/drawing/2014/main" val="1752141850"/>
                    </a:ext>
                  </a:extLst>
                </a:gridCol>
                <a:gridCol w="1981783">
                  <a:extLst>
                    <a:ext uri="{9D8B030D-6E8A-4147-A177-3AD203B41FA5}">
                      <a16:colId xmlns:a16="http://schemas.microsoft.com/office/drawing/2014/main" val="548426283"/>
                    </a:ext>
                  </a:extLst>
                </a:gridCol>
              </a:tblGrid>
              <a:tr h="382005">
                <a:tc>
                  <a:txBody>
                    <a:bodyPr/>
                    <a:lstStyle/>
                    <a:p>
                      <a:endParaRPr lang="en-US" sz="1800">
                        <a:solidFill>
                          <a:schemeClr val="tx1"/>
                        </a:solidFill>
                        <a:latin typeface="Avenir Book" panose="02000503020000020003"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err="1">
                          <a:solidFill>
                            <a:schemeClr val="tx1"/>
                          </a:solidFill>
                          <a:latin typeface="Avenir Book" panose="02000503020000020003" pitchFamily="2" charset="0"/>
                        </a:rPr>
                        <a:t>Src</a:t>
                      </a:r>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err="1">
                          <a:solidFill>
                            <a:schemeClr val="tx1"/>
                          </a:solidFill>
                          <a:latin typeface="Avenir Book" panose="02000503020000020003" pitchFamily="2" charset="0"/>
                        </a:rPr>
                        <a:t>Dest</a:t>
                      </a:r>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388908"/>
                  </a:ext>
                </a:extLst>
              </a:tr>
              <a:tr h="382005">
                <a:tc>
                  <a:txBody>
                    <a:bodyPr/>
                    <a:lstStyle/>
                    <a:p>
                      <a:r>
                        <a:rPr lang="en-US" sz="1800" dirty="0">
                          <a:solidFill>
                            <a:schemeClr val="tx1"/>
                          </a:solidFill>
                          <a:latin typeface="Avenir Book" panose="02000503020000020003" pitchFamily="2" charset="0"/>
                        </a:rPr>
                        <a:t>Link</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rgbClr val="FFC000"/>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763464"/>
                  </a:ext>
                </a:extLst>
              </a:tr>
              <a:tr h="382005">
                <a:tc>
                  <a:txBody>
                    <a:bodyPr/>
                    <a:lstStyle/>
                    <a:p>
                      <a:r>
                        <a:rPr lang="en-US" sz="1800" dirty="0">
                          <a:solidFill>
                            <a:schemeClr val="tx1"/>
                          </a:solidFill>
                          <a:latin typeface="Avenir Book" panose="02000503020000020003" pitchFamily="2" charset="0"/>
                        </a:rPr>
                        <a:t>IP</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800" dirty="0">
                        <a:solidFill>
                          <a:schemeClr val="tx1"/>
                        </a:solidFill>
                        <a:latin typeface="Avenir Book" panose="02000503020000020003"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8590878"/>
                  </a:ext>
                </a:extLst>
              </a:tr>
            </a:tbl>
          </a:graphicData>
        </a:graphic>
      </p:graphicFrame>
      <p:sp>
        <p:nvSpPr>
          <p:cNvPr id="2" name="TextBox 1">
            <a:extLst>
              <a:ext uri="{FF2B5EF4-FFF2-40B4-BE49-F238E27FC236}">
                <a16:creationId xmlns:a16="http://schemas.microsoft.com/office/drawing/2014/main" id="{711AC05D-F5F7-69FA-CF8E-BE14D8992D81}"/>
              </a:ext>
            </a:extLst>
          </p:cNvPr>
          <p:cNvSpPr txBox="1"/>
          <p:nvPr/>
        </p:nvSpPr>
        <p:spPr>
          <a:xfrm>
            <a:off x="170079" y="4668722"/>
            <a:ext cx="5107488" cy="1938992"/>
          </a:xfrm>
          <a:prstGeom prst="rect">
            <a:avLst/>
          </a:prstGeom>
          <a:noFill/>
        </p:spPr>
        <p:txBody>
          <a:bodyPr wrap="none" rtlCol="0">
            <a:spAutoFit/>
          </a:bodyPr>
          <a:lstStyle/>
          <a:p>
            <a:r>
              <a:rPr lang="en-US" sz="2000" b="1" u="sng" dirty="0">
                <a:latin typeface="Avenir Book" charset="0"/>
                <a:ea typeface="Avenir Book" charset="0"/>
                <a:cs typeface="Avenir Book" charset="0"/>
              </a:rPr>
              <a:t>Suppose H1 wants to send a packet to H2</a:t>
            </a:r>
            <a:r>
              <a:rPr lang="en-US" sz="2000" dirty="0">
                <a:latin typeface="Avenir Book" charset="0"/>
                <a:ea typeface="Avenir Book" charset="0"/>
                <a:cs typeface="Avenir Book" charset="0"/>
              </a:rPr>
              <a:t>.</a:t>
            </a:r>
          </a:p>
          <a:p>
            <a:endParaRPr lang="en-US" sz="2000" dirty="0">
              <a:latin typeface="Avenir Book" charset="0"/>
              <a:ea typeface="Avenir Book" charset="0"/>
              <a:cs typeface="Avenir Book" charset="0"/>
            </a:endParaRPr>
          </a:p>
          <a:p>
            <a:r>
              <a:rPr lang="en-US" sz="2000" dirty="0">
                <a:latin typeface="Avenir Book" charset="0"/>
                <a:ea typeface="Avenir Book" charset="0"/>
                <a:cs typeface="Avenir Book" charset="0"/>
              </a:rPr>
              <a:t>Q:  What would the headers look like when</a:t>
            </a:r>
          </a:p>
          <a:p>
            <a:r>
              <a:rPr lang="en-US" sz="2000" dirty="0">
                <a:latin typeface="Avenir Book" charset="0"/>
                <a:ea typeface="Avenir Book" charset="0"/>
                <a:cs typeface="Avenir Book" charset="0"/>
              </a:rPr>
              <a:t> the packet leaves H1?    </a:t>
            </a:r>
          </a:p>
          <a:p>
            <a:endParaRPr lang="en-US" sz="2000" dirty="0">
              <a:latin typeface="Avenir Book" charset="0"/>
              <a:ea typeface="Avenir Book" charset="0"/>
              <a:cs typeface="Avenir Book" charset="0"/>
            </a:endParaRPr>
          </a:p>
          <a:p>
            <a:r>
              <a:rPr lang="en-US" sz="2000" dirty="0">
                <a:latin typeface="Avenir Book" charset="0"/>
                <a:ea typeface="Avenir Book" charset="0"/>
                <a:cs typeface="Avenir Book" charset="0"/>
              </a:rPr>
              <a:t>Q: Would it change after reaching R?</a:t>
            </a:r>
          </a:p>
        </p:txBody>
      </p:sp>
    </p:spTree>
    <p:extLst>
      <p:ext uri="{BB962C8B-B14F-4D97-AF65-F5344CB8AC3E}">
        <p14:creationId xmlns:p14="http://schemas.microsoft.com/office/powerpoint/2010/main" val="2115021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23E-3A23-EF46-B4BB-99F7FF841498}"/>
              </a:ext>
            </a:extLst>
          </p:cNvPr>
          <p:cNvSpPr>
            <a:spLocks noGrp="1"/>
          </p:cNvSpPr>
          <p:nvPr>
            <p:ph type="sldNum" sz="quarter" idx="12"/>
          </p:nvPr>
        </p:nvSpPr>
        <p:spPr/>
        <p:txBody>
          <a:bodyPr/>
          <a:lstStyle/>
          <a:p>
            <a:fld id="{22D6CAD1-C946-4B93-B6A2-6369BC3B5860}" type="slidenum">
              <a:rPr lang="en-US" smtClean="0"/>
              <a:t>27</a:t>
            </a:fld>
            <a:endParaRPr lang="en-US"/>
          </a:p>
        </p:txBody>
      </p:sp>
      <p:cxnSp>
        <p:nvCxnSpPr>
          <p:cNvPr id="21" name="Straight Connector 20">
            <a:extLst>
              <a:ext uri="{FF2B5EF4-FFF2-40B4-BE49-F238E27FC236}">
                <a16:creationId xmlns:a16="http://schemas.microsoft.com/office/drawing/2014/main" id="{83F0EFFC-AAE4-7A4D-8BBA-CB77B9CE39FE}"/>
              </a:ext>
            </a:extLst>
          </p:cNvPr>
          <p:cNvCxnSpPr>
            <a:cxnSpLocks/>
          </p:cNvCxnSpPr>
          <p:nvPr/>
        </p:nvCxnSpPr>
        <p:spPr>
          <a:xfrm flipH="1" flipV="1">
            <a:off x="2032001" y="2573894"/>
            <a:ext cx="3293703" cy="12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4E0930-0356-5D4F-998D-B6FA3B6D0794}"/>
              </a:ext>
            </a:extLst>
          </p:cNvPr>
          <p:cNvCxnSpPr>
            <a:cxnSpLocks/>
            <a:stCxn id="6" idx="1"/>
          </p:cNvCxnSpPr>
          <p:nvPr/>
        </p:nvCxnSpPr>
        <p:spPr>
          <a:xfrm rot="10800000">
            <a:off x="1964234" y="934122"/>
            <a:ext cx="3293703" cy="1652319"/>
          </a:xfrm>
          <a:prstGeom prst="bentConnector3">
            <a:avLst>
              <a:gd name="adj1" fmla="val 5231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372EF9-DF84-AE48-BDA2-6C954A1A97DA}"/>
              </a:ext>
            </a:extLst>
          </p:cNvPr>
          <p:cNvCxnSpPr>
            <a:cxnSpLocks/>
          </p:cNvCxnSpPr>
          <p:nvPr/>
        </p:nvCxnSpPr>
        <p:spPr>
          <a:xfrm flipV="1">
            <a:off x="6120732" y="598302"/>
            <a:ext cx="0" cy="1411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24">
            <a:extLst>
              <a:ext uri="{FF2B5EF4-FFF2-40B4-BE49-F238E27FC236}">
                <a16:creationId xmlns:a16="http://schemas.microsoft.com/office/drawing/2014/main" id="{BFDB9E11-3746-A84C-9960-913A830E90F8}"/>
              </a:ext>
            </a:extLst>
          </p:cNvPr>
          <p:cNvCxnSpPr>
            <a:cxnSpLocks/>
          </p:cNvCxnSpPr>
          <p:nvPr/>
        </p:nvCxnSpPr>
        <p:spPr>
          <a:xfrm>
            <a:off x="7002107" y="2600907"/>
            <a:ext cx="2884906" cy="1585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8898B9-F453-D542-9D20-173D2BC3650B}"/>
              </a:ext>
            </a:extLst>
          </p:cNvPr>
          <p:cNvSpPr txBox="1"/>
          <p:nvPr/>
        </p:nvSpPr>
        <p:spPr>
          <a:xfrm>
            <a:off x="1508368" y="1296505"/>
            <a:ext cx="1749197" cy="666977"/>
          </a:xfrm>
          <a:prstGeom prst="rect">
            <a:avLst/>
          </a:prstGeom>
          <a:noFill/>
        </p:spPr>
        <p:txBody>
          <a:bodyPr wrap="none" rtlCol="0">
            <a:spAutoFit/>
          </a:bodyPr>
          <a:lstStyle/>
          <a:p>
            <a:r>
              <a:rPr lang="en-US" sz="1867" dirty="0">
                <a:latin typeface="Avenir Book" panose="02000503020000020003" pitchFamily="2" charset="0"/>
              </a:rPr>
              <a:t>1.2.1.2</a:t>
            </a:r>
          </a:p>
          <a:p>
            <a:r>
              <a:rPr lang="en-US" sz="1867" dirty="0">
                <a:latin typeface="Avenir Book" panose="02000503020000020003" pitchFamily="2" charset="0"/>
              </a:rPr>
              <a:t>MAC: </a:t>
            </a:r>
            <a:r>
              <a:rPr lang="en-US" sz="1867" dirty="0" err="1">
                <a:latin typeface="Avenir Book" panose="02000503020000020003" pitchFamily="2" charset="0"/>
              </a:rPr>
              <a:t>aa:aa:aa</a:t>
            </a:r>
            <a:endParaRPr lang="en-US" sz="1867" dirty="0">
              <a:latin typeface="Avenir Book" panose="02000503020000020003" pitchFamily="2" charset="0"/>
            </a:endParaRPr>
          </a:p>
        </p:txBody>
      </p:sp>
      <p:sp>
        <p:nvSpPr>
          <p:cNvPr id="30" name="Rectangle 29">
            <a:extLst>
              <a:ext uri="{FF2B5EF4-FFF2-40B4-BE49-F238E27FC236}">
                <a16:creationId xmlns:a16="http://schemas.microsoft.com/office/drawing/2014/main" id="{2D8BC8B3-1317-B540-AC65-BE4687560CFF}"/>
              </a:ext>
            </a:extLst>
          </p:cNvPr>
          <p:cNvSpPr/>
          <p:nvPr/>
        </p:nvSpPr>
        <p:spPr>
          <a:xfrm>
            <a:off x="2307624" y="804741"/>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2CFF916A-15A9-7644-86FA-9A98D9669EE6}"/>
              </a:ext>
            </a:extLst>
          </p:cNvPr>
          <p:cNvSpPr/>
          <p:nvPr/>
        </p:nvSpPr>
        <p:spPr>
          <a:xfrm>
            <a:off x="2304987" y="242704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a:extLst>
              <a:ext uri="{FF2B5EF4-FFF2-40B4-BE49-F238E27FC236}">
                <a16:creationId xmlns:a16="http://schemas.microsoft.com/office/drawing/2014/main" id="{CE51F4CB-F8FD-DC42-84CD-E1D2F8675F66}"/>
              </a:ext>
            </a:extLst>
          </p:cNvPr>
          <p:cNvSpPr/>
          <p:nvPr/>
        </p:nvSpPr>
        <p:spPr>
          <a:xfrm>
            <a:off x="9677623" y="2490644"/>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E25730E4-7B16-5148-87DD-7EB69D58C0E0}"/>
              </a:ext>
            </a:extLst>
          </p:cNvPr>
          <p:cNvSpPr/>
          <p:nvPr/>
        </p:nvSpPr>
        <p:spPr>
          <a:xfrm>
            <a:off x="4955627" y="2447776"/>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a:extLst>
              <a:ext uri="{FF2B5EF4-FFF2-40B4-BE49-F238E27FC236}">
                <a16:creationId xmlns:a16="http://schemas.microsoft.com/office/drawing/2014/main" id="{F84C6CC2-D811-1F45-96FE-C79F43F30A11}"/>
              </a:ext>
            </a:extLst>
          </p:cNvPr>
          <p:cNvSpPr/>
          <p:nvPr/>
        </p:nvSpPr>
        <p:spPr>
          <a:xfrm>
            <a:off x="6974237" y="2474789"/>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ectangle 40">
            <a:extLst>
              <a:ext uri="{FF2B5EF4-FFF2-40B4-BE49-F238E27FC236}">
                <a16:creationId xmlns:a16="http://schemas.microsoft.com/office/drawing/2014/main" id="{11198319-DBA8-8349-987B-963864E3570F}"/>
              </a:ext>
            </a:extLst>
          </p:cNvPr>
          <p:cNvSpPr/>
          <p:nvPr/>
        </p:nvSpPr>
        <p:spPr>
          <a:xfrm>
            <a:off x="5969577" y="1754757"/>
            <a:ext cx="293019" cy="252235"/>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6762D3E4-ACD8-2545-81A6-066613DDDE39}"/>
              </a:ext>
            </a:extLst>
          </p:cNvPr>
          <p:cNvSpPr txBox="1"/>
          <p:nvPr/>
        </p:nvSpPr>
        <p:spPr>
          <a:xfrm>
            <a:off x="1607230" y="2925253"/>
            <a:ext cx="1874231" cy="666977"/>
          </a:xfrm>
          <a:prstGeom prst="rect">
            <a:avLst/>
          </a:prstGeom>
          <a:noFill/>
        </p:spPr>
        <p:txBody>
          <a:bodyPr wrap="none" rtlCol="0">
            <a:spAutoFit/>
          </a:bodyPr>
          <a:lstStyle/>
          <a:p>
            <a:r>
              <a:rPr lang="en-US" sz="1867" dirty="0">
                <a:latin typeface="Avenir Book" panose="02000503020000020003" pitchFamily="2" charset="0"/>
              </a:rPr>
              <a:t>1.2.1.3</a:t>
            </a:r>
          </a:p>
          <a:p>
            <a:r>
              <a:rPr lang="en-US" sz="1867" dirty="0">
                <a:latin typeface="Avenir Book" panose="02000503020000020003" pitchFamily="2" charset="0"/>
              </a:rPr>
              <a:t>MAC: </a:t>
            </a:r>
            <a:r>
              <a:rPr lang="en-US" sz="1867" dirty="0" err="1">
                <a:latin typeface="Avenir Book" panose="02000503020000020003" pitchFamily="2" charset="0"/>
              </a:rPr>
              <a:t>bb:bb:bb</a:t>
            </a:r>
            <a:endParaRPr lang="en-US" sz="1867" dirty="0">
              <a:latin typeface="Avenir Book" panose="02000503020000020003" pitchFamily="2" charset="0"/>
            </a:endParaRPr>
          </a:p>
        </p:txBody>
      </p:sp>
      <p:sp>
        <p:nvSpPr>
          <p:cNvPr id="45" name="TextBox 44">
            <a:extLst>
              <a:ext uri="{FF2B5EF4-FFF2-40B4-BE49-F238E27FC236}">
                <a16:creationId xmlns:a16="http://schemas.microsoft.com/office/drawing/2014/main" id="{B02B9578-7AB5-494E-8CC9-6B08DA4C78DE}"/>
              </a:ext>
            </a:extLst>
          </p:cNvPr>
          <p:cNvSpPr txBox="1"/>
          <p:nvPr/>
        </p:nvSpPr>
        <p:spPr>
          <a:xfrm>
            <a:off x="9567530" y="2886616"/>
            <a:ext cx="1797287" cy="666977"/>
          </a:xfrm>
          <a:prstGeom prst="rect">
            <a:avLst/>
          </a:prstGeom>
          <a:noFill/>
        </p:spPr>
        <p:txBody>
          <a:bodyPr wrap="none" rtlCol="0">
            <a:spAutoFit/>
          </a:bodyPr>
          <a:lstStyle/>
          <a:p>
            <a:r>
              <a:rPr lang="en-US" sz="1867" dirty="0">
                <a:latin typeface="Avenir Book" panose="02000503020000020003" pitchFamily="2" charset="0"/>
              </a:rPr>
              <a:t>1.2.2.100</a:t>
            </a:r>
          </a:p>
          <a:p>
            <a:r>
              <a:rPr lang="en-US" sz="1867" dirty="0">
                <a:latin typeface="Avenir Book" panose="02000503020000020003" pitchFamily="2" charset="0"/>
              </a:rPr>
              <a:t>MAC: </a:t>
            </a:r>
            <a:r>
              <a:rPr lang="en-US" sz="1867" dirty="0" err="1">
                <a:latin typeface="Avenir Book" panose="02000503020000020003" pitchFamily="2" charset="0"/>
              </a:rPr>
              <a:t>ee:ee:ee</a:t>
            </a:r>
            <a:endParaRPr lang="en-US" sz="1867" dirty="0">
              <a:latin typeface="Avenir Book" panose="02000503020000020003" pitchFamily="2" charset="0"/>
            </a:endParaRPr>
          </a:p>
        </p:txBody>
      </p:sp>
      <p:sp>
        <p:nvSpPr>
          <p:cNvPr id="46" name="TextBox 45">
            <a:extLst>
              <a:ext uri="{FF2B5EF4-FFF2-40B4-BE49-F238E27FC236}">
                <a16:creationId xmlns:a16="http://schemas.microsoft.com/office/drawing/2014/main" id="{A94B0637-5C54-9540-BD93-4953575C0875}"/>
              </a:ext>
            </a:extLst>
          </p:cNvPr>
          <p:cNvSpPr txBox="1"/>
          <p:nvPr/>
        </p:nvSpPr>
        <p:spPr>
          <a:xfrm>
            <a:off x="4518504" y="2989209"/>
            <a:ext cx="1691489" cy="666977"/>
          </a:xfrm>
          <a:prstGeom prst="rect">
            <a:avLst/>
          </a:prstGeom>
          <a:noFill/>
        </p:spPr>
        <p:txBody>
          <a:bodyPr wrap="none" rtlCol="0">
            <a:spAutoFit/>
          </a:bodyPr>
          <a:lstStyle/>
          <a:p>
            <a:r>
              <a:rPr lang="en-US" sz="1867" dirty="0">
                <a:latin typeface="Avenir Book" panose="02000503020000020003" pitchFamily="2" charset="0"/>
              </a:rPr>
              <a:t>1.2.1.1</a:t>
            </a:r>
          </a:p>
          <a:p>
            <a:r>
              <a:rPr lang="en-US" sz="1867" dirty="0">
                <a:latin typeface="Avenir Book" panose="02000503020000020003" pitchFamily="2" charset="0"/>
              </a:rPr>
              <a:t>MAC: </a:t>
            </a:r>
            <a:r>
              <a:rPr lang="en-US" sz="1867" dirty="0" err="1">
                <a:latin typeface="Avenir Book" panose="02000503020000020003" pitchFamily="2" charset="0"/>
              </a:rPr>
              <a:t>cc:cc:cc</a:t>
            </a:r>
            <a:endParaRPr lang="en-US" sz="1867" dirty="0">
              <a:latin typeface="Avenir Book" panose="02000503020000020003" pitchFamily="2" charset="0"/>
            </a:endParaRPr>
          </a:p>
        </p:txBody>
      </p:sp>
      <p:sp>
        <p:nvSpPr>
          <p:cNvPr id="47" name="TextBox 46">
            <a:extLst>
              <a:ext uri="{FF2B5EF4-FFF2-40B4-BE49-F238E27FC236}">
                <a16:creationId xmlns:a16="http://schemas.microsoft.com/office/drawing/2014/main" id="{9E065D4D-399F-1745-A910-B907428E026C}"/>
              </a:ext>
            </a:extLst>
          </p:cNvPr>
          <p:cNvSpPr txBox="1"/>
          <p:nvPr/>
        </p:nvSpPr>
        <p:spPr>
          <a:xfrm>
            <a:off x="6749708" y="3058881"/>
            <a:ext cx="1874231" cy="666977"/>
          </a:xfrm>
          <a:prstGeom prst="rect">
            <a:avLst/>
          </a:prstGeom>
          <a:noFill/>
        </p:spPr>
        <p:txBody>
          <a:bodyPr wrap="none" rtlCol="0">
            <a:spAutoFit/>
          </a:bodyPr>
          <a:lstStyle/>
          <a:p>
            <a:r>
              <a:rPr lang="en-US" sz="1867" dirty="0">
                <a:latin typeface="Avenir Book" panose="02000503020000020003" pitchFamily="2" charset="0"/>
              </a:rPr>
              <a:t>1.2.2.1</a:t>
            </a:r>
          </a:p>
          <a:p>
            <a:r>
              <a:rPr lang="en-US" sz="1867" dirty="0">
                <a:latin typeface="Avenir Book" panose="02000503020000020003" pitchFamily="2" charset="0"/>
              </a:rPr>
              <a:t>MAC: </a:t>
            </a:r>
            <a:r>
              <a:rPr lang="en-US" sz="1867" dirty="0" err="1">
                <a:latin typeface="Avenir Book" panose="02000503020000020003" pitchFamily="2" charset="0"/>
              </a:rPr>
              <a:t>dd:dd:dd</a:t>
            </a:r>
            <a:endParaRPr lang="en-US" sz="1867" dirty="0">
              <a:latin typeface="Avenir Book" panose="02000503020000020003" pitchFamily="2" charset="0"/>
            </a:endParaRPr>
          </a:p>
        </p:txBody>
      </p:sp>
      <p:sp>
        <p:nvSpPr>
          <p:cNvPr id="48" name="TextBox 47">
            <a:extLst>
              <a:ext uri="{FF2B5EF4-FFF2-40B4-BE49-F238E27FC236}">
                <a16:creationId xmlns:a16="http://schemas.microsoft.com/office/drawing/2014/main" id="{8E581916-4C00-CD41-985A-80C5E252098F}"/>
              </a:ext>
            </a:extLst>
          </p:cNvPr>
          <p:cNvSpPr txBox="1"/>
          <p:nvPr/>
        </p:nvSpPr>
        <p:spPr>
          <a:xfrm>
            <a:off x="4750525" y="2644947"/>
            <a:ext cx="513282" cy="379656"/>
          </a:xfrm>
          <a:prstGeom prst="rect">
            <a:avLst/>
          </a:prstGeom>
          <a:noFill/>
        </p:spPr>
        <p:txBody>
          <a:bodyPr wrap="none" rtlCol="0">
            <a:spAutoFit/>
          </a:bodyPr>
          <a:lstStyle/>
          <a:p>
            <a:r>
              <a:rPr lang="en-US" sz="1867" dirty="0">
                <a:latin typeface="Avenir Book" panose="02000503020000020003" pitchFamily="2" charset="0"/>
              </a:rPr>
              <a:t>IF1</a:t>
            </a:r>
          </a:p>
        </p:txBody>
      </p:sp>
      <p:sp>
        <p:nvSpPr>
          <p:cNvPr id="49" name="TextBox 48">
            <a:extLst>
              <a:ext uri="{FF2B5EF4-FFF2-40B4-BE49-F238E27FC236}">
                <a16:creationId xmlns:a16="http://schemas.microsoft.com/office/drawing/2014/main" id="{BE2495FE-F038-2949-8898-56865ABE7B8D}"/>
              </a:ext>
            </a:extLst>
          </p:cNvPr>
          <p:cNvSpPr txBox="1"/>
          <p:nvPr/>
        </p:nvSpPr>
        <p:spPr>
          <a:xfrm>
            <a:off x="6887476" y="2658801"/>
            <a:ext cx="513282" cy="379656"/>
          </a:xfrm>
          <a:prstGeom prst="rect">
            <a:avLst/>
          </a:prstGeom>
          <a:noFill/>
        </p:spPr>
        <p:txBody>
          <a:bodyPr wrap="none" rtlCol="0">
            <a:spAutoFit/>
          </a:bodyPr>
          <a:lstStyle/>
          <a:p>
            <a:r>
              <a:rPr lang="en-US" sz="1867" dirty="0">
                <a:latin typeface="Avenir Book" panose="02000503020000020003" pitchFamily="2" charset="0"/>
              </a:rPr>
              <a:t>IF2</a:t>
            </a:r>
          </a:p>
        </p:txBody>
      </p:sp>
      <p:sp>
        <p:nvSpPr>
          <p:cNvPr id="50" name="TextBox 49">
            <a:extLst>
              <a:ext uri="{FF2B5EF4-FFF2-40B4-BE49-F238E27FC236}">
                <a16:creationId xmlns:a16="http://schemas.microsoft.com/office/drawing/2014/main" id="{50B8C83F-D652-FC4C-81B9-906625234BA1}"/>
              </a:ext>
            </a:extLst>
          </p:cNvPr>
          <p:cNvSpPr txBox="1"/>
          <p:nvPr/>
        </p:nvSpPr>
        <p:spPr>
          <a:xfrm>
            <a:off x="6201220" y="1677381"/>
            <a:ext cx="513282" cy="379656"/>
          </a:xfrm>
          <a:prstGeom prst="rect">
            <a:avLst/>
          </a:prstGeom>
          <a:noFill/>
        </p:spPr>
        <p:txBody>
          <a:bodyPr wrap="none" rtlCol="0">
            <a:spAutoFit/>
          </a:bodyPr>
          <a:lstStyle/>
          <a:p>
            <a:r>
              <a:rPr lang="en-US" sz="1867" dirty="0">
                <a:latin typeface="Avenir Book" panose="02000503020000020003" pitchFamily="2" charset="0"/>
              </a:rPr>
              <a:t>IF0</a:t>
            </a:r>
          </a:p>
        </p:txBody>
      </p:sp>
      <p:pic>
        <p:nvPicPr>
          <p:cNvPr id="7" name="Picture 6">
            <a:extLst>
              <a:ext uri="{FF2B5EF4-FFF2-40B4-BE49-F238E27FC236}">
                <a16:creationId xmlns:a16="http://schemas.microsoft.com/office/drawing/2014/main" id="{08E4CBAF-D35E-0041-85D2-BE66A79EFE2E}"/>
              </a:ext>
            </a:extLst>
          </p:cNvPr>
          <p:cNvPicPr>
            <a:picLocks noChangeAspect="1"/>
          </p:cNvPicPr>
          <p:nvPr/>
        </p:nvPicPr>
        <p:blipFill>
          <a:blip r:embed="rId3"/>
          <a:stretch>
            <a:fillRect/>
          </a:stretch>
        </p:blipFill>
        <p:spPr>
          <a:xfrm>
            <a:off x="1542406" y="517657"/>
            <a:ext cx="911729" cy="911729"/>
          </a:xfrm>
          <a:prstGeom prst="rect">
            <a:avLst/>
          </a:prstGeom>
        </p:spPr>
      </p:pic>
      <p:pic>
        <p:nvPicPr>
          <p:cNvPr id="14" name="Picture 13">
            <a:extLst>
              <a:ext uri="{FF2B5EF4-FFF2-40B4-BE49-F238E27FC236}">
                <a16:creationId xmlns:a16="http://schemas.microsoft.com/office/drawing/2014/main" id="{A17B09A2-4BB5-0F40-B74D-89AFB4BE1C03}"/>
              </a:ext>
            </a:extLst>
          </p:cNvPr>
          <p:cNvPicPr>
            <a:picLocks noChangeAspect="1"/>
          </p:cNvPicPr>
          <p:nvPr/>
        </p:nvPicPr>
        <p:blipFill>
          <a:blip r:embed="rId3"/>
          <a:stretch>
            <a:fillRect/>
          </a:stretch>
        </p:blipFill>
        <p:spPr>
          <a:xfrm>
            <a:off x="1542408" y="2180756"/>
            <a:ext cx="911729" cy="911729"/>
          </a:xfrm>
          <a:prstGeom prst="rect">
            <a:avLst/>
          </a:prstGeom>
        </p:spPr>
      </p:pic>
      <p:pic>
        <p:nvPicPr>
          <p:cNvPr id="18" name="Picture 17">
            <a:extLst>
              <a:ext uri="{FF2B5EF4-FFF2-40B4-BE49-F238E27FC236}">
                <a16:creationId xmlns:a16="http://schemas.microsoft.com/office/drawing/2014/main" id="{CB44BE73-EB8F-3141-BFC0-5DEB9038D82C}"/>
              </a:ext>
            </a:extLst>
          </p:cNvPr>
          <p:cNvPicPr>
            <a:picLocks noChangeAspect="1"/>
          </p:cNvPicPr>
          <p:nvPr/>
        </p:nvPicPr>
        <p:blipFill>
          <a:blip r:embed="rId3"/>
          <a:stretch>
            <a:fillRect/>
          </a:stretch>
        </p:blipFill>
        <p:spPr>
          <a:xfrm>
            <a:off x="9773555" y="2101656"/>
            <a:ext cx="911729" cy="911729"/>
          </a:xfrm>
          <a:prstGeom prst="rect">
            <a:avLst/>
          </a:prstGeom>
        </p:spPr>
      </p:pic>
      <p:pic>
        <p:nvPicPr>
          <p:cNvPr id="6" name="Picture 5">
            <a:extLst>
              <a:ext uri="{FF2B5EF4-FFF2-40B4-BE49-F238E27FC236}">
                <a16:creationId xmlns:a16="http://schemas.microsoft.com/office/drawing/2014/main" id="{DE40F1B2-D12D-C640-9E72-D348D6DDB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936" y="2003867"/>
            <a:ext cx="1725593" cy="1165144"/>
          </a:xfrm>
          <a:prstGeom prst="rect">
            <a:avLst/>
          </a:prstGeom>
        </p:spPr>
      </p:pic>
      <p:sp>
        <p:nvSpPr>
          <p:cNvPr id="3" name="Rounded Rectangle 2">
            <a:extLst>
              <a:ext uri="{FF2B5EF4-FFF2-40B4-BE49-F238E27FC236}">
                <a16:creationId xmlns:a16="http://schemas.microsoft.com/office/drawing/2014/main" id="{CC9DD5AB-3761-8F70-D298-63D9DD80B59F}"/>
              </a:ext>
            </a:extLst>
          </p:cNvPr>
          <p:cNvSpPr/>
          <p:nvPr/>
        </p:nvSpPr>
        <p:spPr>
          <a:xfrm>
            <a:off x="1320809" y="376639"/>
            <a:ext cx="4244472" cy="4009251"/>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6FDB7DBC-61D5-818A-4AF6-0BF9AB6A2615}"/>
              </a:ext>
            </a:extLst>
          </p:cNvPr>
          <p:cNvSpPr txBox="1"/>
          <p:nvPr/>
        </p:nvSpPr>
        <p:spPr>
          <a:xfrm>
            <a:off x="1705193" y="3924225"/>
            <a:ext cx="3345788" cy="461665"/>
          </a:xfrm>
          <a:prstGeom prst="rect">
            <a:avLst/>
          </a:prstGeom>
          <a:noFill/>
        </p:spPr>
        <p:txBody>
          <a:bodyPr wrap="none" rtlCol="0">
            <a:spAutoFit/>
          </a:bodyPr>
          <a:lstStyle/>
          <a:p>
            <a:r>
              <a:rPr lang="en-US" sz="2400" dirty="0">
                <a:latin typeface="Avenir Book" charset="0"/>
                <a:ea typeface="Avenir Book" charset="0"/>
                <a:cs typeface="Avenir Book" charset="0"/>
              </a:rPr>
              <a:t>Subnet “A”: 1.2.1.0/24</a:t>
            </a:r>
          </a:p>
        </p:txBody>
      </p:sp>
      <p:sp>
        <p:nvSpPr>
          <p:cNvPr id="8" name="Rounded Rectangle 7">
            <a:extLst>
              <a:ext uri="{FF2B5EF4-FFF2-40B4-BE49-F238E27FC236}">
                <a16:creationId xmlns:a16="http://schemas.microsoft.com/office/drawing/2014/main" id="{225B8A9B-CCBA-E739-1ACC-B633C442DF40}"/>
              </a:ext>
            </a:extLst>
          </p:cNvPr>
          <p:cNvSpPr/>
          <p:nvPr/>
        </p:nvSpPr>
        <p:spPr>
          <a:xfrm>
            <a:off x="6732160" y="864013"/>
            <a:ext cx="4632652" cy="3521878"/>
          </a:xfrm>
          <a:prstGeom prst="roundRect">
            <a:avLst/>
          </a:prstGeom>
          <a:noFill/>
          <a:ln>
            <a:solidFill>
              <a:srgbClr val="EC00E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9D8667C-11CE-AC95-5F7E-C5C2747C2261}"/>
              </a:ext>
            </a:extLst>
          </p:cNvPr>
          <p:cNvSpPr txBox="1"/>
          <p:nvPr/>
        </p:nvSpPr>
        <p:spPr>
          <a:xfrm>
            <a:off x="7198077" y="3924225"/>
            <a:ext cx="3700817" cy="461665"/>
          </a:xfrm>
          <a:prstGeom prst="rect">
            <a:avLst/>
          </a:prstGeom>
          <a:noFill/>
        </p:spPr>
        <p:txBody>
          <a:bodyPr wrap="square" rtlCol="0">
            <a:spAutoFit/>
          </a:bodyPr>
          <a:lstStyle/>
          <a:p>
            <a:r>
              <a:rPr lang="en-US" sz="2400" dirty="0">
                <a:latin typeface="Avenir Book" charset="0"/>
                <a:ea typeface="Avenir Book" charset="0"/>
                <a:cs typeface="Avenir Book" charset="0"/>
              </a:rPr>
              <a:t>Subnet “B”:  1.2.2.0/24</a:t>
            </a:r>
          </a:p>
        </p:txBody>
      </p:sp>
      <p:sp>
        <p:nvSpPr>
          <p:cNvPr id="10" name="TextBox 9">
            <a:extLst>
              <a:ext uri="{FF2B5EF4-FFF2-40B4-BE49-F238E27FC236}">
                <a16:creationId xmlns:a16="http://schemas.microsoft.com/office/drawing/2014/main" id="{A29C3510-92D2-0761-E80B-56A915E2140B}"/>
              </a:ext>
            </a:extLst>
          </p:cNvPr>
          <p:cNvSpPr txBox="1"/>
          <p:nvPr/>
        </p:nvSpPr>
        <p:spPr>
          <a:xfrm>
            <a:off x="1705193" y="598302"/>
            <a:ext cx="579005" cy="461665"/>
          </a:xfrm>
          <a:prstGeom prst="rect">
            <a:avLst/>
          </a:prstGeom>
          <a:noFill/>
        </p:spPr>
        <p:txBody>
          <a:bodyPr wrap="none" rtlCol="0">
            <a:spAutoFit/>
          </a:bodyPr>
          <a:lstStyle/>
          <a:p>
            <a:r>
              <a:rPr lang="en-US" sz="2400" dirty="0">
                <a:latin typeface="Avenir Book" charset="0"/>
                <a:ea typeface="Avenir Book" charset="0"/>
                <a:cs typeface="Avenir Book" charset="0"/>
              </a:rPr>
              <a:t>H1</a:t>
            </a:r>
          </a:p>
        </p:txBody>
      </p:sp>
      <p:sp>
        <p:nvSpPr>
          <p:cNvPr id="11" name="TextBox 10">
            <a:extLst>
              <a:ext uri="{FF2B5EF4-FFF2-40B4-BE49-F238E27FC236}">
                <a16:creationId xmlns:a16="http://schemas.microsoft.com/office/drawing/2014/main" id="{78487CA6-4E5D-8E7C-D9E2-061719B85347}"/>
              </a:ext>
            </a:extLst>
          </p:cNvPr>
          <p:cNvSpPr txBox="1"/>
          <p:nvPr/>
        </p:nvSpPr>
        <p:spPr>
          <a:xfrm>
            <a:off x="9949121" y="2218722"/>
            <a:ext cx="579005" cy="461665"/>
          </a:xfrm>
          <a:prstGeom prst="rect">
            <a:avLst/>
          </a:prstGeom>
          <a:noFill/>
        </p:spPr>
        <p:txBody>
          <a:bodyPr wrap="none" rtlCol="0">
            <a:spAutoFit/>
          </a:bodyPr>
          <a:lstStyle/>
          <a:p>
            <a:r>
              <a:rPr lang="en-US" sz="2400" dirty="0">
                <a:latin typeface="Avenir Book" charset="0"/>
                <a:ea typeface="Avenir Book" charset="0"/>
                <a:cs typeface="Avenir Book" charset="0"/>
              </a:rPr>
              <a:t>H2</a:t>
            </a:r>
          </a:p>
        </p:txBody>
      </p:sp>
      <p:graphicFrame>
        <p:nvGraphicFramePr>
          <p:cNvPr id="2" name="Table 1">
            <a:extLst>
              <a:ext uri="{FF2B5EF4-FFF2-40B4-BE49-F238E27FC236}">
                <a16:creationId xmlns:a16="http://schemas.microsoft.com/office/drawing/2014/main" id="{9667445D-BD14-893D-3E4E-6F1683FC4D55}"/>
              </a:ext>
            </a:extLst>
          </p:cNvPr>
          <p:cNvGraphicFramePr>
            <a:graphicFrameLocks noGrp="1"/>
          </p:cNvGraphicFramePr>
          <p:nvPr>
            <p:extLst>
              <p:ext uri="{D42A27DB-BD31-4B8C-83A1-F6EECF244321}">
                <p14:modId xmlns:p14="http://schemas.microsoft.com/office/powerpoint/2010/main" val="1294904979"/>
              </p:ext>
            </p:extLst>
          </p:nvPr>
        </p:nvGraphicFramePr>
        <p:xfrm>
          <a:off x="540891" y="5220754"/>
          <a:ext cx="3684150" cy="1005840"/>
        </p:xfrm>
        <a:graphic>
          <a:graphicData uri="http://schemas.openxmlformats.org/drawingml/2006/table">
            <a:tbl>
              <a:tblPr firstRow="1" bandRow="1"/>
              <a:tblGrid>
                <a:gridCol w="1971275">
                  <a:extLst>
                    <a:ext uri="{9D8B030D-6E8A-4147-A177-3AD203B41FA5}">
                      <a16:colId xmlns:a16="http://schemas.microsoft.com/office/drawing/2014/main" val="2818217184"/>
                    </a:ext>
                  </a:extLst>
                </a:gridCol>
                <a:gridCol w="1712875">
                  <a:extLst>
                    <a:ext uri="{9D8B030D-6E8A-4147-A177-3AD203B41FA5}">
                      <a16:colId xmlns:a16="http://schemas.microsoft.com/office/drawing/2014/main" val="1431405096"/>
                    </a:ext>
                  </a:extLst>
                </a:gridCol>
              </a:tblGrid>
              <a:tr h="289500">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IF/Next hop</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1.2.1.0/24</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IF0</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0.0.0.0/0</a:t>
                      </a:r>
                    </a:p>
                  </a:txBody>
                  <a:tcPr>
                    <a:lnL>
                      <a:noFill/>
                    </a:lnL>
                    <a:lnR>
                      <a:noFill/>
                    </a:lnR>
                    <a:lnT>
                      <a:noFill/>
                    </a:lnT>
                    <a:lnB>
                      <a:noFill/>
                    </a:lnB>
                    <a:lnTlToBr w="12700" cmpd="sng">
                      <a:noFill/>
                      <a:prstDash val="solid"/>
                    </a:lnTlToBr>
                    <a:lnBlToTr w="12700" cmpd="sng">
                      <a:noFill/>
                      <a:prstDash val="solid"/>
                    </a:lnBlToTr>
                    <a:solidFill>
                      <a:srgbClr val="838D9B"/>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1.2.1.1</a:t>
                      </a:r>
                    </a:p>
                  </a:txBody>
                  <a:tcPr>
                    <a:lnL>
                      <a:noFill/>
                    </a:lnL>
                    <a:lnR>
                      <a:noFill/>
                    </a:lnR>
                    <a:lnT>
                      <a:noFill/>
                    </a:lnT>
                    <a:lnB>
                      <a:no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874645885"/>
                  </a:ext>
                </a:extLst>
              </a:tr>
            </a:tbl>
          </a:graphicData>
        </a:graphic>
      </p:graphicFrame>
      <p:sp>
        <p:nvSpPr>
          <p:cNvPr id="12" name="TextBox 11">
            <a:extLst>
              <a:ext uri="{FF2B5EF4-FFF2-40B4-BE49-F238E27FC236}">
                <a16:creationId xmlns:a16="http://schemas.microsoft.com/office/drawing/2014/main" id="{9A01DAA8-CC8F-B8BA-A83F-A43E21DEF599}"/>
              </a:ext>
            </a:extLst>
          </p:cNvPr>
          <p:cNvSpPr txBox="1"/>
          <p:nvPr/>
        </p:nvSpPr>
        <p:spPr>
          <a:xfrm>
            <a:off x="422129" y="4847926"/>
            <a:ext cx="2370201" cy="369332"/>
          </a:xfrm>
          <a:prstGeom prst="rect">
            <a:avLst/>
          </a:prstGeom>
          <a:noFill/>
        </p:spPr>
        <p:txBody>
          <a:bodyPr wrap="none" rtlCol="0">
            <a:spAutoFit/>
          </a:bodyPr>
          <a:lstStyle/>
          <a:p>
            <a:r>
              <a:rPr lang="en-US" dirty="0">
                <a:latin typeface="Avenir Book" charset="0"/>
                <a:ea typeface="Avenir Book" charset="0"/>
                <a:cs typeface="Avenir Book" charset="0"/>
              </a:rPr>
              <a:t>H1’s forwarding table</a:t>
            </a:r>
          </a:p>
        </p:txBody>
      </p:sp>
      <p:graphicFrame>
        <p:nvGraphicFramePr>
          <p:cNvPr id="15" name="Table 14">
            <a:extLst>
              <a:ext uri="{FF2B5EF4-FFF2-40B4-BE49-F238E27FC236}">
                <a16:creationId xmlns:a16="http://schemas.microsoft.com/office/drawing/2014/main" id="{A59B710E-57F2-B556-25DF-C500FF30746D}"/>
              </a:ext>
            </a:extLst>
          </p:cNvPr>
          <p:cNvGraphicFramePr>
            <a:graphicFrameLocks noGrp="1"/>
          </p:cNvGraphicFramePr>
          <p:nvPr>
            <p:extLst>
              <p:ext uri="{D42A27DB-BD31-4B8C-83A1-F6EECF244321}">
                <p14:modId xmlns:p14="http://schemas.microsoft.com/office/powerpoint/2010/main" val="636399132"/>
              </p:ext>
            </p:extLst>
          </p:nvPr>
        </p:nvGraphicFramePr>
        <p:xfrm>
          <a:off x="7214744" y="5353502"/>
          <a:ext cx="3684150" cy="1005840"/>
        </p:xfrm>
        <a:graphic>
          <a:graphicData uri="http://schemas.openxmlformats.org/drawingml/2006/table">
            <a:tbl>
              <a:tblPr firstRow="1" bandRow="1"/>
              <a:tblGrid>
                <a:gridCol w="1971275">
                  <a:extLst>
                    <a:ext uri="{9D8B030D-6E8A-4147-A177-3AD203B41FA5}">
                      <a16:colId xmlns:a16="http://schemas.microsoft.com/office/drawing/2014/main" val="2818217184"/>
                    </a:ext>
                  </a:extLst>
                </a:gridCol>
                <a:gridCol w="1712875">
                  <a:extLst>
                    <a:ext uri="{9D8B030D-6E8A-4147-A177-3AD203B41FA5}">
                      <a16:colId xmlns:a16="http://schemas.microsoft.com/office/drawing/2014/main" val="1431405096"/>
                    </a:ext>
                  </a:extLst>
                </a:gridCol>
              </a:tblGrid>
              <a:tr h="289500">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600" dirty="0">
                          <a:latin typeface="Avenir Book" panose="02000503020000020003" pitchFamily="2" charset="0"/>
                        </a:rPr>
                        <a:t>IF/Next hop</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28950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1.2.1.0/24</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600" dirty="0">
                          <a:latin typeface="Avenir Book" panose="02000503020000020003" pitchFamily="2" charset="0"/>
                        </a:rPr>
                        <a:t>IF1</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289500">
                <a:tc>
                  <a:txBody>
                    <a:bodyPr/>
                    <a:lstStyle/>
                    <a:p>
                      <a:pPr algn="l"/>
                      <a:r>
                        <a:rPr lang="en-US" sz="1600" dirty="0">
                          <a:latin typeface="Avenir Book" panose="02000503020000020003" pitchFamily="2" charset="0"/>
                        </a:rPr>
                        <a:t>1.2.2.0/24</a:t>
                      </a:r>
                    </a:p>
                  </a:txBody>
                  <a:tcPr>
                    <a:lnL>
                      <a:noFill/>
                    </a:lnL>
                    <a:lnR>
                      <a:noFill/>
                    </a:lnR>
                    <a:lnT w="25400" cmpd="sng">
                      <a:noFill/>
                    </a:lnT>
                    <a:lnB>
                      <a:noFill/>
                    </a:lnB>
                    <a:lnTlToBr w="12700" cmpd="sng">
                      <a:noFill/>
                      <a:prstDash val="solid"/>
                    </a:lnTlToBr>
                    <a:lnBlToTr w="12700" cmpd="sng">
                      <a:noFill/>
                      <a:prstDash val="solid"/>
                    </a:lnBlToTr>
                    <a:solidFill>
                      <a:srgbClr val="838D9B">
                        <a:shade val="60000"/>
                      </a:srgbClr>
                    </a:solidFill>
                  </a:tcPr>
                </a:tc>
                <a:tc>
                  <a:txBody>
                    <a:bodyPr/>
                    <a:lstStyle/>
                    <a:p>
                      <a:pPr algn="l"/>
                      <a:r>
                        <a:rPr lang="en-US" sz="1600" dirty="0">
                          <a:latin typeface="Avenir Book" panose="02000503020000020003" pitchFamily="2" charset="0"/>
                        </a:rPr>
                        <a:t>IF2</a:t>
                      </a:r>
                    </a:p>
                  </a:txBody>
                  <a:tcPr>
                    <a:lnL>
                      <a:noFill/>
                    </a:lnL>
                    <a:lnR>
                      <a:noFill/>
                    </a:lnR>
                    <a:lnT w="25400" cmpd="sng">
                      <a:no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2681538513"/>
                  </a:ext>
                </a:extLst>
              </a:tr>
            </a:tbl>
          </a:graphicData>
        </a:graphic>
      </p:graphicFrame>
      <p:sp>
        <p:nvSpPr>
          <p:cNvPr id="17" name="TextBox 16">
            <a:extLst>
              <a:ext uri="{FF2B5EF4-FFF2-40B4-BE49-F238E27FC236}">
                <a16:creationId xmlns:a16="http://schemas.microsoft.com/office/drawing/2014/main" id="{E6C87425-D2E1-C276-5484-99FEB10299D9}"/>
              </a:ext>
            </a:extLst>
          </p:cNvPr>
          <p:cNvSpPr txBox="1"/>
          <p:nvPr/>
        </p:nvSpPr>
        <p:spPr>
          <a:xfrm>
            <a:off x="7095982" y="4980674"/>
            <a:ext cx="2742097" cy="369332"/>
          </a:xfrm>
          <a:prstGeom prst="rect">
            <a:avLst/>
          </a:prstGeom>
          <a:noFill/>
        </p:spPr>
        <p:txBody>
          <a:bodyPr wrap="none" rtlCol="0">
            <a:spAutoFit/>
          </a:bodyPr>
          <a:lstStyle/>
          <a:p>
            <a:r>
              <a:rPr lang="en-US" dirty="0">
                <a:latin typeface="Avenir Book" charset="0"/>
                <a:ea typeface="Avenir Book" charset="0"/>
                <a:cs typeface="Avenir Book" charset="0"/>
              </a:rPr>
              <a:t>Router’s forwarding table</a:t>
            </a:r>
          </a:p>
        </p:txBody>
      </p:sp>
    </p:spTree>
    <p:extLst>
      <p:ext uri="{BB962C8B-B14F-4D97-AF65-F5344CB8AC3E}">
        <p14:creationId xmlns:p14="http://schemas.microsoft.com/office/powerpoint/2010/main" val="1132639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FA10-3466-7548-90E3-E95889A72BB3}"/>
              </a:ext>
            </a:extLst>
          </p:cNvPr>
          <p:cNvSpPr>
            <a:spLocks noGrp="1"/>
          </p:cNvSpPr>
          <p:nvPr>
            <p:ph type="title"/>
          </p:nvPr>
        </p:nvSpPr>
        <p:spPr/>
        <p:txBody>
          <a:bodyPr/>
          <a:lstStyle/>
          <a:p>
            <a:r>
              <a:rPr lang="en-US" dirty="0"/>
              <a:t>End-to-end Principle</a:t>
            </a:r>
          </a:p>
        </p:txBody>
      </p:sp>
      <p:sp>
        <p:nvSpPr>
          <p:cNvPr id="3" name="Content Placeholder 2">
            <a:extLst>
              <a:ext uri="{FF2B5EF4-FFF2-40B4-BE49-F238E27FC236}">
                <a16:creationId xmlns:a16="http://schemas.microsoft.com/office/drawing/2014/main" id="{FA9346C4-CB97-C142-8C1D-DC3BF024FD93}"/>
              </a:ext>
            </a:extLst>
          </p:cNvPr>
          <p:cNvSpPr>
            <a:spLocks noGrp="1"/>
          </p:cNvSpPr>
          <p:nvPr>
            <p:ph idx="1"/>
          </p:nvPr>
        </p:nvSpPr>
        <p:spPr/>
        <p:txBody>
          <a:bodyPr>
            <a:normAutofit fontScale="92500" lnSpcReduction="20000"/>
          </a:bodyPr>
          <a:lstStyle/>
          <a:p>
            <a:r>
              <a:rPr lang="en-US" dirty="0"/>
              <a:t>Keep the network layer simple</a:t>
            </a:r>
          </a:p>
          <a:p>
            <a:r>
              <a:rPr lang="en-US" dirty="0"/>
              <a:t>Application-specific features/requirements should by implemented by end hosts</a:t>
            </a:r>
          </a:p>
          <a:p>
            <a:pPr lvl="1"/>
            <a:r>
              <a:rPr lang="en-US" dirty="0"/>
              <a:t>Reliability, security</a:t>
            </a:r>
          </a:p>
          <a:p>
            <a:pPr lvl="1"/>
            <a:r>
              <a:rPr lang="en-US" dirty="0"/>
              <a:t>Application-specific functionality</a:t>
            </a:r>
          </a:p>
          <a:p>
            <a:pPr lvl="1"/>
            <a:endParaRPr lang="en-US" dirty="0"/>
          </a:p>
          <a:p>
            <a:pPr marL="0" indent="0">
              <a:buNone/>
            </a:pPr>
            <a:r>
              <a:rPr lang="en-US" dirty="0"/>
              <a:t>Why?  </a:t>
            </a:r>
          </a:p>
          <a:p>
            <a:r>
              <a:rPr lang="en-US" dirty="0"/>
              <a:t>Easier to implement, </a:t>
            </a:r>
            <a:r>
              <a:rPr lang="en-US" dirty="0" err="1"/>
              <a:t>eg</a:t>
            </a:r>
            <a:r>
              <a:rPr lang="en-US" dirty="0"/>
              <a:t>, reliability with end-to-end view</a:t>
            </a:r>
          </a:p>
          <a:p>
            <a:r>
              <a:rPr lang="en-US" dirty="0"/>
              <a:t>Easier for network layer to scale</a:t>
            </a:r>
          </a:p>
          <a:p>
            <a:r>
              <a:rPr lang="en-US" dirty="0"/>
              <a:t>Can implement new protocols without changing network</a:t>
            </a:r>
          </a:p>
        </p:txBody>
      </p:sp>
    </p:spTree>
    <p:extLst>
      <p:ext uri="{BB962C8B-B14F-4D97-AF65-F5344CB8AC3E}">
        <p14:creationId xmlns:p14="http://schemas.microsoft.com/office/powerpoint/2010/main" val="132445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A6C1C-1BCB-F086-EE1E-DED20DCF965B}"/>
              </a:ext>
            </a:extLst>
          </p:cNvPr>
          <p:cNvSpPr>
            <a:spLocks noGrp="1"/>
          </p:cNvSpPr>
          <p:nvPr>
            <p:ph type="title"/>
          </p:nvPr>
        </p:nvSpPr>
        <p:spPr>
          <a:xfrm>
            <a:off x="894736" y="1085850"/>
            <a:ext cx="10972800" cy="1143000"/>
          </a:xfrm>
        </p:spPr>
        <p:txBody>
          <a:bodyPr/>
          <a:lstStyle/>
          <a:p>
            <a:r>
              <a:rPr lang="en-US" i="1" dirty="0"/>
              <a:t>How do you get an IP address?</a:t>
            </a:r>
          </a:p>
        </p:txBody>
      </p:sp>
      <p:pic>
        <p:nvPicPr>
          <p:cNvPr id="2" name="Picture 1">
            <a:extLst>
              <a:ext uri="{FF2B5EF4-FFF2-40B4-BE49-F238E27FC236}">
                <a16:creationId xmlns:a16="http://schemas.microsoft.com/office/drawing/2014/main" id="{73C73E27-AA1D-0562-AE8D-49FD4B9A781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210050" y="2705100"/>
            <a:ext cx="4038600" cy="2616200"/>
          </a:xfrm>
          <a:prstGeom prst="rect">
            <a:avLst/>
          </a:prstGeom>
        </p:spPr>
      </p:pic>
    </p:spTree>
    <p:extLst>
      <p:ext uri="{BB962C8B-B14F-4D97-AF65-F5344CB8AC3E}">
        <p14:creationId xmlns:p14="http://schemas.microsoft.com/office/powerpoint/2010/main" val="1847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987E-2200-E244-91C2-DCE5EA82D848}"/>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11DE62F7-329D-1044-9E54-840B5E529B8F}"/>
              </a:ext>
            </a:extLst>
          </p:cNvPr>
          <p:cNvSpPr>
            <a:spLocks noGrp="1"/>
          </p:cNvSpPr>
          <p:nvPr>
            <p:ph idx="1"/>
          </p:nvPr>
        </p:nvSpPr>
        <p:spPr/>
        <p:txBody>
          <a:bodyPr>
            <a:normAutofit fontScale="92500" lnSpcReduction="10000"/>
          </a:bodyPr>
          <a:lstStyle/>
          <a:p>
            <a:r>
              <a:rPr lang="en-US" dirty="0"/>
              <a:t>Look for announcement to sign up for IP milestone meetings, preferably with your mentor TA, </a:t>
            </a:r>
            <a:r>
              <a:rPr lang="en-US" dirty="0">
                <a:solidFill>
                  <a:srgbClr val="FFC000"/>
                </a:solidFill>
              </a:rPr>
              <a:t>on or before Friday (Oct 4)</a:t>
            </a:r>
          </a:p>
          <a:p>
            <a:pPr lvl="1"/>
            <a:r>
              <a:rPr lang="en-US" dirty="0"/>
              <a:t>You don’t need to show an implementation, but you are expected to talk about your design</a:t>
            </a:r>
          </a:p>
          <a:p>
            <a:pPr marL="609585" lvl="1" indent="0">
              <a:buNone/>
            </a:pPr>
            <a:endParaRPr lang="en-US" dirty="0"/>
          </a:p>
          <a:p>
            <a:pPr marL="609585" lvl="1" indent="0">
              <a:buNone/>
            </a:pPr>
            <a:endParaRPr lang="en-US" dirty="0"/>
          </a:p>
          <a:p>
            <a:r>
              <a:rPr lang="en-US" dirty="0">
                <a:solidFill>
                  <a:srgbClr val="FFC000"/>
                </a:solidFill>
              </a:rPr>
              <a:t>IP </a:t>
            </a:r>
            <a:r>
              <a:rPr lang="en-US" dirty="0" err="1">
                <a:solidFill>
                  <a:srgbClr val="FFC000"/>
                </a:solidFill>
              </a:rPr>
              <a:t>gearup</a:t>
            </a:r>
            <a:r>
              <a:rPr lang="en-US" dirty="0">
                <a:solidFill>
                  <a:srgbClr val="FFC000"/>
                </a:solidFill>
              </a:rPr>
              <a:t> II</a:t>
            </a:r>
            <a:r>
              <a:rPr lang="en-US" dirty="0"/>
              <a:t>:  Thursday 6-8pm in CIT368</a:t>
            </a:r>
          </a:p>
          <a:p>
            <a:pPr lvl="1"/>
            <a:r>
              <a:rPr lang="en-US" dirty="0"/>
              <a:t>Implementation and debugging tips</a:t>
            </a:r>
          </a:p>
          <a:p>
            <a:pPr lvl="1"/>
            <a:endParaRPr lang="en-US" dirty="0"/>
          </a:p>
          <a:p>
            <a:r>
              <a:rPr lang="en-US" dirty="0"/>
              <a:t>HW1:  Due Thursday (HW2 out Thursday)</a:t>
            </a:r>
          </a:p>
          <a:p>
            <a:pPr lvl="1"/>
            <a:endParaRPr lang="en-US" dirty="0"/>
          </a:p>
        </p:txBody>
      </p:sp>
    </p:spTree>
    <p:extLst>
      <p:ext uri="{BB962C8B-B14F-4D97-AF65-F5344CB8AC3E}">
        <p14:creationId xmlns:p14="http://schemas.microsoft.com/office/powerpoint/2010/main" val="338657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850FC1-ABF4-32D9-DAF4-F568127504A4}"/>
              </a:ext>
            </a:extLst>
          </p:cNvPr>
          <p:cNvSpPr>
            <a:spLocks noGrp="1"/>
          </p:cNvSpPr>
          <p:nvPr>
            <p:ph type="title"/>
          </p:nvPr>
        </p:nvSpPr>
        <p:spPr/>
        <p:txBody>
          <a:bodyPr/>
          <a:lstStyle/>
          <a:p>
            <a:r>
              <a:rPr lang="en-US" dirty="0"/>
              <a:t>Getting an IP</a:t>
            </a:r>
          </a:p>
        </p:txBody>
      </p:sp>
      <p:sp>
        <p:nvSpPr>
          <p:cNvPr id="4" name="Content Placeholder 3">
            <a:extLst>
              <a:ext uri="{FF2B5EF4-FFF2-40B4-BE49-F238E27FC236}">
                <a16:creationId xmlns:a16="http://schemas.microsoft.com/office/drawing/2014/main" id="{5CD7DE4B-7C51-99DA-810A-D11E6A948BE4}"/>
              </a:ext>
            </a:extLst>
          </p:cNvPr>
          <p:cNvSpPr>
            <a:spLocks noGrp="1"/>
          </p:cNvSpPr>
          <p:nvPr>
            <p:ph idx="1"/>
          </p:nvPr>
        </p:nvSpPr>
        <p:spPr/>
        <p:txBody>
          <a:bodyPr/>
          <a:lstStyle/>
          <a:p>
            <a:pPr marL="0" indent="0">
              <a:buNone/>
            </a:pPr>
            <a:r>
              <a:rPr lang="en-US" dirty="0"/>
              <a:t>Two ways to configure an IP for a host:</a:t>
            </a:r>
          </a:p>
          <a:p>
            <a:r>
              <a:rPr lang="en-US" dirty="0"/>
              <a:t> </a:t>
            </a:r>
            <a:r>
              <a:rPr lang="en-US" u="sng" dirty="0"/>
              <a:t>Static</a:t>
            </a:r>
            <a:r>
              <a:rPr lang="en-US" dirty="0"/>
              <a:t> configuration:  manually specify IP address, mask, gateway, … </a:t>
            </a:r>
          </a:p>
          <a:p>
            <a:endParaRPr lang="en-US" dirty="0"/>
          </a:p>
          <a:p>
            <a:r>
              <a:rPr lang="en-US" dirty="0"/>
              <a:t>Automatic:  </a:t>
            </a:r>
            <a:r>
              <a:rPr lang="en-US" dirty="0">
                <a:solidFill>
                  <a:srgbClr val="FFCB33"/>
                </a:solidFill>
              </a:rPr>
              <a:t>ask the network </a:t>
            </a:r>
            <a:r>
              <a:rPr lang="en-US" dirty="0"/>
              <a:t>for an IP when you connect!</a:t>
            </a:r>
          </a:p>
        </p:txBody>
      </p:sp>
      <p:pic>
        <p:nvPicPr>
          <p:cNvPr id="2" name="Picture 1">
            <a:extLst>
              <a:ext uri="{FF2B5EF4-FFF2-40B4-BE49-F238E27FC236}">
                <a16:creationId xmlns:a16="http://schemas.microsoft.com/office/drawing/2014/main" id="{0BF4612F-3E4C-F8B9-9D49-24C44A33497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826102" y="187325"/>
            <a:ext cx="3185789" cy="2063750"/>
          </a:xfrm>
          <a:prstGeom prst="rect">
            <a:avLst/>
          </a:prstGeom>
        </p:spPr>
      </p:pic>
    </p:spTree>
    <p:extLst>
      <p:ext uri="{BB962C8B-B14F-4D97-AF65-F5344CB8AC3E}">
        <p14:creationId xmlns:p14="http://schemas.microsoft.com/office/powerpoint/2010/main" val="2465757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850FC1-ABF4-32D9-DAF4-F568127504A4}"/>
              </a:ext>
            </a:extLst>
          </p:cNvPr>
          <p:cNvSpPr>
            <a:spLocks noGrp="1"/>
          </p:cNvSpPr>
          <p:nvPr>
            <p:ph type="title"/>
          </p:nvPr>
        </p:nvSpPr>
        <p:spPr/>
        <p:txBody>
          <a:bodyPr/>
          <a:lstStyle/>
          <a:p>
            <a:r>
              <a:rPr lang="en-US" dirty="0"/>
              <a:t>Getting an IP</a:t>
            </a:r>
          </a:p>
        </p:txBody>
      </p:sp>
      <p:sp>
        <p:nvSpPr>
          <p:cNvPr id="4" name="Content Placeholder 3">
            <a:extLst>
              <a:ext uri="{FF2B5EF4-FFF2-40B4-BE49-F238E27FC236}">
                <a16:creationId xmlns:a16="http://schemas.microsoft.com/office/drawing/2014/main" id="{5CD7DE4B-7C51-99DA-810A-D11E6A948BE4}"/>
              </a:ext>
            </a:extLst>
          </p:cNvPr>
          <p:cNvSpPr>
            <a:spLocks noGrp="1"/>
          </p:cNvSpPr>
          <p:nvPr>
            <p:ph idx="1"/>
          </p:nvPr>
        </p:nvSpPr>
        <p:spPr/>
        <p:txBody>
          <a:bodyPr/>
          <a:lstStyle/>
          <a:p>
            <a:pPr marL="0" indent="0">
              <a:buNone/>
            </a:pPr>
            <a:r>
              <a:rPr lang="en-US" dirty="0"/>
              <a:t>Two ways to configure an IP for a host:</a:t>
            </a:r>
          </a:p>
          <a:p>
            <a:r>
              <a:rPr lang="en-US" dirty="0"/>
              <a:t> </a:t>
            </a:r>
            <a:r>
              <a:rPr lang="en-US" u="sng" dirty="0"/>
              <a:t>Static</a:t>
            </a:r>
            <a:r>
              <a:rPr lang="en-US" dirty="0"/>
              <a:t> configuration:  manually specify IP address, mask, gateway, … </a:t>
            </a:r>
          </a:p>
          <a:p>
            <a:pPr marL="0" indent="0">
              <a:buNone/>
            </a:pPr>
            <a:r>
              <a:rPr lang="en-US" dirty="0"/>
              <a:t>	</a:t>
            </a:r>
            <a:r>
              <a:rPr lang="en-US" sz="2400" dirty="0">
                <a:solidFill>
                  <a:srgbClr val="FFC000"/>
                </a:solidFill>
              </a:rPr>
              <a:t>=&gt; More common with network devices that don’t change often</a:t>
            </a:r>
          </a:p>
          <a:p>
            <a:r>
              <a:rPr lang="en-US" dirty="0"/>
              <a:t>Automatic:  ask the network for an IP when you connect!</a:t>
            </a:r>
          </a:p>
          <a:p>
            <a:pPr marL="1142972" lvl="2" indent="0">
              <a:buNone/>
            </a:pPr>
            <a:r>
              <a:rPr lang="en-US" dirty="0">
                <a:solidFill>
                  <a:srgbClr val="FFC000"/>
                </a:solidFill>
              </a:rPr>
              <a:t>=&gt; Most common for end hosts</a:t>
            </a:r>
          </a:p>
          <a:p>
            <a:pPr marL="1142972" lvl="2" indent="0">
              <a:buNone/>
            </a:pPr>
            <a:r>
              <a:rPr lang="en-US" dirty="0">
                <a:solidFill>
                  <a:srgbClr val="FFC000"/>
                </a:solidFill>
              </a:rPr>
              <a:t>=&gt; Dynamic Host Configuration Protocol (DHCP)</a:t>
            </a:r>
          </a:p>
        </p:txBody>
      </p:sp>
    </p:spTree>
    <p:extLst>
      <p:ext uri="{BB962C8B-B14F-4D97-AF65-F5344CB8AC3E}">
        <p14:creationId xmlns:p14="http://schemas.microsoft.com/office/powerpoint/2010/main" val="2737867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DHCP:  The idea</a:t>
            </a:r>
          </a:p>
        </p:txBody>
      </p:sp>
      <p:sp>
        <p:nvSpPr>
          <p:cNvPr id="3" name="Content Placeholder 2"/>
          <p:cNvSpPr>
            <a:spLocks noGrp="1"/>
          </p:cNvSpPr>
          <p:nvPr>
            <p:ph idx="1"/>
          </p:nvPr>
        </p:nvSpPr>
        <p:spPr/>
        <p:txBody>
          <a:bodyPr>
            <a:normAutofit/>
          </a:bodyPr>
          <a:lstStyle/>
          <a:p>
            <a:pPr marL="0" indent="0">
              <a:buNone/>
            </a:pPr>
            <a:r>
              <a:rPr lang="en-US" dirty="0"/>
              <a:t>Dynamic Host Configuration Protocol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DHCP</a:t>
            </a:r>
            <a:r>
              <a:rPr lang="en-US"/>
              <a:t>:  The idea</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Dynamic Host Configuration Protocol</a:t>
            </a:r>
          </a:p>
          <a:p>
            <a:r>
              <a:rPr lang="en-US" sz="2800" dirty="0"/>
              <a:t>Every network has a “pool” of IPs it can assign to hosts</a:t>
            </a:r>
          </a:p>
          <a:p>
            <a:pPr marL="609585" lvl="1" indent="0">
              <a:buNone/>
            </a:pPr>
            <a:r>
              <a:rPr lang="en-US" sz="2400" dirty="0"/>
              <a:t>Some subset of its prefix (</a:t>
            </a:r>
            <a:r>
              <a:rPr lang="en-US" sz="2400" dirty="0" err="1"/>
              <a:t>eg.</a:t>
            </a:r>
            <a:r>
              <a:rPr lang="en-US" sz="2400" dirty="0"/>
              <a:t> 192.168.1.0/24)</a:t>
            </a:r>
          </a:p>
          <a:p>
            <a:pPr marL="609585" lvl="1" indent="0">
              <a:buNone/>
            </a:pPr>
            <a:endParaRPr lang="en-US" sz="2400" dirty="0"/>
          </a:p>
          <a:p>
            <a:r>
              <a:rPr lang="en-US" sz="2800" dirty="0"/>
              <a:t>When a host connects, it asks a </a:t>
            </a:r>
            <a:r>
              <a:rPr lang="en-US" sz="2800" u="sng" dirty="0"/>
              <a:t>DHCP server</a:t>
            </a:r>
            <a:r>
              <a:rPr lang="en-US" sz="2800" dirty="0"/>
              <a:t> for an address from the pool</a:t>
            </a:r>
          </a:p>
          <a:p>
            <a:pPr marL="0" indent="0">
              <a:buNone/>
            </a:pPr>
            <a:endParaRPr lang="en-US" sz="2800" dirty="0"/>
          </a:p>
          <a:p>
            <a:r>
              <a:rPr lang="en-US" sz="2800" dirty="0"/>
              <a:t>DHCP server(s) act like allocators: give “leases” to IPs, provide other config info</a:t>
            </a:r>
          </a:p>
          <a:p>
            <a:endParaRPr lang="en-US" sz="2800" dirty="0"/>
          </a:p>
        </p:txBody>
      </p:sp>
    </p:spTree>
    <p:extLst>
      <p:ext uri="{BB962C8B-B14F-4D97-AF65-F5344CB8AC3E}">
        <p14:creationId xmlns:p14="http://schemas.microsoft.com/office/powerpoint/2010/main" val="18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F3B4ED-138E-1A39-702D-BC1A8411EBFC}"/>
              </a:ext>
            </a:extLst>
          </p:cNvPr>
          <p:cNvSpPr/>
          <p:nvPr/>
        </p:nvSpPr>
        <p:spPr>
          <a:xfrm>
            <a:off x="1504335" y="340595"/>
            <a:ext cx="1524000"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Host A</a:t>
            </a:r>
          </a:p>
        </p:txBody>
      </p:sp>
      <p:cxnSp>
        <p:nvCxnSpPr>
          <p:cNvPr id="5" name="Straight Connector 4">
            <a:extLst>
              <a:ext uri="{FF2B5EF4-FFF2-40B4-BE49-F238E27FC236}">
                <a16:creationId xmlns:a16="http://schemas.microsoft.com/office/drawing/2014/main" id="{AEE5FD5F-CFDB-FBC7-0613-D51B8518477B}"/>
              </a:ext>
            </a:extLst>
          </p:cNvPr>
          <p:cNvCxnSpPr>
            <a:cxnSpLocks/>
            <a:stCxn id="4" idx="2"/>
          </p:cNvCxnSpPr>
          <p:nvPr/>
        </p:nvCxnSpPr>
        <p:spPr>
          <a:xfrm>
            <a:off x="2266335" y="939536"/>
            <a:ext cx="0" cy="439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6BD517-D355-D067-1C8D-E73993BCE73A}"/>
              </a:ext>
            </a:extLst>
          </p:cNvPr>
          <p:cNvCxnSpPr>
            <a:cxnSpLocks/>
          </p:cNvCxnSpPr>
          <p:nvPr/>
        </p:nvCxnSpPr>
        <p:spPr>
          <a:xfrm>
            <a:off x="8674504" y="845775"/>
            <a:ext cx="0" cy="45225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69F8B6-B2D1-0D44-2568-CDF0EB1BADB4}"/>
              </a:ext>
            </a:extLst>
          </p:cNvPr>
          <p:cNvSpPr/>
          <p:nvPr/>
        </p:nvSpPr>
        <p:spPr>
          <a:xfrm>
            <a:off x="7674076" y="340594"/>
            <a:ext cx="2000857"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DHCP server</a:t>
            </a:r>
          </a:p>
        </p:txBody>
      </p:sp>
    </p:spTree>
    <p:extLst>
      <p:ext uri="{BB962C8B-B14F-4D97-AF65-F5344CB8AC3E}">
        <p14:creationId xmlns:p14="http://schemas.microsoft.com/office/powerpoint/2010/main" val="2357559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F3B4ED-138E-1A39-702D-BC1A8411EBFC}"/>
              </a:ext>
            </a:extLst>
          </p:cNvPr>
          <p:cNvSpPr/>
          <p:nvPr/>
        </p:nvSpPr>
        <p:spPr>
          <a:xfrm>
            <a:off x="1504335" y="340595"/>
            <a:ext cx="1524000"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Host A</a:t>
            </a:r>
          </a:p>
        </p:txBody>
      </p:sp>
      <p:cxnSp>
        <p:nvCxnSpPr>
          <p:cNvPr id="5" name="Straight Connector 4">
            <a:extLst>
              <a:ext uri="{FF2B5EF4-FFF2-40B4-BE49-F238E27FC236}">
                <a16:creationId xmlns:a16="http://schemas.microsoft.com/office/drawing/2014/main" id="{AEE5FD5F-CFDB-FBC7-0613-D51B8518477B}"/>
              </a:ext>
            </a:extLst>
          </p:cNvPr>
          <p:cNvCxnSpPr>
            <a:cxnSpLocks/>
            <a:stCxn id="4" idx="2"/>
          </p:cNvCxnSpPr>
          <p:nvPr/>
        </p:nvCxnSpPr>
        <p:spPr>
          <a:xfrm>
            <a:off x="2266335" y="939536"/>
            <a:ext cx="0" cy="439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6BD517-D355-D067-1C8D-E73993BCE73A}"/>
              </a:ext>
            </a:extLst>
          </p:cNvPr>
          <p:cNvCxnSpPr>
            <a:cxnSpLocks/>
          </p:cNvCxnSpPr>
          <p:nvPr/>
        </p:nvCxnSpPr>
        <p:spPr>
          <a:xfrm>
            <a:off x="8674504" y="845775"/>
            <a:ext cx="0" cy="45225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BB424A-99B9-F115-5888-0A1AE8865BAA}"/>
              </a:ext>
            </a:extLst>
          </p:cNvPr>
          <p:cNvCxnSpPr>
            <a:cxnSpLocks/>
          </p:cNvCxnSpPr>
          <p:nvPr/>
        </p:nvCxnSpPr>
        <p:spPr>
          <a:xfrm>
            <a:off x="2266335" y="1239181"/>
            <a:ext cx="6408169" cy="2992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6D0209-A952-AAE0-F12A-AB7B66BFF0F2}"/>
              </a:ext>
            </a:extLst>
          </p:cNvPr>
          <p:cNvSpPr/>
          <p:nvPr/>
        </p:nvSpPr>
        <p:spPr>
          <a:xfrm>
            <a:off x="2347447" y="1487761"/>
            <a:ext cx="3748553" cy="747524"/>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Consolas" panose="020B0609020204030204" pitchFamily="49" charset="0"/>
                <a:cs typeface="Consolas" panose="020B0609020204030204" pitchFamily="49" charset="0"/>
              </a:rPr>
              <a:t>Src</a:t>
            </a:r>
            <a:r>
              <a:rPr lang="en-US" dirty="0">
                <a:latin typeface="Consolas" panose="020B0609020204030204" pitchFamily="49" charset="0"/>
                <a:cs typeface="Consolas" panose="020B0609020204030204" pitchFamily="49" charset="0"/>
              </a:rPr>
              <a:t>: A's MAC address</a:t>
            </a:r>
          </a:p>
          <a:p>
            <a:r>
              <a:rPr lang="en-US" dirty="0" err="1">
                <a:latin typeface="Consolas" panose="020B0609020204030204" pitchFamily="49" charset="0"/>
                <a:cs typeface="Consolas" panose="020B0609020204030204" pitchFamily="49" charset="0"/>
              </a:rPr>
              <a:t>Dst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ff:ff:ff:ff:ff:ff</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DHCPDISCOVER </a:t>
            </a:r>
          </a:p>
        </p:txBody>
      </p:sp>
      <p:sp>
        <p:nvSpPr>
          <p:cNvPr id="11" name="Rectangle 10">
            <a:extLst>
              <a:ext uri="{FF2B5EF4-FFF2-40B4-BE49-F238E27FC236}">
                <a16:creationId xmlns:a16="http://schemas.microsoft.com/office/drawing/2014/main" id="{8669F8B6-B2D1-0D44-2568-CDF0EB1BADB4}"/>
              </a:ext>
            </a:extLst>
          </p:cNvPr>
          <p:cNvSpPr/>
          <p:nvPr/>
        </p:nvSpPr>
        <p:spPr>
          <a:xfrm>
            <a:off x="7674076" y="340594"/>
            <a:ext cx="2000857"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DHCP server</a:t>
            </a:r>
          </a:p>
        </p:txBody>
      </p:sp>
      <p:sp>
        <p:nvSpPr>
          <p:cNvPr id="24" name="Rounded Rectangle 23">
            <a:extLst>
              <a:ext uri="{FF2B5EF4-FFF2-40B4-BE49-F238E27FC236}">
                <a16:creationId xmlns:a16="http://schemas.microsoft.com/office/drawing/2014/main" id="{C112A816-CCFD-1BF9-CD6B-14E4F4CF0A91}"/>
              </a:ext>
            </a:extLst>
          </p:cNvPr>
          <p:cNvSpPr/>
          <p:nvPr/>
        </p:nvSpPr>
        <p:spPr>
          <a:xfrm>
            <a:off x="226802" y="5606908"/>
            <a:ext cx="7722580" cy="1033860"/>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Avenir Book" charset="0"/>
                <a:ea typeface="Avenir Book" charset="0"/>
                <a:cs typeface="Avenir Book" charset="0"/>
              </a:rPr>
              <a:t>=&gt; Again, host needs to use broadcast address. Why?</a:t>
            </a:r>
          </a:p>
          <a:p>
            <a:r>
              <a:rPr lang="en-US" sz="2400" dirty="0">
                <a:solidFill>
                  <a:schemeClr val="tx1"/>
                </a:solidFill>
                <a:latin typeface="Avenir Book" charset="0"/>
                <a:ea typeface="Avenir Book" charset="0"/>
                <a:cs typeface="Avenir Book" charset="0"/>
              </a:rPr>
              <a:t>=&gt; Problem?</a:t>
            </a:r>
          </a:p>
        </p:txBody>
      </p:sp>
    </p:spTree>
    <p:extLst>
      <p:ext uri="{BB962C8B-B14F-4D97-AF65-F5344CB8AC3E}">
        <p14:creationId xmlns:p14="http://schemas.microsoft.com/office/powerpoint/2010/main" val="326686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F3B4ED-138E-1A39-702D-BC1A8411EBFC}"/>
              </a:ext>
            </a:extLst>
          </p:cNvPr>
          <p:cNvSpPr/>
          <p:nvPr/>
        </p:nvSpPr>
        <p:spPr>
          <a:xfrm>
            <a:off x="1504335" y="340595"/>
            <a:ext cx="1524000"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Host A</a:t>
            </a:r>
          </a:p>
        </p:txBody>
      </p:sp>
      <p:cxnSp>
        <p:nvCxnSpPr>
          <p:cNvPr id="5" name="Straight Connector 4">
            <a:extLst>
              <a:ext uri="{FF2B5EF4-FFF2-40B4-BE49-F238E27FC236}">
                <a16:creationId xmlns:a16="http://schemas.microsoft.com/office/drawing/2014/main" id="{AEE5FD5F-CFDB-FBC7-0613-D51B8518477B}"/>
              </a:ext>
            </a:extLst>
          </p:cNvPr>
          <p:cNvCxnSpPr>
            <a:cxnSpLocks/>
            <a:stCxn id="4" idx="2"/>
          </p:cNvCxnSpPr>
          <p:nvPr/>
        </p:nvCxnSpPr>
        <p:spPr>
          <a:xfrm>
            <a:off x="2266335" y="939536"/>
            <a:ext cx="0" cy="439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6BD517-D355-D067-1C8D-E73993BCE73A}"/>
              </a:ext>
            </a:extLst>
          </p:cNvPr>
          <p:cNvCxnSpPr>
            <a:cxnSpLocks/>
          </p:cNvCxnSpPr>
          <p:nvPr/>
        </p:nvCxnSpPr>
        <p:spPr>
          <a:xfrm>
            <a:off x="8674504" y="845775"/>
            <a:ext cx="0" cy="45225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BB424A-99B9-F115-5888-0A1AE8865BAA}"/>
              </a:ext>
            </a:extLst>
          </p:cNvPr>
          <p:cNvCxnSpPr>
            <a:cxnSpLocks/>
          </p:cNvCxnSpPr>
          <p:nvPr/>
        </p:nvCxnSpPr>
        <p:spPr>
          <a:xfrm>
            <a:off x="2266335" y="1239181"/>
            <a:ext cx="6408169" cy="2992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6D0209-A952-AAE0-F12A-AB7B66BFF0F2}"/>
              </a:ext>
            </a:extLst>
          </p:cNvPr>
          <p:cNvSpPr/>
          <p:nvPr/>
        </p:nvSpPr>
        <p:spPr>
          <a:xfrm>
            <a:off x="2347447" y="1487761"/>
            <a:ext cx="3748553" cy="747524"/>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Consolas" panose="020B0609020204030204" pitchFamily="49" charset="0"/>
                <a:cs typeface="Consolas" panose="020B0609020204030204" pitchFamily="49" charset="0"/>
              </a:rPr>
              <a:t>Src</a:t>
            </a:r>
            <a:r>
              <a:rPr lang="en-US" dirty="0">
                <a:latin typeface="Consolas" panose="020B0609020204030204" pitchFamily="49" charset="0"/>
                <a:cs typeface="Consolas" panose="020B0609020204030204" pitchFamily="49" charset="0"/>
              </a:rPr>
              <a:t>: A's MAC address</a:t>
            </a:r>
          </a:p>
          <a:p>
            <a:r>
              <a:rPr lang="en-US" dirty="0" err="1">
                <a:latin typeface="Consolas" panose="020B0609020204030204" pitchFamily="49" charset="0"/>
                <a:cs typeface="Consolas" panose="020B0609020204030204" pitchFamily="49" charset="0"/>
              </a:rPr>
              <a:t>Dst</a:t>
            </a:r>
            <a:r>
              <a:rPr lang="en-US" dirty="0">
                <a:solidFill>
                  <a:schemeClr val="tx1"/>
                </a:solidFill>
                <a:latin typeface="Consolas" panose="020B0609020204030204" pitchFamily="49" charset="0"/>
                <a:cs typeface="Consolas" panose="020B0609020204030204" pitchFamily="49" charset="0"/>
              </a:rPr>
              <a:t>:  </a:t>
            </a:r>
            <a:r>
              <a:rPr lang="en-US" dirty="0" err="1">
                <a:solidFill>
                  <a:schemeClr val="tx1"/>
                </a:solidFill>
                <a:latin typeface="Consolas" panose="020B0609020204030204" pitchFamily="49" charset="0"/>
                <a:cs typeface="Consolas" panose="020B0609020204030204" pitchFamily="49" charset="0"/>
              </a:rPr>
              <a:t>ff:ff:ff:ff:ff:ff</a:t>
            </a:r>
            <a:endParaRPr lang="en-US" dirty="0">
              <a:solidFill>
                <a:schemeClr val="tx1"/>
              </a:solidFill>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DHCPDISCOVER </a:t>
            </a:r>
          </a:p>
        </p:txBody>
      </p:sp>
      <p:sp>
        <p:nvSpPr>
          <p:cNvPr id="9" name="Rectangle 8">
            <a:extLst>
              <a:ext uri="{FF2B5EF4-FFF2-40B4-BE49-F238E27FC236}">
                <a16:creationId xmlns:a16="http://schemas.microsoft.com/office/drawing/2014/main" id="{7A91F860-D75A-6AD9-0DFD-E0645F3C8285}"/>
              </a:ext>
            </a:extLst>
          </p:cNvPr>
          <p:cNvSpPr/>
          <p:nvPr/>
        </p:nvSpPr>
        <p:spPr>
          <a:xfrm>
            <a:off x="5715004" y="2753618"/>
            <a:ext cx="4210661" cy="1885813"/>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Consolas" panose="020B0609020204030204" pitchFamily="49" charset="0"/>
                <a:cs typeface="Consolas" panose="020B0609020204030204" pitchFamily="49" charset="0"/>
              </a:rPr>
              <a:t>Src</a:t>
            </a:r>
            <a:r>
              <a:rPr lang="en-US" dirty="0">
                <a:latin typeface="Consolas" panose="020B0609020204030204" pitchFamily="49" charset="0"/>
                <a:cs typeface="Consolas" panose="020B0609020204030204" pitchFamily="49" charset="0"/>
              </a:rPr>
              <a:t>: &lt;Server MAC address&gt;</a:t>
            </a:r>
          </a:p>
          <a:p>
            <a:r>
              <a:rPr lang="en-US" dirty="0" err="1">
                <a:latin typeface="Consolas" panose="020B0609020204030204" pitchFamily="49" charset="0"/>
                <a:cs typeface="Consolas" panose="020B0609020204030204" pitchFamily="49" charset="0"/>
              </a:rPr>
              <a:t>Dst</a:t>
            </a:r>
            <a:r>
              <a:rPr lang="en-US" dirty="0">
                <a:latin typeface="Consolas" panose="020B0609020204030204" pitchFamily="49" charset="0"/>
                <a:cs typeface="Consolas" panose="020B0609020204030204" pitchFamily="49" charset="0"/>
              </a:rPr>
              <a:t>:  </a:t>
            </a:r>
            <a:r>
              <a:rPr lang="en-US" dirty="0" err="1">
                <a:solidFill>
                  <a:schemeClr val="tx1"/>
                </a:solidFill>
                <a:latin typeface="Consolas" panose="020B0609020204030204" pitchFamily="49" charset="0"/>
                <a:cs typeface="Consolas" panose="020B0609020204030204" pitchFamily="49" charset="0"/>
              </a:rPr>
              <a:t>ff:ff:ff:ff:ff:ff</a:t>
            </a:r>
            <a:endParaRPr lang="en-US" dirty="0">
              <a:solidFill>
                <a:schemeClr val="tx1"/>
              </a:solidFill>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DHCPOFFER:</a:t>
            </a:r>
          </a:p>
          <a:p>
            <a:r>
              <a:rPr lang="en-US" dirty="0">
                <a:latin typeface="Consolas" panose="020B0609020204030204" pitchFamily="49" charset="0"/>
                <a:cs typeface="Consolas" panose="020B0609020204030204" pitchFamily="49" charset="0"/>
              </a:rPr>
              <a:t>Your IP:  192.168.1.102</a:t>
            </a:r>
          </a:p>
          <a:p>
            <a:r>
              <a:rPr lang="en-US" dirty="0">
                <a:latin typeface="Consolas" panose="020B0609020204030204" pitchFamily="49" charset="0"/>
                <a:cs typeface="Consolas" panose="020B0609020204030204" pitchFamily="49" charset="0"/>
              </a:rPr>
              <a:t>Mask:  255.255.255.0</a:t>
            </a:r>
          </a:p>
          <a:p>
            <a:r>
              <a:rPr lang="en-US" dirty="0">
                <a:latin typeface="Consolas" panose="020B0609020204030204" pitchFamily="49" charset="0"/>
                <a:cs typeface="Consolas" panose="020B0609020204030204" pitchFamily="49" charset="0"/>
              </a:rPr>
              <a:t>Router:  192.168.1.1</a:t>
            </a:r>
          </a:p>
          <a:p>
            <a:r>
              <a:rPr lang="en-US" dirty="0">
                <a:latin typeface="Consolas" panose="020B0609020204030204" pitchFamily="49" charset="0"/>
                <a:cs typeface="Consolas" panose="020B0609020204030204" pitchFamily="49" charset="0"/>
              </a:rPr>
              <a:t>...</a:t>
            </a:r>
          </a:p>
        </p:txBody>
      </p:sp>
      <p:cxnSp>
        <p:nvCxnSpPr>
          <p:cNvPr id="10" name="Straight Arrow Connector 9">
            <a:extLst>
              <a:ext uri="{FF2B5EF4-FFF2-40B4-BE49-F238E27FC236}">
                <a16:creationId xmlns:a16="http://schemas.microsoft.com/office/drawing/2014/main" id="{5098BE8D-BB90-1F2F-6523-51DF3746F0BF}"/>
              </a:ext>
            </a:extLst>
          </p:cNvPr>
          <p:cNvCxnSpPr>
            <a:cxnSpLocks/>
          </p:cNvCxnSpPr>
          <p:nvPr/>
        </p:nvCxnSpPr>
        <p:spPr>
          <a:xfrm flipH="1">
            <a:off x="2266335" y="2503277"/>
            <a:ext cx="6408169" cy="2774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69F8B6-B2D1-0D44-2568-CDF0EB1BADB4}"/>
              </a:ext>
            </a:extLst>
          </p:cNvPr>
          <p:cNvSpPr/>
          <p:nvPr/>
        </p:nvSpPr>
        <p:spPr>
          <a:xfrm>
            <a:off x="7674076" y="340594"/>
            <a:ext cx="2000857"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DHCP server</a:t>
            </a:r>
          </a:p>
        </p:txBody>
      </p:sp>
      <p:cxnSp>
        <p:nvCxnSpPr>
          <p:cNvPr id="17" name="Straight Arrow Connector 16">
            <a:extLst>
              <a:ext uri="{FF2B5EF4-FFF2-40B4-BE49-F238E27FC236}">
                <a16:creationId xmlns:a16="http://schemas.microsoft.com/office/drawing/2014/main" id="{B45105C5-5545-825B-4EA6-8E2EC9EFF99C}"/>
              </a:ext>
            </a:extLst>
          </p:cNvPr>
          <p:cNvCxnSpPr>
            <a:cxnSpLocks/>
          </p:cNvCxnSpPr>
          <p:nvPr/>
        </p:nvCxnSpPr>
        <p:spPr>
          <a:xfrm>
            <a:off x="2266335" y="4710346"/>
            <a:ext cx="6408169" cy="217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A37F409-FBA8-BE5A-99F9-9845B6D96763}"/>
              </a:ext>
            </a:extLst>
          </p:cNvPr>
          <p:cNvCxnSpPr>
            <a:cxnSpLocks/>
          </p:cNvCxnSpPr>
          <p:nvPr/>
        </p:nvCxnSpPr>
        <p:spPr>
          <a:xfrm flipH="1" flipV="1">
            <a:off x="2266335" y="4928125"/>
            <a:ext cx="6408168" cy="100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A4D2F9-AA95-89A3-E7A1-5A437D84E7C3}"/>
              </a:ext>
            </a:extLst>
          </p:cNvPr>
          <p:cNvSpPr txBox="1"/>
          <p:nvPr/>
        </p:nvSpPr>
        <p:spPr>
          <a:xfrm>
            <a:off x="4020698" y="4999040"/>
            <a:ext cx="2410275" cy="369332"/>
          </a:xfrm>
          <a:prstGeom prst="rect">
            <a:avLst/>
          </a:prstGeom>
          <a:noFill/>
        </p:spPr>
        <p:txBody>
          <a:bodyPr wrap="none" rtlCol="0">
            <a:spAutoFit/>
          </a:bodyPr>
          <a:lstStyle/>
          <a:p>
            <a:r>
              <a:rPr lang="en-US" dirty="0">
                <a:latin typeface="Avenir Book" charset="0"/>
                <a:ea typeface="Avenir Book" charset="0"/>
                <a:cs typeface="Avenir Book" charset="0"/>
              </a:rPr>
              <a:t>(More steps after this)</a:t>
            </a:r>
          </a:p>
        </p:txBody>
      </p:sp>
    </p:spTree>
    <p:extLst>
      <p:ext uri="{BB962C8B-B14F-4D97-AF65-F5344CB8AC3E}">
        <p14:creationId xmlns:p14="http://schemas.microsoft.com/office/powerpoint/2010/main" val="18185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F3B4ED-138E-1A39-702D-BC1A8411EBFC}"/>
              </a:ext>
            </a:extLst>
          </p:cNvPr>
          <p:cNvSpPr/>
          <p:nvPr/>
        </p:nvSpPr>
        <p:spPr>
          <a:xfrm>
            <a:off x="1504335" y="340595"/>
            <a:ext cx="1524000"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Host A</a:t>
            </a:r>
          </a:p>
        </p:txBody>
      </p:sp>
      <p:cxnSp>
        <p:nvCxnSpPr>
          <p:cNvPr id="5" name="Straight Connector 4">
            <a:extLst>
              <a:ext uri="{FF2B5EF4-FFF2-40B4-BE49-F238E27FC236}">
                <a16:creationId xmlns:a16="http://schemas.microsoft.com/office/drawing/2014/main" id="{AEE5FD5F-CFDB-FBC7-0613-D51B8518477B}"/>
              </a:ext>
            </a:extLst>
          </p:cNvPr>
          <p:cNvCxnSpPr>
            <a:cxnSpLocks/>
            <a:stCxn id="4" idx="2"/>
          </p:cNvCxnSpPr>
          <p:nvPr/>
        </p:nvCxnSpPr>
        <p:spPr>
          <a:xfrm>
            <a:off x="2266335" y="939536"/>
            <a:ext cx="0" cy="439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6BD517-D355-D067-1C8D-E73993BCE73A}"/>
              </a:ext>
            </a:extLst>
          </p:cNvPr>
          <p:cNvCxnSpPr>
            <a:cxnSpLocks/>
          </p:cNvCxnSpPr>
          <p:nvPr/>
        </p:nvCxnSpPr>
        <p:spPr>
          <a:xfrm>
            <a:off x="8674504" y="845775"/>
            <a:ext cx="0" cy="45225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BB424A-99B9-F115-5888-0A1AE8865BAA}"/>
              </a:ext>
            </a:extLst>
          </p:cNvPr>
          <p:cNvCxnSpPr>
            <a:cxnSpLocks/>
          </p:cNvCxnSpPr>
          <p:nvPr/>
        </p:nvCxnSpPr>
        <p:spPr>
          <a:xfrm>
            <a:off x="2266335" y="1239181"/>
            <a:ext cx="6408169" cy="2992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6D0209-A952-AAE0-F12A-AB7B66BFF0F2}"/>
              </a:ext>
            </a:extLst>
          </p:cNvPr>
          <p:cNvSpPr/>
          <p:nvPr/>
        </p:nvSpPr>
        <p:spPr>
          <a:xfrm>
            <a:off x="2347447" y="1487761"/>
            <a:ext cx="3748553" cy="747524"/>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Consolas" panose="020B0609020204030204" pitchFamily="49" charset="0"/>
                <a:cs typeface="Consolas" panose="020B0609020204030204" pitchFamily="49" charset="0"/>
              </a:rPr>
              <a:t>Src</a:t>
            </a:r>
            <a:r>
              <a:rPr lang="en-US" dirty="0">
                <a:latin typeface="Consolas" panose="020B0609020204030204" pitchFamily="49" charset="0"/>
                <a:cs typeface="Consolas" panose="020B0609020204030204" pitchFamily="49" charset="0"/>
              </a:rPr>
              <a:t>: A's MAC address</a:t>
            </a:r>
          </a:p>
          <a:p>
            <a:r>
              <a:rPr lang="en-US" dirty="0" err="1">
                <a:latin typeface="Consolas" panose="020B0609020204030204" pitchFamily="49" charset="0"/>
                <a:cs typeface="Consolas" panose="020B0609020204030204" pitchFamily="49" charset="0"/>
              </a:rPr>
              <a:t>Dst</a:t>
            </a:r>
            <a:r>
              <a:rPr lang="en-US" dirty="0">
                <a:latin typeface="Consolas" panose="020B0609020204030204" pitchFamily="49" charset="0"/>
                <a:cs typeface="Consolas" panose="020B0609020204030204" pitchFamily="49" charset="0"/>
              </a:rPr>
              <a:t>:  </a:t>
            </a:r>
            <a:r>
              <a:rPr lang="en-US" dirty="0" err="1">
                <a:solidFill>
                  <a:srgbClr val="FFCB33"/>
                </a:solidFill>
                <a:latin typeface="Consolas" panose="020B0609020204030204" pitchFamily="49" charset="0"/>
                <a:cs typeface="Consolas" panose="020B0609020204030204" pitchFamily="49" charset="0"/>
              </a:rPr>
              <a:t>ff:ff:ff:ff:ff:ff</a:t>
            </a:r>
            <a:endParaRPr lang="en-US" dirty="0">
              <a:solidFill>
                <a:srgbClr val="FFCB33"/>
              </a:solidFill>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DHCPDISCOVER </a:t>
            </a:r>
          </a:p>
        </p:txBody>
      </p:sp>
      <p:sp>
        <p:nvSpPr>
          <p:cNvPr id="9" name="Rectangle 8">
            <a:extLst>
              <a:ext uri="{FF2B5EF4-FFF2-40B4-BE49-F238E27FC236}">
                <a16:creationId xmlns:a16="http://schemas.microsoft.com/office/drawing/2014/main" id="{7A91F860-D75A-6AD9-0DFD-E0645F3C8285}"/>
              </a:ext>
            </a:extLst>
          </p:cNvPr>
          <p:cNvSpPr/>
          <p:nvPr/>
        </p:nvSpPr>
        <p:spPr>
          <a:xfrm>
            <a:off x="5715004" y="2753618"/>
            <a:ext cx="4210661" cy="1885813"/>
          </a:xfrm>
          <a:prstGeom prst="rect">
            <a:avLst/>
          </a:prstGeom>
          <a:solidFill>
            <a:schemeClr val="tx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Consolas" panose="020B0609020204030204" pitchFamily="49" charset="0"/>
                <a:cs typeface="Consolas" panose="020B0609020204030204" pitchFamily="49" charset="0"/>
              </a:rPr>
              <a:t>Src</a:t>
            </a:r>
            <a:r>
              <a:rPr lang="en-US" dirty="0">
                <a:latin typeface="Consolas" panose="020B0609020204030204" pitchFamily="49" charset="0"/>
                <a:cs typeface="Consolas" panose="020B0609020204030204" pitchFamily="49" charset="0"/>
              </a:rPr>
              <a:t>: &lt;Server MAC address&gt;</a:t>
            </a:r>
          </a:p>
          <a:p>
            <a:r>
              <a:rPr lang="en-US" dirty="0" err="1">
                <a:latin typeface="Consolas" panose="020B0609020204030204" pitchFamily="49" charset="0"/>
                <a:cs typeface="Consolas" panose="020B0609020204030204" pitchFamily="49" charset="0"/>
              </a:rPr>
              <a:t>Dst</a:t>
            </a:r>
            <a:r>
              <a:rPr lang="en-US" dirty="0">
                <a:latin typeface="Consolas" panose="020B0609020204030204" pitchFamily="49" charset="0"/>
                <a:cs typeface="Consolas" panose="020B0609020204030204" pitchFamily="49" charset="0"/>
              </a:rPr>
              <a:t>:  </a:t>
            </a:r>
            <a:r>
              <a:rPr lang="en-US" dirty="0" err="1">
                <a:solidFill>
                  <a:srgbClr val="FFCB33"/>
                </a:solidFill>
                <a:latin typeface="Consolas" panose="020B0609020204030204" pitchFamily="49" charset="0"/>
                <a:cs typeface="Consolas" panose="020B0609020204030204" pitchFamily="49" charset="0"/>
              </a:rPr>
              <a:t>ff:ff:ff:ff:ff:ff</a:t>
            </a:r>
            <a:endParaRPr lang="en-US" dirty="0">
              <a:solidFill>
                <a:srgbClr val="FFCB33"/>
              </a:solidFill>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DHCPOFFER:</a:t>
            </a:r>
          </a:p>
          <a:p>
            <a:r>
              <a:rPr lang="en-US" dirty="0">
                <a:latin typeface="Consolas" panose="020B0609020204030204" pitchFamily="49" charset="0"/>
                <a:cs typeface="Consolas" panose="020B0609020204030204" pitchFamily="49" charset="0"/>
              </a:rPr>
              <a:t>Your IP:  192.168.1.102</a:t>
            </a:r>
          </a:p>
          <a:p>
            <a:r>
              <a:rPr lang="en-US" dirty="0">
                <a:latin typeface="Consolas" panose="020B0609020204030204" pitchFamily="49" charset="0"/>
                <a:cs typeface="Consolas" panose="020B0609020204030204" pitchFamily="49" charset="0"/>
              </a:rPr>
              <a:t>Mask:  255.255.255.0</a:t>
            </a:r>
          </a:p>
          <a:p>
            <a:r>
              <a:rPr lang="en-US" dirty="0">
                <a:latin typeface="Consolas" panose="020B0609020204030204" pitchFamily="49" charset="0"/>
                <a:cs typeface="Consolas" panose="020B0609020204030204" pitchFamily="49" charset="0"/>
              </a:rPr>
              <a:t>Router:  192.168.1.1</a:t>
            </a:r>
          </a:p>
          <a:p>
            <a:r>
              <a:rPr lang="en-US" dirty="0">
                <a:latin typeface="Consolas" panose="020B0609020204030204" pitchFamily="49" charset="0"/>
                <a:cs typeface="Consolas" panose="020B0609020204030204" pitchFamily="49" charset="0"/>
              </a:rPr>
              <a:t>...</a:t>
            </a:r>
          </a:p>
        </p:txBody>
      </p:sp>
      <p:cxnSp>
        <p:nvCxnSpPr>
          <p:cNvPr id="10" name="Straight Arrow Connector 9">
            <a:extLst>
              <a:ext uri="{FF2B5EF4-FFF2-40B4-BE49-F238E27FC236}">
                <a16:creationId xmlns:a16="http://schemas.microsoft.com/office/drawing/2014/main" id="{5098BE8D-BB90-1F2F-6523-51DF3746F0BF}"/>
              </a:ext>
            </a:extLst>
          </p:cNvPr>
          <p:cNvCxnSpPr>
            <a:cxnSpLocks/>
          </p:cNvCxnSpPr>
          <p:nvPr/>
        </p:nvCxnSpPr>
        <p:spPr>
          <a:xfrm flipH="1">
            <a:off x="2266335" y="2503277"/>
            <a:ext cx="6408169" cy="2774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69F8B6-B2D1-0D44-2568-CDF0EB1BADB4}"/>
              </a:ext>
            </a:extLst>
          </p:cNvPr>
          <p:cNvSpPr/>
          <p:nvPr/>
        </p:nvSpPr>
        <p:spPr>
          <a:xfrm>
            <a:off x="7674076" y="340594"/>
            <a:ext cx="2000857" cy="59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DHCP server</a:t>
            </a:r>
          </a:p>
        </p:txBody>
      </p:sp>
      <p:cxnSp>
        <p:nvCxnSpPr>
          <p:cNvPr id="17" name="Straight Arrow Connector 16">
            <a:extLst>
              <a:ext uri="{FF2B5EF4-FFF2-40B4-BE49-F238E27FC236}">
                <a16:creationId xmlns:a16="http://schemas.microsoft.com/office/drawing/2014/main" id="{B45105C5-5545-825B-4EA6-8E2EC9EFF99C}"/>
              </a:ext>
            </a:extLst>
          </p:cNvPr>
          <p:cNvCxnSpPr>
            <a:cxnSpLocks/>
          </p:cNvCxnSpPr>
          <p:nvPr/>
        </p:nvCxnSpPr>
        <p:spPr>
          <a:xfrm>
            <a:off x="2266335" y="4710346"/>
            <a:ext cx="6408169" cy="217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A37F409-FBA8-BE5A-99F9-9845B6D96763}"/>
              </a:ext>
            </a:extLst>
          </p:cNvPr>
          <p:cNvCxnSpPr>
            <a:cxnSpLocks/>
          </p:cNvCxnSpPr>
          <p:nvPr/>
        </p:nvCxnSpPr>
        <p:spPr>
          <a:xfrm flipH="1" flipV="1">
            <a:off x="2266335" y="4928125"/>
            <a:ext cx="6408168" cy="100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A4D2F9-AA95-89A3-E7A1-5A437D84E7C3}"/>
              </a:ext>
            </a:extLst>
          </p:cNvPr>
          <p:cNvSpPr txBox="1"/>
          <p:nvPr/>
        </p:nvSpPr>
        <p:spPr>
          <a:xfrm>
            <a:off x="4020698" y="4999040"/>
            <a:ext cx="2410275" cy="369332"/>
          </a:xfrm>
          <a:prstGeom prst="rect">
            <a:avLst/>
          </a:prstGeom>
          <a:noFill/>
        </p:spPr>
        <p:txBody>
          <a:bodyPr wrap="none" rtlCol="0">
            <a:spAutoFit/>
          </a:bodyPr>
          <a:lstStyle/>
          <a:p>
            <a:r>
              <a:rPr lang="en-US" dirty="0">
                <a:latin typeface="Avenir Book" charset="0"/>
                <a:ea typeface="Avenir Book" charset="0"/>
                <a:cs typeface="Avenir Book" charset="0"/>
              </a:rPr>
              <a:t>(More steps after this)</a:t>
            </a:r>
          </a:p>
        </p:txBody>
      </p:sp>
      <p:sp>
        <p:nvSpPr>
          <p:cNvPr id="24" name="Rounded Rectangle 23">
            <a:extLst>
              <a:ext uri="{FF2B5EF4-FFF2-40B4-BE49-F238E27FC236}">
                <a16:creationId xmlns:a16="http://schemas.microsoft.com/office/drawing/2014/main" id="{C112A816-CCFD-1BF9-CD6B-14E4F4CF0A91}"/>
              </a:ext>
            </a:extLst>
          </p:cNvPr>
          <p:cNvSpPr/>
          <p:nvPr/>
        </p:nvSpPr>
        <p:spPr>
          <a:xfrm>
            <a:off x="226802" y="5606908"/>
            <a:ext cx="7722580" cy="1033860"/>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Avenir Book" charset="0"/>
                <a:ea typeface="Avenir Book" charset="0"/>
                <a:cs typeface="Avenir Book" charset="0"/>
              </a:rPr>
              <a:t>=&gt; Again, host needs to use broadcast address. Why?</a:t>
            </a:r>
          </a:p>
          <a:p>
            <a:r>
              <a:rPr lang="en-US" sz="2400" dirty="0">
                <a:solidFill>
                  <a:schemeClr val="tx1"/>
                </a:solidFill>
                <a:latin typeface="Avenir Book" charset="0"/>
                <a:ea typeface="Avenir Book" charset="0"/>
                <a:cs typeface="Avenir Book" charset="0"/>
              </a:rPr>
              <a:t>=&gt; Problem?</a:t>
            </a:r>
          </a:p>
        </p:txBody>
      </p:sp>
    </p:spTree>
    <p:extLst>
      <p:ext uri="{BB962C8B-B14F-4D97-AF65-F5344CB8AC3E}">
        <p14:creationId xmlns:p14="http://schemas.microsoft.com/office/powerpoint/2010/main" val="10773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 grpId="0"/>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Host IP Addresses - DHCP</a:t>
            </a:r>
          </a:p>
        </p:txBody>
      </p:sp>
      <p:sp>
        <p:nvSpPr>
          <p:cNvPr id="3" name="Content Placeholder 2"/>
          <p:cNvSpPr>
            <a:spLocks noGrp="1"/>
          </p:cNvSpPr>
          <p:nvPr>
            <p:ph idx="1"/>
          </p:nvPr>
        </p:nvSpPr>
        <p:spPr/>
        <p:txBody>
          <a:bodyPr>
            <a:normAutofit lnSpcReduction="10000"/>
          </a:bodyPr>
          <a:lstStyle/>
          <a:p>
            <a:r>
              <a:rPr lang="en-US" dirty="0"/>
              <a:t>Networks are free to assign addresses within block to hosts</a:t>
            </a:r>
          </a:p>
          <a:p>
            <a:r>
              <a:rPr lang="en-US" dirty="0"/>
              <a:t>Tedious and error-prone: e.g., laptop going from CIT to library to coffee shop</a:t>
            </a:r>
          </a:p>
          <a:p>
            <a:r>
              <a:rPr lang="en-US" dirty="0"/>
              <a:t>Solution: Dynamic Host Configuration Protocol</a:t>
            </a:r>
          </a:p>
          <a:p>
            <a:pPr lvl="1"/>
            <a:r>
              <a:rPr lang="en-US" dirty="0"/>
              <a:t>Client: DHCP Discover to 255.255.255.255 (broadcast)</a:t>
            </a:r>
          </a:p>
          <a:p>
            <a:pPr lvl="1"/>
            <a:r>
              <a:rPr lang="en-US" dirty="0" err="1"/>
              <a:t>Server(s</a:t>
            </a:r>
            <a:r>
              <a:rPr lang="en-US" dirty="0"/>
              <a:t>): DHCP Offer to 255.255.255.255 (why broadcast?)</a:t>
            </a:r>
          </a:p>
          <a:p>
            <a:pPr lvl="1"/>
            <a:r>
              <a:rPr lang="en-US" dirty="0"/>
              <a:t>Client: choose offer, DHCP Request (broadcast, why?)</a:t>
            </a:r>
          </a:p>
          <a:p>
            <a:pPr lvl="1"/>
            <a:r>
              <a:rPr lang="en-US" dirty="0"/>
              <a:t>Server: DHCP ACK (again broadcast)</a:t>
            </a:r>
          </a:p>
          <a:p>
            <a:r>
              <a:rPr lang="en-US" dirty="0"/>
              <a:t>Result: address, gateway, </a:t>
            </a:r>
            <a:r>
              <a:rPr lang="en-US" dirty="0" err="1"/>
              <a:t>netmask</a:t>
            </a:r>
            <a:r>
              <a:rPr lang="en-US" dirty="0"/>
              <a:t>, DNS server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E768-C722-B64C-AC6F-A64DEBED9AD6}"/>
              </a:ext>
            </a:extLst>
          </p:cNvPr>
          <p:cNvSpPr>
            <a:spLocks noGrp="1"/>
          </p:cNvSpPr>
          <p:nvPr>
            <p:ph type="title"/>
          </p:nvPr>
        </p:nvSpPr>
        <p:spPr/>
        <p:txBody>
          <a:bodyPr/>
          <a:lstStyle/>
          <a:p>
            <a:r>
              <a:rPr lang="en-US" dirty="0"/>
              <a:t>Problems with DHCP?</a:t>
            </a:r>
          </a:p>
        </p:txBody>
      </p:sp>
      <p:sp>
        <p:nvSpPr>
          <p:cNvPr id="3" name="Content Placeholder 2">
            <a:extLst>
              <a:ext uri="{FF2B5EF4-FFF2-40B4-BE49-F238E27FC236}">
                <a16:creationId xmlns:a16="http://schemas.microsoft.com/office/drawing/2014/main" id="{E1491387-EAC8-C040-A80A-733335D20FA2}"/>
              </a:ext>
            </a:extLst>
          </p:cNvPr>
          <p:cNvSpPr>
            <a:spLocks noGrp="1"/>
          </p:cNvSpPr>
          <p:nvPr>
            <p:ph idx="1"/>
          </p:nvPr>
        </p:nvSpPr>
        <p:spPr/>
        <p:txBody>
          <a:bodyPr/>
          <a:lstStyle/>
          <a:p>
            <a:r>
              <a:rPr lang="en-US" dirty="0"/>
              <a:t>What happens if a random host decides to be a DHCP server?  </a:t>
            </a:r>
          </a:p>
        </p:txBody>
      </p:sp>
    </p:spTree>
    <p:extLst>
      <p:ext uri="{BB962C8B-B14F-4D97-AF65-F5344CB8AC3E}">
        <p14:creationId xmlns:p14="http://schemas.microsoft.com/office/powerpoint/2010/main" val="193209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marL="0" indent="0">
              <a:buNone/>
            </a:pPr>
            <a:r>
              <a:rPr lang="en-US" dirty="0"/>
              <a:t>Odds and ends that make IP forwarding actually work</a:t>
            </a:r>
          </a:p>
          <a:p>
            <a:r>
              <a:rPr lang="en-US" dirty="0"/>
              <a:t>Longest Prefix Match</a:t>
            </a:r>
          </a:p>
          <a:p>
            <a:r>
              <a:rPr lang="en-US" dirty="0"/>
              <a:t>IP&lt;-&gt;Link layer (ARP, DHCP)</a:t>
            </a:r>
          </a:p>
          <a:p>
            <a:r>
              <a:rPr lang="en-US" dirty="0"/>
              <a:t>Network Address Translation (NAT)</a:t>
            </a:r>
          </a:p>
          <a:p>
            <a:endParaRPr lang="en-US" dirty="0"/>
          </a:p>
          <a:p>
            <a:pPr marL="0" indent="0">
              <a:buNone/>
            </a:pPr>
            <a:r>
              <a:rPr lang="en-US" dirty="0">
                <a:solidFill>
                  <a:srgbClr val="FFC000"/>
                </a:solidFill>
              </a:rPr>
              <a:t>After this:  Routing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64D6B-8920-792B-F6B8-C67C0C43629F}"/>
              </a:ext>
            </a:extLst>
          </p:cNvPr>
          <p:cNvSpPr>
            <a:spLocks noGrp="1"/>
          </p:cNvSpPr>
          <p:nvPr>
            <p:ph type="title"/>
          </p:nvPr>
        </p:nvSpPr>
        <p:spPr>
          <a:xfrm>
            <a:off x="609600" y="4703117"/>
            <a:ext cx="10972800" cy="1143000"/>
          </a:xfrm>
        </p:spPr>
        <p:txBody>
          <a:bodyPr/>
          <a:lstStyle/>
          <a:p>
            <a:pPr algn="ctr"/>
            <a:r>
              <a:rPr lang="en-US" dirty="0"/>
              <a:t>Home routers</a:t>
            </a:r>
          </a:p>
        </p:txBody>
      </p:sp>
      <p:pic>
        <p:nvPicPr>
          <p:cNvPr id="5" name="Picture 4" descr="use own router">
            <a:extLst>
              <a:ext uri="{FF2B5EF4-FFF2-40B4-BE49-F238E27FC236}">
                <a16:creationId xmlns:a16="http://schemas.microsoft.com/office/drawing/2014/main" id="{110F37BE-A13F-C5F6-53DC-9F3AC2C38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591" y="781050"/>
            <a:ext cx="5330818" cy="35295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1D090C-624A-FE24-502A-2F326A6C2AB7}"/>
              </a:ext>
            </a:extLst>
          </p:cNvPr>
          <p:cNvSpPr txBox="1"/>
          <p:nvPr/>
        </p:nvSpPr>
        <p:spPr>
          <a:xfrm>
            <a:off x="3801397" y="5615284"/>
            <a:ext cx="4960012" cy="461665"/>
          </a:xfrm>
          <a:prstGeom prst="rect">
            <a:avLst/>
          </a:prstGeom>
          <a:noFill/>
        </p:spPr>
        <p:txBody>
          <a:bodyPr wrap="none" rtlCol="0">
            <a:spAutoFit/>
          </a:bodyPr>
          <a:lstStyle/>
          <a:p>
            <a:r>
              <a:rPr lang="en-US" sz="2400" i="1" dirty="0">
                <a:latin typeface="Avenir Book" charset="0"/>
                <a:ea typeface="Avenir Book" charset="0"/>
                <a:cs typeface="Avenir Book" charset="0"/>
              </a:rPr>
              <a:t>The good, the bad, and the ugly…</a:t>
            </a:r>
          </a:p>
        </p:txBody>
      </p:sp>
    </p:spTree>
    <p:extLst>
      <p:ext uri="{BB962C8B-B14F-4D97-AF65-F5344CB8AC3E}">
        <p14:creationId xmlns:p14="http://schemas.microsoft.com/office/powerpoint/2010/main" val="1393834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2451-0704-5E06-228E-406155CCC385}"/>
              </a:ext>
            </a:extLst>
          </p:cNvPr>
          <p:cNvSpPr>
            <a:spLocks noGrp="1"/>
          </p:cNvSpPr>
          <p:nvPr>
            <p:ph type="title"/>
          </p:nvPr>
        </p:nvSpPr>
        <p:spPr/>
        <p:txBody>
          <a:bodyPr/>
          <a:lstStyle/>
          <a:p>
            <a:r>
              <a:rPr lang="en-US" sz="4000" dirty="0"/>
              <a:t>What’s in a home router?</a:t>
            </a:r>
          </a:p>
        </p:txBody>
      </p:sp>
      <p:pic>
        <p:nvPicPr>
          <p:cNvPr id="4" name="Picture 4" descr="use own router">
            <a:extLst>
              <a:ext uri="{FF2B5EF4-FFF2-40B4-BE49-F238E27FC236}">
                <a16:creationId xmlns:a16="http://schemas.microsoft.com/office/drawing/2014/main" id="{81793DC5-163C-513B-2B61-4355A87B5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9" y="76200"/>
            <a:ext cx="3725141" cy="246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47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563D-5AAD-E3C0-C1DD-D8D8E4D8538A}"/>
              </a:ext>
            </a:extLst>
          </p:cNvPr>
          <p:cNvSpPr>
            <a:spLocks noGrp="1"/>
          </p:cNvSpPr>
          <p:nvPr>
            <p:ph type="title"/>
          </p:nvPr>
        </p:nvSpPr>
        <p:spPr/>
        <p:txBody>
          <a:bodyPr/>
          <a:lstStyle/>
          <a:p>
            <a:r>
              <a:rPr lang="en-US" dirty="0"/>
              <a:t>Story time</a:t>
            </a:r>
          </a:p>
        </p:txBody>
      </p:sp>
      <p:pic>
        <p:nvPicPr>
          <p:cNvPr id="4" name="Picture 4" descr="use own router">
            <a:extLst>
              <a:ext uri="{FF2B5EF4-FFF2-40B4-BE49-F238E27FC236}">
                <a16:creationId xmlns:a16="http://schemas.microsoft.com/office/drawing/2014/main" id="{96E79067-729E-AF09-8C4F-F68005F7A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10" y="1474033"/>
            <a:ext cx="6936779" cy="459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84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758D-D74B-544B-284E-D002A2700B14}"/>
              </a:ext>
            </a:extLst>
          </p:cNvPr>
          <p:cNvSpPr>
            <a:spLocks noGrp="1"/>
          </p:cNvSpPr>
          <p:nvPr>
            <p:ph type="title"/>
          </p:nvPr>
        </p:nvSpPr>
        <p:spPr>
          <a:xfrm>
            <a:off x="180109" y="76200"/>
            <a:ext cx="11831782" cy="895350"/>
          </a:xfrm>
        </p:spPr>
        <p:txBody>
          <a:bodyPr/>
          <a:lstStyle/>
          <a:p>
            <a:r>
              <a:rPr lang="en-US" dirty="0"/>
              <a:t>Where it gets weird…</a:t>
            </a:r>
          </a:p>
        </p:txBody>
      </p:sp>
      <p:pic>
        <p:nvPicPr>
          <p:cNvPr id="4" name="Picture 4" descr="use own router">
            <a:extLst>
              <a:ext uri="{FF2B5EF4-FFF2-40B4-BE49-F238E27FC236}">
                <a16:creationId xmlns:a16="http://schemas.microsoft.com/office/drawing/2014/main" id="{33A27E55-6377-B6A2-BFEE-827E219F3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658" y="76200"/>
            <a:ext cx="3107342"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101591B2-9DF5-F15A-2927-0A68D0081CB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86050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758D-D74B-544B-284E-D002A2700B14}"/>
              </a:ext>
            </a:extLst>
          </p:cNvPr>
          <p:cNvSpPr>
            <a:spLocks noGrp="1"/>
          </p:cNvSpPr>
          <p:nvPr>
            <p:ph type="title"/>
          </p:nvPr>
        </p:nvSpPr>
        <p:spPr>
          <a:xfrm>
            <a:off x="180109" y="76200"/>
            <a:ext cx="11831782" cy="895350"/>
          </a:xfrm>
        </p:spPr>
        <p:txBody>
          <a:bodyPr/>
          <a:lstStyle/>
          <a:p>
            <a:r>
              <a:rPr lang="en-US" dirty="0"/>
              <a:t>Where it gets weird…</a:t>
            </a:r>
          </a:p>
        </p:txBody>
      </p:sp>
      <p:sp>
        <p:nvSpPr>
          <p:cNvPr id="3" name="Content Placeholder 2">
            <a:extLst>
              <a:ext uri="{FF2B5EF4-FFF2-40B4-BE49-F238E27FC236}">
                <a16:creationId xmlns:a16="http://schemas.microsoft.com/office/drawing/2014/main" id="{29293C5B-59F9-7F0B-871E-A38C8196B137}"/>
              </a:ext>
            </a:extLst>
          </p:cNvPr>
          <p:cNvSpPr>
            <a:spLocks noGrp="1"/>
          </p:cNvSpPr>
          <p:nvPr>
            <p:ph idx="1"/>
          </p:nvPr>
        </p:nvSpPr>
        <p:spPr>
          <a:xfrm>
            <a:off x="180109" y="1276353"/>
            <a:ext cx="8910119" cy="2053712"/>
          </a:xfrm>
        </p:spPr>
        <p:txBody>
          <a:bodyPr/>
          <a:lstStyle/>
          <a:p>
            <a:pPr marL="0" indent="0">
              <a:buNone/>
            </a:pPr>
            <a:r>
              <a:rPr lang="en-US" dirty="0"/>
              <a:t>You get just one IP from your ISP…</a:t>
            </a:r>
          </a:p>
          <a:p>
            <a:pPr marL="0" indent="0">
              <a:buNone/>
            </a:pPr>
            <a:r>
              <a:rPr lang="en-US" dirty="0"/>
              <a:t>=&gt; Need to </a:t>
            </a:r>
            <a:r>
              <a:rPr lang="en-US" dirty="0">
                <a:solidFill>
                  <a:srgbClr val="FFC000"/>
                </a:solidFill>
              </a:rPr>
              <a:t>share</a:t>
            </a:r>
            <a:r>
              <a:rPr lang="en-US" dirty="0"/>
              <a:t> IP among many devices on the same network!</a:t>
            </a:r>
          </a:p>
          <a:p>
            <a:pPr marL="0" indent="0">
              <a:buNone/>
            </a:pPr>
            <a:endParaRPr lang="en-US" dirty="0"/>
          </a:p>
        </p:txBody>
      </p:sp>
      <p:pic>
        <p:nvPicPr>
          <p:cNvPr id="4" name="Picture 4" descr="use own router">
            <a:extLst>
              <a:ext uri="{FF2B5EF4-FFF2-40B4-BE49-F238E27FC236}">
                <a16:creationId xmlns:a16="http://schemas.microsoft.com/office/drawing/2014/main" id="{33A27E55-6377-B6A2-BFEE-827E219F3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228" y="287595"/>
            <a:ext cx="3101772" cy="205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39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758D-D74B-544B-284E-D002A2700B14}"/>
              </a:ext>
            </a:extLst>
          </p:cNvPr>
          <p:cNvSpPr>
            <a:spLocks noGrp="1"/>
          </p:cNvSpPr>
          <p:nvPr>
            <p:ph type="title"/>
          </p:nvPr>
        </p:nvSpPr>
        <p:spPr>
          <a:xfrm>
            <a:off x="180109" y="76200"/>
            <a:ext cx="11831782" cy="895350"/>
          </a:xfrm>
        </p:spPr>
        <p:txBody>
          <a:bodyPr/>
          <a:lstStyle/>
          <a:p>
            <a:r>
              <a:rPr lang="en-US" dirty="0"/>
              <a:t>Where it gets weird…</a:t>
            </a:r>
          </a:p>
        </p:txBody>
      </p:sp>
      <p:sp>
        <p:nvSpPr>
          <p:cNvPr id="3" name="Content Placeholder 2">
            <a:extLst>
              <a:ext uri="{FF2B5EF4-FFF2-40B4-BE49-F238E27FC236}">
                <a16:creationId xmlns:a16="http://schemas.microsoft.com/office/drawing/2014/main" id="{29293C5B-59F9-7F0B-871E-A38C8196B137}"/>
              </a:ext>
            </a:extLst>
          </p:cNvPr>
          <p:cNvSpPr>
            <a:spLocks noGrp="1"/>
          </p:cNvSpPr>
          <p:nvPr>
            <p:ph idx="1"/>
          </p:nvPr>
        </p:nvSpPr>
        <p:spPr>
          <a:xfrm>
            <a:off x="180109" y="1276353"/>
            <a:ext cx="8910119" cy="2053712"/>
          </a:xfrm>
        </p:spPr>
        <p:txBody>
          <a:bodyPr/>
          <a:lstStyle/>
          <a:p>
            <a:pPr marL="0" indent="0">
              <a:buNone/>
            </a:pPr>
            <a:r>
              <a:rPr lang="en-US" dirty="0"/>
              <a:t>You get just one IP from your ISP…</a:t>
            </a:r>
          </a:p>
          <a:p>
            <a:pPr marL="0" indent="0">
              <a:buNone/>
            </a:pPr>
            <a:r>
              <a:rPr lang="en-US" dirty="0"/>
              <a:t>=&gt; Need to </a:t>
            </a:r>
            <a:r>
              <a:rPr lang="en-US" dirty="0">
                <a:solidFill>
                  <a:srgbClr val="FFC000"/>
                </a:solidFill>
              </a:rPr>
              <a:t>share</a:t>
            </a:r>
            <a:r>
              <a:rPr lang="en-US" dirty="0"/>
              <a:t> IP among many devices on the same network!</a:t>
            </a:r>
          </a:p>
          <a:p>
            <a:pPr marL="0" indent="0">
              <a:buNone/>
            </a:pPr>
            <a:endParaRPr lang="en-US" dirty="0"/>
          </a:p>
        </p:txBody>
      </p:sp>
      <p:pic>
        <p:nvPicPr>
          <p:cNvPr id="4" name="Picture 4" descr="use own router">
            <a:extLst>
              <a:ext uri="{FF2B5EF4-FFF2-40B4-BE49-F238E27FC236}">
                <a16:creationId xmlns:a16="http://schemas.microsoft.com/office/drawing/2014/main" id="{33A27E55-6377-B6A2-BFEE-827E219F3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228" y="287595"/>
            <a:ext cx="3101772" cy="205371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681940B6-0CB5-9609-C98D-8BD35D4EBD9E}"/>
              </a:ext>
            </a:extLst>
          </p:cNvPr>
          <p:cNvSpPr/>
          <p:nvPr/>
        </p:nvSpPr>
        <p:spPr>
          <a:xfrm>
            <a:off x="2397096" y="5542946"/>
            <a:ext cx="7397808" cy="900874"/>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Avenir Book" charset="0"/>
                <a:ea typeface="Avenir Book" charset="0"/>
                <a:cs typeface="Avenir Book" charset="0"/>
              </a:rPr>
              <a:t>	</a:t>
            </a:r>
            <a:r>
              <a:rPr lang="en-US" sz="2400" dirty="0">
                <a:solidFill>
                  <a:srgbClr val="FFC000"/>
                </a:solidFill>
                <a:latin typeface="Avenir Book" charset="0"/>
                <a:ea typeface="Avenir Book" charset="0"/>
                <a:cs typeface="Avenir Book" charset="0"/>
              </a:rPr>
              <a:t>=&gt; Network Address Translation (NAT)</a:t>
            </a:r>
            <a:br>
              <a:rPr lang="en-US" sz="2400" dirty="0">
                <a:solidFill>
                  <a:schemeClr val="tx1"/>
                </a:solidFill>
                <a:latin typeface="Avenir Book" charset="0"/>
                <a:ea typeface="Avenir Book" charset="0"/>
                <a:cs typeface="Avenir Book" charset="0"/>
              </a:rPr>
            </a:br>
            <a:r>
              <a:rPr lang="en-US" sz="2400" dirty="0">
                <a:solidFill>
                  <a:schemeClr val="tx1"/>
                </a:solidFill>
                <a:latin typeface="Avenir Book" charset="0"/>
                <a:ea typeface="Avenir Book" charset="0"/>
                <a:cs typeface="Avenir Book" charset="0"/>
              </a:rPr>
              <a:t>	(A form of connection multiplexing)</a:t>
            </a:r>
          </a:p>
        </p:txBody>
      </p:sp>
      <p:sp>
        <p:nvSpPr>
          <p:cNvPr id="6" name="Content Placeholder 2">
            <a:extLst>
              <a:ext uri="{FF2B5EF4-FFF2-40B4-BE49-F238E27FC236}">
                <a16:creationId xmlns:a16="http://schemas.microsoft.com/office/drawing/2014/main" id="{EB0D8808-3C7B-7B60-3E22-3978C4290B3E}"/>
              </a:ext>
            </a:extLst>
          </p:cNvPr>
          <p:cNvSpPr txBox="1">
            <a:spLocks/>
          </p:cNvSpPr>
          <p:nvPr/>
        </p:nvSpPr>
        <p:spPr>
          <a:xfrm>
            <a:off x="180109" y="3634868"/>
            <a:ext cx="11831782" cy="2053712"/>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3200" kern="1200">
                <a:solidFill>
                  <a:schemeClr val="tx1"/>
                </a:solidFill>
                <a:latin typeface="Avenir Book" charset="0"/>
                <a:ea typeface="Avenir Book" charset="0"/>
                <a:cs typeface="Avenir Book" charset="0"/>
              </a:defRPr>
            </a:lvl1pPr>
            <a:lvl2pPr marL="990575" indent="-380990" algn="l" defTabSz="1219170" rtl="0" eaLnBrk="1" latinLnBrk="0" hangingPunct="1">
              <a:spcBef>
                <a:spcPct val="20000"/>
              </a:spcBef>
              <a:buFont typeface="Arial" pitchFamily="34" charset="0"/>
              <a:buChar char="–"/>
              <a:defRPr sz="2667" kern="1200">
                <a:solidFill>
                  <a:schemeClr val="tx1"/>
                </a:solidFill>
                <a:latin typeface="Avenir Book" charset="0"/>
                <a:ea typeface="Avenir Book" charset="0"/>
                <a:cs typeface="Avenir Book" charset="0"/>
              </a:defRPr>
            </a:lvl2pPr>
            <a:lvl3pPr marL="1523962" indent="-304792" algn="l" defTabSz="121917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2133547" indent="-304792" algn="l" defTabSz="1219170" rtl="0" eaLnBrk="1" latinLnBrk="0" hangingPunct="1">
              <a:spcBef>
                <a:spcPct val="20000"/>
              </a:spcBef>
              <a:buFont typeface="Arial" pitchFamily="34" charset="0"/>
              <a:buChar char="–"/>
              <a:defRPr sz="2133" kern="1200">
                <a:solidFill>
                  <a:schemeClr val="tx1"/>
                </a:solidFill>
                <a:latin typeface="Avenir Book" charset="0"/>
                <a:ea typeface="Avenir Book" charset="0"/>
                <a:cs typeface="Avenir Book" charset="0"/>
              </a:defRPr>
            </a:lvl4pPr>
            <a:lvl5pPr marL="2743131" indent="-304792" algn="l" defTabSz="1219170" rtl="0" eaLnBrk="1" latinLnBrk="0" hangingPunct="1">
              <a:spcBef>
                <a:spcPct val="20000"/>
              </a:spcBef>
              <a:buFont typeface="Arial" pitchFamily="34" charset="0"/>
              <a:buChar char="»"/>
              <a:defRPr sz="2133" kern="1200">
                <a:solidFill>
                  <a:schemeClr val="tx1"/>
                </a:solidFill>
                <a:latin typeface="Avenir Book" charset="0"/>
                <a:ea typeface="Avenir Book" charset="0"/>
                <a:cs typeface="Avenir Book"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itchFamily="34" charset="0"/>
              <a:buNone/>
            </a:pPr>
            <a:r>
              <a:rPr lang="en-US" dirty="0"/>
              <a:t>Solution:  Create a “private” IP range used within local network</a:t>
            </a:r>
          </a:p>
          <a:p>
            <a:pPr marL="0" indent="0">
              <a:buFont typeface="Arial" pitchFamily="34" charset="0"/>
              <a:buNone/>
            </a:pPr>
            <a:r>
              <a:rPr lang="en-US" dirty="0"/>
              <a:t> =&gt; Routers need to do extra work to share public IP among many private IPs</a:t>
            </a:r>
          </a:p>
          <a:p>
            <a:pPr marL="0" indent="0">
              <a:buFont typeface="Arial" pitchFamily="34" charset="0"/>
              <a:buNone/>
            </a:pPr>
            <a:endParaRPr lang="en-US" dirty="0"/>
          </a:p>
        </p:txBody>
      </p:sp>
    </p:spTree>
    <p:extLst>
      <p:ext uri="{BB962C8B-B14F-4D97-AF65-F5344CB8AC3E}">
        <p14:creationId xmlns:p14="http://schemas.microsoft.com/office/powerpoint/2010/main" val="7895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258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4202-EC99-7B49-9E0C-6027BA739B10}"/>
              </a:ext>
            </a:extLst>
          </p:cNvPr>
          <p:cNvSpPr>
            <a:spLocks noGrp="1"/>
          </p:cNvSpPr>
          <p:nvPr>
            <p:ph type="title" idx="4294967295"/>
          </p:nvPr>
        </p:nvSpPr>
        <p:spPr>
          <a:xfrm>
            <a:off x="3236533" y="-139751"/>
            <a:ext cx="10972800" cy="1143000"/>
          </a:xfrm>
        </p:spPr>
        <p:txBody>
          <a:bodyPr/>
          <a:lstStyle/>
          <a:p>
            <a:r>
              <a:rPr lang="en-US" dirty="0"/>
              <a:t>How NAT works</a:t>
            </a:r>
          </a:p>
        </p:txBody>
      </p:sp>
      <p:cxnSp>
        <p:nvCxnSpPr>
          <p:cNvPr id="4" name="Straight Connector 3">
            <a:extLst>
              <a:ext uri="{FF2B5EF4-FFF2-40B4-BE49-F238E27FC236}">
                <a16:creationId xmlns:a16="http://schemas.microsoft.com/office/drawing/2014/main" id="{A69AF886-B574-8503-0C4E-C3B0E3BBF11C}"/>
              </a:ext>
            </a:extLst>
          </p:cNvPr>
          <p:cNvCxnSpPr>
            <a:cxnSpLocks/>
          </p:cNvCxnSpPr>
          <p:nvPr/>
        </p:nvCxnSpPr>
        <p:spPr>
          <a:xfrm flipH="1" flipV="1">
            <a:off x="3106122" y="200627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24">
            <a:extLst>
              <a:ext uri="{FF2B5EF4-FFF2-40B4-BE49-F238E27FC236}">
                <a16:creationId xmlns:a16="http://schemas.microsoft.com/office/drawing/2014/main" id="{8EA728DF-7DF8-D057-E876-51D83A7A9F42}"/>
              </a:ext>
            </a:extLst>
          </p:cNvPr>
          <p:cNvCxnSpPr>
            <a:cxnSpLocks/>
            <a:stCxn id="34" idx="1"/>
          </p:cNvCxnSpPr>
          <p:nvPr/>
        </p:nvCxnSpPr>
        <p:spPr>
          <a:xfrm rot="10800000">
            <a:off x="3055297" y="77644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24">
            <a:extLst>
              <a:ext uri="{FF2B5EF4-FFF2-40B4-BE49-F238E27FC236}">
                <a16:creationId xmlns:a16="http://schemas.microsoft.com/office/drawing/2014/main" id="{3F2ED57B-C42E-4023-FF9D-D826EB6F4169}"/>
              </a:ext>
            </a:extLst>
          </p:cNvPr>
          <p:cNvCxnSpPr>
            <a:cxnSpLocks/>
            <a:stCxn id="34" idx="1"/>
          </p:cNvCxnSpPr>
          <p:nvPr/>
        </p:nvCxnSpPr>
        <p:spPr>
          <a:xfrm rot="10800000" flipV="1">
            <a:off x="3106127" y="201567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24">
            <a:extLst>
              <a:ext uri="{FF2B5EF4-FFF2-40B4-BE49-F238E27FC236}">
                <a16:creationId xmlns:a16="http://schemas.microsoft.com/office/drawing/2014/main" id="{8527216C-72F9-CCC4-3607-9B1D7A7F4C02}"/>
              </a:ext>
            </a:extLst>
          </p:cNvPr>
          <p:cNvCxnSpPr>
            <a:cxnSpLocks/>
            <a:stCxn id="34" idx="3"/>
          </p:cNvCxnSpPr>
          <p:nvPr/>
        </p:nvCxnSpPr>
        <p:spPr>
          <a:xfrm flipV="1">
            <a:off x="6819768" y="2015679"/>
            <a:ext cx="1523487"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F696CB-158A-899F-57E5-A152D131B7CC}"/>
              </a:ext>
            </a:extLst>
          </p:cNvPr>
          <p:cNvSpPr txBox="1"/>
          <p:nvPr/>
        </p:nvSpPr>
        <p:spPr>
          <a:xfrm>
            <a:off x="2687791" y="1035771"/>
            <a:ext cx="1327608" cy="307777"/>
          </a:xfrm>
          <a:prstGeom prst="rect">
            <a:avLst/>
          </a:prstGeom>
          <a:noFill/>
        </p:spPr>
        <p:txBody>
          <a:bodyPr wrap="none" rtlCol="0">
            <a:spAutoFit/>
          </a:bodyPr>
          <a:lstStyle/>
          <a:p>
            <a:r>
              <a:rPr lang="en-US" sz="1400" dirty="0">
                <a:latin typeface="Avenir Book" panose="02000503020000020003" pitchFamily="2" charset="0"/>
              </a:rPr>
              <a:t>192.168.1.100</a:t>
            </a:r>
          </a:p>
        </p:txBody>
      </p:sp>
      <p:sp>
        <p:nvSpPr>
          <p:cNvPr id="12" name="Rectangle 11">
            <a:extLst>
              <a:ext uri="{FF2B5EF4-FFF2-40B4-BE49-F238E27FC236}">
                <a16:creationId xmlns:a16="http://schemas.microsoft.com/office/drawing/2014/main" id="{62D647A7-5730-83B3-981B-2535CB02D86E}"/>
              </a:ext>
            </a:extLst>
          </p:cNvPr>
          <p:cNvSpPr/>
          <p:nvPr/>
        </p:nvSpPr>
        <p:spPr>
          <a:xfrm>
            <a:off x="3312840" y="6794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0B33EB-5B7D-6D2A-34D2-E5775EA3AF4F}"/>
              </a:ext>
            </a:extLst>
          </p:cNvPr>
          <p:cNvSpPr/>
          <p:nvPr/>
        </p:nvSpPr>
        <p:spPr>
          <a:xfrm>
            <a:off x="3310862" y="18961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BA5F8E-ED5A-33F0-BC6A-99591E9F35D0}"/>
              </a:ext>
            </a:extLst>
          </p:cNvPr>
          <p:cNvSpPr/>
          <p:nvPr/>
        </p:nvSpPr>
        <p:spPr>
          <a:xfrm>
            <a:off x="3310862" y="311049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C63AA0-93F8-66CE-06E0-9A1CBEB63111}"/>
              </a:ext>
            </a:extLst>
          </p:cNvPr>
          <p:cNvSpPr/>
          <p:nvPr/>
        </p:nvSpPr>
        <p:spPr>
          <a:xfrm>
            <a:off x="5298842" y="19116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EEA0CE-A010-DB4F-322C-A44F7ED44828}"/>
              </a:ext>
            </a:extLst>
          </p:cNvPr>
          <p:cNvSpPr/>
          <p:nvPr/>
        </p:nvSpPr>
        <p:spPr>
          <a:xfrm>
            <a:off x="6812800" y="193194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8EA8D0-A092-3EC2-BD2E-CB835B86C21B}"/>
              </a:ext>
            </a:extLst>
          </p:cNvPr>
          <p:cNvSpPr txBox="1"/>
          <p:nvPr/>
        </p:nvSpPr>
        <p:spPr>
          <a:xfrm>
            <a:off x="2749187" y="3440645"/>
            <a:ext cx="930063" cy="307777"/>
          </a:xfrm>
          <a:prstGeom prst="rect">
            <a:avLst/>
          </a:prstGeom>
          <a:noFill/>
        </p:spPr>
        <p:txBody>
          <a:bodyPr wrap="none" rtlCol="0">
            <a:spAutoFit/>
          </a:bodyPr>
          <a:lstStyle/>
          <a:p>
            <a:r>
              <a:rPr lang="en-US" sz="1400" dirty="0">
                <a:latin typeface="Avenir Book" panose="02000503020000020003" pitchFamily="2" charset="0"/>
              </a:rPr>
              <a:t>1.2.1.102</a:t>
            </a:r>
          </a:p>
        </p:txBody>
      </p:sp>
      <p:sp>
        <p:nvSpPr>
          <p:cNvPr id="24" name="TextBox 23">
            <a:extLst>
              <a:ext uri="{FF2B5EF4-FFF2-40B4-BE49-F238E27FC236}">
                <a16:creationId xmlns:a16="http://schemas.microsoft.com/office/drawing/2014/main" id="{9C1C9027-2DE8-24A2-7C99-52E00FB15378}"/>
              </a:ext>
            </a:extLst>
          </p:cNvPr>
          <p:cNvSpPr txBox="1"/>
          <p:nvPr/>
        </p:nvSpPr>
        <p:spPr>
          <a:xfrm>
            <a:off x="4576483" y="2327160"/>
            <a:ext cx="1128835" cy="307777"/>
          </a:xfrm>
          <a:prstGeom prst="rect">
            <a:avLst/>
          </a:prstGeom>
          <a:noFill/>
        </p:spPr>
        <p:txBody>
          <a:bodyPr wrap="none" rtlCol="0">
            <a:spAutoFit/>
          </a:bodyPr>
          <a:lstStyle/>
          <a:p>
            <a:r>
              <a:rPr lang="en-US" sz="1400" dirty="0">
                <a:latin typeface="Avenir Book" panose="02000503020000020003" pitchFamily="2" charset="0"/>
              </a:rPr>
              <a:t>192.168.1.1</a:t>
            </a:r>
          </a:p>
        </p:txBody>
      </p:sp>
      <p:sp>
        <p:nvSpPr>
          <p:cNvPr id="25" name="TextBox 24">
            <a:extLst>
              <a:ext uri="{FF2B5EF4-FFF2-40B4-BE49-F238E27FC236}">
                <a16:creationId xmlns:a16="http://schemas.microsoft.com/office/drawing/2014/main" id="{8F8E29C4-2C01-D0F7-137E-9F0DE9EAF928}"/>
              </a:ext>
            </a:extLst>
          </p:cNvPr>
          <p:cNvSpPr txBox="1"/>
          <p:nvPr/>
        </p:nvSpPr>
        <p:spPr>
          <a:xfrm>
            <a:off x="6644402" y="2370012"/>
            <a:ext cx="731290" cy="307777"/>
          </a:xfrm>
          <a:prstGeom prst="rect">
            <a:avLst/>
          </a:prstGeom>
          <a:noFill/>
        </p:spPr>
        <p:txBody>
          <a:bodyPr wrap="none" rtlCol="0">
            <a:spAutoFit/>
          </a:bodyPr>
          <a:lstStyle/>
          <a:p>
            <a:r>
              <a:rPr lang="en-US" sz="1400" dirty="0">
                <a:latin typeface="Avenir Book" panose="02000503020000020003" pitchFamily="2" charset="0"/>
              </a:rPr>
              <a:t>5.6.7.8</a:t>
            </a:r>
          </a:p>
        </p:txBody>
      </p:sp>
      <p:sp>
        <p:nvSpPr>
          <p:cNvPr id="26" name="TextBox 25">
            <a:extLst>
              <a:ext uri="{FF2B5EF4-FFF2-40B4-BE49-F238E27FC236}">
                <a16:creationId xmlns:a16="http://schemas.microsoft.com/office/drawing/2014/main" id="{0158F877-5244-90F3-663E-56A688976869}"/>
              </a:ext>
            </a:extLst>
          </p:cNvPr>
          <p:cNvSpPr txBox="1"/>
          <p:nvPr/>
        </p:nvSpPr>
        <p:spPr>
          <a:xfrm>
            <a:off x="5145016" y="205956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27" name="TextBox 26">
            <a:extLst>
              <a:ext uri="{FF2B5EF4-FFF2-40B4-BE49-F238E27FC236}">
                <a16:creationId xmlns:a16="http://schemas.microsoft.com/office/drawing/2014/main" id="{4CF48D38-1C73-D269-53C8-7711C64E134F}"/>
              </a:ext>
            </a:extLst>
          </p:cNvPr>
          <p:cNvSpPr txBox="1"/>
          <p:nvPr/>
        </p:nvSpPr>
        <p:spPr>
          <a:xfrm>
            <a:off x="6747729" y="2069952"/>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29" name="Picture 28">
            <a:extLst>
              <a:ext uri="{FF2B5EF4-FFF2-40B4-BE49-F238E27FC236}">
                <a16:creationId xmlns:a16="http://schemas.microsoft.com/office/drawing/2014/main" id="{EB0064A6-CB9B-C749-D22A-D1BABE996BE4}"/>
              </a:ext>
            </a:extLst>
          </p:cNvPr>
          <p:cNvPicPr>
            <a:picLocks noChangeAspect="1"/>
          </p:cNvPicPr>
          <p:nvPr/>
        </p:nvPicPr>
        <p:blipFill>
          <a:blip r:embed="rId2"/>
          <a:stretch>
            <a:fillRect/>
          </a:stretch>
        </p:blipFill>
        <p:spPr>
          <a:xfrm>
            <a:off x="2738926" y="464093"/>
            <a:ext cx="683797" cy="683797"/>
          </a:xfrm>
          <a:prstGeom prst="rect">
            <a:avLst/>
          </a:prstGeom>
        </p:spPr>
      </p:pic>
      <p:pic>
        <p:nvPicPr>
          <p:cNvPr id="30" name="Picture 29">
            <a:extLst>
              <a:ext uri="{FF2B5EF4-FFF2-40B4-BE49-F238E27FC236}">
                <a16:creationId xmlns:a16="http://schemas.microsoft.com/office/drawing/2014/main" id="{2E19FD1D-B056-D251-D7B1-9FA92F8C212F}"/>
              </a:ext>
            </a:extLst>
          </p:cNvPr>
          <p:cNvPicPr>
            <a:picLocks noChangeAspect="1"/>
          </p:cNvPicPr>
          <p:nvPr/>
        </p:nvPicPr>
        <p:blipFill>
          <a:blip r:embed="rId2"/>
          <a:stretch>
            <a:fillRect/>
          </a:stretch>
        </p:blipFill>
        <p:spPr>
          <a:xfrm>
            <a:off x="2738927" y="1711417"/>
            <a:ext cx="683797" cy="683797"/>
          </a:xfrm>
          <a:prstGeom prst="rect">
            <a:avLst/>
          </a:prstGeom>
        </p:spPr>
      </p:pic>
      <p:pic>
        <p:nvPicPr>
          <p:cNvPr id="31" name="Picture 30">
            <a:extLst>
              <a:ext uri="{FF2B5EF4-FFF2-40B4-BE49-F238E27FC236}">
                <a16:creationId xmlns:a16="http://schemas.microsoft.com/office/drawing/2014/main" id="{130C33B6-A570-A235-2C73-4A7171330E03}"/>
              </a:ext>
            </a:extLst>
          </p:cNvPr>
          <p:cNvPicPr>
            <a:picLocks noChangeAspect="1"/>
          </p:cNvPicPr>
          <p:nvPr/>
        </p:nvPicPr>
        <p:blipFill>
          <a:blip r:embed="rId2"/>
          <a:stretch>
            <a:fillRect/>
          </a:stretch>
        </p:blipFill>
        <p:spPr>
          <a:xfrm>
            <a:off x="2738925" y="2883471"/>
            <a:ext cx="683797" cy="683797"/>
          </a:xfrm>
          <a:prstGeom prst="rect">
            <a:avLst/>
          </a:prstGeom>
        </p:spPr>
      </p:pic>
      <p:pic>
        <p:nvPicPr>
          <p:cNvPr id="34" name="Picture 33">
            <a:extLst>
              <a:ext uri="{FF2B5EF4-FFF2-40B4-BE49-F238E27FC236}">
                <a16:creationId xmlns:a16="http://schemas.microsoft.com/office/drawing/2014/main" id="{EA484B88-869B-0C00-ED10-289B138B2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573" y="1578751"/>
            <a:ext cx="1294195" cy="873858"/>
          </a:xfrm>
          <a:prstGeom prst="rect">
            <a:avLst/>
          </a:prstGeom>
        </p:spPr>
      </p:pic>
      <p:sp>
        <p:nvSpPr>
          <p:cNvPr id="35" name="Rounded Rectangle 34">
            <a:extLst>
              <a:ext uri="{FF2B5EF4-FFF2-40B4-BE49-F238E27FC236}">
                <a16:creationId xmlns:a16="http://schemas.microsoft.com/office/drawing/2014/main" id="{54221AB4-2118-194E-9478-EC17EE80F860}"/>
              </a:ext>
            </a:extLst>
          </p:cNvPr>
          <p:cNvSpPr/>
          <p:nvPr/>
        </p:nvSpPr>
        <p:spPr>
          <a:xfrm>
            <a:off x="2572729" y="358330"/>
            <a:ext cx="3183354" cy="4229171"/>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EDA3AED-E387-119F-B8BC-2887D1DDE8F6}"/>
              </a:ext>
            </a:extLst>
          </p:cNvPr>
          <p:cNvSpPr txBox="1"/>
          <p:nvPr/>
        </p:nvSpPr>
        <p:spPr>
          <a:xfrm>
            <a:off x="3030213" y="3862133"/>
            <a:ext cx="2117887" cy="646331"/>
          </a:xfrm>
          <a:prstGeom prst="rect">
            <a:avLst/>
          </a:prstGeom>
          <a:noFill/>
        </p:spPr>
        <p:txBody>
          <a:bodyPr wrap="none" rtlCol="0">
            <a:spAutoFit/>
          </a:bodyPr>
          <a:lstStyle/>
          <a:p>
            <a:pPr algn="ctr"/>
            <a:r>
              <a:rPr lang="en-US" u="sng" dirty="0">
                <a:latin typeface="Avenir Book" charset="0"/>
                <a:ea typeface="Avenir Book" charset="0"/>
                <a:cs typeface="Avenir Book" charset="0"/>
              </a:rPr>
              <a:t>“Inside” network  </a:t>
            </a:r>
          </a:p>
          <a:p>
            <a:pPr algn="ctr"/>
            <a:r>
              <a:rPr lang="en-US" dirty="0">
                <a:latin typeface="Avenir Book" charset="0"/>
                <a:ea typeface="Avenir Book" charset="0"/>
                <a:cs typeface="Avenir Book" charset="0"/>
              </a:rPr>
              <a:t>192.168.1.0/24</a:t>
            </a:r>
          </a:p>
        </p:txBody>
      </p:sp>
      <p:sp>
        <p:nvSpPr>
          <p:cNvPr id="40" name="TextBox 39">
            <a:extLst>
              <a:ext uri="{FF2B5EF4-FFF2-40B4-BE49-F238E27FC236}">
                <a16:creationId xmlns:a16="http://schemas.microsoft.com/office/drawing/2014/main" id="{E1F9844B-6B03-D1E7-3D46-0F09225BF1A9}"/>
              </a:ext>
            </a:extLst>
          </p:cNvPr>
          <p:cNvSpPr txBox="1"/>
          <p:nvPr/>
        </p:nvSpPr>
        <p:spPr>
          <a:xfrm>
            <a:off x="2572729" y="2273177"/>
            <a:ext cx="1327608" cy="307777"/>
          </a:xfrm>
          <a:prstGeom prst="rect">
            <a:avLst/>
          </a:prstGeom>
          <a:noFill/>
        </p:spPr>
        <p:txBody>
          <a:bodyPr wrap="none" rtlCol="0">
            <a:spAutoFit/>
          </a:bodyPr>
          <a:lstStyle/>
          <a:p>
            <a:r>
              <a:rPr lang="en-US" sz="1400" dirty="0">
                <a:latin typeface="Avenir Book" panose="02000503020000020003" pitchFamily="2" charset="0"/>
              </a:rPr>
              <a:t>192.168.1.101</a:t>
            </a:r>
          </a:p>
        </p:txBody>
      </p:sp>
      <p:sp>
        <p:nvSpPr>
          <p:cNvPr id="42" name="Cloud 41">
            <a:extLst>
              <a:ext uri="{FF2B5EF4-FFF2-40B4-BE49-F238E27FC236}">
                <a16:creationId xmlns:a16="http://schemas.microsoft.com/office/drawing/2014/main" id="{B822E529-26CB-D404-DFE5-D58C5DCD2F56}"/>
              </a:ext>
            </a:extLst>
          </p:cNvPr>
          <p:cNvSpPr/>
          <p:nvPr/>
        </p:nvSpPr>
        <p:spPr>
          <a:xfrm>
            <a:off x="7774613" y="1426726"/>
            <a:ext cx="1879335" cy="1154228"/>
          </a:xfrm>
          <a:prstGeom prst="cloud">
            <a:avLst/>
          </a:prstGeom>
          <a:solidFill>
            <a:schemeClr val="tx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reeform 42">
            <a:extLst>
              <a:ext uri="{FF2B5EF4-FFF2-40B4-BE49-F238E27FC236}">
                <a16:creationId xmlns:a16="http://schemas.microsoft.com/office/drawing/2014/main" id="{532A0D3A-39A7-E99E-1338-8C79D29F77B2}"/>
              </a:ext>
            </a:extLst>
          </p:cNvPr>
          <p:cNvSpPr/>
          <p:nvPr/>
        </p:nvSpPr>
        <p:spPr>
          <a:xfrm>
            <a:off x="7876485" y="1513698"/>
            <a:ext cx="1676116" cy="501981"/>
          </a:xfrm>
          <a:custGeom>
            <a:avLst/>
            <a:gdLst>
              <a:gd name="connsiteX0" fmla="*/ 0 w 836342"/>
              <a:gd name="connsiteY0" fmla="*/ 508005 h 508005"/>
              <a:gd name="connsiteX1" fmla="*/ 267630 w 836342"/>
              <a:gd name="connsiteY1" fmla="*/ 385342 h 508005"/>
              <a:gd name="connsiteX2" fmla="*/ 423747 w 836342"/>
              <a:gd name="connsiteY2" fmla="*/ 6200 h 508005"/>
              <a:gd name="connsiteX3" fmla="*/ 836342 w 836342"/>
              <a:gd name="connsiteY3" fmla="*/ 140015 h 508005"/>
            </a:gdLst>
            <a:ahLst/>
            <a:cxnLst>
              <a:cxn ang="0">
                <a:pos x="connsiteX0" y="connsiteY0"/>
              </a:cxn>
              <a:cxn ang="0">
                <a:pos x="connsiteX1" y="connsiteY1"/>
              </a:cxn>
              <a:cxn ang="0">
                <a:pos x="connsiteX2" y="connsiteY2"/>
              </a:cxn>
              <a:cxn ang="0">
                <a:pos x="connsiteX3" y="connsiteY3"/>
              </a:cxn>
            </a:cxnLst>
            <a:rect l="l" t="t" r="r" b="b"/>
            <a:pathLst>
              <a:path w="836342" h="508005">
                <a:moveTo>
                  <a:pt x="0" y="508005"/>
                </a:moveTo>
                <a:cubicBezTo>
                  <a:pt x="98503" y="488490"/>
                  <a:pt x="197006" y="468976"/>
                  <a:pt x="267630" y="385342"/>
                </a:cubicBezTo>
                <a:cubicBezTo>
                  <a:pt x="338254" y="301708"/>
                  <a:pt x="328962" y="47088"/>
                  <a:pt x="423747" y="6200"/>
                </a:cubicBezTo>
                <a:cubicBezTo>
                  <a:pt x="518532" y="-34688"/>
                  <a:pt x="836342" y="140015"/>
                  <a:pt x="836342" y="140015"/>
                </a:cubicBezTo>
              </a:path>
            </a:pathLst>
          </a:custGeom>
          <a:noFill/>
          <a:ln w="28575">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8F34722-1288-9DB1-5D33-1C60B4468B4F}"/>
              </a:ext>
            </a:extLst>
          </p:cNvPr>
          <p:cNvPicPr>
            <a:picLocks noChangeAspect="1"/>
          </p:cNvPicPr>
          <p:nvPr/>
        </p:nvPicPr>
        <p:blipFill>
          <a:blip r:embed="rId2"/>
          <a:stretch>
            <a:fillRect/>
          </a:stretch>
        </p:blipFill>
        <p:spPr>
          <a:xfrm>
            <a:off x="9425252" y="1140600"/>
            <a:ext cx="825012" cy="825012"/>
          </a:xfrm>
          <a:prstGeom prst="rect">
            <a:avLst/>
          </a:prstGeom>
        </p:spPr>
      </p:pic>
      <p:sp>
        <p:nvSpPr>
          <p:cNvPr id="46" name="TextBox 45">
            <a:extLst>
              <a:ext uri="{FF2B5EF4-FFF2-40B4-BE49-F238E27FC236}">
                <a16:creationId xmlns:a16="http://schemas.microsoft.com/office/drawing/2014/main" id="{32AE6A9D-5FE4-ACA1-06BA-DCBB3F8D1CA0}"/>
              </a:ext>
            </a:extLst>
          </p:cNvPr>
          <p:cNvSpPr txBox="1"/>
          <p:nvPr/>
        </p:nvSpPr>
        <p:spPr>
          <a:xfrm>
            <a:off x="7894851" y="2656016"/>
            <a:ext cx="1761380" cy="369332"/>
          </a:xfrm>
          <a:prstGeom prst="rect">
            <a:avLst/>
          </a:prstGeom>
          <a:noFill/>
        </p:spPr>
        <p:txBody>
          <a:bodyPr wrap="none" rtlCol="0">
            <a:spAutoFit/>
          </a:bodyPr>
          <a:lstStyle/>
          <a:p>
            <a:r>
              <a:rPr lang="en-US" dirty="0">
                <a:latin typeface="Avenir Book" charset="0"/>
                <a:ea typeface="Avenir Book" charset="0"/>
                <a:cs typeface="Avenir Book" charset="0"/>
              </a:rPr>
              <a:t>Rest of Internet</a:t>
            </a:r>
          </a:p>
        </p:txBody>
      </p:sp>
      <p:sp>
        <p:nvSpPr>
          <p:cNvPr id="47" name="TextBox 46">
            <a:extLst>
              <a:ext uri="{FF2B5EF4-FFF2-40B4-BE49-F238E27FC236}">
                <a16:creationId xmlns:a16="http://schemas.microsoft.com/office/drawing/2014/main" id="{84561679-DA03-8235-F3E0-87BCF4828F03}"/>
              </a:ext>
            </a:extLst>
          </p:cNvPr>
          <p:cNvSpPr txBox="1"/>
          <p:nvPr/>
        </p:nvSpPr>
        <p:spPr>
          <a:xfrm>
            <a:off x="9653948" y="1242060"/>
            <a:ext cx="312906" cy="369332"/>
          </a:xfrm>
          <a:prstGeom prst="rect">
            <a:avLst/>
          </a:prstGeom>
          <a:noFill/>
        </p:spPr>
        <p:txBody>
          <a:bodyPr wrap="none" rtlCol="0">
            <a:spAutoFit/>
          </a:bodyPr>
          <a:lstStyle/>
          <a:p>
            <a:r>
              <a:rPr lang="en-US" dirty="0">
                <a:latin typeface="Avenir Book" charset="0"/>
                <a:ea typeface="Avenir Book" charset="0"/>
                <a:cs typeface="Avenir Book" charset="0"/>
              </a:rPr>
              <a:t>S</a:t>
            </a:r>
          </a:p>
        </p:txBody>
      </p:sp>
      <p:sp>
        <p:nvSpPr>
          <p:cNvPr id="49" name="TextBox 48">
            <a:extLst>
              <a:ext uri="{FF2B5EF4-FFF2-40B4-BE49-F238E27FC236}">
                <a16:creationId xmlns:a16="http://schemas.microsoft.com/office/drawing/2014/main" id="{51773971-852D-FDB9-446C-AD35C84D8390}"/>
              </a:ext>
            </a:extLst>
          </p:cNvPr>
          <p:cNvSpPr txBox="1"/>
          <p:nvPr/>
        </p:nvSpPr>
        <p:spPr>
          <a:xfrm>
            <a:off x="269683" y="4585332"/>
            <a:ext cx="10972800" cy="1200329"/>
          </a:xfrm>
          <a:prstGeom prst="rect">
            <a:avLst/>
          </a:prstGeom>
          <a:noFill/>
        </p:spPr>
        <p:txBody>
          <a:bodyPr wrap="square" rtlCol="0">
            <a:spAutoFit/>
          </a:bodyPr>
          <a:lstStyle/>
          <a:p>
            <a:r>
              <a:rPr lang="en-US" sz="2400" u="sng" dirty="0">
                <a:latin typeface="Avenir Book" charset="0"/>
                <a:ea typeface="Avenir Book" charset="0"/>
                <a:cs typeface="Avenir Book" charset="0"/>
              </a:rPr>
              <a:t>Goal</a:t>
            </a:r>
            <a:r>
              <a:rPr lang="en-US" sz="2400" dirty="0">
                <a:latin typeface="Avenir Book" charset="0"/>
                <a:ea typeface="Avenir Book" charset="0"/>
                <a:cs typeface="Avenir Book" charset="0"/>
              </a:rPr>
              <a:t>:  Share one IP among many hosts on a private network</a:t>
            </a:r>
          </a:p>
          <a:p>
            <a:r>
              <a:rPr lang="en-US" sz="2400" dirty="0">
                <a:latin typeface="Avenir Book" charset="0"/>
                <a:ea typeface="Avenir Book" charset="0"/>
                <a:cs typeface="Avenir Book" charset="0"/>
              </a:rPr>
              <a:t>Router </a:t>
            </a:r>
            <a:r>
              <a:rPr lang="en-US" sz="2400" i="1" dirty="0">
                <a:latin typeface="Avenir Book" charset="0"/>
                <a:ea typeface="Avenir Book" charset="0"/>
                <a:cs typeface="Avenir Book" charset="0"/>
              </a:rPr>
              <a:t>translates (modifies) packets from ”inside” to use “outside” address</a:t>
            </a:r>
          </a:p>
          <a:p>
            <a:r>
              <a:rPr lang="en-US" sz="2400" i="1" dirty="0">
                <a:latin typeface="Avenir Book" charset="0"/>
                <a:ea typeface="Avenir Book" charset="0"/>
                <a:cs typeface="Avenir Book" charset="0"/>
              </a:rPr>
              <a:t> </a:t>
            </a:r>
            <a:endParaRPr lang="en-US" sz="2400" dirty="0">
              <a:latin typeface="Avenir Book" charset="0"/>
              <a:ea typeface="Avenir Book" charset="0"/>
              <a:cs typeface="Avenir Book" charset="0"/>
            </a:endParaRPr>
          </a:p>
        </p:txBody>
      </p:sp>
      <p:sp>
        <p:nvSpPr>
          <p:cNvPr id="50" name="TextBox 49">
            <a:extLst>
              <a:ext uri="{FF2B5EF4-FFF2-40B4-BE49-F238E27FC236}">
                <a16:creationId xmlns:a16="http://schemas.microsoft.com/office/drawing/2014/main" id="{90745BEE-93C2-AED5-1304-52B753432AF2}"/>
              </a:ext>
            </a:extLst>
          </p:cNvPr>
          <p:cNvSpPr txBox="1"/>
          <p:nvPr/>
        </p:nvSpPr>
        <p:spPr>
          <a:xfrm>
            <a:off x="7336338" y="634756"/>
            <a:ext cx="2755883" cy="369332"/>
          </a:xfrm>
          <a:prstGeom prst="rect">
            <a:avLst/>
          </a:prstGeom>
          <a:noFill/>
        </p:spPr>
        <p:txBody>
          <a:bodyPr wrap="none" rtlCol="0">
            <a:spAutoFit/>
          </a:bodyPr>
          <a:lstStyle/>
          <a:p>
            <a:r>
              <a:rPr lang="en-US" i="1" dirty="0">
                <a:latin typeface="Avenir Book" charset="0"/>
                <a:ea typeface="Avenir Book" charset="0"/>
                <a:cs typeface="Avenir Book" charset="0"/>
              </a:rPr>
              <a:t>(The most common type)</a:t>
            </a:r>
          </a:p>
        </p:txBody>
      </p:sp>
      <p:pic>
        <p:nvPicPr>
          <p:cNvPr id="51" name="Picture 4" descr="use own router">
            <a:extLst>
              <a:ext uri="{FF2B5EF4-FFF2-40B4-BE49-F238E27FC236}">
                <a16:creationId xmlns:a16="http://schemas.microsoft.com/office/drawing/2014/main" id="{CBB9590A-1EE4-8BF6-DA1B-FC26356B9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796" y="1684285"/>
            <a:ext cx="911311" cy="6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88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4202-EC99-7B49-9E0C-6027BA739B10}"/>
              </a:ext>
            </a:extLst>
          </p:cNvPr>
          <p:cNvSpPr>
            <a:spLocks noGrp="1"/>
          </p:cNvSpPr>
          <p:nvPr>
            <p:ph type="title" idx="4294967295"/>
          </p:nvPr>
        </p:nvSpPr>
        <p:spPr>
          <a:xfrm>
            <a:off x="3236533" y="-139751"/>
            <a:ext cx="10972800" cy="1143000"/>
          </a:xfrm>
        </p:spPr>
        <p:txBody>
          <a:bodyPr/>
          <a:lstStyle/>
          <a:p>
            <a:r>
              <a:rPr lang="en-US" dirty="0"/>
              <a:t>How NAT works</a:t>
            </a:r>
          </a:p>
        </p:txBody>
      </p:sp>
      <p:cxnSp>
        <p:nvCxnSpPr>
          <p:cNvPr id="4" name="Straight Connector 3">
            <a:extLst>
              <a:ext uri="{FF2B5EF4-FFF2-40B4-BE49-F238E27FC236}">
                <a16:creationId xmlns:a16="http://schemas.microsoft.com/office/drawing/2014/main" id="{A69AF886-B574-8503-0C4E-C3B0E3BBF11C}"/>
              </a:ext>
            </a:extLst>
          </p:cNvPr>
          <p:cNvCxnSpPr>
            <a:cxnSpLocks/>
          </p:cNvCxnSpPr>
          <p:nvPr/>
        </p:nvCxnSpPr>
        <p:spPr>
          <a:xfrm flipH="1" flipV="1">
            <a:off x="3106122" y="200627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24">
            <a:extLst>
              <a:ext uri="{FF2B5EF4-FFF2-40B4-BE49-F238E27FC236}">
                <a16:creationId xmlns:a16="http://schemas.microsoft.com/office/drawing/2014/main" id="{8EA728DF-7DF8-D057-E876-51D83A7A9F42}"/>
              </a:ext>
            </a:extLst>
          </p:cNvPr>
          <p:cNvCxnSpPr>
            <a:cxnSpLocks/>
            <a:stCxn id="34" idx="1"/>
          </p:cNvCxnSpPr>
          <p:nvPr/>
        </p:nvCxnSpPr>
        <p:spPr>
          <a:xfrm rot="10800000">
            <a:off x="3055297" y="77644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24">
            <a:extLst>
              <a:ext uri="{FF2B5EF4-FFF2-40B4-BE49-F238E27FC236}">
                <a16:creationId xmlns:a16="http://schemas.microsoft.com/office/drawing/2014/main" id="{3F2ED57B-C42E-4023-FF9D-D826EB6F4169}"/>
              </a:ext>
            </a:extLst>
          </p:cNvPr>
          <p:cNvCxnSpPr>
            <a:cxnSpLocks/>
            <a:stCxn id="34" idx="1"/>
          </p:cNvCxnSpPr>
          <p:nvPr/>
        </p:nvCxnSpPr>
        <p:spPr>
          <a:xfrm rot="10800000" flipV="1">
            <a:off x="3106127" y="201567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24">
            <a:extLst>
              <a:ext uri="{FF2B5EF4-FFF2-40B4-BE49-F238E27FC236}">
                <a16:creationId xmlns:a16="http://schemas.microsoft.com/office/drawing/2014/main" id="{8527216C-72F9-CCC4-3607-9B1D7A7F4C02}"/>
              </a:ext>
            </a:extLst>
          </p:cNvPr>
          <p:cNvCxnSpPr>
            <a:cxnSpLocks/>
            <a:stCxn id="34" idx="3"/>
          </p:cNvCxnSpPr>
          <p:nvPr/>
        </p:nvCxnSpPr>
        <p:spPr>
          <a:xfrm flipV="1">
            <a:off x="6819768" y="2015679"/>
            <a:ext cx="1523487"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F696CB-158A-899F-57E5-A152D131B7CC}"/>
              </a:ext>
            </a:extLst>
          </p:cNvPr>
          <p:cNvSpPr txBox="1"/>
          <p:nvPr/>
        </p:nvSpPr>
        <p:spPr>
          <a:xfrm>
            <a:off x="2687791" y="1035771"/>
            <a:ext cx="1327608" cy="307777"/>
          </a:xfrm>
          <a:prstGeom prst="rect">
            <a:avLst/>
          </a:prstGeom>
          <a:noFill/>
        </p:spPr>
        <p:txBody>
          <a:bodyPr wrap="none" rtlCol="0">
            <a:spAutoFit/>
          </a:bodyPr>
          <a:lstStyle/>
          <a:p>
            <a:r>
              <a:rPr lang="en-US" sz="1400" dirty="0">
                <a:latin typeface="Avenir Book" panose="02000503020000020003" pitchFamily="2" charset="0"/>
              </a:rPr>
              <a:t>192.168.1.100</a:t>
            </a:r>
          </a:p>
        </p:txBody>
      </p:sp>
      <p:sp>
        <p:nvSpPr>
          <p:cNvPr id="12" name="Rectangle 11">
            <a:extLst>
              <a:ext uri="{FF2B5EF4-FFF2-40B4-BE49-F238E27FC236}">
                <a16:creationId xmlns:a16="http://schemas.microsoft.com/office/drawing/2014/main" id="{62D647A7-5730-83B3-981B-2535CB02D86E}"/>
              </a:ext>
            </a:extLst>
          </p:cNvPr>
          <p:cNvSpPr/>
          <p:nvPr/>
        </p:nvSpPr>
        <p:spPr>
          <a:xfrm>
            <a:off x="3312840" y="6794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0B33EB-5B7D-6D2A-34D2-E5775EA3AF4F}"/>
              </a:ext>
            </a:extLst>
          </p:cNvPr>
          <p:cNvSpPr/>
          <p:nvPr/>
        </p:nvSpPr>
        <p:spPr>
          <a:xfrm>
            <a:off x="3310862" y="18961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BA5F8E-ED5A-33F0-BC6A-99591E9F35D0}"/>
              </a:ext>
            </a:extLst>
          </p:cNvPr>
          <p:cNvSpPr/>
          <p:nvPr/>
        </p:nvSpPr>
        <p:spPr>
          <a:xfrm>
            <a:off x="3310862" y="311049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C63AA0-93F8-66CE-06E0-9A1CBEB63111}"/>
              </a:ext>
            </a:extLst>
          </p:cNvPr>
          <p:cNvSpPr/>
          <p:nvPr/>
        </p:nvSpPr>
        <p:spPr>
          <a:xfrm>
            <a:off x="5298842" y="19116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EEA0CE-A010-DB4F-322C-A44F7ED44828}"/>
              </a:ext>
            </a:extLst>
          </p:cNvPr>
          <p:cNvSpPr/>
          <p:nvPr/>
        </p:nvSpPr>
        <p:spPr>
          <a:xfrm>
            <a:off x="6812800" y="193194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8EA8D0-A092-3EC2-BD2E-CB835B86C21B}"/>
              </a:ext>
            </a:extLst>
          </p:cNvPr>
          <p:cNvSpPr txBox="1"/>
          <p:nvPr/>
        </p:nvSpPr>
        <p:spPr>
          <a:xfrm>
            <a:off x="2749187" y="3440645"/>
            <a:ext cx="930063" cy="307777"/>
          </a:xfrm>
          <a:prstGeom prst="rect">
            <a:avLst/>
          </a:prstGeom>
          <a:noFill/>
        </p:spPr>
        <p:txBody>
          <a:bodyPr wrap="none" rtlCol="0">
            <a:spAutoFit/>
          </a:bodyPr>
          <a:lstStyle/>
          <a:p>
            <a:r>
              <a:rPr lang="en-US" sz="1400" dirty="0">
                <a:latin typeface="Avenir Book" panose="02000503020000020003" pitchFamily="2" charset="0"/>
              </a:rPr>
              <a:t>1.2.1.102</a:t>
            </a:r>
          </a:p>
        </p:txBody>
      </p:sp>
      <p:sp>
        <p:nvSpPr>
          <p:cNvPr id="24" name="TextBox 23">
            <a:extLst>
              <a:ext uri="{FF2B5EF4-FFF2-40B4-BE49-F238E27FC236}">
                <a16:creationId xmlns:a16="http://schemas.microsoft.com/office/drawing/2014/main" id="{9C1C9027-2DE8-24A2-7C99-52E00FB15378}"/>
              </a:ext>
            </a:extLst>
          </p:cNvPr>
          <p:cNvSpPr txBox="1"/>
          <p:nvPr/>
        </p:nvSpPr>
        <p:spPr>
          <a:xfrm>
            <a:off x="4576483" y="2327160"/>
            <a:ext cx="1128835" cy="307777"/>
          </a:xfrm>
          <a:prstGeom prst="rect">
            <a:avLst/>
          </a:prstGeom>
          <a:noFill/>
        </p:spPr>
        <p:txBody>
          <a:bodyPr wrap="none" rtlCol="0">
            <a:spAutoFit/>
          </a:bodyPr>
          <a:lstStyle/>
          <a:p>
            <a:r>
              <a:rPr lang="en-US" sz="1400" dirty="0">
                <a:latin typeface="Avenir Book" panose="02000503020000020003" pitchFamily="2" charset="0"/>
              </a:rPr>
              <a:t>192.168.1.1</a:t>
            </a:r>
          </a:p>
        </p:txBody>
      </p:sp>
      <p:sp>
        <p:nvSpPr>
          <p:cNvPr id="25" name="TextBox 24">
            <a:extLst>
              <a:ext uri="{FF2B5EF4-FFF2-40B4-BE49-F238E27FC236}">
                <a16:creationId xmlns:a16="http://schemas.microsoft.com/office/drawing/2014/main" id="{8F8E29C4-2C01-D0F7-137E-9F0DE9EAF928}"/>
              </a:ext>
            </a:extLst>
          </p:cNvPr>
          <p:cNvSpPr txBox="1"/>
          <p:nvPr/>
        </p:nvSpPr>
        <p:spPr>
          <a:xfrm>
            <a:off x="6644402" y="2370012"/>
            <a:ext cx="731290" cy="307777"/>
          </a:xfrm>
          <a:prstGeom prst="rect">
            <a:avLst/>
          </a:prstGeom>
          <a:noFill/>
        </p:spPr>
        <p:txBody>
          <a:bodyPr wrap="none" rtlCol="0">
            <a:spAutoFit/>
          </a:bodyPr>
          <a:lstStyle/>
          <a:p>
            <a:r>
              <a:rPr lang="en-US" sz="1400" dirty="0">
                <a:latin typeface="Avenir Book" panose="02000503020000020003" pitchFamily="2" charset="0"/>
              </a:rPr>
              <a:t>5.6.7.8</a:t>
            </a:r>
          </a:p>
        </p:txBody>
      </p:sp>
      <p:sp>
        <p:nvSpPr>
          <p:cNvPr id="26" name="TextBox 25">
            <a:extLst>
              <a:ext uri="{FF2B5EF4-FFF2-40B4-BE49-F238E27FC236}">
                <a16:creationId xmlns:a16="http://schemas.microsoft.com/office/drawing/2014/main" id="{0158F877-5244-90F3-663E-56A688976869}"/>
              </a:ext>
            </a:extLst>
          </p:cNvPr>
          <p:cNvSpPr txBox="1"/>
          <p:nvPr/>
        </p:nvSpPr>
        <p:spPr>
          <a:xfrm>
            <a:off x="5145016" y="205956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27" name="TextBox 26">
            <a:extLst>
              <a:ext uri="{FF2B5EF4-FFF2-40B4-BE49-F238E27FC236}">
                <a16:creationId xmlns:a16="http://schemas.microsoft.com/office/drawing/2014/main" id="{4CF48D38-1C73-D269-53C8-7711C64E134F}"/>
              </a:ext>
            </a:extLst>
          </p:cNvPr>
          <p:cNvSpPr txBox="1"/>
          <p:nvPr/>
        </p:nvSpPr>
        <p:spPr>
          <a:xfrm>
            <a:off x="6747729" y="2069952"/>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29" name="Picture 28">
            <a:extLst>
              <a:ext uri="{FF2B5EF4-FFF2-40B4-BE49-F238E27FC236}">
                <a16:creationId xmlns:a16="http://schemas.microsoft.com/office/drawing/2014/main" id="{EB0064A6-CB9B-C749-D22A-D1BABE996BE4}"/>
              </a:ext>
            </a:extLst>
          </p:cNvPr>
          <p:cNvPicPr>
            <a:picLocks noChangeAspect="1"/>
          </p:cNvPicPr>
          <p:nvPr/>
        </p:nvPicPr>
        <p:blipFill>
          <a:blip r:embed="rId2"/>
          <a:stretch>
            <a:fillRect/>
          </a:stretch>
        </p:blipFill>
        <p:spPr>
          <a:xfrm>
            <a:off x="2738926" y="464093"/>
            <a:ext cx="683797" cy="683797"/>
          </a:xfrm>
          <a:prstGeom prst="rect">
            <a:avLst/>
          </a:prstGeom>
        </p:spPr>
      </p:pic>
      <p:pic>
        <p:nvPicPr>
          <p:cNvPr id="30" name="Picture 29">
            <a:extLst>
              <a:ext uri="{FF2B5EF4-FFF2-40B4-BE49-F238E27FC236}">
                <a16:creationId xmlns:a16="http://schemas.microsoft.com/office/drawing/2014/main" id="{2E19FD1D-B056-D251-D7B1-9FA92F8C212F}"/>
              </a:ext>
            </a:extLst>
          </p:cNvPr>
          <p:cNvPicPr>
            <a:picLocks noChangeAspect="1"/>
          </p:cNvPicPr>
          <p:nvPr/>
        </p:nvPicPr>
        <p:blipFill>
          <a:blip r:embed="rId2"/>
          <a:stretch>
            <a:fillRect/>
          </a:stretch>
        </p:blipFill>
        <p:spPr>
          <a:xfrm>
            <a:off x="2738927" y="1711417"/>
            <a:ext cx="683797" cy="683797"/>
          </a:xfrm>
          <a:prstGeom prst="rect">
            <a:avLst/>
          </a:prstGeom>
        </p:spPr>
      </p:pic>
      <p:pic>
        <p:nvPicPr>
          <p:cNvPr id="31" name="Picture 30">
            <a:extLst>
              <a:ext uri="{FF2B5EF4-FFF2-40B4-BE49-F238E27FC236}">
                <a16:creationId xmlns:a16="http://schemas.microsoft.com/office/drawing/2014/main" id="{130C33B6-A570-A235-2C73-4A7171330E03}"/>
              </a:ext>
            </a:extLst>
          </p:cNvPr>
          <p:cNvPicPr>
            <a:picLocks noChangeAspect="1"/>
          </p:cNvPicPr>
          <p:nvPr/>
        </p:nvPicPr>
        <p:blipFill>
          <a:blip r:embed="rId2"/>
          <a:stretch>
            <a:fillRect/>
          </a:stretch>
        </p:blipFill>
        <p:spPr>
          <a:xfrm>
            <a:off x="2738925" y="2883471"/>
            <a:ext cx="683797" cy="683797"/>
          </a:xfrm>
          <a:prstGeom prst="rect">
            <a:avLst/>
          </a:prstGeom>
        </p:spPr>
      </p:pic>
      <p:pic>
        <p:nvPicPr>
          <p:cNvPr id="34" name="Picture 33">
            <a:extLst>
              <a:ext uri="{FF2B5EF4-FFF2-40B4-BE49-F238E27FC236}">
                <a16:creationId xmlns:a16="http://schemas.microsoft.com/office/drawing/2014/main" id="{EA484B88-869B-0C00-ED10-289B138B2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573" y="1578751"/>
            <a:ext cx="1294195" cy="873858"/>
          </a:xfrm>
          <a:prstGeom prst="rect">
            <a:avLst/>
          </a:prstGeom>
        </p:spPr>
      </p:pic>
      <p:sp>
        <p:nvSpPr>
          <p:cNvPr id="35" name="Rounded Rectangle 34">
            <a:extLst>
              <a:ext uri="{FF2B5EF4-FFF2-40B4-BE49-F238E27FC236}">
                <a16:creationId xmlns:a16="http://schemas.microsoft.com/office/drawing/2014/main" id="{54221AB4-2118-194E-9478-EC17EE80F860}"/>
              </a:ext>
            </a:extLst>
          </p:cNvPr>
          <p:cNvSpPr/>
          <p:nvPr/>
        </p:nvSpPr>
        <p:spPr>
          <a:xfrm>
            <a:off x="2572729" y="358330"/>
            <a:ext cx="3183354" cy="4229171"/>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EDA3AED-E387-119F-B8BC-2887D1DDE8F6}"/>
              </a:ext>
            </a:extLst>
          </p:cNvPr>
          <p:cNvSpPr txBox="1"/>
          <p:nvPr/>
        </p:nvSpPr>
        <p:spPr>
          <a:xfrm>
            <a:off x="3030213" y="3862133"/>
            <a:ext cx="2117887" cy="646331"/>
          </a:xfrm>
          <a:prstGeom prst="rect">
            <a:avLst/>
          </a:prstGeom>
          <a:noFill/>
        </p:spPr>
        <p:txBody>
          <a:bodyPr wrap="none" rtlCol="0">
            <a:spAutoFit/>
          </a:bodyPr>
          <a:lstStyle/>
          <a:p>
            <a:pPr algn="ctr"/>
            <a:r>
              <a:rPr lang="en-US" u="sng" dirty="0">
                <a:latin typeface="Avenir Book" charset="0"/>
                <a:ea typeface="Avenir Book" charset="0"/>
                <a:cs typeface="Avenir Book" charset="0"/>
              </a:rPr>
              <a:t>“Inside” network  </a:t>
            </a:r>
          </a:p>
          <a:p>
            <a:pPr algn="ctr"/>
            <a:r>
              <a:rPr lang="en-US" dirty="0">
                <a:latin typeface="Avenir Book" charset="0"/>
                <a:ea typeface="Avenir Book" charset="0"/>
                <a:cs typeface="Avenir Book" charset="0"/>
              </a:rPr>
              <a:t>192.168.1.0/24</a:t>
            </a:r>
          </a:p>
        </p:txBody>
      </p:sp>
      <p:sp>
        <p:nvSpPr>
          <p:cNvPr id="40" name="TextBox 39">
            <a:extLst>
              <a:ext uri="{FF2B5EF4-FFF2-40B4-BE49-F238E27FC236}">
                <a16:creationId xmlns:a16="http://schemas.microsoft.com/office/drawing/2014/main" id="{E1F9844B-6B03-D1E7-3D46-0F09225BF1A9}"/>
              </a:ext>
            </a:extLst>
          </p:cNvPr>
          <p:cNvSpPr txBox="1"/>
          <p:nvPr/>
        </p:nvSpPr>
        <p:spPr>
          <a:xfrm>
            <a:off x="2572729" y="2273177"/>
            <a:ext cx="1327608" cy="307777"/>
          </a:xfrm>
          <a:prstGeom prst="rect">
            <a:avLst/>
          </a:prstGeom>
          <a:noFill/>
        </p:spPr>
        <p:txBody>
          <a:bodyPr wrap="none" rtlCol="0">
            <a:spAutoFit/>
          </a:bodyPr>
          <a:lstStyle/>
          <a:p>
            <a:r>
              <a:rPr lang="en-US" sz="1400" dirty="0">
                <a:latin typeface="Avenir Book" panose="02000503020000020003" pitchFamily="2" charset="0"/>
              </a:rPr>
              <a:t>192.168.1.101</a:t>
            </a:r>
          </a:p>
        </p:txBody>
      </p:sp>
      <p:sp>
        <p:nvSpPr>
          <p:cNvPr id="42" name="Cloud 41">
            <a:extLst>
              <a:ext uri="{FF2B5EF4-FFF2-40B4-BE49-F238E27FC236}">
                <a16:creationId xmlns:a16="http://schemas.microsoft.com/office/drawing/2014/main" id="{B822E529-26CB-D404-DFE5-D58C5DCD2F56}"/>
              </a:ext>
            </a:extLst>
          </p:cNvPr>
          <p:cNvSpPr/>
          <p:nvPr/>
        </p:nvSpPr>
        <p:spPr>
          <a:xfrm>
            <a:off x="7774613" y="1426726"/>
            <a:ext cx="1879335" cy="1154228"/>
          </a:xfrm>
          <a:prstGeom prst="cloud">
            <a:avLst/>
          </a:prstGeom>
          <a:solidFill>
            <a:schemeClr val="tx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reeform 42">
            <a:extLst>
              <a:ext uri="{FF2B5EF4-FFF2-40B4-BE49-F238E27FC236}">
                <a16:creationId xmlns:a16="http://schemas.microsoft.com/office/drawing/2014/main" id="{532A0D3A-39A7-E99E-1338-8C79D29F77B2}"/>
              </a:ext>
            </a:extLst>
          </p:cNvPr>
          <p:cNvSpPr/>
          <p:nvPr/>
        </p:nvSpPr>
        <p:spPr>
          <a:xfrm>
            <a:off x="7876485" y="1513698"/>
            <a:ext cx="1676116" cy="501981"/>
          </a:xfrm>
          <a:custGeom>
            <a:avLst/>
            <a:gdLst>
              <a:gd name="connsiteX0" fmla="*/ 0 w 836342"/>
              <a:gd name="connsiteY0" fmla="*/ 508005 h 508005"/>
              <a:gd name="connsiteX1" fmla="*/ 267630 w 836342"/>
              <a:gd name="connsiteY1" fmla="*/ 385342 h 508005"/>
              <a:gd name="connsiteX2" fmla="*/ 423747 w 836342"/>
              <a:gd name="connsiteY2" fmla="*/ 6200 h 508005"/>
              <a:gd name="connsiteX3" fmla="*/ 836342 w 836342"/>
              <a:gd name="connsiteY3" fmla="*/ 140015 h 508005"/>
            </a:gdLst>
            <a:ahLst/>
            <a:cxnLst>
              <a:cxn ang="0">
                <a:pos x="connsiteX0" y="connsiteY0"/>
              </a:cxn>
              <a:cxn ang="0">
                <a:pos x="connsiteX1" y="connsiteY1"/>
              </a:cxn>
              <a:cxn ang="0">
                <a:pos x="connsiteX2" y="connsiteY2"/>
              </a:cxn>
              <a:cxn ang="0">
                <a:pos x="connsiteX3" y="connsiteY3"/>
              </a:cxn>
            </a:cxnLst>
            <a:rect l="l" t="t" r="r" b="b"/>
            <a:pathLst>
              <a:path w="836342" h="508005">
                <a:moveTo>
                  <a:pt x="0" y="508005"/>
                </a:moveTo>
                <a:cubicBezTo>
                  <a:pt x="98503" y="488490"/>
                  <a:pt x="197006" y="468976"/>
                  <a:pt x="267630" y="385342"/>
                </a:cubicBezTo>
                <a:cubicBezTo>
                  <a:pt x="338254" y="301708"/>
                  <a:pt x="328962" y="47088"/>
                  <a:pt x="423747" y="6200"/>
                </a:cubicBezTo>
                <a:cubicBezTo>
                  <a:pt x="518532" y="-34688"/>
                  <a:pt x="836342" y="140015"/>
                  <a:pt x="836342" y="140015"/>
                </a:cubicBezTo>
              </a:path>
            </a:pathLst>
          </a:custGeom>
          <a:noFill/>
          <a:ln w="28575">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8F34722-1288-9DB1-5D33-1C60B4468B4F}"/>
              </a:ext>
            </a:extLst>
          </p:cNvPr>
          <p:cNvPicPr>
            <a:picLocks noChangeAspect="1"/>
          </p:cNvPicPr>
          <p:nvPr/>
        </p:nvPicPr>
        <p:blipFill>
          <a:blip r:embed="rId2"/>
          <a:stretch>
            <a:fillRect/>
          </a:stretch>
        </p:blipFill>
        <p:spPr>
          <a:xfrm>
            <a:off x="9425252" y="1140600"/>
            <a:ext cx="825012" cy="825012"/>
          </a:xfrm>
          <a:prstGeom prst="rect">
            <a:avLst/>
          </a:prstGeom>
        </p:spPr>
      </p:pic>
      <p:sp>
        <p:nvSpPr>
          <p:cNvPr id="46" name="TextBox 45">
            <a:extLst>
              <a:ext uri="{FF2B5EF4-FFF2-40B4-BE49-F238E27FC236}">
                <a16:creationId xmlns:a16="http://schemas.microsoft.com/office/drawing/2014/main" id="{32AE6A9D-5FE4-ACA1-06BA-DCBB3F8D1CA0}"/>
              </a:ext>
            </a:extLst>
          </p:cNvPr>
          <p:cNvSpPr txBox="1"/>
          <p:nvPr/>
        </p:nvSpPr>
        <p:spPr>
          <a:xfrm>
            <a:off x="7894851" y="2656016"/>
            <a:ext cx="1761380" cy="369332"/>
          </a:xfrm>
          <a:prstGeom prst="rect">
            <a:avLst/>
          </a:prstGeom>
          <a:noFill/>
        </p:spPr>
        <p:txBody>
          <a:bodyPr wrap="none" rtlCol="0">
            <a:spAutoFit/>
          </a:bodyPr>
          <a:lstStyle/>
          <a:p>
            <a:r>
              <a:rPr lang="en-US" dirty="0">
                <a:latin typeface="Avenir Book" charset="0"/>
                <a:ea typeface="Avenir Book" charset="0"/>
                <a:cs typeface="Avenir Book" charset="0"/>
              </a:rPr>
              <a:t>Rest of Internet</a:t>
            </a:r>
          </a:p>
        </p:txBody>
      </p:sp>
      <p:sp>
        <p:nvSpPr>
          <p:cNvPr id="47" name="TextBox 46">
            <a:extLst>
              <a:ext uri="{FF2B5EF4-FFF2-40B4-BE49-F238E27FC236}">
                <a16:creationId xmlns:a16="http://schemas.microsoft.com/office/drawing/2014/main" id="{84561679-DA03-8235-F3E0-87BCF4828F03}"/>
              </a:ext>
            </a:extLst>
          </p:cNvPr>
          <p:cNvSpPr txBox="1"/>
          <p:nvPr/>
        </p:nvSpPr>
        <p:spPr>
          <a:xfrm>
            <a:off x="9653948" y="1242060"/>
            <a:ext cx="312906" cy="369332"/>
          </a:xfrm>
          <a:prstGeom prst="rect">
            <a:avLst/>
          </a:prstGeom>
          <a:noFill/>
        </p:spPr>
        <p:txBody>
          <a:bodyPr wrap="none" rtlCol="0">
            <a:spAutoFit/>
          </a:bodyPr>
          <a:lstStyle/>
          <a:p>
            <a:r>
              <a:rPr lang="en-US" dirty="0">
                <a:latin typeface="Avenir Book" charset="0"/>
                <a:ea typeface="Avenir Book" charset="0"/>
                <a:cs typeface="Avenir Book" charset="0"/>
              </a:rPr>
              <a:t>S</a:t>
            </a:r>
          </a:p>
        </p:txBody>
      </p:sp>
      <p:sp>
        <p:nvSpPr>
          <p:cNvPr id="48" name="Rounded Rectangle 47">
            <a:extLst>
              <a:ext uri="{FF2B5EF4-FFF2-40B4-BE49-F238E27FC236}">
                <a16:creationId xmlns:a16="http://schemas.microsoft.com/office/drawing/2014/main" id="{074C50CE-378E-D159-0E70-5DDD64632CA5}"/>
              </a:ext>
            </a:extLst>
          </p:cNvPr>
          <p:cNvSpPr/>
          <p:nvPr/>
        </p:nvSpPr>
        <p:spPr>
          <a:xfrm>
            <a:off x="573438" y="5698817"/>
            <a:ext cx="10445858" cy="839760"/>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Avenir Book" charset="0"/>
                <a:ea typeface="Avenir Book" charset="0"/>
                <a:cs typeface="Avenir Book" charset="0"/>
              </a:rPr>
              <a:t>=&gt; Router needs to </a:t>
            </a:r>
            <a:r>
              <a:rPr lang="en-US" sz="2400" b="1" u="sng" dirty="0">
                <a:solidFill>
                  <a:schemeClr val="tx1"/>
                </a:solidFill>
                <a:latin typeface="Avenir Book" charset="0"/>
                <a:ea typeface="Avenir Book" charset="0"/>
                <a:cs typeface="Avenir Book" charset="0"/>
              </a:rPr>
              <a:t>remember connection state</a:t>
            </a:r>
          </a:p>
          <a:p>
            <a:r>
              <a:rPr lang="en-US" sz="2400" b="1" dirty="0">
                <a:solidFill>
                  <a:schemeClr val="tx1"/>
                </a:solidFill>
                <a:latin typeface="Avenir Book" charset="0"/>
                <a:ea typeface="Avenir Book" charset="0"/>
                <a:cs typeface="Avenir Book" charset="0"/>
              </a:rPr>
              <a:t>=&gt; Router makes some (sketchy) assumptions about traffic</a:t>
            </a:r>
          </a:p>
        </p:txBody>
      </p:sp>
      <p:sp>
        <p:nvSpPr>
          <p:cNvPr id="49" name="TextBox 48">
            <a:extLst>
              <a:ext uri="{FF2B5EF4-FFF2-40B4-BE49-F238E27FC236}">
                <a16:creationId xmlns:a16="http://schemas.microsoft.com/office/drawing/2014/main" id="{51773971-852D-FDB9-446C-AD35C84D8390}"/>
              </a:ext>
            </a:extLst>
          </p:cNvPr>
          <p:cNvSpPr txBox="1"/>
          <p:nvPr/>
        </p:nvSpPr>
        <p:spPr>
          <a:xfrm>
            <a:off x="269683" y="4585332"/>
            <a:ext cx="10972800" cy="1200329"/>
          </a:xfrm>
          <a:prstGeom prst="rect">
            <a:avLst/>
          </a:prstGeom>
          <a:noFill/>
        </p:spPr>
        <p:txBody>
          <a:bodyPr wrap="square" rtlCol="0">
            <a:spAutoFit/>
          </a:bodyPr>
          <a:lstStyle/>
          <a:p>
            <a:r>
              <a:rPr lang="en-US" sz="2400" u="sng" dirty="0">
                <a:latin typeface="Avenir Book" charset="0"/>
                <a:ea typeface="Avenir Book" charset="0"/>
                <a:cs typeface="Avenir Book" charset="0"/>
              </a:rPr>
              <a:t>Goal</a:t>
            </a:r>
            <a:r>
              <a:rPr lang="en-US" sz="2400" dirty="0">
                <a:latin typeface="Avenir Book" charset="0"/>
                <a:ea typeface="Avenir Book" charset="0"/>
                <a:cs typeface="Avenir Book" charset="0"/>
              </a:rPr>
              <a:t>:  Share one IP among many hosts on a private network</a:t>
            </a:r>
          </a:p>
          <a:p>
            <a:r>
              <a:rPr lang="en-US" sz="2400" dirty="0">
                <a:latin typeface="Avenir Book" charset="0"/>
                <a:ea typeface="Avenir Book" charset="0"/>
                <a:cs typeface="Avenir Book" charset="0"/>
              </a:rPr>
              <a:t>Router </a:t>
            </a:r>
            <a:r>
              <a:rPr lang="en-US" sz="2400" i="1" dirty="0">
                <a:latin typeface="Avenir Book" charset="0"/>
                <a:ea typeface="Avenir Book" charset="0"/>
                <a:cs typeface="Avenir Book" charset="0"/>
              </a:rPr>
              <a:t>translates (modifies) packets from ”inside” to use “outside” address</a:t>
            </a:r>
          </a:p>
          <a:p>
            <a:r>
              <a:rPr lang="en-US" sz="2400" i="1" dirty="0">
                <a:latin typeface="Avenir Book" charset="0"/>
                <a:ea typeface="Avenir Book" charset="0"/>
                <a:cs typeface="Avenir Book" charset="0"/>
              </a:rPr>
              <a:t> </a:t>
            </a:r>
            <a:endParaRPr lang="en-US" sz="2400" dirty="0">
              <a:latin typeface="Avenir Book" charset="0"/>
              <a:ea typeface="Avenir Book" charset="0"/>
              <a:cs typeface="Avenir Book" charset="0"/>
            </a:endParaRPr>
          </a:p>
        </p:txBody>
      </p:sp>
      <p:sp>
        <p:nvSpPr>
          <p:cNvPr id="50" name="TextBox 49">
            <a:extLst>
              <a:ext uri="{FF2B5EF4-FFF2-40B4-BE49-F238E27FC236}">
                <a16:creationId xmlns:a16="http://schemas.microsoft.com/office/drawing/2014/main" id="{90745BEE-93C2-AED5-1304-52B753432AF2}"/>
              </a:ext>
            </a:extLst>
          </p:cNvPr>
          <p:cNvSpPr txBox="1"/>
          <p:nvPr/>
        </p:nvSpPr>
        <p:spPr>
          <a:xfrm>
            <a:off x="7336338" y="634756"/>
            <a:ext cx="2755883" cy="369332"/>
          </a:xfrm>
          <a:prstGeom prst="rect">
            <a:avLst/>
          </a:prstGeom>
          <a:noFill/>
        </p:spPr>
        <p:txBody>
          <a:bodyPr wrap="none" rtlCol="0">
            <a:spAutoFit/>
          </a:bodyPr>
          <a:lstStyle/>
          <a:p>
            <a:r>
              <a:rPr lang="en-US" i="1" dirty="0">
                <a:latin typeface="Avenir Book" charset="0"/>
                <a:ea typeface="Avenir Book" charset="0"/>
                <a:cs typeface="Avenir Book" charset="0"/>
              </a:rPr>
              <a:t>(The most common type)</a:t>
            </a:r>
          </a:p>
        </p:txBody>
      </p:sp>
      <p:pic>
        <p:nvPicPr>
          <p:cNvPr id="51" name="Picture 4" descr="use own router">
            <a:extLst>
              <a:ext uri="{FF2B5EF4-FFF2-40B4-BE49-F238E27FC236}">
                <a16:creationId xmlns:a16="http://schemas.microsoft.com/office/drawing/2014/main" id="{CBB9590A-1EE4-8BF6-DA1B-FC26356B9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796" y="1684285"/>
            <a:ext cx="911311" cy="6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37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D53A-E4B0-8166-3F42-48CF6EB19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4E4E8C-C2BF-9C8A-0600-AC37BAB3CC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422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1D1242-C08E-1D07-1023-333E38FAFE4A}"/>
              </a:ext>
            </a:extLst>
          </p:cNvPr>
          <p:cNvSpPr txBox="1"/>
          <p:nvPr/>
        </p:nvSpPr>
        <p:spPr>
          <a:xfrm>
            <a:off x="5326239" y="1249"/>
            <a:ext cx="1183337" cy="461665"/>
          </a:xfrm>
          <a:prstGeom prst="rect">
            <a:avLst/>
          </a:prstGeom>
          <a:noFill/>
        </p:spPr>
        <p:txBody>
          <a:bodyPr wrap="none" rtlCol="0">
            <a:spAutoFit/>
          </a:bodyPr>
          <a:lstStyle/>
          <a:p>
            <a:r>
              <a:rPr lang="en-US" sz="2400" dirty="0">
                <a:latin typeface="Avenir Book" charset="0"/>
                <a:ea typeface="Avenir Book" charset="0"/>
                <a:cs typeface="Avenir Book" charset="0"/>
              </a:rPr>
              <a:t>Default</a:t>
            </a:r>
          </a:p>
        </p:txBody>
      </p:sp>
      <p:sp>
        <p:nvSpPr>
          <p:cNvPr id="4" name="TextBox 3">
            <a:extLst>
              <a:ext uri="{FF2B5EF4-FFF2-40B4-BE49-F238E27FC236}">
                <a16:creationId xmlns:a16="http://schemas.microsoft.com/office/drawing/2014/main" id="{B308F855-81DC-6D8F-31D7-7D21BC2B11AD}"/>
              </a:ext>
            </a:extLst>
          </p:cNvPr>
          <p:cNvSpPr txBox="1"/>
          <p:nvPr/>
        </p:nvSpPr>
        <p:spPr>
          <a:xfrm>
            <a:off x="1007605" y="896031"/>
            <a:ext cx="3641884" cy="461665"/>
          </a:xfrm>
          <a:prstGeom prst="rect">
            <a:avLst/>
          </a:prstGeom>
          <a:noFill/>
        </p:spPr>
        <p:txBody>
          <a:bodyPr wrap="square" rtlCol="0">
            <a:spAutoFit/>
          </a:bodyPr>
          <a:lstStyle/>
          <a:p>
            <a:r>
              <a:rPr lang="en-US" sz="2400" dirty="0">
                <a:latin typeface="Avenir Book" charset="0"/>
                <a:ea typeface="Avenir Book" charset="0"/>
                <a:cs typeface="Avenir Book" charset="0"/>
              </a:rPr>
              <a:t>Network A:  82.14.0.0/16</a:t>
            </a:r>
          </a:p>
        </p:txBody>
      </p:sp>
      <p:cxnSp>
        <p:nvCxnSpPr>
          <p:cNvPr id="5" name="Straight Connector 4">
            <a:extLst>
              <a:ext uri="{FF2B5EF4-FFF2-40B4-BE49-F238E27FC236}">
                <a16:creationId xmlns:a16="http://schemas.microsoft.com/office/drawing/2014/main" id="{430840BB-0CB9-A9ED-C2F6-278CF7CFCB49}"/>
              </a:ext>
            </a:extLst>
          </p:cNvPr>
          <p:cNvCxnSpPr>
            <a:cxnSpLocks/>
            <a:endCxn id="9" idx="1"/>
          </p:cNvCxnSpPr>
          <p:nvPr/>
        </p:nvCxnSpPr>
        <p:spPr>
          <a:xfrm>
            <a:off x="4649489" y="1169035"/>
            <a:ext cx="5447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37923EF-B492-5441-D2A3-1CBA24A48CA5}"/>
              </a:ext>
            </a:extLst>
          </p:cNvPr>
          <p:cNvCxnSpPr>
            <a:cxnSpLocks/>
          </p:cNvCxnSpPr>
          <p:nvPr/>
        </p:nvCxnSpPr>
        <p:spPr>
          <a:xfrm flipV="1">
            <a:off x="5917908" y="409296"/>
            <a:ext cx="0" cy="370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886959-8F1E-1BE3-AA1A-AE3521F8DE0E}"/>
              </a:ext>
            </a:extLst>
          </p:cNvPr>
          <p:cNvCxnSpPr>
            <a:cxnSpLocks/>
            <a:endCxn id="9" idx="3"/>
          </p:cNvCxnSpPr>
          <p:nvPr/>
        </p:nvCxnSpPr>
        <p:spPr>
          <a:xfrm flipH="1">
            <a:off x="6470521" y="1169036"/>
            <a:ext cx="87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739AEF-39B4-2498-3FB4-EC4DDAE8DC11}"/>
              </a:ext>
            </a:extLst>
          </p:cNvPr>
          <p:cNvCxnSpPr>
            <a:cxnSpLocks/>
            <a:stCxn id="13" idx="3"/>
          </p:cNvCxnSpPr>
          <p:nvPr/>
        </p:nvCxnSpPr>
        <p:spPr>
          <a:xfrm flipV="1">
            <a:off x="4689630" y="1514122"/>
            <a:ext cx="643767" cy="4832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FA6A414-7BD2-95ED-57F6-FBED873B6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221" y="738148"/>
            <a:ext cx="1276300" cy="861775"/>
          </a:xfrm>
          <a:prstGeom prst="rect">
            <a:avLst/>
          </a:prstGeom>
        </p:spPr>
      </p:pic>
      <p:sp>
        <p:nvSpPr>
          <p:cNvPr id="12" name="TextBox 11">
            <a:extLst>
              <a:ext uri="{FF2B5EF4-FFF2-40B4-BE49-F238E27FC236}">
                <a16:creationId xmlns:a16="http://schemas.microsoft.com/office/drawing/2014/main" id="{9FD8C469-BFA1-D0CA-D5CA-1BA0D05C587C}"/>
              </a:ext>
            </a:extLst>
          </p:cNvPr>
          <p:cNvSpPr txBox="1"/>
          <p:nvPr/>
        </p:nvSpPr>
        <p:spPr>
          <a:xfrm>
            <a:off x="7329226" y="898822"/>
            <a:ext cx="1946367" cy="461665"/>
          </a:xfrm>
          <a:prstGeom prst="rect">
            <a:avLst/>
          </a:prstGeom>
          <a:noFill/>
        </p:spPr>
        <p:txBody>
          <a:bodyPr wrap="none" rtlCol="0">
            <a:spAutoFit/>
          </a:bodyPr>
          <a:lstStyle/>
          <a:p>
            <a:r>
              <a:rPr lang="en-US" sz="2400" dirty="0">
                <a:latin typeface="Avenir Book" charset="0"/>
                <a:ea typeface="Avenir Book" charset="0"/>
                <a:cs typeface="Avenir Book" charset="0"/>
              </a:rPr>
              <a:t>B: 1.3.0.0/16</a:t>
            </a:r>
          </a:p>
        </p:txBody>
      </p:sp>
      <p:sp>
        <p:nvSpPr>
          <p:cNvPr id="13" name="TextBox 12">
            <a:extLst>
              <a:ext uri="{FF2B5EF4-FFF2-40B4-BE49-F238E27FC236}">
                <a16:creationId xmlns:a16="http://schemas.microsoft.com/office/drawing/2014/main" id="{E01B5A1D-6C16-8CB7-6616-13A9855DB5C4}"/>
              </a:ext>
            </a:extLst>
          </p:cNvPr>
          <p:cNvSpPr txBox="1"/>
          <p:nvPr/>
        </p:nvSpPr>
        <p:spPr>
          <a:xfrm>
            <a:off x="2203272" y="1766567"/>
            <a:ext cx="2486358" cy="461665"/>
          </a:xfrm>
          <a:prstGeom prst="rect">
            <a:avLst/>
          </a:prstGeom>
          <a:noFill/>
        </p:spPr>
        <p:txBody>
          <a:bodyPr wrap="square" rtlCol="0">
            <a:spAutoFit/>
          </a:bodyPr>
          <a:lstStyle/>
          <a:p>
            <a:r>
              <a:rPr lang="en-US" sz="2400" dirty="0">
                <a:latin typeface="Avenir Book" charset="0"/>
                <a:ea typeface="Avenir Book" charset="0"/>
                <a:cs typeface="Avenir Book" charset="0"/>
              </a:rPr>
              <a:t>D:  5.6.128.0/20</a:t>
            </a:r>
          </a:p>
        </p:txBody>
      </p:sp>
      <p:cxnSp>
        <p:nvCxnSpPr>
          <p:cNvPr id="15" name="Straight Connector 14">
            <a:extLst>
              <a:ext uri="{FF2B5EF4-FFF2-40B4-BE49-F238E27FC236}">
                <a16:creationId xmlns:a16="http://schemas.microsoft.com/office/drawing/2014/main" id="{9254B1B7-8DB6-FBB8-915F-930F078A6E17}"/>
              </a:ext>
            </a:extLst>
          </p:cNvPr>
          <p:cNvCxnSpPr>
            <a:cxnSpLocks/>
          </p:cNvCxnSpPr>
          <p:nvPr/>
        </p:nvCxnSpPr>
        <p:spPr>
          <a:xfrm flipH="1" flipV="1">
            <a:off x="6170474" y="1551937"/>
            <a:ext cx="1235342" cy="403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41CC1B-0444-B377-40D6-1B718A2FA7FD}"/>
              </a:ext>
            </a:extLst>
          </p:cNvPr>
          <p:cNvSpPr txBox="1"/>
          <p:nvPr/>
        </p:nvSpPr>
        <p:spPr>
          <a:xfrm>
            <a:off x="7348179" y="1698690"/>
            <a:ext cx="2140330" cy="461665"/>
          </a:xfrm>
          <a:prstGeom prst="rect">
            <a:avLst/>
          </a:prstGeom>
          <a:noFill/>
        </p:spPr>
        <p:txBody>
          <a:bodyPr wrap="none" rtlCol="0">
            <a:spAutoFit/>
          </a:bodyPr>
          <a:lstStyle/>
          <a:p>
            <a:r>
              <a:rPr lang="en-US" sz="2400" dirty="0">
                <a:latin typeface="Avenir Book" charset="0"/>
                <a:ea typeface="Avenir Book" charset="0"/>
                <a:cs typeface="Avenir Book" charset="0"/>
              </a:rPr>
              <a:t>C: 1.3.25.0/24</a:t>
            </a:r>
          </a:p>
        </p:txBody>
      </p:sp>
      <p:graphicFrame>
        <p:nvGraphicFramePr>
          <p:cNvPr id="33" name="Table 4">
            <a:extLst>
              <a:ext uri="{FF2B5EF4-FFF2-40B4-BE49-F238E27FC236}">
                <a16:creationId xmlns:a16="http://schemas.microsoft.com/office/drawing/2014/main" id="{A376EB3B-BE55-7450-1380-98C0F0E707EE}"/>
              </a:ext>
            </a:extLst>
          </p:cNvPr>
          <p:cNvGraphicFramePr>
            <a:graphicFrameLocks noGrp="1"/>
          </p:cNvGraphicFramePr>
          <p:nvPr>
            <p:extLst>
              <p:ext uri="{D42A27DB-BD31-4B8C-83A1-F6EECF244321}">
                <p14:modId xmlns:p14="http://schemas.microsoft.com/office/powerpoint/2010/main" val="1593891801"/>
              </p:ext>
            </p:extLst>
          </p:nvPr>
        </p:nvGraphicFramePr>
        <p:xfrm>
          <a:off x="196074" y="2760954"/>
          <a:ext cx="4746987" cy="2926080"/>
        </p:xfrm>
        <a:graphic>
          <a:graphicData uri="http://schemas.openxmlformats.org/drawingml/2006/table">
            <a:tbl>
              <a:tblPr firstRow="1" bandRow="1">
                <a:tableStyleId>{638B1855-1B75-4FBE-930C-398BA8C253C6}</a:tableStyleId>
              </a:tblPr>
              <a:tblGrid>
                <a:gridCol w="2039079">
                  <a:extLst>
                    <a:ext uri="{9D8B030D-6E8A-4147-A177-3AD203B41FA5}">
                      <a16:colId xmlns:a16="http://schemas.microsoft.com/office/drawing/2014/main" val="2818217184"/>
                    </a:ext>
                  </a:extLst>
                </a:gridCol>
                <a:gridCol w="2707908">
                  <a:extLst>
                    <a:ext uri="{9D8B030D-6E8A-4147-A177-3AD203B41FA5}">
                      <a16:colId xmlns:a16="http://schemas.microsoft.com/office/drawing/2014/main" val="1431405096"/>
                    </a:ext>
                  </a:extLst>
                </a:gridCol>
              </a:tblGrid>
              <a:tr h="487680">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2400" dirty="0">
                          <a:latin typeface="Avenir Book" panose="02000503020000020003" pitchFamily="2" charset="0"/>
                        </a:rPr>
                        <a:t>Prefix</a:t>
                      </a:r>
                    </a:p>
                  </a:txBody>
                  <a:tcPr marL="121920" marR="121920" marT="60960" marB="60960">
                    <a:solidFill>
                      <a:srgbClr val="25A6F5"/>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2400" dirty="0">
                          <a:latin typeface="Avenir Book" panose="02000503020000020003" pitchFamily="2" charset="0"/>
                        </a:rPr>
                        <a:t>IF/Next hop</a:t>
                      </a:r>
                    </a:p>
                  </a:txBody>
                  <a:tcPr marL="121920" marR="121920" marT="60960" marB="60960">
                    <a:solidFill>
                      <a:srgbClr val="25A6F5"/>
                    </a:solidFill>
                  </a:tcPr>
                </a:tc>
                <a:extLst>
                  <a:ext uri="{0D108BD9-81ED-4DB2-BD59-A6C34878D82A}">
                    <a16:rowId xmlns:a16="http://schemas.microsoft.com/office/drawing/2014/main" val="2452228461"/>
                  </a:ext>
                </a:extLst>
              </a:tr>
              <a:tr h="48768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82.14.0.0/16</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(A)</a:t>
                      </a:r>
                    </a:p>
                  </a:txBody>
                  <a:tcPr marL="121920" marR="121920" marT="60960" marB="60960"/>
                </a:tc>
                <a:extLst>
                  <a:ext uri="{0D108BD9-81ED-4DB2-BD59-A6C34878D82A}">
                    <a16:rowId xmlns:a16="http://schemas.microsoft.com/office/drawing/2014/main" val="628076437"/>
                  </a:ext>
                </a:extLst>
              </a:tr>
              <a:tr h="48768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1.3.0.0/16</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(B)</a:t>
                      </a:r>
                    </a:p>
                  </a:txBody>
                  <a:tcPr marL="121920" marR="121920" marT="60960" marB="60960"/>
                </a:tc>
                <a:extLst>
                  <a:ext uri="{0D108BD9-81ED-4DB2-BD59-A6C34878D82A}">
                    <a16:rowId xmlns:a16="http://schemas.microsoft.com/office/drawing/2014/main" val="874645885"/>
                  </a:ext>
                </a:extLst>
              </a:tr>
              <a:tr h="48768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1.3.4.0/24</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(C)</a:t>
                      </a:r>
                    </a:p>
                  </a:txBody>
                  <a:tcPr marL="121920" marR="121920" marT="60960" marB="60960"/>
                </a:tc>
                <a:extLst>
                  <a:ext uri="{0D108BD9-81ED-4DB2-BD59-A6C34878D82A}">
                    <a16:rowId xmlns:a16="http://schemas.microsoft.com/office/drawing/2014/main" val="995055242"/>
                  </a:ext>
                </a:extLst>
              </a:tr>
              <a:tr h="487680">
                <a:tc>
                  <a:txBody>
                    <a:bodyPr/>
                    <a:lstStyle/>
                    <a:p>
                      <a:pPr algn="l"/>
                      <a:r>
                        <a:rPr lang="en-US" sz="2400" dirty="0">
                          <a:latin typeface="Avenir Book" panose="02000503020000020003" pitchFamily="2" charset="0"/>
                        </a:rPr>
                        <a:t>5.6.128.0/20</a:t>
                      </a:r>
                    </a:p>
                  </a:txBody>
                  <a:tcPr marL="121920" marR="121920" marT="60960" marB="60960"/>
                </a:tc>
                <a:tc>
                  <a:txBody>
                    <a:bodyPr/>
                    <a:lstStyle/>
                    <a:p>
                      <a:pPr algn="l"/>
                      <a:r>
                        <a:rPr lang="en-US" sz="2400" dirty="0">
                          <a:latin typeface="Avenir Book" panose="02000503020000020003" pitchFamily="2" charset="0"/>
                        </a:rPr>
                        <a:t>(D)</a:t>
                      </a:r>
                    </a:p>
                  </a:txBody>
                  <a:tcPr marL="121920" marR="121920" marT="60960" marB="60960"/>
                </a:tc>
                <a:extLst>
                  <a:ext uri="{0D108BD9-81ED-4DB2-BD59-A6C34878D82A}">
                    <a16:rowId xmlns:a16="http://schemas.microsoft.com/office/drawing/2014/main" val="828217380"/>
                  </a:ext>
                </a:extLst>
              </a:tr>
              <a:tr h="487680">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0.0.0.0/0</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400" dirty="0">
                          <a:latin typeface="Avenir Book" panose="02000503020000020003" pitchFamily="2" charset="0"/>
                        </a:rPr>
                        <a:t>(Default)</a:t>
                      </a:r>
                    </a:p>
                  </a:txBody>
                  <a:tcPr marL="121920" marR="121920" marT="60960" marB="60960"/>
                </a:tc>
                <a:extLst>
                  <a:ext uri="{0D108BD9-81ED-4DB2-BD59-A6C34878D82A}">
                    <a16:rowId xmlns:a16="http://schemas.microsoft.com/office/drawing/2014/main" val="35932700"/>
                  </a:ext>
                </a:extLst>
              </a:tr>
            </a:tbl>
          </a:graphicData>
        </a:graphic>
      </p:graphicFrame>
      <p:sp>
        <p:nvSpPr>
          <p:cNvPr id="37" name="Content Placeholder 22">
            <a:extLst>
              <a:ext uri="{FF2B5EF4-FFF2-40B4-BE49-F238E27FC236}">
                <a16:creationId xmlns:a16="http://schemas.microsoft.com/office/drawing/2014/main" id="{820235E4-8D2C-CDB0-4162-033D1F82BC59}"/>
              </a:ext>
            </a:extLst>
          </p:cNvPr>
          <p:cNvSpPr txBox="1">
            <a:spLocks/>
          </p:cNvSpPr>
          <p:nvPr/>
        </p:nvSpPr>
        <p:spPr>
          <a:xfrm>
            <a:off x="5194221" y="2719552"/>
            <a:ext cx="6613466" cy="3664051"/>
          </a:xfrm>
          <a:prstGeom prst="rect">
            <a:avLst/>
          </a:prstGeom>
        </p:spPr>
        <p:txBody>
          <a:bodyPr vert="horz" lIns="91440" tIns="45720" rIns="91440" bIns="45720" rtlCol="0">
            <a:normAutofit fontScale="85000" lnSpcReduction="20000"/>
          </a:bodyPr>
          <a:lstStyle>
            <a:lvl1pPr marL="457189" indent="-457189" algn="l" defTabSz="1219170" rtl="0" eaLnBrk="1" latinLnBrk="0" hangingPunct="1">
              <a:spcBef>
                <a:spcPct val="20000"/>
              </a:spcBef>
              <a:buFont typeface="Arial" pitchFamily="34" charset="0"/>
              <a:buChar char="•"/>
              <a:defRPr sz="3200" kern="1200">
                <a:solidFill>
                  <a:schemeClr val="tx1"/>
                </a:solidFill>
                <a:latin typeface="Avenir Book" charset="0"/>
                <a:ea typeface="Avenir Book" charset="0"/>
                <a:cs typeface="Avenir Book" charset="0"/>
              </a:defRPr>
            </a:lvl1pPr>
            <a:lvl2pPr marL="990575" indent="-380990" algn="l" defTabSz="1219170" rtl="0" eaLnBrk="1" latinLnBrk="0" hangingPunct="1">
              <a:spcBef>
                <a:spcPct val="20000"/>
              </a:spcBef>
              <a:buFont typeface="Arial" pitchFamily="34" charset="0"/>
              <a:buChar char="–"/>
              <a:defRPr sz="2667" kern="1200">
                <a:solidFill>
                  <a:schemeClr val="tx1"/>
                </a:solidFill>
                <a:latin typeface="Avenir Book" charset="0"/>
                <a:ea typeface="Avenir Book" charset="0"/>
                <a:cs typeface="Avenir Book" charset="0"/>
              </a:defRPr>
            </a:lvl2pPr>
            <a:lvl3pPr marL="1523962" indent="-304792" algn="l" defTabSz="121917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2133547" indent="-304792" algn="l" defTabSz="1219170" rtl="0" eaLnBrk="1" latinLnBrk="0" hangingPunct="1">
              <a:spcBef>
                <a:spcPct val="20000"/>
              </a:spcBef>
              <a:buFont typeface="Arial" pitchFamily="34" charset="0"/>
              <a:buChar char="–"/>
              <a:defRPr sz="2133" kern="1200">
                <a:solidFill>
                  <a:schemeClr val="tx1"/>
                </a:solidFill>
                <a:latin typeface="Avenir Book" charset="0"/>
                <a:ea typeface="Avenir Book" charset="0"/>
                <a:cs typeface="Avenir Book" charset="0"/>
              </a:defRPr>
            </a:lvl4pPr>
            <a:lvl5pPr marL="2743131" indent="-304792" algn="l" defTabSz="1219170" rtl="0" eaLnBrk="1" latinLnBrk="0" hangingPunct="1">
              <a:spcBef>
                <a:spcPct val="20000"/>
              </a:spcBef>
              <a:buFont typeface="Arial" pitchFamily="34" charset="0"/>
              <a:buChar char="»"/>
              <a:defRPr sz="2133" kern="1200">
                <a:solidFill>
                  <a:schemeClr val="tx1"/>
                </a:solidFill>
                <a:latin typeface="Avenir Book" charset="0"/>
                <a:ea typeface="Avenir Book" charset="0"/>
                <a:cs typeface="Avenir Book"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667" u="sng" dirty="0"/>
              <a:t>Warmup</a:t>
            </a:r>
            <a:r>
              <a:rPr lang="en-US" sz="2667" dirty="0"/>
              <a:t>:  based on the table, where would the router send packets destined for the following addresses:</a:t>
            </a:r>
          </a:p>
          <a:p>
            <a:pPr marL="514350" indent="-514350">
              <a:buFont typeface="+mj-lt"/>
              <a:buAutoNum type="arabicPeriod"/>
            </a:pPr>
            <a:r>
              <a:rPr lang="en-US" sz="2667" dirty="0"/>
              <a:t> 5.6.128.100</a:t>
            </a:r>
          </a:p>
          <a:p>
            <a:pPr marL="514350" indent="-514350">
              <a:buFont typeface="+mj-lt"/>
              <a:buAutoNum type="arabicPeriod"/>
            </a:pPr>
            <a:endParaRPr lang="en-US" sz="2667" dirty="0"/>
          </a:p>
          <a:p>
            <a:pPr marL="514350" indent="-514350">
              <a:buFont typeface="+mj-lt"/>
              <a:buAutoNum type="arabicPeriod"/>
            </a:pPr>
            <a:r>
              <a:rPr lang="en-US" sz="2667" dirty="0"/>
              <a:t> 1.3.1.1</a:t>
            </a:r>
          </a:p>
          <a:p>
            <a:pPr marL="514350" indent="-514350">
              <a:buFont typeface="+mj-lt"/>
              <a:buAutoNum type="arabicPeriod"/>
            </a:pPr>
            <a:endParaRPr lang="en-US" sz="2667" dirty="0"/>
          </a:p>
          <a:p>
            <a:pPr marL="514350" indent="-514350">
              <a:buFont typeface="+mj-lt"/>
              <a:buAutoNum type="arabicPeriod"/>
            </a:pPr>
            <a:r>
              <a:rPr lang="en-US" sz="2667" dirty="0"/>
              <a:t>8.8.8.8</a:t>
            </a:r>
          </a:p>
          <a:p>
            <a:pPr marL="514350" indent="-514350">
              <a:buFont typeface="+mj-lt"/>
              <a:buAutoNum type="arabicPeriod"/>
            </a:pPr>
            <a:endParaRPr lang="en-US" sz="2667" dirty="0"/>
          </a:p>
          <a:p>
            <a:pPr marL="514350" indent="-514350">
              <a:buFont typeface="+mj-lt"/>
              <a:buAutoNum type="arabicPeriod"/>
            </a:pPr>
            <a:r>
              <a:rPr lang="en-US" sz="2667" dirty="0"/>
              <a:t> 1.3.4.8</a:t>
            </a:r>
          </a:p>
        </p:txBody>
      </p:sp>
      <p:sp>
        <p:nvSpPr>
          <p:cNvPr id="38" name="TextBox 37">
            <a:extLst>
              <a:ext uri="{FF2B5EF4-FFF2-40B4-BE49-F238E27FC236}">
                <a16:creationId xmlns:a16="http://schemas.microsoft.com/office/drawing/2014/main" id="{F55BBCE2-DF78-EEFE-70EE-5DD513650859}"/>
              </a:ext>
            </a:extLst>
          </p:cNvPr>
          <p:cNvSpPr txBox="1"/>
          <p:nvPr/>
        </p:nvSpPr>
        <p:spPr>
          <a:xfrm>
            <a:off x="180763" y="5746232"/>
            <a:ext cx="4575291" cy="307777"/>
          </a:xfrm>
          <a:prstGeom prst="rect">
            <a:avLst/>
          </a:prstGeom>
          <a:noFill/>
        </p:spPr>
        <p:txBody>
          <a:bodyPr wrap="none" rtlCol="0">
            <a:spAutoFit/>
          </a:bodyPr>
          <a:lstStyle/>
          <a:p>
            <a:r>
              <a:rPr lang="en-US" sz="1400" i="1" dirty="0">
                <a:latin typeface="Avenir Book" charset="0"/>
                <a:ea typeface="Avenir Book" charset="0"/>
                <a:cs typeface="Avenir Book" charset="0"/>
              </a:rPr>
              <a:t>(X) is placeholder—could be an IP or an interface name</a:t>
            </a:r>
          </a:p>
        </p:txBody>
      </p:sp>
    </p:spTree>
    <p:extLst>
      <p:ext uri="{BB962C8B-B14F-4D97-AF65-F5344CB8AC3E}">
        <p14:creationId xmlns:p14="http://schemas.microsoft.com/office/powerpoint/2010/main" val="8831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F9E5C9A-5F54-6772-897C-865E2501E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055" y="1423800"/>
            <a:ext cx="7311887" cy="3334779"/>
          </a:xfrm>
          <a:prstGeom prst="rect">
            <a:avLst/>
          </a:prstGeom>
          <a:solidFill>
            <a:schemeClr val="tx1"/>
          </a:solidFill>
          <a:ln>
            <a:solidFill>
              <a:schemeClr val="bg1"/>
            </a:solidFill>
          </a:ln>
        </p:spPr>
      </p:pic>
      <p:sp>
        <p:nvSpPr>
          <p:cNvPr id="5" name="Rounded Rectangle 4">
            <a:extLst>
              <a:ext uri="{FF2B5EF4-FFF2-40B4-BE49-F238E27FC236}">
                <a16:creationId xmlns:a16="http://schemas.microsoft.com/office/drawing/2014/main" id="{F1D469FB-3DD6-1221-2960-D6111FB1D6B2}"/>
              </a:ext>
            </a:extLst>
          </p:cNvPr>
          <p:cNvSpPr/>
          <p:nvPr/>
        </p:nvSpPr>
        <p:spPr>
          <a:xfrm>
            <a:off x="2035442" y="5294898"/>
            <a:ext cx="8121111" cy="557574"/>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Avenir Book" charset="0"/>
                <a:ea typeface="Avenir Book" charset="0"/>
                <a:cs typeface="Avenir Book" charset="0"/>
              </a:rPr>
              <a:t>Where are the port numbers?????</a:t>
            </a:r>
          </a:p>
        </p:txBody>
      </p:sp>
      <p:sp>
        <p:nvSpPr>
          <p:cNvPr id="6" name="TextBox 5">
            <a:extLst>
              <a:ext uri="{FF2B5EF4-FFF2-40B4-BE49-F238E27FC236}">
                <a16:creationId xmlns:a16="http://schemas.microsoft.com/office/drawing/2014/main" id="{346230F0-DED0-6CE1-D939-2A923F50AF28}"/>
              </a:ext>
            </a:extLst>
          </p:cNvPr>
          <p:cNvSpPr txBox="1"/>
          <p:nvPr/>
        </p:nvSpPr>
        <p:spPr>
          <a:xfrm>
            <a:off x="5210980" y="866226"/>
            <a:ext cx="1770036" cy="523220"/>
          </a:xfrm>
          <a:prstGeom prst="rect">
            <a:avLst/>
          </a:prstGeom>
          <a:noFill/>
        </p:spPr>
        <p:txBody>
          <a:bodyPr wrap="none" rtlCol="0">
            <a:spAutoFit/>
          </a:bodyPr>
          <a:lstStyle/>
          <a:p>
            <a:r>
              <a:rPr lang="en-US" sz="2800" u="sng" dirty="0">
                <a:latin typeface="Avenir Book" charset="0"/>
                <a:ea typeface="Avenir Book" charset="0"/>
                <a:cs typeface="Avenir Book" charset="0"/>
              </a:rPr>
              <a:t>IP Header</a:t>
            </a:r>
          </a:p>
        </p:txBody>
      </p:sp>
    </p:spTree>
    <p:extLst>
      <p:ext uri="{BB962C8B-B14F-4D97-AF65-F5344CB8AC3E}">
        <p14:creationId xmlns:p14="http://schemas.microsoft.com/office/powerpoint/2010/main" val="38818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A6E51E-1AF8-4D77-C33F-5A281D55B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23" y="1896045"/>
            <a:ext cx="5663858" cy="27299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0229F705-4B3E-EB99-5037-F0F826199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9" y="1896045"/>
            <a:ext cx="5879781" cy="15516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945C18-7721-A4BB-658A-12EC36560953}"/>
              </a:ext>
            </a:extLst>
          </p:cNvPr>
          <p:cNvSpPr txBox="1"/>
          <p:nvPr/>
        </p:nvSpPr>
        <p:spPr>
          <a:xfrm>
            <a:off x="2464903" y="1372825"/>
            <a:ext cx="904415" cy="523220"/>
          </a:xfrm>
          <a:prstGeom prst="rect">
            <a:avLst/>
          </a:prstGeom>
          <a:noFill/>
        </p:spPr>
        <p:txBody>
          <a:bodyPr wrap="none" rtlCol="0">
            <a:spAutoFit/>
          </a:bodyPr>
          <a:lstStyle/>
          <a:p>
            <a:r>
              <a:rPr lang="en-US" sz="2800" dirty="0">
                <a:latin typeface="Avenir Book" charset="0"/>
                <a:ea typeface="Avenir Book" charset="0"/>
                <a:cs typeface="Avenir Book" charset="0"/>
              </a:rPr>
              <a:t>UDP</a:t>
            </a:r>
          </a:p>
        </p:txBody>
      </p:sp>
      <p:sp>
        <p:nvSpPr>
          <p:cNvPr id="5" name="TextBox 4">
            <a:extLst>
              <a:ext uri="{FF2B5EF4-FFF2-40B4-BE49-F238E27FC236}">
                <a16:creationId xmlns:a16="http://schemas.microsoft.com/office/drawing/2014/main" id="{72417407-A9C0-DA57-327B-46EEC7218D40}"/>
              </a:ext>
            </a:extLst>
          </p:cNvPr>
          <p:cNvSpPr txBox="1"/>
          <p:nvPr/>
        </p:nvSpPr>
        <p:spPr>
          <a:xfrm>
            <a:off x="8691644" y="1372825"/>
            <a:ext cx="851515" cy="523220"/>
          </a:xfrm>
          <a:prstGeom prst="rect">
            <a:avLst/>
          </a:prstGeom>
          <a:noFill/>
        </p:spPr>
        <p:txBody>
          <a:bodyPr wrap="none" rtlCol="0">
            <a:spAutoFit/>
          </a:bodyPr>
          <a:lstStyle/>
          <a:p>
            <a:r>
              <a:rPr lang="en-US" sz="2800" dirty="0">
                <a:latin typeface="Avenir Book" charset="0"/>
                <a:ea typeface="Avenir Book" charset="0"/>
                <a:cs typeface="Avenir Book" charset="0"/>
              </a:rPr>
              <a:t>TCP</a:t>
            </a:r>
          </a:p>
        </p:txBody>
      </p:sp>
      <p:sp>
        <p:nvSpPr>
          <p:cNvPr id="8" name="TextBox 7">
            <a:extLst>
              <a:ext uri="{FF2B5EF4-FFF2-40B4-BE49-F238E27FC236}">
                <a16:creationId xmlns:a16="http://schemas.microsoft.com/office/drawing/2014/main" id="{C53035DE-2DA1-6F96-A61E-8C6EB72A52AB}"/>
              </a:ext>
            </a:extLst>
          </p:cNvPr>
          <p:cNvSpPr txBox="1"/>
          <p:nvPr/>
        </p:nvSpPr>
        <p:spPr>
          <a:xfrm>
            <a:off x="1033235" y="371959"/>
            <a:ext cx="10125529" cy="584775"/>
          </a:xfrm>
          <a:prstGeom prst="rect">
            <a:avLst/>
          </a:prstGeom>
          <a:noFill/>
        </p:spPr>
        <p:txBody>
          <a:bodyPr wrap="none" rtlCol="0">
            <a:spAutoFit/>
          </a:bodyPr>
          <a:lstStyle/>
          <a:p>
            <a:r>
              <a:rPr lang="en-US" sz="3200" i="1" dirty="0">
                <a:latin typeface="Avenir Book" charset="0"/>
                <a:ea typeface="Avenir Book" charset="0"/>
                <a:cs typeface="Avenir Book" charset="0"/>
              </a:rPr>
              <a:t>… ports are actually part of the transport layer header!</a:t>
            </a:r>
          </a:p>
        </p:txBody>
      </p:sp>
      <p:sp>
        <p:nvSpPr>
          <p:cNvPr id="6" name="TextBox 5">
            <a:extLst>
              <a:ext uri="{FF2B5EF4-FFF2-40B4-BE49-F238E27FC236}">
                <a16:creationId xmlns:a16="http://schemas.microsoft.com/office/drawing/2014/main" id="{2ECE504E-C47A-E060-E9AD-24988722C5DE}"/>
              </a:ext>
            </a:extLst>
          </p:cNvPr>
          <p:cNvSpPr txBox="1"/>
          <p:nvPr/>
        </p:nvSpPr>
        <p:spPr>
          <a:xfrm>
            <a:off x="495946" y="4386965"/>
            <a:ext cx="1702646" cy="523220"/>
          </a:xfrm>
          <a:prstGeom prst="rect">
            <a:avLst/>
          </a:prstGeom>
          <a:noFill/>
        </p:spPr>
        <p:txBody>
          <a:bodyPr wrap="none" rtlCol="0">
            <a:spAutoFit/>
          </a:bodyPr>
          <a:lstStyle/>
          <a:p>
            <a:r>
              <a:rPr lang="en-US" sz="2800" dirty="0">
                <a:latin typeface="Avenir Book" charset="0"/>
                <a:ea typeface="Avenir Book" charset="0"/>
                <a:cs typeface="Avenir Book" charset="0"/>
              </a:rPr>
              <a:t>Problem?</a:t>
            </a:r>
          </a:p>
        </p:txBody>
      </p:sp>
      <p:sp>
        <p:nvSpPr>
          <p:cNvPr id="7" name="Rounded Rectangle 6">
            <a:extLst>
              <a:ext uri="{FF2B5EF4-FFF2-40B4-BE49-F238E27FC236}">
                <a16:creationId xmlns:a16="http://schemas.microsoft.com/office/drawing/2014/main" id="{A53DC0DE-BDBE-63B6-29B8-16CC10052DAE}"/>
              </a:ext>
            </a:extLst>
          </p:cNvPr>
          <p:cNvSpPr/>
          <p:nvPr/>
        </p:nvSpPr>
        <p:spPr>
          <a:xfrm>
            <a:off x="585707" y="5073692"/>
            <a:ext cx="11096785" cy="1551608"/>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Symbol" pitchFamily="2" charset="2"/>
              <a:buChar char="Þ"/>
            </a:pPr>
            <a:r>
              <a:rPr lang="en-US" sz="2400" dirty="0">
                <a:solidFill>
                  <a:schemeClr val="tx1"/>
                </a:solidFill>
                <a:latin typeface="Avenir Book" charset="0"/>
                <a:ea typeface="Avenir Book" charset="0"/>
                <a:cs typeface="Avenir Book" charset="0"/>
              </a:rPr>
              <a:t>Technically a violation of layering!  Network layer shouldn’t care about port numbers, but here it matters</a:t>
            </a:r>
          </a:p>
          <a:p>
            <a:pPr marL="342900" indent="-342900">
              <a:buFont typeface="Symbol" pitchFamily="2" charset="2"/>
              <a:buChar char="Þ"/>
            </a:pPr>
            <a:r>
              <a:rPr lang="en-US" sz="2400" dirty="0">
                <a:solidFill>
                  <a:schemeClr val="tx1"/>
                </a:solidFill>
                <a:latin typeface="Avenir Book" charset="0"/>
                <a:ea typeface="Avenir Book" charset="0"/>
                <a:cs typeface="Avenir Book" charset="0"/>
              </a:rPr>
              <a:t>NAT needs to know semantics of TCP/UDP (how connections start/end…</a:t>
            </a:r>
          </a:p>
          <a:p>
            <a:pPr algn="ctr"/>
            <a:r>
              <a:rPr lang="en-US" sz="2400" dirty="0">
                <a:solidFill>
                  <a:schemeClr val="tx1"/>
                </a:solidFill>
                <a:latin typeface="Avenir Book" charset="0"/>
                <a:ea typeface="Avenir Book" charset="0"/>
                <a:cs typeface="Avenir Book" charset="0"/>
              </a:rPr>
              <a:t>...but wait there’s more…</a:t>
            </a:r>
          </a:p>
        </p:txBody>
      </p:sp>
    </p:spTree>
    <p:extLst>
      <p:ext uri="{BB962C8B-B14F-4D97-AF65-F5344CB8AC3E}">
        <p14:creationId xmlns:p14="http://schemas.microsoft.com/office/powerpoint/2010/main" val="10049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69AF886-B574-8503-0C4E-C3B0E3BBF11C}"/>
              </a:ext>
            </a:extLst>
          </p:cNvPr>
          <p:cNvCxnSpPr>
            <a:cxnSpLocks/>
          </p:cNvCxnSpPr>
          <p:nvPr/>
        </p:nvCxnSpPr>
        <p:spPr>
          <a:xfrm flipH="1" flipV="1">
            <a:off x="3106122" y="200627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24">
            <a:extLst>
              <a:ext uri="{FF2B5EF4-FFF2-40B4-BE49-F238E27FC236}">
                <a16:creationId xmlns:a16="http://schemas.microsoft.com/office/drawing/2014/main" id="{8EA728DF-7DF8-D057-E876-51D83A7A9F42}"/>
              </a:ext>
            </a:extLst>
          </p:cNvPr>
          <p:cNvCxnSpPr>
            <a:cxnSpLocks/>
            <a:stCxn id="34" idx="1"/>
          </p:cNvCxnSpPr>
          <p:nvPr/>
        </p:nvCxnSpPr>
        <p:spPr>
          <a:xfrm rot="10800000">
            <a:off x="3055297" y="77644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24">
            <a:extLst>
              <a:ext uri="{FF2B5EF4-FFF2-40B4-BE49-F238E27FC236}">
                <a16:creationId xmlns:a16="http://schemas.microsoft.com/office/drawing/2014/main" id="{3F2ED57B-C42E-4023-FF9D-D826EB6F4169}"/>
              </a:ext>
            </a:extLst>
          </p:cNvPr>
          <p:cNvCxnSpPr>
            <a:cxnSpLocks/>
            <a:stCxn id="34" idx="1"/>
          </p:cNvCxnSpPr>
          <p:nvPr/>
        </p:nvCxnSpPr>
        <p:spPr>
          <a:xfrm rot="10800000" flipV="1">
            <a:off x="3106127" y="201567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24">
            <a:extLst>
              <a:ext uri="{FF2B5EF4-FFF2-40B4-BE49-F238E27FC236}">
                <a16:creationId xmlns:a16="http://schemas.microsoft.com/office/drawing/2014/main" id="{8527216C-72F9-CCC4-3607-9B1D7A7F4C02}"/>
              </a:ext>
            </a:extLst>
          </p:cNvPr>
          <p:cNvCxnSpPr>
            <a:cxnSpLocks/>
            <a:stCxn id="34" idx="3"/>
          </p:cNvCxnSpPr>
          <p:nvPr/>
        </p:nvCxnSpPr>
        <p:spPr>
          <a:xfrm flipV="1">
            <a:off x="6819768" y="2015679"/>
            <a:ext cx="1523487"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F696CB-158A-899F-57E5-A152D131B7CC}"/>
              </a:ext>
            </a:extLst>
          </p:cNvPr>
          <p:cNvSpPr txBox="1"/>
          <p:nvPr/>
        </p:nvSpPr>
        <p:spPr>
          <a:xfrm>
            <a:off x="2687791" y="1035771"/>
            <a:ext cx="1327608" cy="307777"/>
          </a:xfrm>
          <a:prstGeom prst="rect">
            <a:avLst/>
          </a:prstGeom>
          <a:noFill/>
        </p:spPr>
        <p:txBody>
          <a:bodyPr wrap="none" rtlCol="0">
            <a:spAutoFit/>
          </a:bodyPr>
          <a:lstStyle/>
          <a:p>
            <a:r>
              <a:rPr lang="en-US" sz="1400" dirty="0">
                <a:latin typeface="Avenir Book" panose="02000503020000020003" pitchFamily="2" charset="0"/>
              </a:rPr>
              <a:t>192.168.1.100</a:t>
            </a:r>
          </a:p>
        </p:txBody>
      </p:sp>
      <p:sp>
        <p:nvSpPr>
          <p:cNvPr id="12" name="Rectangle 11">
            <a:extLst>
              <a:ext uri="{FF2B5EF4-FFF2-40B4-BE49-F238E27FC236}">
                <a16:creationId xmlns:a16="http://schemas.microsoft.com/office/drawing/2014/main" id="{62D647A7-5730-83B3-981B-2535CB02D86E}"/>
              </a:ext>
            </a:extLst>
          </p:cNvPr>
          <p:cNvSpPr/>
          <p:nvPr/>
        </p:nvSpPr>
        <p:spPr>
          <a:xfrm>
            <a:off x="3312840" y="6794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0B33EB-5B7D-6D2A-34D2-E5775EA3AF4F}"/>
              </a:ext>
            </a:extLst>
          </p:cNvPr>
          <p:cNvSpPr/>
          <p:nvPr/>
        </p:nvSpPr>
        <p:spPr>
          <a:xfrm>
            <a:off x="3310862" y="18961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BA5F8E-ED5A-33F0-BC6A-99591E9F35D0}"/>
              </a:ext>
            </a:extLst>
          </p:cNvPr>
          <p:cNvSpPr/>
          <p:nvPr/>
        </p:nvSpPr>
        <p:spPr>
          <a:xfrm>
            <a:off x="3310862" y="311049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C63AA0-93F8-66CE-06E0-9A1CBEB63111}"/>
              </a:ext>
            </a:extLst>
          </p:cNvPr>
          <p:cNvSpPr/>
          <p:nvPr/>
        </p:nvSpPr>
        <p:spPr>
          <a:xfrm>
            <a:off x="5298842" y="19116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EEA0CE-A010-DB4F-322C-A44F7ED44828}"/>
              </a:ext>
            </a:extLst>
          </p:cNvPr>
          <p:cNvSpPr/>
          <p:nvPr/>
        </p:nvSpPr>
        <p:spPr>
          <a:xfrm>
            <a:off x="6812800" y="193194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8EA8D0-A092-3EC2-BD2E-CB835B86C21B}"/>
              </a:ext>
            </a:extLst>
          </p:cNvPr>
          <p:cNvSpPr txBox="1"/>
          <p:nvPr/>
        </p:nvSpPr>
        <p:spPr>
          <a:xfrm>
            <a:off x="2749187" y="3440645"/>
            <a:ext cx="930063" cy="307777"/>
          </a:xfrm>
          <a:prstGeom prst="rect">
            <a:avLst/>
          </a:prstGeom>
          <a:noFill/>
        </p:spPr>
        <p:txBody>
          <a:bodyPr wrap="none" rtlCol="0">
            <a:spAutoFit/>
          </a:bodyPr>
          <a:lstStyle/>
          <a:p>
            <a:r>
              <a:rPr lang="en-US" sz="1400" dirty="0">
                <a:latin typeface="Avenir Book" panose="02000503020000020003" pitchFamily="2" charset="0"/>
              </a:rPr>
              <a:t>1.2.1.102</a:t>
            </a:r>
          </a:p>
        </p:txBody>
      </p:sp>
      <p:sp>
        <p:nvSpPr>
          <p:cNvPr id="24" name="TextBox 23">
            <a:extLst>
              <a:ext uri="{FF2B5EF4-FFF2-40B4-BE49-F238E27FC236}">
                <a16:creationId xmlns:a16="http://schemas.microsoft.com/office/drawing/2014/main" id="{9C1C9027-2DE8-24A2-7C99-52E00FB15378}"/>
              </a:ext>
            </a:extLst>
          </p:cNvPr>
          <p:cNvSpPr txBox="1"/>
          <p:nvPr/>
        </p:nvSpPr>
        <p:spPr>
          <a:xfrm>
            <a:off x="4576483" y="2327160"/>
            <a:ext cx="1128835" cy="307777"/>
          </a:xfrm>
          <a:prstGeom prst="rect">
            <a:avLst/>
          </a:prstGeom>
          <a:noFill/>
        </p:spPr>
        <p:txBody>
          <a:bodyPr wrap="none" rtlCol="0">
            <a:spAutoFit/>
          </a:bodyPr>
          <a:lstStyle/>
          <a:p>
            <a:r>
              <a:rPr lang="en-US" sz="1400" dirty="0">
                <a:latin typeface="Avenir Book" panose="02000503020000020003" pitchFamily="2" charset="0"/>
              </a:rPr>
              <a:t>192.168.1.1</a:t>
            </a:r>
          </a:p>
        </p:txBody>
      </p:sp>
      <p:sp>
        <p:nvSpPr>
          <p:cNvPr id="25" name="TextBox 24">
            <a:extLst>
              <a:ext uri="{FF2B5EF4-FFF2-40B4-BE49-F238E27FC236}">
                <a16:creationId xmlns:a16="http://schemas.microsoft.com/office/drawing/2014/main" id="{8F8E29C4-2C01-D0F7-137E-9F0DE9EAF928}"/>
              </a:ext>
            </a:extLst>
          </p:cNvPr>
          <p:cNvSpPr txBox="1"/>
          <p:nvPr/>
        </p:nvSpPr>
        <p:spPr>
          <a:xfrm>
            <a:off x="6644402" y="2370012"/>
            <a:ext cx="731290" cy="307777"/>
          </a:xfrm>
          <a:prstGeom prst="rect">
            <a:avLst/>
          </a:prstGeom>
          <a:noFill/>
        </p:spPr>
        <p:txBody>
          <a:bodyPr wrap="none" rtlCol="0">
            <a:spAutoFit/>
          </a:bodyPr>
          <a:lstStyle/>
          <a:p>
            <a:r>
              <a:rPr lang="en-US" sz="1400" dirty="0">
                <a:latin typeface="Avenir Book" panose="02000503020000020003" pitchFamily="2" charset="0"/>
              </a:rPr>
              <a:t>5.6.7.8</a:t>
            </a:r>
          </a:p>
        </p:txBody>
      </p:sp>
      <p:sp>
        <p:nvSpPr>
          <p:cNvPr id="26" name="TextBox 25">
            <a:extLst>
              <a:ext uri="{FF2B5EF4-FFF2-40B4-BE49-F238E27FC236}">
                <a16:creationId xmlns:a16="http://schemas.microsoft.com/office/drawing/2014/main" id="{0158F877-5244-90F3-663E-56A688976869}"/>
              </a:ext>
            </a:extLst>
          </p:cNvPr>
          <p:cNvSpPr txBox="1"/>
          <p:nvPr/>
        </p:nvSpPr>
        <p:spPr>
          <a:xfrm>
            <a:off x="5145016" y="205956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27" name="TextBox 26">
            <a:extLst>
              <a:ext uri="{FF2B5EF4-FFF2-40B4-BE49-F238E27FC236}">
                <a16:creationId xmlns:a16="http://schemas.microsoft.com/office/drawing/2014/main" id="{4CF48D38-1C73-D269-53C8-7711C64E134F}"/>
              </a:ext>
            </a:extLst>
          </p:cNvPr>
          <p:cNvSpPr txBox="1"/>
          <p:nvPr/>
        </p:nvSpPr>
        <p:spPr>
          <a:xfrm>
            <a:off x="6747729" y="2069952"/>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29" name="Picture 28">
            <a:extLst>
              <a:ext uri="{FF2B5EF4-FFF2-40B4-BE49-F238E27FC236}">
                <a16:creationId xmlns:a16="http://schemas.microsoft.com/office/drawing/2014/main" id="{EB0064A6-CB9B-C749-D22A-D1BABE996BE4}"/>
              </a:ext>
            </a:extLst>
          </p:cNvPr>
          <p:cNvPicPr>
            <a:picLocks noChangeAspect="1"/>
          </p:cNvPicPr>
          <p:nvPr/>
        </p:nvPicPr>
        <p:blipFill>
          <a:blip r:embed="rId2"/>
          <a:stretch>
            <a:fillRect/>
          </a:stretch>
        </p:blipFill>
        <p:spPr>
          <a:xfrm>
            <a:off x="2738926" y="464093"/>
            <a:ext cx="683797" cy="683797"/>
          </a:xfrm>
          <a:prstGeom prst="rect">
            <a:avLst/>
          </a:prstGeom>
        </p:spPr>
      </p:pic>
      <p:pic>
        <p:nvPicPr>
          <p:cNvPr id="30" name="Picture 29">
            <a:extLst>
              <a:ext uri="{FF2B5EF4-FFF2-40B4-BE49-F238E27FC236}">
                <a16:creationId xmlns:a16="http://schemas.microsoft.com/office/drawing/2014/main" id="{2E19FD1D-B056-D251-D7B1-9FA92F8C212F}"/>
              </a:ext>
            </a:extLst>
          </p:cNvPr>
          <p:cNvPicPr>
            <a:picLocks noChangeAspect="1"/>
          </p:cNvPicPr>
          <p:nvPr/>
        </p:nvPicPr>
        <p:blipFill>
          <a:blip r:embed="rId2"/>
          <a:stretch>
            <a:fillRect/>
          </a:stretch>
        </p:blipFill>
        <p:spPr>
          <a:xfrm>
            <a:off x="2738927" y="1711417"/>
            <a:ext cx="683797" cy="683797"/>
          </a:xfrm>
          <a:prstGeom prst="rect">
            <a:avLst/>
          </a:prstGeom>
        </p:spPr>
      </p:pic>
      <p:pic>
        <p:nvPicPr>
          <p:cNvPr id="31" name="Picture 30">
            <a:extLst>
              <a:ext uri="{FF2B5EF4-FFF2-40B4-BE49-F238E27FC236}">
                <a16:creationId xmlns:a16="http://schemas.microsoft.com/office/drawing/2014/main" id="{130C33B6-A570-A235-2C73-4A7171330E03}"/>
              </a:ext>
            </a:extLst>
          </p:cNvPr>
          <p:cNvPicPr>
            <a:picLocks noChangeAspect="1"/>
          </p:cNvPicPr>
          <p:nvPr/>
        </p:nvPicPr>
        <p:blipFill>
          <a:blip r:embed="rId2"/>
          <a:stretch>
            <a:fillRect/>
          </a:stretch>
        </p:blipFill>
        <p:spPr>
          <a:xfrm>
            <a:off x="2738925" y="2883471"/>
            <a:ext cx="683797" cy="683797"/>
          </a:xfrm>
          <a:prstGeom prst="rect">
            <a:avLst/>
          </a:prstGeom>
        </p:spPr>
      </p:pic>
      <p:pic>
        <p:nvPicPr>
          <p:cNvPr id="34" name="Picture 33">
            <a:extLst>
              <a:ext uri="{FF2B5EF4-FFF2-40B4-BE49-F238E27FC236}">
                <a16:creationId xmlns:a16="http://schemas.microsoft.com/office/drawing/2014/main" id="{EA484B88-869B-0C00-ED10-289B138B2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573" y="1578751"/>
            <a:ext cx="1294195" cy="873858"/>
          </a:xfrm>
          <a:prstGeom prst="rect">
            <a:avLst/>
          </a:prstGeom>
        </p:spPr>
      </p:pic>
      <p:sp>
        <p:nvSpPr>
          <p:cNvPr id="35" name="Rounded Rectangle 34">
            <a:extLst>
              <a:ext uri="{FF2B5EF4-FFF2-40B4-BE49-F238E27FC236}">
                <a16:creationId xmlns:a16="http://schemas.microsoft.com/office/drawing/2014/main" id="{54221AB4-2118-194E-9478-EC17EE80F860}"/>
              </a:ext>
            </a:extLst>
          </p:cNvPr>
          <p:cNvSpPr/>
          <p:nvPr/>
        </p:nvSpPr>
        <p:spPr>
          <a:xfrm>
            <a:off x="2572729" y="358330"/>
            <a:ext cx="3183354" cy="3928103"/>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EDA3AED-E387-119F-B8BC-2887D1DDE8F6}"/>
              </a:ext>
            </a:extLst>
          </p:cNvPr>
          <p:cNvSpPr txBox="1"/>
          <p:nvPr/>
        </p:nvSpPr>
        <p:spPr>
          <a:xfrm>
            <a:off x="3197717" y="3640102"/>
            <a:ext cx="2117887" cy="646331"/>
          </a:xfrm>
          <a:prstGeom prst="rect">
            <a:avLst/>
          </a:prstGeom>
          <a:noFill/>
        </p:spPr>
        <p:txBody>
          <a:bodyPr wrap="none" rtlCol="0">
            <a:spAutoFit/>
          </a:bodyPr>
          <a:lstStyle/>
          <a:p>
            <a:pPr algn="ctr"/>
            <a:r>
              <a:rPr lang="en-US" u="sng" dirty="0">
                <a:latin typeface="Avenir Book" charset="0"/>
                <a:ea typeface="Avenir Book" charset="0"/>
                <a:cs typeface="Avenir Book" charset="0"/>
              </a:rPr>
              <a:t>“Inside” network  </a:t>
            </a:r>
          </a:p>
          <a:p>
            <a:pPr algn="ctr"/>
            <a:r>
              <a:rPr lang="en-US" dirty="0">
                <a:latin typeface="Avenir Book" charset="0"/>
                <a:ea typeface="Avenir Book" charset="0"/>
                <a:cs typeface="Avenir Book" charset="0"/>
              </a:rPr>
              <a:t>192.168.1.0/24</a:t>
            </a:r>
          </a:p>
        </p:txBody>
      </p:sp>
      <p:sp>
        <p:nvSpPr>
          <p:cNvPr id="40" name="TextBox 39">
            <a:extLst>
              <a:ext uri="{FF2B5EF4-FFF2-40B4-BE49-F238E27FC236}">
                <a16:creationId xmlns:a16="http://schemas.microsoft.com/office/drawing/2014/main" id="{E1F9844B-6B03-D1E7-3D46-0F09225BF1A9}"/>
              </a:ext>
            </a:extLst>
          </p:cNvPr>
          <p:cNvSpPr txBox="1"/>
          <p:nvPr/>
        </p:nvSpPr>
        <p:spPr>
          <a:xfrm>
            <a:off x="2572729" y="2273177"/>
            <a:ext cx="1327608" cy="307777"/>
          </a:xfrm>
          <a:prstGeom prst="rect">
            <a:avLst/>
          </a:prstGeom>
          <a:noFill/>
        </p:spPr>
        <p:txBody>
          <a:bodyPr wrap="none" rtlCol="0">
            <a:spAutoFit/>
          </a:bodyPr>
          <a:lstStyle/>
          <a:p>
            <a:r>
              <a:rPr lang="en-US" sz="1400" dirty="0">
                <a:latin typeface="Avenir Book" panose="02000503020000020003" pitchFamily="2" charset="0"/>
              </a:rPr>
              <a:t>192.168.1.101</a:t>
            </a:r>
          </a:p>
        </p:txBody>
      </p:sp>
      <p:sp>
        <p:nvSpPr>
          <p:cNvPr id="42" name="Cloud 41">
            <a:extLst>
              <a:ext uri="{FF2B5EF4-FFF2-40B4-BE49-F238E27FC236}">
                <a16:creationId xmlns:a16="http://schemas.microsoft.com/office/drawing/2014/main" id="{B822E529-26CB-D404-DFE5-D58C5DCD2F56}"/>
              </a:ext>
            </a:extLst>
          </p:cNvPr>
          <p:cNvSpPr/>
          <p:nvPr/>
        </p:nvSpPr>
        <p:spPr>
          <a:xfrm>
            <a:off x="7774613" y="1426726"/>
            <a:ext cx="1879335" cy="1154228"/>
          </a:xfrm>
          <a:prstGeom prst="cloud">
            <a:avLst/>
          </a:prstGeom>
          <a:solidFill>
            <a:schemeClr val="tx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reeform 42">
            <a:extLst>
              <a:ext uri="{FF2B5EF4-FFF2-40B4-BE49-F238E27FC236}">
                <a16:creationId xmlns:a16="http://schemas.microsoft.com/office/drawing/2014/main" id="{532A0D3A-39A7-E99E-1338-8C79D29F77B2}"/>
              </a:ext>
            </a:extLst>
          </p:cNvPr>
          <p:cNvSpPr/>
          <p:nvPr/>
        </p:nvSpPr>
        <p:spPr>
          <a:xfrm>
            <a:off x="7876485" y="1513698"/>
            <a:ext cx="1676116" cy="501981"/>
          </a:xfrm>
          <a:custGeom>
            <a:avLst/>
            <a:gdLst>
              <a:gd name="connsiteX0" fmla="*/ 0 w 836342"/>
              <a:gd name="connsiteY0" fmla="*/ 508005 h 508005"/>
              <a:gd name="connsiteX1" fmla="*/ 267630 w 836342"/>
              <a:gd name="connsiteY1" fmla="*/ 385342 h 508005"/>
              <a:gd name="connsiteX2" fmla="*/ 423747 w 836342"/>
              <a:gd name="connsiteY2" fmla="*/ 6200 h 508005"/>
              <a:gd name="connsiteX3" fmla="*/ 836342 w 836342"/>
              <a:gd name="connsiteY3" fmla="*/ 140015 h 508005"/>
            </a:gdLst>
            <a:ahLst/>
            <a:cxnLst>
              <a:cxn ang="0">
                <a:pos x="connsiteX0" y="connsiteY0"/>
              </a:cxn>
              <a:cxn ang="0">
                <a:pos x="connsiteX1" y="connsiteY1"/>
              </a:cxn>
              <a:cxn ang="0">
                <a:pos x="connsiteX2" y="connsiteY2"/>
              </a:cxn>
              <a:cxn ang="0">
                <a:pos x="connsiteX3" y="connsiteY3"/>
              </a:cxn>
            </a:cxnLst>
            <a:rect l="l" t="t" r="r" b="b"/>
            <a:pathLst>
              <a:path w="836342" h="508005">
                <a:moveTo>
                  <a:pt x="0" y="508005"/>
                </a:moveTo>
                <a:cubicBezTo>
                  <a:pt x="98503" y="488490"/>
                  <a:pt x="197006" y="468976"/>
                  <a:pt x="267630" y="385342"/>
                </a:cubicBezTo>
                <a:cubicBezTo>
                  <a:pt x="338254" y="301708"/>
                  <a:pt x="328962" y="47088"/>
                  <a:pt x="423747" y="6200"/>
                </a:cubicBezTo>
                <a:cubicBezTo>
                  <a:pt x="518532" y="-34688"/>
                  <a:pt x="836342" y="140015"/>
                  <a:pt x="836342" y="140015"/>
                </a:cubicBezTo>
              </a:path>
            </a:pathLst>
          </a:custGeom>
          <a:noFill/>
          <a:ln w="28575">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8F34722-1288-9DB1-5D33-1C60B4468B4F}"/>
              </a:ext>
            </a:extLst>
          </p:cNvPr>
          <p:cNvPicPr>
            <a:picLocks noChangeAspect="1"/>
          </p:cNvPicPr>
          <p:nvPr/>
        </p:nvPicPr>
        <p:blipFill>
          <a:blip r:embed="rId2"/>
          <a:stretch>
            <a:fillRect/>
          </a:stretch>
        </p:blipFill>
        <p:spPr>
          <a:xfrm>
            <a:off x="9425252" y="1140600"/>
            <a:ext cx="825012" cy="825012"/>
          </a:xfrm>
          <a:prstGeom prst="rect">
            <a:avLst/>
          </a:prstGeom>
        </p:spPr>
      </p:pic>
      <p:sp>
        <p:nvSpPr>
          <p:cNvPr id="46" name="TextBox 45">
            <a:extLst>
              <a:ext uri="{FF2B5EF4-FFF2-40B4-BE49-F238E27FC236}">
                <a16:creationId xmlns:a16="http://schemas.microsoft.com/office/drawing/2014/main" id="{32AE6A9D-5FE4-ACA1-06BA-DCBB3F8D1CA0}"/>
              </a:ext>
            </a:extLst>
          </p:cNvPr>
          <p:cNvSpPr txBox="1"/>
          <p:nvPr/>
        </p:nvSpPr>
        <p:spPr>
          <a:xfrm>
            <a:off x="7894851" y="2656016"/>
            <a:ext cx="1761380" cy="369332"/>
          </a:xfrm>
          <a:prstGeom prst="rect">
            <a:avLst/>
          </a:prstGeom>
          <a:noFill/>
        </p:spPr>
        <p:txBody>
          <a:bodyPr wrap="none" rtlCol="0">
            <a:spAutoFit/>
          </a:bodyPr>
          <a:lstStyle/>
          <a:p>
            <a:r>
              <a:rPr lang="en-US" dirty="0">
                <a:latin typeface="Avenir Book" charset="0"/>
                <a:ea typeface="Avenir Book" charset="0"/>
                <a:cs typeface="Avenir Book" charset="0"/>
              </a:rPr>
              <a:t>Rest of Internet</a:t>
            </a:r>
          </a:p>
        </p:txBody>
      </p:sp>
      <p:sp>
        <p:nvSpPr>
          <p:cNvPr id="47" name="TextBox 46">
            <a:extLst>
              <a:ext uri="{FF2B5EF4-FFF2-40B4-BE49-F238E27FC236}">
                <a16:creationId xmlns:a16="http://schemas.microsoft.com/office/drawing/2014/main" id="{84561679-DA03-8235-F3E0-87BCF4828F03}"/>
              </a:ext>
            </a:extLst>
          </p:cNvPr>
          <p:cNvSpPr txBox="1"/>
          <p:nvPr/>
        </p:nvSpPr>
        <p:spPr>
          <a:xfrm>
            <a:off x="9653948" y="1242060"/>
            <a:ext cx="312906" cy="369332"/>
          </a:xfrm>
          <a:prstGeom prst="rect">
            <a:avLst/>
          </a:prstGeom>
          <a:noFill/>
        </p:spPr>
        <p:txBody>
          <a:bodyPr wrap="none" rtlCol="0">
            <a:spAutoFit/>
          </a:bodyPr>
          <a:lstStyle/>
          <a:p>
            <a:r>
              <a:rPr lang="en-US" dirty="0">
                <a:latin typeface="Avenir Book" charset="0"/>
                <a:ea typeface="Avenir Book" charset="0"/>
                <a:cs typeface="Avenir Book" charset="0"/>
              </a:rPr>
              <a:t>S</a:t>
            </a:r>
          </a:p>
        </p:txBody>
      </p:sp>
      <p:sp>
        <p:nvSpPr>
          <p:cNvPr id="49" name="TextBox 48">
            <a:extLst>
              <a:ext uri="{FF2B5EF4-FFF2-40B4-BE49-F238E27FC236}">
                <a16:creationId xmlns:a16="http://schemas.microsoft.com/office/drawing/2014/main" id="{51773971-852D-FDB9-446C-AD35C84D8390}"/>
              </a:ext>
            </a:extLst>
          </p:cNvPr>
          <p:cNvSpPr txBox="1"/>
          <p:nvPr/>
        </p:nvSpPr>
        <p:spPr>
          <a:xfrm>
            <a:off x="269683" y="4367078"/>
            <a:ext cx="10972800" cy="461665"/>
          </a:xfrm>
          <a:prstGeom prst="rect">
            <a:avLst/>
          </a:prstGeom>
          <a:noFill/>
        </p:spPr>
        <p:txBody>
          <a:bodyPr wrap="square" rtlCol="0">
            <a:spAutoFit/>
          </a:bodyPr>
          <a:lstStyle/>
          <a:p>
            <a:r>
              <a:rPr lang="en-US" sz="2400" u="sng" dirty="0">
                <a:latin typeface="Avenir Book" charset="0"/>
                <a:ea typeface="Avenir Book" charset="0"/>
                <a:cs typeface="Avenir Book" charset="0"/>
              </a:rPr>
              <a:t>What happens when outside host S wants to connect to inside host A?</a:t>
            </a:r>
          </a:p>
        </p:txBody>
      </p:sp>
      <p:sp>
        <p:nvSpPr>
          <p:cNvPr id="3" name="TextBox 2">
            <a:extLst>
              <a:ext uri="{FF2B5EF4-FFF2-40B4-BE49-F238E27FC236}">
                <a16:creationId xmlns:a16="http://schemas.microsoft.com/office/drawing/2014/main" id="{2AD39723-9623-A8D2-72FC-16C14100A302}"/>
              </a:ext>
            </a:extLst>
          </p:cNvPr>
          <p:cNvSpPr txBox="1"/>
          <p:nvPr/>
        </p:nvSpPr>
        <p:spPr>
          <a:xfrm>
            <a:off x="2883615" y="510638"/>
            <a:ext cx="343364" cy="369332"/>
          </a:xfrm>
          <a:prstGeom prst="rect">
            <a:avLst/>
          </a:prstGeom>
          <a:noFill/>
        </p:spPr>
        <p:txBody>
          <a:bodyPr wrap="none" rtlCol="0">
            <a:spAutoFit/>
          </a:bodyPr>
          <a:lstStyle/>
          <a:p>
            <a:r>
              <a:rPr lang="en-US" dirty="0">
                <a:latin typeface="Avenir Book" charset="0"/>
                <a:ea typeface="Avenir Book" charset="0"/>
                <a:cs typeface="Avenir Book" charset="0"/>
              </a:rPr>
              <a:t>A</a:t>
            </a:r>
          </a:p>
        </p:txBody>
      </p:sp>
      <p:sp>
        <p:nvSpPr>
          <p:cNvPr id="7" name="TextBox 6">
            <a:extLst>
              <a:ext uri="{FF2B5EF4-FFF2-40B4-BE49-F238E27FC236}">
                <a16:creationId xmlns:a16="http://schemas.microsoft.com/office/drawing/2014/main" id="{6F9D60C9-15E4-3BE1-B152-553B38696810}"/>
              </a:ext>
            </a:extLst>
          </p:cNvPr>
          <p:cNvSpPr txBox="1"/>
          <p:nvPr/>
        </p:nvSpPr>
        <p:spPr>
          <a:xfrm>
            <a:off x="2913915" y="1780068"/>
            <a:ext cx="330540" cy="369332"/>
          </a:xfrm>
          <a:prstGeom prst="rect">
            <a:avLst/>
          </a:prstGeom>
          <a:noFill/>
        </p:spPr>
        <p:txBody>
          <a:bodyPr wrap="none" rtlCol="0">
            <a:spAutoFit/>
          </a:bodyPr>
          <a:lstStyle/>
          <a:p>
            <a:r>
              <a:rPr lang="en-US" dirty="0">
                <a:latin typeface="Avenir Book" charset="0"/>
                <a:ea typeface="Avenir Book" charset="0"/>
                <a:cs typeface="Avenir Book" charset="0"/>
              </a:rPr>
              <a:t>B</a:t>
            </a:r>
          </a:p>
        </p:txBody>
      </p:sp>
      <p:sp>
        <p:nvSpPr>
          <p:cNvPr id="8" name="TextBox 7">
            <a:extLst>
              <a:ext uri="{FF2B5EF4-FFF2-40B4-BE49-F238E27FC236}">
                <a16:creationId xmlns:a16="http://schemas.microsoft.com/office/drawing/2014/main" id="{935318D3-0D36-B8D0-09A3-4A3924FD6CDD}"/>
              </a:ext>
            </a:extLst>
          </p:cNvPr>
          <p:cNvSpPr txBox="1"/>
          <p:nvPr/>
        </p:nvSpPr>
        <p:spPr>
          <a:xfrm>
            <a:off x="2910396" y="2955511"/>
            <a:ext cx="346570" cy="369332"/>
          </a:xfrm>
          <a:prstGeom prst="rect">
            <a:avLst/>
          </a:prstGeom>
          <a:noFill/>
        </p:spPr>
        <p:txBody>
          <a:bodyPr wrap="none" rtlCol="0">
            <a:spAutoFit/>
          </a:bodyPr>
          <a:lstStyle/>
          <a:p>
            <a:r>
              <a:rPr lang="en-US" dirty="0">
                <a:latin typeface="Avenir Book" charset="0"/>
                <a:ea typeface="Avenir Book" charset="0"/>
                <a:cs typeface="Avenir Book" charset="0"/>
              </a:rPr>
              <a:t>C</a:t>
            </a:r>
          </a:p>
        </p:txBody>
      </p:sp>
      <p:sp>
        <p:nvSpPr>
          <p:cNvPr id="15" name="TextBox 14">
            <a:extLst>
              <a:ext uri="{FF2B5EF4-FFF2-40B4-BE49-F238E27FC236}">
                <a16:creationId xmlns:a16="http://schemas.microsoft.com/office/drawing/2014/main" id="{91F316B8-0DE1-341F-0FE8-5876E9880691}"/>
              </a:ext>
            </a:extLst>
          </p:cNvPr>
          <p:cNvSpPr txBox="1"/>
          <p:nvPr/>
        </p:nvSpPr>
        <p:spPr>
          <a:xfrm>
            <a:off x="6011439" y="2076818"/>
            <a:ext cx="320922" cy="369332"/>
          </a:xfrm>
          <a:prstGeom prst="rect">
            <a:avLst/>
          </a:prstGeom>
          <a:noFill/>
        </p:spPr>
        <p:txBody>
          <a:bodyPr wrap="none" rtlCol="0">
            <a:spAutoFit/>
          </a:bodyPr>
          <a:lstStyle/>
          <a:p>
            <a:r>
              <a:rPr lang="en-US" dirty="0">
                <a:latin typeface="Avenir Book" charset="0"/>
                <a:ea typeface="Avenir Book" charset="0"/>
                <a:cs typeface="Avenir Book" charset="0"/>
              </a:rPr>
              <a:t>R</a:t>
            </a:r>
          </a:p>
        </p:txBody>
      </p:sp>
    </p:spTree>
    <p:extLst>
      <p:ext uri="{BB962C8B-B14F-4D97-AF65-F5344CB8AC3E}">
        <p14:creationId xmlns:p14="http://schemas.microsoft.com/office/powerpoint/2010/main" val="3194625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69AF886-B574-8503-0C4E-C3B0E3BBF11C}"/>
              </a:ext>
            </a:extLst>
          </p:cNvPr>
          <p:cNvCxnSpPr>
            <a:cxnSpLocks/>
          </p:cNvCxnSpPr>
          <p:nvPr/>
        </p:nvCxnSpPr>
        <p:spPr>
          <a:xfrm flipH="1" flipV="1">
            <a:off x="3106122" y="200627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24">
            <a:extLst>
              <a:ext uri="{FF2B5EF4-FFF2-40B4-BE49-F238E27FC236}">
                <a16:creationId xmlns:a16="http://schemas.microsoft.com/office/drawing/2014/main" id="{8EA728DF-7DF8-D057-E876-51D83A7A9F42}"/>
              </a:ext>
            </a:extLst>
          </p:cNvPr>
          <p:cNvCxnSpPr>
            <a:cxnSpLocks/>
            <a:stCxn id="34" idx="1"/>
          </p:cNvCxnSpPr>
          <p:nvPr/>
        </p:nvCxnSpPr>
        <p:spPr>
          <a:xfrm rot="10800000">
            <a:off x="3055297" y="77644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24">
            <a:extLst>
              <a:ext uri="{FF2B5EF4-FFF2-40B4-BE49-F238E27FC236}">
                <a16:creationId xmlns:a16="http://schemas.microsoft.com/office/drawing/2014/main" id="{3F2ED57B-C42E-4023-FF9D-D826EB6F4169}"/>
              </a:ext>
            </a:extLst>
          </p:cNvPr>
          <p:cNvCxnSpPr>
            <a:cxnSpLocks/>
            <a:stCxn id="34" idx="1"/>
          </p:cNvCxnSpPr>
          <p:nvPr/>
        </p:nvCxnSpPr>
        <p:spPr>
          <a:xfrm rot="10800000" flipV="1">
            <a:off x="3106127" y="201567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24">
            <a:extLst>
              <a:ext uri="{FF2B5EF4-FFF2-40B4-BE49-F238E27FC236}">
                <a16:creationId xmlns:a16="http://schemas.microsoft.com/office/drawing/2014/main" id="{8527216C-72F9-CCC4-3607-9B1D7A7F4C02}"/>
              </a:ext>
            </a:extLst>
          </p:cNvPr>
          <p:cNvCxnSpPr>
            <a:cxnSpLocks/>
            <a:stCxn id="34" idx="3"/>
          </p:cNvCxnSpPr>
          <p:nvPr/>
        </p:nvCxnSpPr>
        <p:spPr>
          <a:xfrm flipV="1">
            <a:off x="6819768" y="2015679"/>
            <a:ext cx="1523487"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F696CB-158A-899F-57E5-A152D131B7CC}"/>
              </a:ext>
            </a:extLst>
          </p:cNvPr>
          <p:cNvSpPr txBox="1"/>
          <p:nvPr/>
        </p:nvSpPr>
        <p:spPr>
          <a:xfrm>
            <a:off x="2687791" y="1035771"/>
            <a:ext cx="1327608" cy="307777"/>
          </a:xfrm>
          <a:prstGeom prst="rect">
            <a:avLst/>
          </a:prstGeom>
          <a:noFill/>
        </p:spPr>
        <p:txBody>
          <a:bodyPr wrap="none" rtlCol="0">
            <a:spAutoFit/>
          </a:bodyPr>
          <a:lstStyle/>
          <a:p>
            <a:r>
              <a:rPr lang="en-US" sz="1400" dirty="0">
                <a:latin typeface="Avenir Book" panose="02000503020000020003" pitchFamily="2" charset="0"/>
              </a:rPr>
              <a:t>192.168.1.100</a:t>
            </a:r>
          </a:p>
        </p:txBody>
      </p:sp>
      <p:sp>
        <p:nvSpPr>
          <p:cNvPr id="12" name="Rectangle 11">
            <a:extLst>
              <a:ext uri="{FF2B5EF4-FFF2-40B4-BE49-F238E27FC236}">
                <a16:creationId xmlns:a16="http://schemas.microsoft.com/office/drawing/2014/main" id="{62D647A7-5730-83B3-981B-2535CB02D86E}"/>
              </a:ext>
            </a:extLst>
          </p:cNvPr>
          <p:cNvSpPr/>
          <p:nvPr/>
        </p:nvSpPr>
        <p:spPr>
          <a:xfrm>
            <a:off x="3312840" y="6794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0B33EB-5B7D-6D2A-34D2-E5775EA3AF4F}"/>
              </a:ext>
            </a:extLst>
          </p:cNvPr>
          <p:cNvSpPr/>
          <p:nvPr/>
        </p:nvSpPr>
        <p:spPr>
          <a:xfrm>
            <a:off x="3310862" y="18961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BA5F8E-ED5A-33F0-BC6A-99591E9F35D0}"/>
              </a:ext>
            </a:extLst>
          </p:cNvPr>
          <p:cNvSpPr/>
          <p:nvPr/>
        </p:nvSpPr>
        <p:spPr>
          <a:xfrm>
            <a:off x="3310862" y="311049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C63AA0-93F8-66CE-06E0-9A1CBEB63111}"/>
              </a:ext>
            </a:extLst>
          </p:cNvPr>
          <p:cNvSpPr/>
          <p:nvPr/>
        </p:nvSpPr>
        <p:spPr>
          <a:xfrm>
            <a:off x="5298842" y="19116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EEA0CE-A010-DB4F-322C-A44F7ED44828}"/>
              </a:ext>
            </a:extLst>
          </p:cNvPr>
          <p:cNvSpPr/>
          <p:nvPr/>
        </p:nvSpPr>
        <p:spPr>
          <a:xfrm>
            <a:off x="6812800" y="193194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8EA8D0-A092-3EC2-BD2E-CB835B86C21B}"/>
              </a:ext>
            </a:extLst>
          </p:cNvPr>
          <p:cNvSpPr txBox="1"/>
          <p:nvPr/>
        </p:nvSpPr>
        <p:spPr>
          <a:xfrm>
            <a:off x="2749187" y="3440645"/>
            <a:ext cx="930063" cy="307777"/>
          </a:xfrm>
          <a:prstGeom prst="rect">
            <a:avLst/>
          </a:prstGeom>
          <a:noFill/>
        </p:spPr>
        <p:txBody>
          <a:bodyPr wrap="none" rtlCol="0">
            <a:spAutoFit/>
          </a:bodyPr>
          <a:lstStyle/>
          <a:p>
            <a:r>
              <a:rPr lang="en-US" sz="1400" dirty="0">
                <a:latin typeface="Avenir Book" panose="02000503020000020003" pitchFamily="2" charset="0"/>
              </a:rPr>
              <a:t>1.2.1.102</a:t>
            </a:r>
          </a:p>
        </p:txBody>
      </p:sp>
      <p:sp>
        <p:nvSpPr>
          <p:cNvPr id="24" name="TextBox 23">
            <a:extLst>
              <a:ext uri="{FF2B5EF4-FFF2-40B4-BE49-F238E27FC236}">
                <a16:creationId xmlns:a16="http://schemas.microsoft.com/office/drawing/2014/main" id="{9C1C9027-2DE8-24A2-7C99-52E00FB15378}"/>
              </a:ext>
            </a:extLst>
          </p:cNvPr>
          <p:cNvSpPr txBox="1"/>
          <p:nvPr/>
        </p:nvSpPr>
        <p:spPr>
          <a:xfrm>
            <a:off x="4576483" y="2327160"/>
            <a:ext cx="1128835" cy="307777"/>
          </a:xfrm>
          <a:prstGeom prst="rect">
            <a:avLst/>
          </a:prstGeom>
          <a:noFill/>
        </p:spPr>
        <p:txBody>
          <a:bodyPr wrap="none" rtlCol="0">
            <a:spAutoFit/>
          </a:bodyPr>
          <a:lstStyle/>
          <a:p>
            <a:r>
              <a:rPr lang="en-US" sz="1400" dirty="0">
                <a:latin typeface="Avenir Book" panose="02000503020000020003" pitchFamily="2" charset="0"/>
              </a:rPr>
              <a:t>192.168.1.1</a:t>
            </a:r>
          </a:p>
        </p:txBody>
      </p:sp>
      <p:sp>
        <p:nvSpPr>
          <p:cNvPr id="25" name="TextBox 24">
            <a:extLst>
              <a:ext uri="{FF2B5EF4-FFF2-40B4-BE49-F238E27FC236}">
                <a16:creationId xmlns:a16="http://schemas.microsoft.com/office/drawing/2014/main" id="{8F8E29C4-2C01-D0F7-137E-9F0DE9EAF928}"/>
              </a:ext>
            </a:extLst>
          </p:cNvPr>
          <p:cNvSpPr txBox="1"/>
          <p:nvPr/>
        </p:nvSpPr>
        <p:spPr>
          <a:xfrm>
            <a:off x="6644402" y="2370012"/>
            <a:ext cx="731290" cy="307777"/>
          </a:xfrm>
          <a:prstGeom prst="rect">
            <a:avLst/>
          </a:prstGeom>
          <a:noFill/>
        </p:spPr>
        <p:txBody>
          <a:bodyPr wrap="none" rtlCol="0">
            <a:spAutoFit/>
          </a:bodyPr>
          <a:lstStyle/>
          <a:p>
            <a:r>
              <a:rPr lang="en-US" sz="1400" dirty="0">
                <a:latin typeface="Avenir Book" panose="02000503020000020003" pitchFamily="2" charset="0"/>
              </a:rPr>
              <a:t>5.6.7.8</a:t>
            </a:r>
          </a:p>
        </p:txBody>
      </p:sp>
      <p:sp>
        <p:nvSpPr>
          <p:cNvPr id="26" name="TextBox 25">
            <a:extLst>
              <a:ext uri="{FF2B5EF4-FFF2-40B4-BE49-F238E27FC236}">
                <a16:creationId xmlns:a16="http://schemas.microsoft.com/office/drawing/2014/main" id="{0158F877-5244-90F3-663E-56A688976869}"/>
              </a:ext>
            </a:extLst>
          </p:cNvPr>
          <p:cNvSpPr txBox="1"/>
          <p:nvPr/>
        </p:nvSpPr>
        <p:spPr>
          <a:xfrm>
            <a:off x="5145016" y="205956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27" name="TextBox 26">
            <a:extLst>
              <a:ext uri="{FF2B5EF4-FFF2-40B4-BE49-F238E27FC236}">
                <a16:creationId xmlns:a16="http://schemas.microsoft.com/office/drawing/2014/main" id="{4CF48D38-1C73-D269-53C8-7711C64E134F}"/>
              </a:ext>
            </a:extLst>
          </p:cNvPr>
          <p:cNvSpPr txBox="1"/>
          <p:nvPr/>
        </p:nvSpPr>
        <p:spPr>
          <a:xfrm>
            <a:off x="6747729" y="2069952"/>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29" name="Picture 28">
            <a:extLst>
              <a:ext uri="{FF2B5EF4-FFF2-40B4-BE49-F238E27FC236}">
                <a16:creationId xmlns:a16="http://schemas.microsoft.com/office/drawing/2014/main" id="{EB0064A6-CB9B-C749-D22A-D1BABE996BE4}"/>
              </a:ext>
            </a:extLst>
          </p:cNvPr>
          <p:cNvPicPr>
            <a:picLocks noChangeAspect="1"/>
          </p:cNvPicPr>
          <p:nvPr/>
        </p:nvPicPr>
        <p:blipFill>
          <a:blip r:embed="rId2"/>
          <a:stretch>
            <a:fillRect/>
          </a:stretch>
        </p:blipFill>
        <p:spPr>
          <a:xfrm>
            <a:off x="2738926" y="464093"/>
            <a:ext cx="683797" cy="683797"/>
          </a:xfrm>
          <a:prstGeom prst="rect">
            <a:avLst/>
          </a:prstGeom>
        </p:spPr>
      </p:pic>
      <p:pic>
        <p:nvPicPr>
          <p:cNvPr id="30" name="Picture 29">
            <a:extLst>
              <a:ext uri="{FF2B5EF4-FFF2-40B4-BE49-F238E27FC236}">
                <a16:creationId xmlns:a16="http://schemas.microsoft.com/office/drawing/2014/main" id="{2E19FD1D-B056-D251-D7B1-9FA92F8C212F}"/>
              </a:ext>
            </a:extLst>
          </p:cNvPr>
          <p:cNvPicPr>
            <a:picLocks noChangeAspect="1"/>
          </p:cNvPicPr>
          <p:nvPr/>
        </p:nvPicPr>
        <p:blipFill>
          <a:blip r:embed="rId2"/>
          <a:stretch>
            <a:fillRect/>
          </a:stretch>
        </p:blipFill>
        <p:spPr>
          <a:xfrm>
            <a:off x="2738927" y="1711417"/>
            <a:ext cx="683797" cy="683797"/>
          </a:xfrm>
          <a:prstGeom prst="rect">
            <a:avLst/>
          </a:prstGeom>
        </p:spPr>
      </p:pic>
      <p:pic>
        <p:nvPicPr>
          <p:cNvPr id="31" name="Picture 30">
            <a:extLst>
              <a:ext uri="{FF2B5EF4-FFF2-40B4-BE49-F238E27FC236}">
                <a16:creationId xmlns:a16="http://schemas.microsoft.com/office/drawing/2014/main" id="{130C33B6-A570-A235-2C73-4A7171330E03}"/>
              </a:ext>
            </a:extLst>
          </p:cNvPr>
          <p:cNvPicPr>
            <a:picLocks noChangeAspect="1"/>
          </p:cNvPicPr>
          <p:nvPr/>
        </p:nvPicPr>
        <p:blipFill>
          <a:blip r:embed="rId2"/>
          <a:stretch>
            <a:fillRect/>
          </a:stretch>
        </p:blipFill>
        <p:spPr>
          <a:xfrm>
            <a:off x="2738925" y="2883471"/>
            <a:ext cx="683797" cy="683797"/>
          </a:xfrm>
          <a:prstGeom prst="rect">
            <a:avLst/>
          </a:prstGeom>
        </p:spPr>
      </p:pic>
      <p:pic>
        <p:nvPicPr>
          <p:cNvPr id="34" name="Picture 33">
            <a:extLst>
              <a:ext uri="{FF2B5EF4-FFF2-40B4-BE49-F238E27FC236}">
                <a16:creationId xmlns:a16="http://schemas.microsoft.com/office/drawing/2014/main" id="{EA484B88-869B-0C00-ED10-289B138B2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573" y="1578751"/>
            <a:ext cx="1294195" cy="873858"/>
          </a:xfrm>
          <a:prstGeom prst="rect">
            <a:avLst/>
          </a:prstGeom>
        </p:spPr>
      </p:pic>
      <p:sp>
        <p:nvSpPr>
          <p:cNvPr id="35" name="Rounded Rectangle 34">
            <a:extLst>
              <a:ext uri="{FF2B5EF4-FFF2-40B4-BE49-F238E27FC236}">
                <a16:creationId xmlns:a16="http://schemas.microsoft.com/office/drawing/2014/main" id="{54221AB4-2118-194E-9478-EC17EE80F860}"/>
              </a:ext>
            </a:extLst>
          </p:cNvPr>
          <p:cNvSpPr/>
          <p:nvPr/>
        </p:nvSpPr>
        <p:spPr>
          <a:xfrm>
            <a:off x="2572729" y="358330"/>
            <a:ext cx="3183354" cy="3928103"/>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EDA3AED-E387-119F-B8BC-2887D1DDE8F6}"/>
              </a:ext>
            </a:extLst>
          </p:cNvPr>
          <p:cNvSpPr txBox="1"/>
          <p:nvPr/>
        </p:nvSpPr>
        <p:spPr>
          <a:xfrm>
            <a:off x="3197717" y="3640102"/>
            <a:ext cx="2117887" cy="646331"/>
          </a:xfrm>
          <a:prstGeom prst="rect">
            <a:avLst/>
          </a:prstGeom>
          <a:noFill/>
        </p:spPr>
        <p:txBody>
          <a:bodyPr wrap="none" rtlCol="0">
            <a:spAutoFit/>
          </a:bodyPr>
          <a:lstStyle/>
          <a:p>
            <a:pPr algn="ctr"/>
            <a:r>
              <a:rPr lang="en-US" u="sng" dirty="0">
                <a:latin typeface="Avenir Book" charset="0"/>
                <a:ea typeface="Avenir Book" charset="0"/>
                <a:cs typeface="Avenir Book" charset="0"/>
              </a:rPr>
              <a:t>“Inside” network  </a:t>
            </a:r>
          </a:p>
          <a:p>
            <a:pPr algn="ctr"/>
            <a:r>
              <a:rPr lang="en-US" dirty="0">
                <a:latin typeface="Avenir Book" charset="0"/>
                <a:ea typeface="Avenir Book" charset="0"/>
                <a:cs typeface="Avenir Book" charset="0"/>
              </a:rPr>
              <a:t>192.168.1.0/24</a:t>
            </a:r>
          </a:p>
        </p:txBody>
      </p:sp>
      <p:sp>
        <p:nvSpPr>
          <p:cNvPr id="40" name="TextBox 39">
            <a:extLst>
              <a:ext uri="{FF2B5EF4-FFF2-40B4-BE49-F238E27FC236}">
                <a16:creationId xmlns:a16="http://schemas.microsoft.com/office/drawing/2014/main" id="{E1F9844B-6B03-D1E7-3D46-0F09225BF1A9}"/>
              </a:ext>
            </a:extLst>
          </p:cNvPr>
          <p:cNvSpPr txBox="1"/>
          <p:nvPr/>
        </p:nvSpPr>
        <p:spPr>
          <a:xfrm>
            <a:off x="2572729" y="2273177"/>
            <a:ext cx="1327608" cy="307777"/>
          </a:xfrm>
          <a:prstGeom prst="rect">
            <a:avLst/>
          </a:prstGeom>
          <a:noFill/>
        </p:spPr>
        <p:txBody>
          <a:bodyPr wrap="none" rtlCol="0">
            <a:spAutoFit/>
          </a:bodyPr>
          <a:lstStyle/>
          <a:p>
            <a:r>
              <a:rPr lang="en-US" sz="1400" dirty="0">
                <a:latin typeface="Avenir Book" panose="02000503020000020003" pitchFamily="2" charset="0"/>
              </a:rPr>
              <a:t>192.168.1.101</a:t>
            </a:r>
          </a:p>
        </p:txBody>
      </p:sp>
      <p:sp>
        <p:nvSpPr>
          <p:cNvPr id="42" name="Cloud 41">
            <a:extLst>
              <a:ext uri="{FF2B5EF4-FFF2-40B4-BE49-F238E27FC236}">
                <a16:creationId xmlns:a16="http://schemas.microsoft.com/office/drawing/2014/main" id="{B822E529-26CB-D404-DFE5-D58C5DCD2F56}"/>
              </a:ext>
            </a:extLst>
          </p:cNvPr>
          <p:cNvSpPr/>
          <p:nvPr/>
        </p:nvSpPr>
        <p:spPr>
          <a:xfrm>
            <a:off x="7774613" y="1426726"/>
            <a:ext cx="1879335" cy="1154228"/>
          </a:xfrm>
          <a:prstGeom prst="cloud">
            <a:avLst/>
          </a:prstGeom>
          <a:solidFill>
            <a:schemeClr val="tx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reeform 42">
            <a:extLst>
              <a:ext uri="{FF2B5EF4-FFF2-40B4-BE49-F238E27FC236}">
                <a16:creationId xmlns:a16="http://schemas.microsoft.com/office/drawing/2014/main" id="{532A0D3A-39A7-E99E-1338-8C79D29F77B2}"/>
              </a:ext>
            </a:extLst>
          </p:cNvPr>
          <p:cNvSpPr/>
          <p:nvPr/>
        </p:nvSpPr>
        <p:spPr>
          <a:xfrm>
            <a:off x="7876485" y="1513698"/>
            <a:ext cx="1676116" cy="501981"/>
          </a:xfrm>
          <a:custGeom>
            <a:avLst/>
            <a:gdLst>
              <a:gd name="connsiteX0" fmla="*/ 0 w 836342"/>
              <a:gd name="connsiteY0" fmla="*/ 508005 h 508005"/>
              <a:gd name="connsiteX1" fmla="*/ 267630 w 836342"/>
              <a:gd name="connsiteY1" fmla="*/ 385342 h 508005"/>
              <a:gd name="connsiteX2" fmla="*/ 423747 w 836342"/>
              <a:gd name="connsiteY2" fmla="*/ 6200 h 508005"/>
              <a:gd name="connsiteX3" fmla="*/ 836342 w 836342"/>
              <a:gd name="connsiteY3" fmla="*/ 140015 h 508005"/>
            </a:gdLst>
            <a:ahLst/>
            <a:cxnLst>
              <a:cxn ang="0">
                <a:pos x="connsiteX0" y="connsiteY0"/>
              </a:cxn>
              <a:cxn ang="0">
                <a:pos x="connsiteX1" y="connsiteY1"/>
              </a:cxn>
              <a:cxn ang="0">
                <a:pos x="connsiteX2" y="connsiteY2"/>
              </a:cxn>
              <a:cxn ang="0">
                <a:pos x="connsiteX3" y="connsiteY3"/>
              </a:cxn>
            </a:cxnLst>
            <a:rect l="l" t="t" r="r" b="b"/>
            <a:pathLst>
              <a:path w="836342" h="508005">
                <a:moveTo>
                  <a:pt x="0" y="508005"/>
                </a:moveTo>
                <a:cubicBezTo>
                  <a:pt x="98503" y="488490"/>
                  <a:pt x="197006" y="468976"/>
                  <a:pt x="267630" y="385342"/>
                </a:cubicBezTo>
                <a:cubicBezTo>
                  <a:pt x="338254" y="301708"/>
                  <a:pt x="328962" y="47088"/>
                  <a:pt x="423747" y="6200"/>
                </a:cubicBezTo>
                <a:cubicBezTo>
                  <a:pt x="518532" y="-34688"/>
                  <a:pt x="836342" y="140015"/>
                  <a:pt x="836342" y="140015"/>
                </a:cubicBezTo>
              </a:path>
            </a:pathLst>
          </a:custGeom>
          <a:noFill/>
          <a:ln w="28575">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8F34722-1288-9DB1-5D33-1C60B4468B4F}"/>
              </a:ext>
            </a:extLst>
          </p:cNvPr>
          <p:cNvPicPr>
            <a:picLocks noChangeAspect="1"/>
          </p:cNvPicPr>
          <p:nvPr/>
        </p:nvPicPr>
        <p:blipFill>
          <a:blip r:embed="rId2"/>
          <a:stretch>
            <a:fillRect/>
          </a:stretch>
        </p:blipFill>
        <p:spPr>
          <a:xfrm>
            <a:off x="9425252" y="1140600"/>
            <a:ext cx="825012" cy="825012"/>
          </a:xfrm>
          <a:prstGeom prst="rect">
            <a:avLst/>
          </a:prstGeom>
        </p:spPr>
      </p:pic>
      <p:sp>
        <p:nvSpPr>
          <p:cNvPr id="46" name="TextBox 45">
            <a:extLst>
              <a:ext uri="{FF2B5EF4-FFF2-40B4-BE49-F238E27FC236}">
                <a16:creationId xmlns:a16="http://schemas.microsoft.com/office/drawing/2014/main" id="{32AE6A9D-5FE4-ACA1-06BA-DCBB3F8D1CA0}"/>
              </a:ext>
            </a:extLst>
          </p:cNvPr>
          <p:cNvSpPr txBox="1"/>
          <p:nvPr/>
        </p:nvSpPr>
        <p:spPr>
          <a:xfrm>
            <a:off x="7894851" y="2656016"/>
            <a:ext cx="1761380" cy="369332"/>
          </a:xfrm>
          <a:prstGeom prst="rect">
            <a:avLst/>
          </a:prstGeom>
          <a:noFill/>
        </p:spPr>
        <p:txBody>
          <a:bodyPr wrap="none" rtlCol="0">
            <a:spAutoFit/>
          </a:bodyPr>
          <a:lstStyle/>
          <a:p>
            <a:r>
              <a:rPr lang="en-US" dirty="0">
                <a:latin typeface="Avenir Book" charset="0"/>
                <a:ea typeface="Avenir Book" charset="0"/>
                <a:cs typeface="Avenir Book" charset="0"/>
              </a:rPr>
              <a:t>Rest of Internet</a:t>
            </a:r>
          </a:p>
        </p:txBody>
      </p:sp>
      <p:sp>
        <p:nvSpPr>
          <p:cNvPr id="47" name="TextBox 46">
            <a:extLst>
              <a:ext uri="{FF2B5EF4-FFF2-40B4-BE49-F238E27FC236}">
                <a16:creationId xmlns:a16="http://schemas.microsoft.com/office/drawing/2014/main" id="{84561679-DA03-8235-F3E0-87BCF4828F03}"/>
              </a:ext>
            </a:extLst>
          </p:cNvPr>
          <p:cNvSpPr txBox="1"/>
          <p:nvPr/>
        </p:nvSpPr>
        <p:spPr>
          <a:xfrm>
            <a:off x="9653948" y="1242060"/>
            <a:ext cx="312906" cy="369332"/>
          </a:xfrm>
          <a:prstGeom prst="rect">
            <a:avLst/>
          </a:prstGeom>
          <a:noFill/>
        </p:spPr>
        <p:txBody>
          <a:bodyPr wrap="none" rtlCol="0">
            <a:spAutoFit/>
          </a:bodyPr>
          <a:lstStyle/>
          <a:p>
            <a:r>
              <a:rPr lang="en-US" dirty="0">
                <a:latin typeface="Avenir Book" charset="0"/>
                <a:ea typeface="Avenir Book" charset="0"/>
                <a:cs typeface="Avenir Book" charset="0"/>
              </a:rPr>
              <a:t>S</a:t>
            </a:r>
          </a:p>
        </p:txBody>
      </p:sp>
      <p:sp>
        <p:nvSpPr>
          <p:cNvPr id="48" name="Rounded Rectangle 47">
            <a:extLst>
              <a:ext uri="{FF2B5EF4-FFF2-40B4-BE49-F238E27FC236}">
                <a16:creationId xmlns:a16="http://schemas.microsoft.com/office/drawing/2014/main" id="{074C50CE-378E-D159-0E70-5DDD64632CA5}"/>
              </a:ext>
            </a:extLst>
          </p:cNvPr>
          <p:cNvSpPr/>
          <p:nvPr/>
        </p:nvSpPr>
        <p:spPr>
          <a:xfrm>
            <a:off x="796625" y="4963874"/>
            <a:ext cx="10445858" cy="1709659"/>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Avenir Book" charset="0"/>
                <a:ea typeface="Avenir Book" charset="0"/>
                <a:cs typeface="Avenir Book" charset="0"/>
              </a:rPr>
              <a:t>Can’t do it (at least without special setup)!</a:t>
            </a:r>
          </a:p>
          <a:p>
            <a:pPr marL="342900" indent="-342900">
              <a:buFont typeface="Symbol" pitchFamily="2" charset="2"/>
              <a:buChar char="Þ"/>
            </a:pPr>
            <a:r>
              <a:rPr lang="en-US" sz="2400" b="1" dirty="0">
                <a:solidFill>
                  <a:schemeClr val="tx1"/>
                </a:solidFill>
                <a:latin typeface="Avenir Book" charset="0"/>
                <a:ea typeface="Avenir Book" charset="0"/>
                <a:cs typeface="Avenir Book" charset="0"/>
              </a:rPr>
              <a:t>By default, R only knows how to translate packets for connections originating from INSIDE the network</a:t>
            </a:r>
          </a:p>
          <a:p>
            <a:pPr marL="342900" indent="-342900">
              <a:buFont typeface="Symbol" pitchFamily="2" charset="2"/>
              <a:buChar char="Þ"/>
            </a:pPr>
            <a:r>
              <a:rPr lang="en-US" sz="2400" b="1" dirty="0">
                <a:solidFill>
                  <a:schemeClr val="tx1"/>
                </a:solidFill>
                <a:latin typeface="Avenir Book" charset="0"/>
                <a:ea typeface="Avenir Book" charset="0"/>
                <a:cs typeface="Avenir Book" charset="0"/>
              </a:rPr>
              <a:t>Breaks end to end connectivity!!!</a:t>
            </a:r>
          </a:p>
        </p:txBody>
      </p:sp>
      <p:sp>
        <p:nvSpPr>
          <p:cNvPr id="49" name="TextBox 48">
            <a:extLst>
              <a:ext uri="{FF2B5EF4-FFF2-40B4-BE49-F238E27FC236}">
                <a16:creationId xmlns:a16="http://schemas.microsoft.com/office/drawing/2014/main" id="{51773971-852D-FDB9-446C-AD35C84D8390}"/>
              </a:ext>
            </a:extLst>
          </p:cNvPr>
          <p:cNvSpPr txBox="1"/>
          <p:nvPr/>
        </p:nvSpPr>
        <p:spPr>
          <a:xfrm>
            <a:off x="269683" y="4367078"/>
            <a:ext cx="10972800" cy="461665"/>
          </a:xfrm>
          <a:prstGeom prst="rect">
            <a:avLst/>
          </a:prstGeom>
          <a:noFill/>
        </p:spPr>
        <p:txBody>
          <a:bodyPr wrap="square" rtlCol="0">
            <a:spAutoFit/>
          </a:bodyPr>
          <a:lstStyle/>
          <a:p>
            <a:r>
              <a:rPr lang="en-US" sz="2400" u="sng" dirty="0">
                <a:latin typeface="Avenir Book" charset="0"/>
                <a:ea typeface="Avenir Book" charset="0"/>
                <a:cs typeface="Avenir Book" charset="0"/>
              </a:rPr>
              <a:t>What happens when outside host S wants to connect to inside host A?</a:t>
            </a:r>
          </a:p>
        </p:txBody>
      </p:sp>
      <p:sp>
        <p:nvSpPr>
          <p:cNvPr id="3" name="TextBox 2">
            <a:extLst>
              <a:ext uri="{FF2B5EF4-FFF2-40B4-BE49-F238E27FC236}">
                <a16:creationId xmlns:a16="http://schemas.microsoft.com/office/drawing/2014/main" id="{2AD39723-9623-A8D2-72FC-16C14100A302}"/>
              </a:ext>
            </a:extLst>
          </p:cNvPr>
          <p:cNvSpPr txBox="1"/>
          <p:nvPr/>
        </p:nvSpPr>
        <p:spPr>
          <a:xfrm>
            <a:off x="2883615" y="510638"/>
            <a:ext cx="343364" cy="369332"/>
          </a:xfrm>
          <a:prstGeom prst="rect">
            <a:avLst/>
          </a:prstGeom>
          <a:noFill/>
        </p:spPr>
        <p:txBody>
          <a:bodyPr wrap="none" rtlCol="0">
            <a:spAutoFit/>
          </a:bodyPr>
          <a:lstStyle/>
          <a:p>
            <a:r>
              <a:rPr lang="en-US" dirty="0">
                <a:latin typeface="Avenir Book" charset="0"/>
                <a:ea typeface="Avenir Book" charset="0"/>
                <a:cs typeface="Avenir Book" charset="0"/>
              </a:rPr>
              <a:t>A</a:t>
            </a:r>
          </a:p>
        </p:txBody>
      </p:sp>
      <p:sp>
        <p:nvSpPr>
          <p:cNvPr id="7" name="TextBox 6">
            <a:extLst>
              <a:ext uri="{FF2B5EF4-FFF2-40B4-BE49-F238E27FC236}">
                <a16:creationId xmlns:a16="http://schemas.microsoft.com/office/drawing/2014/main" id="{6F9D60C9-15E4-3BE1-B152-553B38696810}"/>
              </a:ext>
            </a:extLst>
          </p:cNvPr>
          <p:cNvSpPr txBox="1"/>
          <p:nvPr/>
        </p:nvSpPr>
        <p:spPr>
          <a:xfrm>
            <a:off x="2913915" y="1780068"/>
            <a:ext cx="330540" cy="369332"/>
          </a:xfrm>
          <a:prstGeom prst="rect">
            <a:avLst/>
          </a:prstGeom>
          <a:noFill/>
        </p:spPr>
        <p:txBody>
          <a:bodyPr wrap="none" rtlCol="0">
            <a:spAutoFit/>
          </a:bodyPr>
          <a:lstStyle/>
          <a:p>
            <a:r>
              <a:rPr lang="en-US" dirty="0">
                <a:latin typeface="Avenir Book" charset="0"/>
                <a:ea typeface="Avenir Book" charset="0"/>
                <a:cs typeface="Avenir Book" charset="0"/>
              </a:rPr>
              <a:t>B</a:t>
            </a:r>
          </a:p>
        </p:txBody>
      </p:sp>
      <p:sp>
        <p:nvSpPr>
          <p:cNvPr id="8" name="TextBox 7">
            <a:extLst>
              <a:ext uri="{FF2B5EF4-FFF2-40B4-BE49-F238E27FC236}">
                <a16:creationId xmlns:a16="http://schemas.microsoft.com/office/drawing/2014/main" id="{935318D3-0D36-B8D0-09A3-4A3924FD6CDD}"/>
              </a:ext>
            </a:extLst>
          </p:cNvPr>
          <p:cNvSpPr txBox="1"/>
          <p:nvPr/>
        </p:nvSpPr>
        <p:spPr>
          <a:xfrm>
            <a:off x="2910396" y="2955511"/>
            <a:ext cx="346570" cy="369332"/>
          </a:xfrm>
          <a:prstGeom prst="rect">
            <a:avLst/>
          </a:prstGeom>
          <a:noFill/>
        </p:spPr>
        <p:txBody>
          <a:bodyPr wrap="none" rtlCol="0">
            <a:spAutoFit/>
          </a:bodyPr>
          <a:lstStyle/>
          <a:p>
            <a:r>
              <a:rPr lang="en-US" dirty="0">
                <a:latin typeface="Avenir Book" charset="0"/>
                <a:ea typeface="Avenir Book" charset="0"/>
                <a:cs typeface="Avenir Book" charset="0"/>
              </a:rPr>
              <a:t>C</a:t>
            </a:r>
          </a:p>
        </p:txBody>
      </p:sp>
      <p:sp>
        <p:nvSpPr>
          <p:cNvPr id="15" name="TextBox 14">
            <a:extLst>
              <a:ext uri="{FF2B5EF4-FFF2-40B4-BE49-F238E27FC236}">
                <a16:creationId xmlns:a16="http://schemas.microsoft.com/office/drawing/2014/main" id="{91F316B8-0DE1-341F-0FE8-5876E9880691}"/>
              </a:ext>
            </a:extLst>
          </p:cNvPr>
          <p:cNvSpPr txBox="1"/>
          <p:nvPr/>
        </p:nvSpPr>
        <p:spPr>
          <a:xfrm>
            <a:off x="6011439" y="2076818"/>
            <a:ext cx="320922" cy="369332"/>
          </a:xfrm>
          <a:prstGeom prst="rect">
            <a:avLst/>
          </a:prstGeom>
          <a:noFill/>
        </p:spPr>
        <p:txBody>
          <a:bodyPr wrap="none" rtlCol="0">
            <a:spAutoFit/>
          </a:bodyPr>
          <a:lstStyle/>
          <a:p>
            <a:r>
              <a:rPr lang="en-US" dirty="0">
                <a:latin typeface="Avenir Book" charset="0"/>
                <a:ea typeface="Avenir Book" charset="0"/>
                <a:cs typeface="Avenir Book" charset="0"/>
              </a:rPr>
              <a:t>R</a:t>
            </a:r>
          </a:p>
        </p:txBody>
      </p:sp>
    </p:spTree>
    <p:extLst>
      <p:ext uri="{BB962C8B-B14F-4D97-AF65-F5344CB8AC3E}">
        <p14:creationId xmlns:p14="http://schemas.microsoft.com/office/powerpoint/2010/main" val="3535538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90C2-1E45-3437-6ADB-C497D1F1A425}"/>
              </a:ext>
            </a:extLst>
          </p:cNvPr>
          <p:cNvSpPr>
            <a:spLocks noGrp="1"/>
          </p:cNvSpPr>
          <p:nvPr>
            <p:ph type="title"/>
          </p:nvPr>
        </p:nvSpPr>
        <p:spPr/>
        <p:txBody>
          <a:bodyPr/>
          <a:lstStyle/>
          <a:p>
            <a:r>
              <a:rPr lang="en-US" dirty="0"/>
              <a:t>Private IPs (RFC1918)</a:t>
            </a:r>
          </a:p>
        </p:txBody>
      </p:sp>
      <p:sp>
        <p:nvSpPr>
          <p:cNvPr id="3" name="Content Placeholder 2">
            <a:extLst>
              <a:ext uri="{FF2B5EF4-FFF2-40B4-BE49-F238E27FC236}">
                <a16:creationId xmlns:a16="http://schemas.microsoft.com/office/drawing/2014/main" id="{ADDF30DD-30D0-B46A-0246-256C6668B9F5}"/>
              </a:ext>
            </a:extLst>
          </p:cNvPr>
          <p:cNvSpPr>
            <a:spLocks noGrp="1"/>
          </p:cNvSpPr>
          <p:nvPr>
            <p:ph idx="1"/>
          </p:nvPr>
        </p:nvSpPr>
        <p:spPr>
          <a:xfrm>
            <a:off x="609600" y="1485901"/>
            <a:ext cx="10972800" cy="4860560"/>
          </a:xfrm>
        </p:spPr>
        <p:txBody>
          <a:bodyPr>
            <a:normAutofit/>
          </a:bodyPr>
          <a:lstStyle/>
          <a:p>
            <a:pPr marL="0" indent="0">
              <a:buNone/>
            </a:pPr>
            <a:r>
              <a:rPr lang="en-US" dirty="0"/>
              <a:t>IP ranges reserved for “private” networks:</a:t>
            </a:r>
          </a:p>
          <a:p>
            <a:pPr lvl="1"/>
            <a:endParaRPr lang="en-US" dirty="0"/>
          </a:p>
          <a:p>
            <a:pPr lvl="1"/>
            <a:endParaRPr lang="en-US" dirty="0"/>
          </a:p>
          <a:p>
            <a:pPr lvl="1"/>
            <a:endParaRPr lang="en-US" dirty="0"/>
          </a:p>
          <a:p>
            <a:pPr lvl="1"/>
            <a:endParaRPr lang="en-US" dirty="0"/>
          </a:p>
          <a:p>
            <a:endParaRPr lang="en-US" dirty="0"/>
          </a:p>
        </p:txBody>
      </p:sp>
      <p:graphicFrame>
        <p:nvGraphicFramePr>
          <p:cNvPr id="5" name="Table 4">
            <a:extLst>
              <a:ext uri="{FF2B5EF4-FFF2-40B4-BE49-F238E27FC236}">
                <a16:creationId xmlns:a16="http://schemas.microsoft.com/office/drawing/2014/main" id="{ABFFC92F-059E-63A9-1ED3-5FFDD91A4AA4}"/>
              </a:ext>
            </a:extLst>
          </p:cNvPr>
          <p:cNvGraphicFramePr>
            <a:graphicFrameLocks noGrp="1"/>
          </p:cNvGraphicFramePr>
          <p:nvPr/>
        </p:nvGraphicFramePr>
        <p:xfrm>
          <a:off x="1558548" y="2400300"/>
          <a:ext cx="9074904" cy="1981200"/>
        </p:xfrm>
        <a:graphic>
          <a:graphicData uri="http://schemas.openxmlformats.org/drawingml/2006/table">
            <a:tbl>
              <a:tblPr firstRow="1" bandRow="1"/>
              <a:tblGrid>
                <a:gridCol w="3033868">
                  <a:extLst>
                    <a:ext uri="{9D8B030D-6E8A-4147-A177-3AD203B41FA5}">
                      <a16:colId xmlns:a16="http://schemas.microsoft.com/office/drawing/2014/main" val="2818217184"/>
                    </a:ext>
                  </a:extLst>
                </a:gridCol>
                <a:gridCol w="6041036">
                  <a:extLst>
                    <a:ext uri="{9D8B030D-6E8A-4147-A177-3AD203B41FA5}">
                      <a16:colId xmlns:a16="http://schemas.microsoft.com/office/drawing/2014/main" val="1431405096"/>
                    </a:ext>
                  </a:extLst>
                </a:gridCol>
              </a:tblGrid>
              <a:tr h="393242">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20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2000" dirty="0">
                          <a:latin typeface="Avenir Book" panose="02000503020000020003" pitchFamily="2" charset="0"/>
                        </a:rPr>
                        <a:t>Use</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393242">
                <a:tc>
                  <a:txBody>
                    <a:bodyPr/>
                    <a:lstStyle/>
                    <a:p>
                      <a:pPr algn="l"/>
                      <a:r>
                        <a:rPr lang="en-US" sz="2000" dirty="0">
                          <a:latin typeface="Avenir Book" panose="02000503020000020003" pitchFamily="2" charset="0"/>
                        </a:rPr>
                        <a:t>127.0.0.0/8</a:t>
                      </a:r>
                    </a:p>
                  </a:txBody>
                  <a:tcPr>
                    <a:lnL>
                      <a:noFill/>
                    </a:lnL>
                    <a:lnR>
                      <a:noFill/>
                    </a:lnR>
                    <a:lnT w="25400" cmpd="sng">
                      <a:solidFill>
                        <a:srgbClr val="FFFFFF"/>
                      </a:solidFill>
                    </a:lnT>
                    <a:lnB w="254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38D9B">
                        <a:shade val="60000"/>
                      </a:srgbClr>
                    </a:solidFill>
                  </a:tcPr>
                </a:tc>
                <a:tc>
                  <a:txBody>
                    <a:bodyPr/>
                    <a:lstStyle/>
                    <a:p>
                      <a:pPr algn="l"/>
                      <a:r>
                        <a:rPr lang="en-US" sz="2000" dirty="0">
                          <a:latin typeface="Avenir Book" panose="02000503020000020003" pitchFamily="2" charset="0"/>
                        </a:rPr>
                        <a:t>“Loopback” address—always for current host</a:t>
                      </a:r>
                    </a:p>
                  </a:txBody>
                  <a:tcPr>
                    <a:lnL>
                      <a:noFill/>
                    </a:lnL>
                    <a:lnR>
                      <a:noFill/>
                    </a:lnR>
                    <a:lnT w="25400" cmpd="sng">
                      <a:solidFill>
                        <a:srgbClr val="FFFFFF"/>
                      </a:solidFill>
                    </a:lnT>
                    <a:lnB w="254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119556005"/>
                  </a:ext>
                </a:extLst>
              </a:tr>
              <a:tr h="393242">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10.0.0.0/8</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rowSpan="3">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Reserved for private internal networks (RFC1918)</a:t>
                      </a:r>
                    </a:p>
                  </a:txBody>
                  <a:tcPr anchor="ct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393242">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192.168.0.0/16</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olidFill>
                  </a:tcPr>
                </a:tc>
                <a:tc vMerge="1">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IF2</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874645885"/>
                  </a:ext>
                </a:extLst>
              </a:tr>
              <a:tr h="393242">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172.16.0.0/12</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hade val="60000"/>
                      </a:srgbClr>
                    </a:solidFill>
                  </a:tcPr>
                </a:tc>
                <a:tc vMerge="1">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IF0</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995055242"/>
                  </a:ext>
                </a:extLst>
              </a:tr>
            </a:tbl>
          </a:graphicData>
        </a:graphic>
      </p:graphicFrame>
    </p:spTree>
    <p:extLst>
      <p:ext uri="{BB962C8B-B14F-4D97-AF65-F5344CB8AC3E}">
        <p14:creationId xmlns:p14="http://schemas.microsoft.com/office/powerpoint/2010/main" val="3704814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90C2-1E45-3437-6ADB-C497D1F1A425}"/>
              </a:ext>
            </a:extLst>
          </p:cNvPr>
          <p:cNvSpPr>
            <a:spLocks noGrp="1"/>
          </p:cNvSpPr>
          <p:nvPr>
            <p:ph type="title"/>
          </p:nvPr>
        </p:nvSpPr>
        <p:spPr/>
        <p:txBody>
          <a:bodyPr/>
          <a:lstStyle/>
          <a:p>
            <a:r>
              <a:rPr lang="en-US" dirty="0"/>
              <a:t>Private IPs (RFC1918)</a:t>
            </a:r>
          </a:p>
        </p:txBody>
      </p:sp>
      <p:sp>
        <p:nvSpPr>
          <p:cNvPr id="3" name="Content Placeholder 2">
            <a:extLst>
              <a:ext uri="{FF2B5EF4-FFF2-40B4-BE49-F238E27FC236}">
                <a16:creationId xmlns:a16="http://schemas.microsoft.com/office/drawing/2014/main" id="{ADDF30DD-30D0-B46A-0246-256C6668B9F5}"/>
              </a:ext>
            </a:extLst>
          </p:cNvPr>
          <p:cNvSpPr>
            <a:spLocks noGrp="1"/>
          </p:cNvSpPr>
          <p:nvPr>
            <p:ph idx="1"/>
          </p:nvPr>
        </p:nvSpPr>
        <p:spPr>
          <a:xfrm>
            <a:off x="609600" y="1485901"/>
            <a:ext cx="10972800" cy="4860560"/>
          </a:xfrm>
        </p:spPr>
        <p:txBody>
          <a:bodyPr>
            <a:normAutofit/>
          </a:bodyPr>
          <a:lstStyle/>
          <a:p>
            <a:pPr marL="0" indent="0">
              <a:buNone/>
            </a:pPr>
            <a:r>
              <a:rPr lang="en-US" dirty="0"/>
              <a:t>IP ranges reserved for “private” networks:</a:t>
            </a:r>
          </a:p>
          <a:p>
            <a:pPr lvl="1"/>
            <a:endParaRPr lang="en-US" dirty="0"/>
          </a:p>
          <a:p>
            <a:pPr lvl="1"/>
            <a:endParaRPr lang="en-US" dirty="0"/>
          </a:p>
          <a:p>
            <a:pPr lvl="1"/>
            <a:endParaRPr lang="en-US" dirty="0"/>
          </a:p>
          <a:p>
            <a:pPr lvl="1"/>
            <a:endParaRPr lang="en-US" dirty="0"/>
          </a:p>
          <a:p>
            <a:endParaRPr lang="en-US" dirty="0"/>
          </a:p>
          <a:p>
            <a:r>
              <a:rPr lang="en-US" dirty="0"/>
              <a:t>Many networks will use these blocks internally</a:t>
            </a:r>
          </a:p>
          <a:p>
            <a:r>
              <a:rPr lang="en-US" dirty="0"/>
              <a:t>These IPs should never be routed over the Internet!</a:t>
            </a:r>
          </a:p>
          <a:p>
            <a:pPr lvl="1"/>
            <a:r>
              <a:rPr lang="en-US" dirty="0"/>
              <a:t>What would happen if they were?</a:t>
            </a:r>
          </a:p>
        </p:txBody>
      </p:sp>
      <p:graphicFrame>
        <p:nvGraphicFramePr>
          <p:cNvPr id="5" name="Table 4">
            <a:extLst>
              <a:ext uri="{FF2B5EF4-FFF2-40B4-BE49-F238E27FC236}">
                <a16:creationId xmlns:a16="http://schemas.microsoft.com/office/drawing/2014/main" id="{ABFFC92F-059E-63A9-1ED3-5FFDD91A4AA4}"/>
              </a:ext>
            </a:extLst>
          </p:cNvPr>
          <p:cNvGraphicFramePr>
            <a:graphicFrameLocks noGrp="1"/>
          </p:cNvGraphicFramePr>
          <p:nvPr/>
        </p:nvGraphicFramePr>
        <p:xfrm>
          <a:off x="1558548" y="2400300"/>
          <a:ext cx="9074904" cy="1981200"/>
        </p:xfrm>
        <a:graphic>
          <a:graphicData uri="http://schemas.openxmlformats.org/drawingml/2006/table">
            <a:tbl>
              <a:tblPr firstRow="1" bandRow="1"/>
              <a:tblGrid>
                <a:gridCol w="3033868">
                  <a:extLst>
                    <a:ext uri="{9D8B030D-6E8A-4147-A177-3AD203B41FA5}">
                      <a16:colId xmlns:a16="http://schemas.microsoft.com/office/drawing/2014/main" val="2818217184"/>
                    </a:ext>
                  </a:extLst>
                </a:gridCol>
                <a:gridCol w="6041036">
                  <a:extLst>
                    <a:ext uri="{9D8B030D-6E8A-4147-A177-3AD203B41FA5}">
                      <a16:colId xmlns:a16="http://schemas.microsoft.com/office/drawing/2014/main" val="1431405096"/>
                    </a:ext>
                  </a:extLst>
                </a:gridCol>
              </a:tblGrid>
              <a:tr h="393242">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2000" dirty="0">
                          <a:latin typeface="Avenir Book" panose="02000503020000020003" pitchFamily="2" charset="0"/>
                        </a:rPr>
                        <a:t>Prefix</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2000" dirty="0">
                          <a:latin typeface="Avenir Book" panose="02000503020000020003" pitchFamily="2" charset="0"/>
                        </a:rPr>
                        <a:t>Use</a:t>
                      </a: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22A6F4"/>
                    </a:solidFill>
                  </a:tcPr>
                </a:tc>
                <a:extLst>
                  <a:ext uri="{0D108BD9-81ED-4DB2-BD59-A6C34878D82A}">
                    <a16:rowId xmlns:a16="http://schemas.microsoft.com/office/drawing/2014/main" val="2452228461"/>
                  </a:ext>
                </a:extLst>
              </a:tr>
              <a:tr h="393242">
                <a:tc>
                  <a:txBody>
                    <a:bodyPr/>
                    <a:lstStyle/>
                    <a:p>
                      <a:pPr algn="l"/>
                      <a:r>
                        <a:rPr lang="en-US" sz="2000" dirty="0">
                          <a:latin typeface="Avenir Book" panose="02000503020000020003" pitchFamily="2" charset="0"/>
                        </a:rPr>
                        <a:t>127.0.0.0/8</a:t>
                      </a:r>
                    </a:p>
                  </a:txBody>
                  <a:tcPr>
                    <a:lnL>
                      <a:noFill/>
                    </a:lnL>
                    <a:lnR>
                      <a:noFill/>
                    </a:lnR>
                    <a:lnT w="25400" cmpd="sng">
                      <a:solidFill>
                        <a:srgbClr val="FFFFFF"/>
                      </a:solidFill>
                    </a:lnT>
                    <a:lnB w="254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38D9B">
                        <a:shade val="60000"/>
                      </a:srgbClr>
                    </a:solidFill>
                  </a:tcPr>
                </a:tc>
                <a:tc>
                  <a:txBody>
                    <a:bodyPr/>
                    <a:lstStyle/>
                    <a:p>
                      <a:pPr algn="l"/>
                      <a:r>
                        <a:rPr lang="en-US" sz="2000" dirty="0">
                          <a:latin typeface="Avenir Book" panose="02000503020000020003" pitchFamily="2" charset="0"/>
                        </a:rPr>
                        <a:t>“Loopback” address—always for current host</a:t>
                      </a:r>
                    </a:p>
                  </a:txBody>
                  <a:tcPr>
                    <a:lnL>
                      <a:noFill/>
                    </a:lnL>
                    <a:lnR>
                      <a:noFill/>
                    </a:lnR>
                    <a:lnT w="25400" cmpd="sng">
                      <a:solidFill>
                        <a:srgbClr val="FFFFFF"/>
                      </a:solidFill>
                    </a:lnT>
                    <a:lnB w="254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119556005"/>
                  </a:ext>
                </a:extLst>
              </a:tr>
              <a:tr h="393242">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10.0.0.0/8</a:t>
                      </a:r>
                    </a:p>
                  </a:txBody>
                  <a:tcP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tc rowSpan="3">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Reserved for private internal networks (RFC1918)</a:t>
                      </a:r>
                    </a:p>
                  </a:txBody>
                  <a:tcPr anchor="ctr">
                    <a:lnL>
                      <a:noFill/>
                    </a:lnL>
                    <a:lnR>
                      <a:noFill/>
                    </a:lnR>
                    <a:lnT w="25400" cmpd="sng">
                      <a:solidFill>
                        <a:srgbClr val="FFFFFF"/>
                      </a:solidFill>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628076437"/>
                  </a:ext>
                </a:extLst>
              </a:tr>
              <a:tr h="393242">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192.168.0.0/16</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olidFill>
                  </a:tcPr>
                </a:tc>
                <a:tc vMerge="1">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IF2</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874645885"/>
                  </a:ext>
                </a:extLst>
              </a:tr>
              <a:tr h="393242">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172.16.0.0/12</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hade val="60000"/>
                      </a:srgbClr>
                    </a:solidFill>
                  </a:tcPr>
                </a:tc>
                <a:tc vMerge="1">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2000" dirty="0">
                          <a:latin typeface="Avenir Book" panose="02000503020000020003" pitchFamily="2" charset="0"/>
                        </a:rPr>
                        <a:t>IF0</a:t>
                      </a: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38D9B">
                        <a:shade val="60000"/>
                      </a:srgbClr>
                    </a:solidFill>
                  </a:tcPr>
                </a:tc>
                <a:extLst>
                  <a:ext uri="{0D108BD9-81ED-4DB2-BD59-A6C34878D82A}">
                    <a16:rowId xmlns:a16="http://schemas.microsoft.com/office/drawing/2014/main" val="995055242"/>
                  </a:ext>
                </a:extLst>
              </a:tr>
            </a:tbl>
          </a:graphicData>
        </a:graphic>
      </p:graphicFrame>
    </p:spTree>
    <p:extLst>
      <p:ext uri="{BB962C8B-B14F-4D97-AF65-F5344CB8AC3E}">
        <p14:creationId xmlns:p14="http://schemas.microsoft.com/office/powerpoint/2010/main" val="6082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69AF886-B574-8503-0C4E-C3B0E3BBF11C}"/>
              </a:ext>
            </a:extLst>
          </p:cNvPr>
          <p:cNvCxnSpPr>
            <a:cxnSpLocks/>
          </p:cNvCxnSpPr>
          <p:nvPr/>
        </p:nvCxnSpPr>
        <p:spPr>
          <a:xfrm flipH="1" flipV="1">
            <a:off x="3106122" y="2006271"/>
            <a:ext cx="2470277" cy="9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24">
            <a:extLst>
              <a:ext uri="{FF2B5EF4-FFF2-40B4-BE49-F238E27FC236}">
                <a16:creationId xmlns:a16="http://schemas.microsoft.com/office/drawing/2014/main" id="{8EA728DF-7DF8-D057-E876-51D83A7A9F42}"/>
              </a:ext>
            </a:extLst>
          </p:cNvPr>
          <p:cNvCxnSpPr>
            <a:cxnSpLocks/>
            <a:stCxn id="34" idx="1"/>
          </p:cNvCxnSpPr>
          <p:nvPr/>
        </p:nvCxnSpPr>
        <p:spPr>
          <a:xfrm rot="10800000">
            <a:off x="3055297" y="776442"/>
            <a:ext cx="2470277" cy="1239239"/>
          </a:xfrm>
          <a:prstGeom prst="bentConnector3">
            <a:avLst>
              <a:gd name="adj1" fmla="val 6330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24">
            <a:extLst>
              <a:ext uri="{FF2B5EF4-FFF2-40B4-BE49-F238E27FC236}">
                <a16:creationId xmlns:a16="http://schemas.microsoft.com/office/drawing/2014/main" id="{3F2ED57B-C42E-4023-FF9D-D826EB6F4169}"/>
              </a:ext>
            </a:extLst>
          </p:cNvPr>
          <p:cNvCxnSpPr>
            <a:cxnSpLocks/>
            <a:stCxn id="34" idx="1"/>
          </p:cNvCxnSpPr>
          <p:nvPr/>
        </p:nvCxnSpPr>
        <p:spPr>
          <a:xfrm rot="10800000" flipV="1">
            <a:off x="3106127" y="2015679"/>
            <a:ext cx="2419447" cy="1209685"/>
          </a:xfrm>
          <a:prstGeom prst="bentConnector3">
            <a:avLst>
              <a:gd name="adj1" fmla="val 6417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24">
            <a:extLst>
              <a:ext uri="{FF2B5EF4-FFF2-40B4-BE49-F238E27FC236}">
                <a16:creationId xmlns:a16="http://schemas.microsoft.com/office/drawing/2014/main" id="{8527216C-72F9-CCC4-3607-9B1D7A7F4C02}"/>
              </a:ext>
            </a:extLst>
          </p:cNvPr>
          <p:cNvCxnSpPr>
            <a:cxnSpLocks/>
            <a:stCxn id="34" idx="3"/>
          </p:cNvCxnSpPr>
          <p:nvPr/>
        </p:nvCxnSpPr>
        <p:spPr>
          <a:xfrm flipV="1">
            <a:off x="6819768" y="2015679"/>
            <a:ext cx="1523487"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F696CB-158A-899F-57E5-A152D131B7CC}"/>
              </a:ext>
            </a:extLst>
          </p:cNvPr>
          <p:cNvSpPr txBox="1"/>
          <p:nvPr/>
        </p:nvSpPr>
        <p:spPr>
          <a:xfrm>
            <a:off x="2687791" y="1035771"/>
            <a:ext cx="1327608" cy="307777"/>
          </a:xfrm>
          <a:prstGeom prst="rect">
            <a:avLst/>
          </a:prstGeom>
          <a:noFill/>
        </p:spPr>
        <p:txBody>
          <a:bodyPr wrap="none" rtlCol="0">
            <a:spAutoFit/>
          </a:bodyPr>
          <a:lstStyle/>
          <a:p>
            <a:r>
              <a:rPr lang="en-US" sz="1400" dirty="0">
                <a:latin typeface="Avenir Book" panose="02000503020000020003" pitchFamily="2" charset="0"/>
              </a:rPr>
              <a:t>192.168.1.100</a:t>
            </a:r>
          </a:p>
        </p:txBody>
      </p:sp>
      <p:sp>
        <p:nvSpPr>
          <p:cNvPr id="12" name="Rectangle 11">
            <a:extLst>
              <a:ext uri="{FF2B5EF4-FFF2-40B4-BE49-F238E27FC236}">
                <a16:creationId xmlns:a16="http://schemas.microsoft.com/office/drawing/2014/main" id="{62D647A7-5730-83B3-981B-2535CB02D86E}"/>
              </a:ext>
            </a:extLst>
          </p:cNvPr>
          <p:cNvSpPr/>
          <p:nvPr/>
        </p:nvSpPr>
        <p:spPr>
          <a:xfrm>
            <a:off x="3312840" y="679407"/>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0B33EB-5B7D-6D2A-34D2-E5775EA3AF4F}"/>
              </a:ext>
            </a:extLst>
          </p:cNvPr>
          <p:cNvSpPr/>
          <p:nvPr/>
        </p:nvSpPr>
        <p:spPr>
          <a:xfrm>
            <a:off x="3310862" y="1896136"/>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BA5F8E-ED5A-33F0-BC6A-99591E9F35D0}"/>
              </a:ext>
            </a:extLst>
          </p:cNvPr>
          <p:cNvSpPr/>
          <p:nvPr/>
        </p:nvSpPr>
        <p:spPr>
          <a:xfrm>
            <a:off x="3310862" y="311049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C63AA0-93F8-66CE-06E0-9A1CBEB63111}"/>
              </a:ext>
            </a:extLst>
          </p:cNvPr>
          <p:cNvSpPr/>
          <p:nvPr/>
        </p:nvSpPr>
        <p:spPr>
          <a:xfrm>
            <a:off x="5298842" y="191168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EEA0CE-A010-DB4F-322C-A44F7ED44828}"/>
              </a:ext>
            </a:extLst>
          </p:cNvPr>
          <p:cNvSpPr/>
          <p:nvPr/>
        </p:nvSpPr>
        <p:spPr>
          <a:xfrm>
            <a:off x="6812800" y="1931943"/>
            <a:ext cx="219764" cy="189176"/>
          </a:xfrm>
          <a:prstGeom prst="rect">
            <a:avLst/>
          </a:prstGeom>
          <a:solidFill>
            <a:srgbClr val="5F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8EA8D0-A092-3EC2-BD2E-CB835B86C21B}"/>
              </a:ext>
            </a:extLst>
          </p:cNvPr>
          <p:cNvSpPr txBox="1"/>
          <p:nvPr/>
        </p:nvSpPr>
        <p:spPr>
          <a:xfrm>
            <a:off x="2749187" y="3440645"/>
            <a:ext cx="930063" cy="307777"/>
          </a:xfrm>
          <a:prstGeom prst="rect">
            <a:avLst/>
          </a:prstGeom>
          <a:noFill/>
        </p:spPr>
        <p:txBody>
          <a:bodyPr wrap="none" rtlCol="0">
            <a:spAutoFit/>
          </a:bodyPr>
          <a:lstStyle/>
          <a:p>
            <a:r>
              <a:rPr lang="en-US" sz="1400" dirty="0">
                <a:latin typeface="Avenir Book" panose="02000503020000020003" pitchFamily="2" charset="0"/>
              </a:rPr>
              <a:t>1.2.1.102</a:t>
            </a:r>
          </a:p>
        </p:txBody>
      </p:sp>
      <p:sp>
        <p:nvSpPr>
          <p:cNvPr id="24" name="TextBox 23">
            <a:extLst>
              <a:ext uri="{FF2B5EF4-FFF2-40B4-BE49-F238E27FC236}">
                <a16:creationId xmlns:a16="http://schemas.microsoft.com/office/drawing/2014/main" id="{9C1C9027-2DE8-24A2-7C99-52E00FB15378}"/>
              </a:ext>
            </a:extLst>
          </p:cNvPr>
          <p:cNvSpPr txBox="1"/>
          <p:nvPr/>
        </p:nvSpPr>
        <p:spPr>
          <a:xfrm>
            <a:off x="4576483" y="2327160"/>
            <a:ext cx="1128835" cy="307777"/>
          </a:xfrm>
          <a:prstGeom prst="rect">
            <a:avLst/>
          </a:prstGeom>
          <a:noFill/>
        </p:spPr>
        <p:txBody>
          <a:bodyPr wrap="none" rtlCol="0">
            <a:spAutoFit/>
          </a:bodyPr>
          <a:lstStyle/>
          <a:p>
            <a:r>
              <a:rPr lang="en-US" sz="1400" dirty="0">
                <a:latin typeface="Avenir Book" panose="02000503020000020003" pitchFamily="2" charset="0"/>
              </a:rPr>
              <a:t>192.168.1.1</a:t>
            </a:r>
          </a:p>
        </p:txBody>
      </p:sp>
      <p:sp>
        <p:nvSpPr>
          <p:cNvPr id="25" name="TextBox 24">
            <a:extLst>
              <a:ext uri="{FF2B5EF4-FFF2-40B4-BE49-F238E27FC236}">
                <a16:creationId xmlns:a16="http://schemas.microsoft.com/office/drawing/2014/main" id="{8F8E29C4-2C01-D0F7-137E-9F0DE9EAF928}"/>
              </a:ext>
            </a:extLst>
          </p:cNvPr>
          <p:cNvSpPr txBox="1"/>
          <p:nvPr/>
        </p:nvSpPr>
        <p:spPr>
          <a:xfrm>
            <a:off x="6644402" y="2370012"/>
            <a:ext cx="731290" cy="307777"/>
          </a:xfrm>
          <a:prstGeom prst="rect">
            <a:avLst/>
          </a:prstGeom>
          <a:noFill/>
        </p:spPr>
        <p:txBody>
          <a:bodyPr wrap="none" rtlCol="0">
            <a:spAutoFit/>
          </a:bodyPr>
          <a:lstStyle/>
          <a:p>
            <a:r>
              <a:rPr lang="en-US" sz="1400" dirty="0">
                <a:latin typeface="Avenir Book" panose="02000503020000020003" pitchFamily="2" charset="0"/>
              </a:rPr>
              <a:t>5.6.7.8</a:t>
            </a:r>
          </a:p>
        </p:txBody>
      </p:sp>
      <p:sp>
        <p:nvSpPr>
          <p:cNvPr id="26" name="TextBox 25">
            <a:extLst>
              <a:ext uri="{FF2B5EF4-FFF2-40B4-BE49-F238E27FC236}">
                <a16:creationId xmlns:a16="http://schemas.microsoft.com/office/drawing/2014/main" id="{0158F877-5244-90F3-663E-56A688976869}"/>
              </a:ext>
            </a:extLst>
          </p:cNvPr>
          <p:cNvSpPr txBox="1"/>
          <p:nvPr/>
        </p:nvSpPr>
        <p:spPr>
          <a:xfrm>
            <a:off x="5145016" y="2059561"/>
            <a:ext cx="431528" cy="307777"/>
          </a:xfrm>
          <a:prstGeom prst="rect">
            <a:avLst/>
          </a:prstGeom>
          <a:noFill/>
        </p:spPr>
        <p:txBody>
          <a:bodyPr wrap="none" rtlCol="0">
            <a:spAutoFit/>
          </a:bodyPr>
          <a:lstStyle/>
          <a:p>
            <a:r>
              <a:rPr lang="en-US" sz="1400" dirty="0">
                <a:latin typeface="Avenir Book" panose="02000503020000020003" pitchFamily="2" charset="0"/>
              </a:rPr>
              <a:t>IF1</a:t>
            </a:r>
          </a:p>
        </p:txBody>
      </p:sp>
      <p:sp>
        <p:nvSpPr>
          <p:cNvPr id="27" name="TextBox 26">
            <a:extLst>
              <a:ext uri="{FF2B5EF4-FFF2-40B4-BE49-F238E27FC236}">
                <a16:creationId xmlns:a16="http://schemas.microsoft.com/office/drawing/2014/main" id="{4CF48D38-1C73-D269-53C8-7711C64E134F}"/>
              </a:ext>
            </a:extLst>
          </p:cNvPr>
          <p:cNvSpPr txBox="1"/>
          <p:nvPr/>
        </p:nvSpPr>
        <p:spPr>
          <a:xfrm>
            <a:off x="6747729" y="2069952"/>
            <a:ext cx="431528" cy="307777"/>
          </a:xfrm>
          <a:prstGeom prst="rect">
            <a:avLst/>
          </a:prstGeom>
          <a:noFill/>
        </p:spPr>
        <p:txBody>
          <a:bodyPr wrap="none" rtlCol="0">
            <a:spAutoFit/>
          </a:bodyPr>
          <a:lstStyle/>
          <a:p>
            <a:r>
              <a:rPr lang="en-US" sz="1400" dirty="0">
                <a:latin typeface="Avenir Book" panose="02000503020000020003" pitchFamily="2" charset="0"/>
              </a:rPr>
              <a:t>IF0</a:t>
            </a:r>
          </a:p>
        </p:txBody>
      </p:sp>
      <p:pic>
        <p:nvPicPr>
          <p:cNvPr id="29" name="Picture 28">
            <a:extLst>
              <a:ext uri="{FF2B5EF4-FFF2-40B4-BE49-F238E27FC236}">
                <a16:creationId xmlns:a16="http://schemas.microsoft.com/office/drawing/2014/main" id="{EB0064A6-CB9B-C749-D22A-D1BABE996BE4}"/>
              </a:ext>
            </a:extLst>
          </p:cNvPr>
          <p:cNvPicPr>
            <a:picLocks noChangeAspect="1"/>
          </p:cNvPicPr>
          <p:nvPr/>
        </p:nvPicPr>
        <p:blipFill>
          <a:blip r:embed="rId2"/>
          <a:stretch>
            <a:fillRect/>
          </a:stretch>
        </p:blipFill>
        <p:spPr>
          <a:xfrm>
            <a:off x="2738926" y="464093"/>
            <a:ext cx="683797" cy="683797"/>
          </a:xfrm>
          <a:prstGeom prst="rect">
            <a:avLst/>
          </a:prstGeom>
        </p:spPr>
      </p:pic>
      <p:pic>
        <p:nvPicPr>
          <p:cNvPr id="30" name="Picture 29">
            <a:extLst>
              <a:ext uri="{FF2B5EF4-FFF2-40B4-BE49-F238E27FC236}">
                <a16:creationId xmlns:a16="http://schemas.microsoft.com/office/drawing/2014/main" id="{2E19FD1D-B056-D251-D7B1-9FA92F8C212F}"/>
              </a:ext>
            </a:extLst>
          </p:cNvPr>
          <p:cNvPicPr>
            <a:picLocks noChangeAspect="1"/>
          </p:cNvPicPr>
          <p:nvPr/>
        </p:nvPicPr>
        <p:blipFill>
          <a:blip r:embed="rId2"/>
          <a:stretch>
            <a:fillRect/>
          </a:stretch>
        </p:blipFill>
        <p:spPr>
          <a:xfrm>
            <a:off x="2738927" y="1711417"/>
            <a:ext cx="683797" cy="683797"/>
          </a:xfrm>
          <a:prstGeom prst="rect">
            <a:avLst/>
          </a:prstGeom>
        </p:spPr>
      </p:pic>
      <p:pic>
        <p:nvPicPr>
          <p:cNvPr id="31" name="Picture 30">
            <a:extLst>
              <a:ext uri="{FF2B5EF4-FFF2-40B4-BE49-F238E27FC236}">
                <a16:creationId xmlns:a16="http://schemas.microsoft.com/office/drawing/2014/main" id="{130C33B6-A570-A235-2C73-4A7171330E03}"/>
              </a:ext>
            </a:extLst>
          </p:cNvPr>
          <p:cNvPicPr>
            <a:picLocks noChangeAspect="1"/>
          </p:cNvPicPr>
          <p:nvPr/>
        </p:nvPicPr>
        <p:blipFill>
          <a:blip r:embed="rId2"/>
          <a:stretch>
            <a:fillRect/>
          </a:stretch>
        </p:blipFill>
        <p:spPr>
          <a:xfrm>
            <a:off x="2738925" y="2883471"/>
            <a:ext cx="683797" cy="683797"/>
          </a:xfrm>
          <a:prstGeom prst="rect">
            <a:avLst/>
          </a:prstGeom>
        </p:spPr>
      </p:pic>
      <p:pic>
        <p:nvPicPr>
          <p:cNvPr id="34" name="Picture 33">
            <a:extLst>
              <a:ext uri="{FF2B5EF4-FFF2-40B4-BE49-F238E27FC236}">
                <a16:creationId xmlns:a16="http://schemas.microsoft.com/office/drawing/2014/main" id="{EA484B88-869B-0C00-ED10-289B138B2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573" y="1578751"/>
            <a:ext cx="1294195" cy="873858"/>
          </a:xfrm>
          <a:prstGeom prst="rect">
            <a:avLst/>
          </a:prstGeom>
        </p:spPr>
      </p:pic>
      <p:sp>
        <p:nvSpPr>
          <p:cNvPr id="35" name="Rounded Rectangle 34">
            <a:extLst>
              <a:ext uri="{FF2B5EF4-FFF2-40B4-BE49-F238E27FC236}">
                <a16:creationId xmlns:a16="http://schemas.microsoft.com/office/drawing/2014/main" id="{54221AB4-2118-194E-9478-EC17EE80F860}"/>
              </a:ext>
            </a:extLst>
          </p:cNvPr>
          <p:cNvSpPr/>
          <p:nvPr/>
        </p:nvSpPr>
        <p:spPr>
          <a:xfrm>
            <a:off x="2572729" y="358330"/>
            <a:ext cx="3183354" cy="3928103"/>
          </a:xfrm>
          <a:prstGeom prst="roundRect">
            <a:avLst/>
          </a:prstGeom>
          <a:noFill/>
          <a:ln>
            <a:solidFill>
              <a:srgbClr val="22A6F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EDA3AED-E387-119F-B8BC-2887D1DDE8F6}"/>
              </a:ext>
            </a:extLst>
          </p:cNvPr>
          <p:cNvSpPr txBox="1"/>
          <p:nvPr/>
        </p:nvSpPr>
        <p:spPr>
          <a:xfrm>
            <a:off x="3197717" y="3640102"/>
            <a:ext cx="2117887" cy="646331"/>
          </a:xfrm>
          <a:prstGeom prst="rect">
            <a:avLst/>
          </a:prstGeom>
          <a:noFill/>
        </p:spPr>
        <p:txBody>
          <a:bodyPr wrap="none" rtlCol="0">
            <a:spAutoFit/>
          </a:bodyPr>
          <a:lstStyle/>
          <a:p>
            <a:pPr algn="ctr"/>
            <a:r>
              <a:rPr lang="en-US" u="sng" dirty="0">
                <a:latin typeface="Avenir Book" charset="0"/>
                <a:ea typeface="Avenir Book" charset="0"/>
                <a:cs typeface="Avenir Book" charset="0"/>
              </a:rPr>
              <a:t>“Inside” network  </a:t>
            </a:r>
          </a:p>
          <a:p>
            <a:pPr algn="ctr"/>
            <a:r>
              <a:rPr lang="en-US" dirty="0">
                <a:latin typeface="Avenir Book" charset="0"/>
                <a:ea typeface="Avenir Book" charset="0"/>
                <a:cs typeface="Avenir Book" charset="0"/>
              </a:rPr>
              <a:t>192.168.1.0/24</a:t>
            </a:r>
          </a:p>
        </p:txBody>
      </p:sp>
      <p:sp>
        <p:nvSpPr>
          <p:cNvPr id="40" name="TextBox 39">
            <a:extLst>
              <a:ext uri="{FF2B5EF4-FFF2-40B4-BE49-F238E27FC236}">
                <a16:creationId xmlns:a16="http://schemas.microsoft.com/office/drawing/2014/main" id="{E1F9844B-6B03-D1E7-3D46-0F09225BF1A9}"/>
              </a:ext>
            </a:extLst>
          </p:cNvPr>
          <p:cNvSpPr txBox="1"/>
          <p:nvPr/>
        </p:nvSpPr>
        <p:spPr>
          <a:xfrm>
            <a:off x="2572729" y="2273177"/>
            <a:ext cx="1327608" cy="307777"/>
          </a:xfrm>
          <a:prstGeom prst="rect">
            <a:avLst/>
          </a:prstGeom>
          <a:noFill/>
        </p:spPr>
        <p:txBody>
          <a:bodyPr wrap="none" rtlCol="0">
            <a:spAutoFit/>
          </a:bodyPr>
          <a:lstStyle/>
          <a:p>
            <a:r>
              <a:rPr lang="en-US" sz="1400" dirty="0">
                <a:latin typeface="Avenir Book" panose="02000503020000020003" pitchFamily="2" charset="0"/>
              </a:rPr>
              <a:t>192.168.1.101</a:t>
            </a:r>
          </a:p>
        </p:txBody>
      </p:sp>
      <p:sp>
        <p:nvSpPr>
          <p:cNvPr id="42" name="Cloud 41">
            <a:extLst>
              <a:ext uri="{FF2B5EF4-FFF2-40B4-BE49-F238E27FC236}">
                <a16:creationId xmlns:a16="http://schemas.microsoft.com/office/drawing/2014/main" id="{B822E529-26CB-D404-DFE5-D58C5DCD2F56}"/>
              </a:ext>
            </a:extLst>
          </p:cNvPr>
          <p:cNvSpPr/>
          <p:nvPr/>
        </p:nvSpPr>
        <p:spPr>
          <a:xfrm>
            <a:off x="7774613" y="1426726"/>
            <a:ext cx="1879335" cy="1154228"/>
          </a:xfrm>
          <a:prstGeom prst="cloud">
            <a:avLst/>
          </a:prstGeom>
          <a:solidFill>
            <a:schemeClr val="tx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reeform 42">
            <a:extLst>
              <a:ext uri="{FF2B5EF4-FFF2-40B4-BE49-F238E27FC236}">
                <a16:creationId xmlns:a16="http://schemas.microsoft.com/office/drawing/2014/main" id="{532A0D3A-39A7-E99E-1338-8C79D29F77B2}"/>
              </a:ext>
            </a:extLst>
          </p:cNvPr>
          <p:cNvSpPr/>
          <p:nvPr/>
        </p:nvSpPr>
        <p:spPr>
          <a:xfrm>
            <a:off x="7876485" y="1513698"/>
            <a:ext cx="1676116" cy="501981"/>
          </a:xfrm>
          <a:custGeom>
            <a:avLst/>
            <a:gdLst>
              <a:gd name="connsiteX0" fmla="*/ 0 w 836342"/>
              <a:gd name="connsiteY0" fmla="*/ 508005 h 508005"/>
              <a:gd name="connsiteX1" fmla="*/ 267630 w 836342"/>
              <a:gd name="connsiteY1" fmla="*/ 385342 h 508005"/>
              <a:gd name="connsiteX2" fmla="*/ 423747 w 836342"/>
              <a:gd name="connsiteY2" fmla="*/ 6200 h 508005"/>
              <a:gd name="connsiteX3" fmla="*/ 836342 w 836342"/>
              <a:gd name="connsiteY3" fmla="*/ 140015 h 508005"/>
            </a:gdLst>
            <a:ahLst/>
            <a:cxnLst>
              <a:cxn ang="0">
                <a:pos x="connsiteX0" y="connsiteY0"/>
              </a:cxn>
              <a:cxn ang="0">
                <a:pos x="connsiteX1" y="connsiteY1"/>
              </a:cxn>
              <a:cxn ang="0">
                <a:pos x="connsiteX2" y="connsiteY2"/>
              </a:cxn>
              <a:cxn ang="0">
                <a:pos x="connsiteX3" y="connsiteY3"/>
              </a:cxn>
            </a:cxnLst>
            <a:rect l="l" t="t" r="r" b="b"/>
            <a:pathLst>
              <a:path w="836342" h="508005">
                <a:moveTo>
                  <a:pt x="0" y="508005"/>
                </a:moveTo>
                <a:cubicBezTo>
                  <a:pt x="98503" y="488490"/>
                  <a:pt x="197006" y="468976"/>
                  <a:pt x="267630" y="385342"/>
                </a:cubicBezTo>
                <a:cubicBezTo>
                  <a:pt x="338254" y="301708"/>
                  <a:pt x="328962" y="47088"/>
                  <a:pt x="423747" y="6200"/>
                </a:cubicBezTo>
                <a:cubicBezTo>
                  <a:pt x="518532" y="-34688"/>
                  <a:pt x="836342" y="140015"/>
                  <a:pt x="836342" y="140015"/>
                </a:cubicBezTo>
              </a:path>
            </a:pathLst>
          </a:custGeom>
          <a:noFill/>
          <a:ln w="28575">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8F34722-1288-9DB1-5D33-1C60B4468B4F}"/>
              </a:ext>
            </a:extLst>
          </p:cNvPr>
          <p:cNvPicPr>
            <a:picLocks noChangeAspect="1"/>
          </p:cNvPicPr>
          <p:nvPr/>
        </p:nvPicPr>
        <p:blipFill>
          <a:blip r:embed="rId2"/>
          <a:stretch>
            <a:fillRect/>
          </a:stretch>
        </p:blipFill>
        <p:spPr>
          <a:xfrm>
            <a:off x="9425252" y="1140600"/>
            <a:ext cx="825012" cy="825012"/>
          </a:xfrm>
          <a:prstGeom prst="rect">
            <a:avLst/>
          </a:prstGeom>
        </p:spPr>
      </p:pic>
      <p:sp>
        <p:nvSpPr>
          <p:cNvPr id="46" name="TextBox 45">
            <a:extLst>
              <a:ext uri="{FF2B5EF4-FFF2-40B4-BE49-F238E27FC236}">
                <a16:creationId xmlns:a16="http://schemas.microsoft.com/office/drawing/2014/main" id="{32AE6A9D-5FE4-ACA1-06BA-DCBB3F8D1CA0}"/>
              </a:ext>
            </a:extLst>
          </p:cNvPr>
          <p:cNvSpPr txBox="1"/>
          <p:nvPr/>
        </p:nvSpPr>
        <p:spPr>
          <a:xfrm>
            <a:off x="7894851" y="2656016"/>
            <a:ext cx="1761380" cy="369332"/>
          </a:xfrm>
          <a:prstGeom prst="rect">
            <a:avLst/>
          </a:prstGeom>
          <a:noFill/>
        </p:spPr>
        <p:txBody>
          <a:bodyPr wrap="none" rtlCol="0">
            <a:spAutoFit/>
          </a:bodyPr>
          <a:lstStyle/>
          <a:p>
            <a:r>
              <a:rPr lang="en-US" dirty="0">
                <a:latin typeface="Avenir Book" charset="0"/>
                <a:ea typeface="Avenir Book" charset="0"/>
                <a:cs typeface="Avenir Book" charset="0"/>
              </a:rPr>
              <a:t>Rest of Internet</a:t>
            </a:r>
          </a:p>
        </p:txBody>
      </p:sp>
      <p:sp>
        <p:nvSpPr>
          <p:cNvPr id="47" name="TextBox 46">
            <a:extLst>
              <a:ext uri="{FF2B5EF4-FFF2-40B4-BE49-F238E27FC236}">
                <a16:creationId xmlns:a16="http://schemas.microsoft.com/office/drawing/2014/main" id="{84561679-DA03-8235-F3E0-87BCF4828F03}"/>
              </a:ext>
            </a:extLst>
          </p:cNvPr>
          <p:cNvSpPr txBox="1"/>
          <p:nvPr/>
        </p:nvSpPr>
        <p:spPr>
          <a:xfrm>
            <a:off x="9653948" y="1242060"/>
            <a:ext cx="312906" cy="369332"/>
          </a:xfrm>
          <a:prstGeom prst="rect">
            <a:avLst/>
          </a:prstGeom>
          <a:noFill/>
        </p:spPr>
        <p:txBody>
          <a:bodyPr wrap="none" rtlCol="0">
            <a:spAutoFit/>
          </a:bodyPr>
          <a:lstStyle/>
          <a:p>
            <a:r>
              <a:rPr lang="en-US" dirty="0">
                <a:latin typeface="Avenir Book" charset="0"/>
                <a:ea typeface="Avenir Book" charset="0"/>
                <a:cs typeface="Avenir Book" charset="0"/>
              </a:rPr>
              <a:t>S</a:t>
            </a:r>
          </a:p>
        </p:txBody>
      </p:sp>
      <p:sp>
        <p:nvSpPr>
          <p:cNvPr id="48" name="Rounded Rectangle 47">
            <a:extLst>
              <a:ext uri="{FF2B5EF4-FFF2-40B4-BE49-F238E27FC236}">
                <a16:creationId xmlns:a16="http://schemas.microsoft.com/office/drawing/2014/main" id="{074C50CE-378E-D159-0E70-5DDD64632CA5}"/>
              </a:ext>
            </a:extLst>
          </p:cNvPr>
          <p:cNvSpPr/>
          <p:nvPr/>
        </p:nvSpPr>
        <p:spPr>
          <a:xfrm>
            <a:off x="796625" y="4963874"/>
            <a:ext cx="10445858" cy="1709659"/>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Avenir Book" charset="0"/>
                <a:ea typeface="Avenir Book" charset="0"/>
                <a:cs typeface="Avenir Book" charset="0"/>
              </a:rPr>
              <a:t>Can’t do it (at least without special setup)!</a:t>
            </a:r>
          </a:p>
          <a:p>
            <a:pPr marL="342900" indent="-342900">
              <a:buFont typeface="Symbol" pitchFamily="2" charset="2"/>
              <a:buChar char="Þ"/>
            </a:pPr>
            <a:r>
              <a:rPr lang="en-US" sz="2400" b="1" dirty="0">
                <a:solidFill>
                  <a:schemeClr val="tx1"/>
                </a:solidFill>
                <a:latin typeface="Avenir Book" charset="0"/>
                <a:ea typeface="Avenir Book" charset="0"/>
                <a:cs typeface="Avenir Book" charset="0"/>
              </a:rPr>
              <a:t>By default, R only knows how to translate packets for connections originating from INSIDE the network</a:t>
            </a:r>
          </a:p>
          <a:p>
            <a:pPr marL="342900" indent="-342900">
              <a:buFont typeface="Symbol" pitchFamily="2" charset="2"/>
              <a:buChar char="Þ"/>
            </a:pPr>
            <a:r>
              <a:rPr lang="en-US" sz="2400" b="1" dirty="0">
                <a:solidFill>
                  <a:schemeClr val="tx1"/>
                </a:solidFill>
                <a:latin typeface="Avenir Book" charset="0"/>
                <a:ea typeface="Avenir Book" charset="0"/>
                <a:cs typeface="Avenir Book" charset="0"/>
              </a:rPr>
              <a:t>Breaks end to end connectivity!!!</a:t>
            </a:r>
          </a:p>
        </p:txBody>
      </p:sp>
      <p:sp>
        <p:nvSpPr>
          <p:cNvPr id="49" name="TextBox 48">
            <a:extLst>
              <a:ext uri="{FF2B5EF4-FFF2-40B4-BE49-F238E27FC236}">
                <a16:creationId xmlns:a16="http://schemas.microsoft.com/office/drawing/2014/main" id="{51773971-852D-FDB9-446C-AD35C84D8390}"/>
              </a:ext>
            </a:extLst>
          </p:cNvPr>
          <p:cNvSpPr txBox="1"/>
          <p:nvPr/>
        </p:nvSpPr>
        <p:spPr>
          <a:xfrm>
            <a:off x="269683" y="4367078"/>
            <a:ext cx="10972800" cy="461665"/>
          </a:xfrm>
          <a:prstGeom prst="rect">
            <a:avLst/>
          </a:prstGeom>
          <a:noFill/>
        </p:spPr>
        <p:txBody>
          <a:bodyPr wrap="square" rtlCol="0">
            <a:spAutoFit/>
          </a:bodyPr>
          <a:lstStyle/>
          <a:p>
            <a:r>
              <a:rPr lang="en-US" sz="2400" u="sng" dirty="0">
                <a:latin typeface="Avenir Book" charset="0"/>
                <a:ea typeface="Avenir Book" charset="0"/>
                <a:cs typeface="Avenir Book" charset="0"/>
              </a:rPr>
              <a:t>What happens when outside host S wants to connect to inside host A?</a:t>
            </a:r>
          </a:p>
        </p:txBody>
      </p:sp>
      <p:sp>
        <p:nvSpPr>
          <p:cNvPr id="3" name="TextBox 2">
            <a:extLst>
              <a:ext uri="{FF2B5EF4-FFF2-40B4-BE49-F238E27FC236}">
                <a16:creationId xmlns:a16="http://schemas.microsoft.com/office/drawing/2014/main" id="{2AD39723-9623-A8D2-72FC-16C14100A302}"/>
              </a:ext>
            </a:extLst>
          </p:cNvPr>
          <p:cNvSpPr txBox="1"/>
          <p:nvPr/>
        </p:nvSpPr>
        <p:spPr>
          <a:xfrm>
            <a:off x="2883615" y="510638"/>
            <a:ext cx="343364" cy="369332"/>
          </a:xfrm>
          <a:prstGeom prst="rect">
            <a:avLst/>
          </a:prstGeom>
          <a:noFill/>
        </p:spPr>
        <p:txBody>
          <a:bodyPr wrap="none" rtlCol="0">
            <a:spAutoFit/>
          </a:bodyPr>
          <a:lstStyle/>
          <a:p>
            <a:r>
              <a:rPr lang="en-US" dirty="0">
                <a:latin typeface="Avenir Book" charset="0"/>
                <a:ea typeface="Avenir Book" charset="0"/>
                <a:cs typeface="Avenir Book" charset="0"/>
              </a:rPr>
              <a:t>A</a:t>
            </a:r>
          </a:p>
        </p:txBody>
      </p:sp>
      <p:sp>
        <p:nvSpPr>
          <p:cNvPr id="7" name="TextBox 6">
            <a:extLst>
              <a:ext uri="{FF2B5EF4-FFF2-40B4-BE49-F238E27FC236}">
                <a16:creationId xmlns:a16="http://schemas.microsoft.com/office/drawing/2014/main" id="{6F9D60C9-15E4-3BE1-B152-553B38696810}"/>
              </a:ext>
            </a:extLst>
          </p:cNvPr>
          <p:cNvSpPr txBox="1"/>
          <p:nvPr/>
        </p:nvSpPr>
        <p:spPr>
          <a:xfrm>
            <a:off x="2913915" y="1780068"/>
            <a:ext cx="330540" cy="369332"/>
          </a:xfrm>
          <a:prstGeom prst="rect">
            <a:avLst/>
          </a:prstGeom>
          <a:noFill/>
        </p:spPr>
        <p:txBody>
          <a:bodyPr wrap="none" rtlCol="0">
            <a:spAutoFit/>
          </a:bodyPr>
          <a:lstStyle/>
          <a:p>
            <a:r>
              <a:rPr lang="en-US" dirty="0">
                <a:latin typeface="Avenir Book" charset="0"/>
                <a:ea typeface="Avenir Book" charset="0"/>
                <a:cs typeface="Avenir Book" charset="0"/>
              </a:rPr>
              <a:t>B</a:t>
            </a:r>
          </a:p>
        </p:txBody>
      </p:sp>
      <p:sp>
        <p:nvSpPr>
          <p:cNvPr id="8" name="TextBox 7">
            <a:extLst>
              <a:ext uri="{FF2B5EF4-FFF2-40B4-BE49-F238E27FC236}">
                <a16:creationId xmlns:a16="http://schemas.microsoft.com/office/drawing/2014/main" id="{935318D3-0D36-B8D0-09A3-4A3924FD6CDD}"/>
              </a:ext>
            </a:extLst>
          </p:cNvPr>
          <p:cNvSpPr txBox="1"/>
          <p:nvPr/>
        </p:nvSpPr>
        <p:spPr>
          <a:xfrm>
            <a:off x="2910396" y="2955511"/>
            <a:ext cx="346570" cy="369332"/>
          </a:xfrm>
          <a:prstGeom prst="rect">
            <a:avLst/>
          </a:prstGeom>
          <a:noFill/>
        </p:spPr>
        <p:txBody>
          <a:bodyPr wrap="none" rtlCol="0">
            <a:spAutoFit/>
          </a:bodyPr>
          <a:lstStyle/>
          <a:p>
            <a:r>
              <a:rPr lang="en-US" dirty="0">
                <a:latin typeface="Avenir Book" charset="0"/>
                <a:ea typeface="Avenir Book" charset="0"/>
                <a:cs typeface="Avenir Book" charset="0"/>
              </a:rPr>
              <a:t>C</a:t>
            </a:r>
          </a:p>
        </p:txBody>
      </p:sp>
      <p:sp>
        <p:nvSpPr>
          <p:cNvPr id="15" name="TextBox 14">
            <a:extLst>
              <a:ext uri="{FF2B5EF4-FFF2-40B4-BE49-F238E27FC236}">
                <a16:creationId xmlns:a16="http://schemas.microsoft.com/office/drawing/2014/main" id="{91F316B8-0DE1-341F-0FE8-5876E9880691}"/>
              </a:ext>
            </a:extLst>
          </p:cNvPr>
          <p:cNvSpPr txBox="1"/>
          <p:nvPr/>
        </p:nvSpPr>
        <p:spPr>
          <a:xfrm>
            <a:off x="6011439" y="2076818"/>
            <a:ext cx="320922" cy="369332"/>
          </a:xfrm>
          <a:prstGeom prst="rect">
            <a:avLst/>
          </a:prstGeom>
          <a:noFill/>
        </p:spPr>
        <p:txBody>
          <a:bodyPr wrap="none" rtlCol="0">
            <a:spAutoFit/>
          </a:bodyPr>
          <a:lstStyle/>
          <a:p>
            <a:r>
              <a:rPr lang="en-US" dirty="0">
                <a:latin typeface="Avenir Book" charset="0"/>
                <a:ea typeface="Avenir Book" charset="0"/>
                <a:cs typeface="Avenir Book" charset="0"/>
              </a:rPr>
              <a:t>R</a:t>
            </a:r>
          </a:p>
        </p:txBody>
      </p:sp>
    </p:spTree>
    <p:extLst>
      <p:ext uri="{BB962C8B-B14F-4D97-AF65-F5344CB8AC3E}">
        <p14:creationId xmlns:p14="http://schemas.microsoft.com/office/powerpoint/2010/main" val="2590014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35FB-A6FF-7FD2-76E6-AAE2401D7354}"/>
              </a:ext>
            </a:extLst>
          </p:cNvPr>
          <p:cNvSpPr>
            <a:spLocks noGrp="1"/>
          </p:cNvSpPr>
          <p:nvPr>
            <p:ph type="title"/>
          </p:nvPr>
        </p:nvSpPr>
        <p:spPr/>
        <p:txBody>
          <a:bodyPr/>
          <a:lstStyle/>
          <a:p>
            <a:r>
              <a:rPr lang="en-US" dirty="0"/>
              <a:t>End to end connectivity, you say?</a:t>
            </a:r>
          </a:p>
        </p:txBody>
      </p:sp>
      <p:sp>
        <p:nvSpPr>
          <p:cNvPr id="3" name="Content Placeholder 2">
            <a:extLst>
              <a:ext uri="{FF2B5EF4-FFF2-40B4-BE49-F238E27FC236}">
                <a16:creationId xmlns:a16="http://schemas.microsoft.com/office/drawing/2014/main" id="{96599D1D-FA99-E5F6-37C8-7CF1A4BDCF2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78842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B484-F8C1-AF46-A4B1-1BD2228919BF}"/>
              </a:ext>
            </a:extLst>
          </p:cNvPr>
          <p:cNvSpPr>
            <a:spLocks noGrp="1"/>
          </p:cNvSpPr>
          <p:nvPr>
            <p:ph type="title"/>
          </p:nvPr>
        </p:nvSpPr>
        <p:spPr/>
        <p:txBody>
          <a:bodyPr/>
          <a:lstStyle/>
          <a:p>
            <a:r>
              <a:rPr lang="en-US" dirty="0"/>
              <a:t>Why is this bad?</a:t>
            </a:r>
          </a:p>
        </p:txBody>
      </p:sp>
      <p:sp>
        <p:nvSpPr>
          <p:cNvPr id="3" name="Content Placeholder 2">
            <a:extLst>
              <a:ext uri="{FF2B5EF4-FFF2-40B4-BE49-F238E27FC236}">
                <a16:creationId xmlns:a16="http://schemas.microsoft.com/office/drawing/2014/main" id="{7404621B-5F26-AB48-8335-1CCAB0E80DC3}"/>
              </a:ext>
            </a:extLst>
          </p:cNvPr>
          <p:cNvSpPr>
            <a:spLocks noGrp="1"/>
          </p:cNvSpPr>
          <p:nvPr>
            <p:ph idx="1"/>
          </p:nvPr>
        </p:nvSpPr>
        <p:spPr/>
        <p:txBody>
          <a:bodyPr/>
          <a:lstStyle/>
          <a:p>
            <a:pPr marL="0" indent="0">
              <a:buNone/>
            </a:pPr>
            <a:r>
              <a:rPr lang="en-US" dirty="0"/>
              <a:t>NAT is used in just about every consumer network</a:t>
            </a:r>
          </a:p>
          <a:p>
            <a:r>
              <a:rPr lang="en-US" dirty="0"/>
              <a:t>Generally:  can’t connect directly to an end host unless it connects to you first</a:t>
            </a:r>
          </a:p>
          <a:p>
            <a:pPr marL="0" indent="0">
              <a:buNone/>
            </a:pPr>
            <a:r>
              <a:rPr lang="en-US" dirty="0"/>
              <a:t>	</a:t>
            </a:r>
          </a:p>
          <a:p>
            <a:pPr lvl="1"/>
            <a:endParaRPr lang="en-US" dirty="0"/>
          </a:p>
          <a:p>
            <a:pPr marL="609585" lvl="1" indent="0">
              <a:buNone/>
            </a:pPr>
            <a:endParaRPr lang="en-US" dirty="0"/>
          </a:p>
        </p:txBody>
      </p:sp>
    </p:spTree>
    <p:extLst>
      <p:ext uri="{BB962C8B-B14F-4D97-AF65-F5344CB8AC3E}">
        <p14:creationId xmlns:p14="http://schemas.microsoft.com/office/powerpoint/2010/main" val="1132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B484-F8C1-AF46-A4B1-1BD2228919BF}"/>
              </a:ext>
            </a:extLst>
          </p:cNvPr>
          <p:cNvSpPr>
            <a:spLocks noGrp="1"/>
          </p:cNvSpPr>
          <p:nvPr>
            <p:ph type="title"/>
          </p:nvPr>
        </p:nvSpPr>
        <p:spPr/>
        <p:txBody>
          <a:bodyPr/>
          <a:lstStyle/>
          <a:p>
            <a:r>
              <a:rPr lang="en-US" dirty="0"/>
              <a:t>Why is this bad?</a:t>
            </a:r>
          </a:p>
        </p:txBody>
      </p:sp>
      <p:sp>
        <p:nvSpPr>
          <p:cNvPr id="3" name="Content Placeholder 2">
            <a:extLst>
              <a:ext uri="{FF2B5EF4-FFF2-40B4-BE49-F238E27FC236}">
                <a16:creationId xmlns:a16="http://schemas.microsoft.com/office/drawing/2014/main" id="{7404621B-5F26-AB48-8335-1CCAB0E80DC3}"/>
              </a:ext>
            </a:extLst>
          </p:cNvPr>
          <p:cNvSpPr>
            <a:spLocks noGrp="1"/>
          </p:cNvSpPr>
          <p:nvPr>
            <p:ph idx="1"/>
          </p:nvPr>
        </p:nvSpPr>
        <p:spPr/>
        <p:txBody>
          <a:bodyPr/>
          <a:lstStyle/>
          <a:p>
            <a:pPr marL="0" indent="0">
              <a:buNone/>
            </a:pPr>
            <a:r>
              <a:rPr lang="en-US" dirty="0"/>
              <a:t>NAT is used in just about every consumer network</a:t>
            </a:r>
          </a:p>
          <a:p>
            <a:r>
              <a:rPr lang="en-US" dirty="0"/>
              <a:t>Generally:  can’t connect directly to an end host unless it connects to you first</a:t>
            </a:r>
          </a:p>
          <a:p>
            <a:pPr marL="0" indent="0">
              <a:buNone/>
            </a:pPr>
            <a:r>
              <a:rPr lang="en-US" dirty="0"/>
              <a:t>	</a:t>
            </a:r>
          </a:p>
          <a:p>
            <a:r>
              <a:rPr lang="en-US" dirty="0"/>
              <a:t>Need extra work for any protocols that need a direct connection between hosts</a:t>
            </a:r>
          </a:p>
          <a:p>
            <a:pPr lvl="1"/>
            <a:endParaRPr lang="en-US" dirty="0"/>
          </a:p>
          <a:p>
            <a:pPr marL="609585" lvl="1" indent="0">
              <a:buNone/>
            </a:pPr>
            <a:endParaRPr lang="en-US" dirty="0"/>
          </a:p>
        </p:txBody>
      </p:sp>
      <p:sp>
        <p:nvSpPr>
          <p:cNvPr id="4" name="Rounded Rectangle 3">
            <a:extLst>
              <a:ext uri="{FF2B5EF4-FFF2-40B4-BE49-F238E27FC236}">
                <a16:creationId xmlns:a16="http://schemas.microsoft.com/office/drawing/2014/main" id="{4F46F7EB-9D3D-55DB-2B60-6B3603981D47}"/>
              </a:ext>
            </a:extLst>
          </p:cNvPr>
          <p:cNvSpPr/>
          <p:nvPr/>
        </p:nvSpPr>
        <p:spPr>
          <a:xfrm>
            <a:off x="4153161" y="5341987"/>
            <a:ext cx="4038078" cy="784177"/>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Avenir Book" charset="0"/>
                <a:ea typeface="Avenir Book" charset="0"/>
                <a:cs typeface="Avenir Book" charset="0"/>
              </a:rPr>
              <a:t>=&gt; When do we need this?</a:t>
            </a:r>
            <a:endParaRPr lang="en-US" sz="2400" b="1" dirty="0">
              <a:solidFill>
                <a:schemeClr val="tx1"/>
              </a:solidFill>
              <a:latin typeface="Avenir Book" charset="0"/>
              <a:ea typeface="Avenir Book" charset="0"/>
              <a:cs typeface="Avenir Book" charset="0"/>
            </a:endParaRPr>
          </a:p>
        </p:txBody>
      </p:sp>
    </p:spTree>
    <p:extLst>
      <p:ext uri="{BB962C8B-B14F-4D97-AF65-F5344CB8AC3E}">
        <p14:creationId xmlns:p14="http://schemas.microsoft.com/office/powerpoint/2010/main" val="7623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AF04-4620-DB78-0AF8-049D97721B46}"/>
              </a:ext>
            </a:extLst>
          </p:cNvPr>
          <p:cNvSpPr>
            <a:spLocks noGrp="1"/>
          </p:cNvSpPr>
          <p:nvPr>
            <p:ph type="title" idx="4294967295"/>
          </p:nvPr>
        </p:nvSpPr>
        <p:spPr>
          <a:xfrm>
            <a:off x="84356" y="0"/>
            <a:ext cx="10972800" cy="732183"/>
          </a:xfrm>
        </p:spPr>
        <p:txBody>
          <a:bodyPr/>
          <a:lstStyle/>
          <a:p>
            <a:pPr algn="l"/>
            <a:r>
              <a:rPr lang="en-US" sz="4000" dirty="0"/>
              <a:t>What happens when prefixes overlap?</a:t>
            </a:r>
          </a:p>
        </p:txBody>
      </p:sp>
      <p:graphicFrame>
        <p:nvGraphicFramePr>
          <p:cNvPr id="4" name="Table 4">
            <a:extLst>
              <a:ext uri="{FF2B5EF4-FFF2-40B4-BE49-F238E27FC236}">
                <a16:creationId xmlns:a16="http://schemas.microsoft.com/office/drawing/2014/main" id="{3EA5E889-DE4A-BA7D-E69C-F7D5286AFD89}"/>
              </a:ext>
            </a:extLst>
          </p:cNvPr>
          <p:cNvGraphicFramePr>
            <a:graphicFrameLocks noGrp="1"/>
          </p:cNvGraphicFramePr>
          <p:nvPr/>
        </p:nvGraphicFramePr>
        <p:xfrm>
          <a:off x="8624459" y="630761"/>
          <a:ext cx="3262741" cy="1981200"/>
        </p:xfrm>
        <a:graphic>
          <a:graphicData uri="http://schemas.openxmlformats.org/drawingml/2006/table">
            <a:tbl>
              <a:tblPr firstRow="1" bandRow="1">
                <a:tableStyleId>{638B1855-1B75-4FBE-930C-398BA8C253C6}</a:tableStyleId>
              </a:tblPr>
              <a:tblGrid>
                <a:gridCol w="1371339">
                  <a:extLst>
                    <a:ext uri="{9D8B030D-6E8A-4147-A177-3AD203B41FA5}">
                      <a16:colId xmlns:a16="http://schemas.microsoft.com/office/drawing/2014/main" val="2818217184"/>
                    </a:ext>
                  </a:extLst>
                </a:gridCol>
                <a:gridCol w="1891402">
                  <a:extLst>
                    <a:ext uri="{9D8B030D-6E8A-4147-A177-3AD203B41FA5}">
                      <a16:colId xmlns:a16="http://schemas.microsoft.com/office/drawing/2014/main" val="1431405096"/>
                    </a:ext>
                  </a:extLst>
                </a:gridCol>
              </a:tblGrid>
              <a:tr h="373546">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Prefix</a:t>
                      </a:r>
                    </a:p>
                  </a:txBody>
                  <a:tcPr marL="121920" marR="121920" marT="60960" marB="60960">
                    <a:solidFill>
                      <a:srgbClr val="25A6F5"/>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IF/Next hop</a:t>
                      </a:r>
                    </a:p>
                  </a:txBody>
                  <a:tcPr marL="121920" marR="121920" marT="60960" marB="60960">
                    <a:solidFill>
                      <a:srgbClr val="25A6F5"/>
                    </a:solidFill>
                  </a:tcPr>
                </a:tc>
                <a:extLst>
                  <a:ext uri="{0D108BD9-81ED-4DB2-BD59-A6C34878D82A}">
                    <a16:rowId xmlns:a16="http://schemas.microsoft.com/office/drawing/2014/main" val="2452228461"/>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1.3.0.0/16</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(B)</a:t>
                      </a:r>
                    </a:p>
                  </a:txBody>
                  <a:tcPr marL="121920" marR="121920" marT="60960" marB="60960"/>
                </a:tc>
                <a:extLst>
                  <a:ext uri="{0D108BD9-81ED-4DB2-BD59-A6C34878D82A}">
                    <a16:rowId xmlns:a16="http://schemas.microsoft.com/office/drawing/2014/main" val="874645885"/>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1.3.4.0/24</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(C)</a:t>
                      </a:r>
                    </a:p>
                  </a:txBody>
                  <a:tcPr marL="121920" marR="121920" marT="60960" marB="60960"/>
                </a:tc>
                <a:extLst>
                  <a:ext uri="{0D108BD9-81ED-4DB2-BD59-A6C34878D82A}">
                    <a16:rowId xmlns:a16="http://schemas.microsoft.com/office/drawing/2014/main" val="995055242"/>
                  </a:ext>
                </a:extLst>
              </a:tr>
              <a:tr h="373546">
                <a:tc>
                  <a:txBody>
                    <a:bodyPr/>
                    <a:lstStyle/>
                    <a:p>
                      <a:pPr algn="l"/>
                      <a:r>
                        <a:rPr lang="en-US" sz="1800" dirty="0">
                          <a:latin typeface="Avenir Book" panose="02000503020000020003" pitchFamily="2" charset="0"/>
                        </a:rPr>
                        <a:t>1.3.4.5/32</a:t>
                      </a:r>
                    </a:p>
                  </a:txBody>
                  <a:tcPr marL="121920" marR="121920" marT="60960" marB="60960"/>
                </a:tc>
                <a:tc>
                  <a:txBody>
                    <a:bodyPr/>
                    <a:lstStyle/>
                    <a:p>
                      <a:pPr algn="l"/>
                      <a:endParaRPr lang="en-US" sz="1800" dirty="0">
                        <a:latin typeface="Avenir Book" panose="02000503020000020003" pitchFamily="2" charset="0"/>
                      </a:endParaRPr>
                    </a:p>
                  </a:txBody>
                  <a:tcPr marL="121920" marR="121920" marT="60960" marB="60960"/>
                </a:tc>
                <a:extLst>
                  <a:ext uri="{0D108BD9-81ED-4DB2-BD59-A6C34878D82A}">
                    <a16:rowId xmlns:a16="http://schemas.microsoft.com/office/drawing/2014/main" val="1783015337"/>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0.0.0.0/0</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(Default)</a:t>
                      </a:r>
                    </a:p>
                  </a:txBody>
                  <a:tcPr marL="121920" marR="121920" marT="60960" marB="60960"/>
                </a:tc>
                <a:extLst>
                  <a:ext uri="{0D108BD9-81ED-4DB2-BD59-A6C34878D82A}">
                    <a16:rowId xmlns:a16="http://schemas.microsoft.com/office/drawing/2014/main" val="35932700"/>
                  </a:ext>
                </a:extLst>
              </a:tr>
            </a:tbl>
          </a:graphicData>
        </a:graphic>
      </p:graphicFrame>
      <p:sp>
        <p:nvSpPr>
          <p:cNvPr id="5" name="TextBox 4">
            <a:extLst>
              <a:ext uri="{FF2B5EF4-FFF2-40B4-BE49-F238E27FC236}">
                <a16:creationId xmlns:a16="http://schemas.microsoft.com/office/drawing/2014/main" id="{F3ADAC6C-93B1-27BF-D5F4-67927A0A4CD6}"/>
              </a:ext>
            </a:extLst>
          </p:cNvPr>
          <p:cNvSpPr txBox="1"/>
          <p:nvPr/>
        </p:nvSpPr>
        <p:spPr>
          <a:xfrm>
            <a:off x="3053703" y="2360726"/>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solidFill>
                  <a:srgbClr val="FFCC33"/>
                </a:solidFill>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6" name="TextBox 5">
            <a:extLst>
              <a:ext uri="{FF2B5EF4-FFF2-40B4-BE49-F238E27FC236}">
                <a16:creationId xmlns:a16="http://schemas.microsoft.com/office/drawing/2014/main" id="{32CEDD2B-CB30-1C88-8F07-F226748AE889}"/>
              </a:ext>
            </a:extLst>
          </p:cNvPr>
          <p:cNvSpPr txBox="1"/>
          <p:nvPr/>
        </p:nvSpPr>
        <p:spPr>
          <a:xfrm>
            <a:off x="1179444" y="2360726"/>
            <a:ext cx="1346844" cy="400110"/>
          </a:xfrm>
          <a:prstGeom prst="rect">
            <a:avLst/>
          </a:prstGeom>
          <a:noFill/>
        </p:spPr>
        <p:txBody>
          <a:bodyPr wrap="none" rtlCol="0">
            <a:spAutoFit/>
          </a:bodyPr>
          <a:lstStyle/>
          <a:p>
            <a:r>
              <a:rPr lang="en-US" sz="2000" dirty="0">
                <a:latin typeface="Avenir Book" panose="02000503020000020003" pitchFamily="2" charset="0"/>
              </a:rPr>
              <a:t>1.3.0.0/16</a:t>
            </a:r>
            <a:endParaRPr lang="en-US" sz="2000" b="1" dirty="0">
              <a:latin typeface="Courier New" panose="02070309020205020404" pitchFamily="49" charset="0"/>
              <a:ea typeface="Avenir Book" charset="0"/>
              <a:cs typeface="Courier New" panose="02070309020205020404" pitchFamily="49" charset="0"/>
            </a:endParaRPr>
          </a:p>
        </p:txBody>
      </p:sp>
      <p:sp>
        <p:nvSpPr>
          <p:cNvPr id="10" name="TextBox 9">
            <a:extLst>
              <a:ext uri="{FF2B5EF4-FFF2-40B4-BE49-F238E27FC236}">
                <a16:creationId xmlns:a16="http://schemas.microsoft.com/office/drawing/2014/main" id="{14DA6296-61C5-918F-719E-86AF62853049}"/>
              </a:ext>
            </a:extLst>
          </p:cNvPr>
          <p:cNvSpPr txBox="1"/>
          <p:nvPr/>
        </p:nvSpPr>
        <p:spPr>
          <a:xfrm>
            <a:off x="369105" y="930927"/>
            <a:ext cx="5298886" cy="923330"/>
          </a:xfrm>
          <a:prstGeom prst="rect">
            <a:avLst/>
          </a:prstGeom>
          <a:noFill/>
        </p:spPr>
        <p:txBody>
          <a:bodyPr wrap="none" rtlCol="0">
            <a:spAutoFit/>
          </a:bodyPr>
          <a:lstStyle/>
          <a:p>
            <a:r>
              <a:rPr lang="en-US" dirty="0">
                <a:latin typeface="Avenir Book" charset="0"/>
                <a:ea typeface="Avenir Book" charset="0"/>
                <a:cs typeface="Avenir Book" charset="0"/>
              </a:rPr>
              <a:t>An IP can match on more than one row</a:t>
            </a:r>
          </a:p>
          <a:p>
            <a:r>
              <a:rPr lang="en-US" dirty="0">
                <a:latin typeface="Avenir Book" charset="0"/>
                <a:ea typeface="Avenir Book" charset="0"/>
                <a:cs typeface="Avenir Book" charset="0"/>
              </a:rPr>
              <a:t> =&gt; </a:t>
            </a:r>
            <a:r>
              <a:rPr lang="en-US" b="1" u="sng" dirty="0">
                <a:latin typeface="Avenir Book" charset="0"/>
                <a:ea typeface="Avenir Book" charset="0"/>
                <a:cs typeface="Avenir Book" charset="0"/>
              </a:rPr>
              <a:t>need to pick the most specific (longest) prefix</a:t>
            </a:r>
          </a:p>
          <a:p>
            <a:endParaRPr lang="en-US" dirty="0">
              <a:latin typeface="Avenir Book" charset="0"/>
              <a:ea typeface="Avenir Book" charset="0"/>
              <a:cs typeface="Avenir Book" charset="0"/>
            </a:endParaRPr>
          </a:p>
        </p:txBody>
      </p:sp>
      <p:sp>
        <p:nvSpPr>
          <p:cNvPr id="13" name="TextBox 12">
            <a:extLst>
              <a:ext uri="{FF2B5EF4-FFF2-40B4-BE49-F238E27FC236}">
                <a16:creationId xmlns:a16="http://schemas.microsoft.com/office/drawing/2014/main" id="{3E05E177-2E6E-DC24-5D23-AB8E550AC93E}"/>
              </a:ext>
            </a:extLst>
          </p:cNvPr>
          <p:cNvSpPr txBox="1"/>
          <p:nvPr/>
        </p:nvSpPr>
        <p:spPr>
          <a:xfrm>
            <a:off x="1179444" y="3081450"/>
            <a:ext cx="1346844" cy="400110"/>
          </a:xfrm>
          <a:prstGeom prst="rect">
            <a:avLst/>
          </a:prstGeom>
          <a:noFill/>
        </p:spPr>
        <p:txBody>
          <a:bodyPr wrap="none" rtlCol="0">
            <a:spAutoFit/>
          </a:bodyPr>
          <a:lstStyle/>
          <a:p>
            <a:r>
              <a:rPr lang="en-US" sz="2000" dirty="0">
                <a:latin typeface="Avenir Book" panose="02000503020000020003" pitchFamily="2" charset="0"/>
              </a:rPr>
              <a:t>1.3.4.0/24</a:t>
            </a:r>
            <a:endParaRPr lang="en-US" sz="2000" b="1" dirty="0">
              <a:latin typeface="Courier New" panose="02070309020205020404" pitchFamily="49" charset="0"/>
              <a:ea typeface="Avenir Book" charset="0"/>
              <a:cs typeface="Courier New" panose="02070309020205020404" pitchFamily="49" charset="0"/>
            </a:endParaRPr>
          </a:p>
        </p:txBody>
      </p:sp>
      <p:sp>
        <p:nvSpPr>
          <p:cNvPr id="14" name="TextBox 13">
            <a:extLst>
              <a:ext uri="{FF2B5EF4-FFF2-40B4-BE49-F238E27FC236}">
                <a16:creationId xmlns:a16="http://schemas.microsoft.com/office/drawing/2014/main" id="{C33A2D39-23F1-0E8D-7F29-E67D0CA58950}"/>
              </a:ext>
            </a:extLst>
          </p:cNvPr>
          <p:cNvSpPr txBox="1"/>
          <p:nvPr/>
        </p:nvSpPr>
        <p:spPr>
          <a:xfrm>
            <a:off x="3053703" y="3081450"/>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00000001 00000011 00000100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Tree>
    <p:extLst>
      <p:ext uri="{BB962C8B-B14F-4D97-AF65-F5344CB8AC3E}">
        <p14:creationId xmlns:p14="http://schemas.microsoft.com/office/powerpoint/2010/main" val="2112270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B484-F8C1-AF46-A4B1-1BD2228919BF}"/>
              </a:ext>
            </a:extLst>
          </p:cNvPr>
          <p:cNvSpPr>
            <a:spLocks noGrp="1"/>
          </p:cNvSpPr>
          <p:nvPr>
            <p:ph type="title"/>
          </p:nvPr>
        </p:nvSpPr>
        <p:spPr/>
        <p:txBody>
          <a:bodyPr/>
          <a:lstStyle/>
          <a:p>
            <a:r>
              <a:rPr lang="en-US" dirty="0"/>
              <a:t>Why is this bad?</a:t>
            </a:r>
          </a:p>
        </p:txBody>
      </p:sp>
      <p:sp>
        <p:nvSpPr>
          <p:cNvPr id="3" name="Content Placeholder 2">
            <a:extLst>
              <a:ext uri="{FF2B5EF4-FFF2-40B4-BE49-F238E27FC236}">
                <a16:creationId xmlns:a16="http://schemas.microsoft.com/office/drawing/2014/main" id="{7404621B-5F26-AB48-8335-1CCAB0E80DC3}"/>
              </a:ext>
            </a:extLst>
          </p:cNvPr>
          <p:cNvSpPr>
            <a:spLocks noGrp="1"/>
          </p:cNvSpPr>
          <p:nvPr>
            <p:ph idx="1"/>
          </p:nvPr>
        </p:nvSpPr>
        <p:spPr/>
        <p:txBody>
          <a:bodyPr/>
          <a:lstStyle/>
          <a:p>
            <a:pPr marL="0" indent="0">
              <a:buNone/>
            </a:pPr>
            <a:r>
              <a:rPr lang="en-US" dirty="0"/>
              <a:t>NAT is used in just about every consumer network</a:t>
            </a:r>
          </a:p>
          <a:p>
            <a:r>
              <a:rPr lang="en-US" dirty="0"/>
              <a:t>Generally:  can’t connect directly to an end host unless it connects to you first</a:t>
            </a:r>
          </a:p>
          <a:p>
            <a:pPr marL="0" indent="0">
              <a:buNone/>
            </a:pPr>
            <a:r>
              <a:rPr lang="en-US" dirty="0"/>
              <a:t>	</a:t>
            </a:r>
          </a:p>
          <a:p>
            <a:r>
              <a:rPr lang="en-US" dirty="0"/>
              <a:t>Need extra work for any protocols that need a direct connection between hosts</a:t>
            </a:r>
          </a:p>
          <a:p>
            <a:pPr lvl="1"/>
            <a:endParaRPr lang="en-US" dirty="0"/>
          </a:p>
          <a:p>
            <a:pPr marL="609585" lvl="1" indent="0">
              <a:buNone/>
            </a:pPr>
            <a:endParaRPr lang="en-US" dirty="0"/>
          </a:p>
        </p:txBody>
      </p:sp>
      <p:sp>
        <p:nvSpPr>
          <p:cNvPr id="4" name="Rounded Rectangle 3">
            <a:extLst>
              <a:ext uri="{FF2B5EF4-FFF2-40B4-BE49-F238E27FC236}">
                <a16:creationId xmlns:a16="http://schemas.microsoft.com/office/drawing/2014/main" id="{4F46F7EB-9D3D-55DB-2B60-6B3603981D47}"/>
              </a:ext>
            </a:extLst>
          </p:cNvPr>
          <p:cNvSpPr/>
          <p:nvPr/>
        </p:nvSpPr>
        <p:spPr>
          <a:xfrm>
            <a:off x="749085" y="4978992"/>
            <a:ext cx="8787539" cy="1147172"/>
          </a:xfrm>
          <a:prstGeom prst="roundRect">
            <a:avLst/>
          </a:prstGeom>
          <a:solidFill>
            <a:srgbClr val="6613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Symbol" pitchFamily="2" charset="2"/>
              <a:buChar char="Þ"/>
            </a:pPr>
            <a:r>
              <a:rPr lang="en-US" sz="2400" b="1" dirty="0">
                <a:solidFill>
                  <a:schemeClr val="tx1"/>
                </a:solidFill>
                <a:latin typeface="Avenir Book" charset="0"/>
                <a:ea typeface="Avenir Book" charset="0"/>
                <a:cs typeface="Avenir Book" charset="0"/>
              </a:rPr>
              <a:t>Protocols that aren’t strictly client-server</a:t>
            </a:r>
          </a:p>
          <a:p>
            <a:pPr marL="342900" indent="-342900">
              <a:buFont typeface="Symbol" pitchFamily="2" charset="2"/>
              <a:buChar char="Þ"/>
            </a:pPr>
            <a:r>
              <a:rPr lang="en-US" sz="2400" b="1" dirty="0">
                <a:solidFill>
                  <a:schemeClr val="tx1"/>
                </a:solidFill>
                <a:latin typeface="Avenir Book" charset="0"/>
                <a:ea typeface="Avenir Book" charset="0"/>
                <a:cs typeface="Avenir Book" charset="0"/>
              </a:rPr>
              <a:t>Latency critical applications:  voice/video calls, games</a:t>
            </a:r>
          </a:p>
        </p:txBody>
      </p:sp>
    </p:spTree>
    <p:extLst>
      <p:ext uri="{BB962C8B-B14F-4D97-AF65-F5344CB8AC3E}">
        <p14:creationId xmlns:p14="http://schemas.microsoft.com/office/powerpoint/2010/main" val="3444803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FAF7-BBAD-B54D-802B-73DFAF91C595}"/>
              </a:ext>
            </a:extLst>
          </p:cNvPr>
          <p:cNvSpPr>
            <a:spLocks noGrp="1"/>
          </p:cNvSpPr>
          <p:nvPr>
            <p:ph type="title"/>
          </p:nvPr>
        </p:nvSpPr>
        <p:spPr/>
        <p:txBody>
          <a:bodyPr/>
          <a:lstStyle/>
          <a:p>
            <a:r>
              <a:rPr lang="en-US" dirty="0"/>
              <a:t>NAT Traversal</a:t>
            </a:r>
          </a:p>
        </p:txBody>
      </p:sp>
      <p:sp>
        <p:nvSpPr>
          <p:cNvPr id="3" name="Content Placeholder 2">
            <a:extLst>
              <a:ext uri="{FF2B5EF4-FFF2-40B4-BE49-F238E27FC236}">
                <a16:creationId xmlns:a16="http://schemas.microsoft.com/office/drawing/2014/main" id="{BC0FFFC1-714A-7746-B528-B38D22035C64}"/>
              </a:ext>
            </a:extLst>
          </p:cNvPr>
          <p:cNvSpPr>
            <a:spLocks noGrp="1"/>
          </p:cNvSpPr>
          <p:nvPr>
            <p:ph idx="1"/>
          </p:nvPr>
        </p:nvSpPr>
        <p:spPr/>
        <p:txBody>
          <a:bodyPr>
            <a:normAutofit fontScale="92500" lnSpcReduction="10000"/>
          </a:bodyPr>
          <a:lstStyle/>
          <a:p>
            <a:pPr marL="0" indent="0">
              <a:buNone/>
            </a:pPr>
            <a:r>
              <a:rPr lang="en-US" dirty="0"/>
              <a:t>Various methods, depending on the type of NAT</a:t>
            </a:r>
          </a:p>
          <a:p>
            <a:pPr marL="0" indent="0">
              <a:buNone/>
            </a:pPr>
            <a:endParaRPr lang="en-US" dirty="0"/>
          </a:p>
          <a:p>
            <a:pPr marL="0" indent="0">
              <a:buNone/>
            </a:pPr>
            <a:r>
              <a:rPr lang="en-US" dirty="0"/>
              <a:t>Examples:</a:t>
            </a:r>
          </a:p>
          <a:p>
            <a:r>
              <a:rPr lang="en-US" dirty="0"/>
              <a:t>Manual method:  port forwarding</a:t>
            </a:r>
          </a:p>
          <a:p>
            <a:r>
              <a:rPr lang="en-US" dirty="0"/>
              <a:t>ICE:  Interactive Connectivity Establishment (RFC8445)</a:t>
            </a:r>
          </a:p>
          <a:p>
            <a:r>
              <a:rPr lang="en-US" dirty="0"/>
              <a:t>STUN:  Session Traversal Utilities for NAT (RFC5389)</a:t>
            </a:r>
          </a:p>
          <a:p>
            <a:endParaRPr lang="en-US" dirty="0"/>
          </a:p>
          <a:p>
            <a:pPr marL="0" indent="0">
              <a:buNone/>
            </a:pPr>
            <a:r>
              <a:rPr lang="en-US" dirty="0"/>
              <a:t>One idea:  connect to external server via UDP, it tells you the address/port</a:t>
            </a:r>
          </a:p>
          <a:p>
            <a:pPr lvl="1"/>
            <a:endParaRPr lang="en-US" dirty="0"/>
          </a:p>
        </p:txBody>
      </p:sp>
    </p:spTree>
    <p:extLst>
      <p:ext uri="{BB962C8B-B14F-4D97-AF65-F5344CB8AC3E}">
        <p14:creationId xmlns:p14="http://schemas.microsoft.com/office/powerpoint/2010/main" val="13665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4202-EC99-7B49-9E0C-6027BA739B10}"/>
              </a:ext>
            </a:extLst>
          </p:cNvPr>
          <p:cNvSpPr>
            <a:spLocks noGrp="1"/>
          </p:cNvSpPr>
          <p:nvPr>
            <p:ph type="title"/>
          </p:nvPr>
        </p:nvSpPr>
        <p:spPr/>
        <p:txBody>
          <a:bodyPr/>
          <a:lstStyle/>
          <a:p>
            <a:r>
              <a:rPr lang="en-US" dirty="0"/>
              <a:t>NAT Example</a:t>
            </a:r>
          </a:p>
        </p:txBody>
      </p:sp>
      <p:sp>
        <p:nvSpPr>
          <p:cNvPr id="3" name="Content Placeholder 2">
            <a:extLst>
              <a:ext uri="{FF2B5EF4-FFF2-40B4-BE49-F238E27FC236}">
                <a16:creationId xmlns:a16="http://schemas.microsoft.com/office/drawing/2014/main" id="{607C399B-1403-7849-9A1B-344FC4E18B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24950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A2E5-08E4-4AF1-C88D-BC71E2EBCBF2}"/>
              </a:ext>
            </a:extLst>
          </p:cNvPr>
          <p:cNvSpPr>
            <a:spLocks noGrp="1"/>
          </p:cNvSpPr>
          <p:nvPr>
            <p:ph type="title"/>
          </p:nvPr>
        </p:nvSpPr>
        <p:spPr/>
        <p:txBody>
          <a:bodyPr/>
          <a:lstStyle/>
          <a:p>
            <a:r>
              <a:rPr lang="en-US" dirty="0"/>
              <a:t>IPv6</a:t>
            </a:r>
          </a:p>
        </p:txBody>
      </p:sp>
      <p:sp>
        <p:nvSpPr>
          <p:cNvPr id="3" name="Content Placeholder 2">
            <a:extLst>
              <a:ext uri="{FF2B5EF4-FFF2-40B4-BE49-F238E27FC236}">
                <a16:creationId xmlns:a16="http://schemas.microsoft.com/office/drawing/2014/main" id="{9F0B7C2A-CA7A-ECD2-3AC1-FF90AA4FDD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24836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5ADC-F77D-DE43-A2F5-D58F898B467F}"/>
              </a:ext>
            </a:extLst>
          </p:cNvPr>
          <p:cNvSpPr>
            <a:spLocks noGrp="1"/>
          </p:cNvSpPr>
          <p:nvPr>
            <p:ph type="title"/>
          </p:nvPr>
        </p:nvSpPr>
        <p:spPr/>
        <p:txBody>
          <a:bodyPr/>
          <a:lstStyle/>
          <a:p>
            <a:r>
              <a:rPr lang="en-US" sz="4267" dirty="0"/>
              <a:t>IP challenge:  Address space exhaustion</a:t>
            </a:r>
          </a:p>
        </p:txBody>
      </p:sp>
      <p:sp>
        <p:nvSpPr>
          <p:cNvPr id="3" name="Content Placeholder 2">
            <a:extLst>
              <a:ext uri="{FF2B5EF4-FFF2-40B4-BE49-F238E27FC236}">
                <a16:creationId xmlns:a16="http://schemas.microsoft.com/office/drawing/2014/main" id="{63D1F9D3-C222-BD43-B87E-ED8369CDB335}"/>
              </a:ext>
            </a:extLst>
          </p:cNvPr>
          <p:cNvSpPr>
            <a:spLocks noGrp="1"/>
          </p:cNvSpPr>
          <p:nvPr>
            <p:ph idx="1"/>
          </p:nvPr>
        </p:nvSpPr>
        <p:spPr/>
        <p:txBody>
          <a:bodyPr>
            <a:normAutofit fontScale="92500" lnSpcReduction="20000"/>
          </a:bodyPr>
          <a:lstStyle/>
          <a:p>
            <a:r>
              <a:rPr lang="en-US" dirty="0"/>
              <a:t>IP version 4:  ~4 billion IP addresses</a:t>
            </a:r>
          </a:p>
          <a:p>
            <a:pPr lvl="1"/>
            <a:r>
              <a:rPr lang="en-US" dirty="0"/>
              <a:t>World population:  ~8 billion</a:t>
            </a:r>
          </a:p>
          <a:p>
            <a:pPr lvl="1"/>
            <a:r>
              <a:rPr lang="en-US" dirty="0"/>
              <a:t>Est. number of devices on Internet (2021):  &gt;10-30 billion</a:t>
            </a:r>
          </a:p>
          <a:p>
            <a:endParaRPr lang="en-US" dirty="0"/>
          </a:p>
          <a:p>
            <a:r>
              <a:rPr lang="en-US" dirty="0"/>
              <a:t>Since 1990s:  various tricks</a:t>
            </a:r>
          </a:p>
          <a:p>
            <a:pPr lvl="1"/>
            <a:r>
              <a:rPr lang="en-US" dirty="0"/>
              <a:t>Smarter allocations by registrars</a:t>
            </a:r>
          </a:p>
          <a:p>
            <a:pPr lvl="1"/>
            <a:r>
              <a:rPr lang="en-US" dirty="0"/>
              <a:t>Address sharing:  Network Address Translation (NAT)</a:t>
            </a:r>
          </a:p>
          <a:p>
            <a:pPr lvl="1"/>
            <a:r>
              <a:rPr lang="en-US" dirty="0"/>
              <a:t>DHCP</a:t>
            </a:r>
          </a:p>
          <a:p>
            <a:pPr lvl="1"/>
            <a:r>
              <a:rPr lang="en-US" dirty="0"/>
              <a:t>Reclaiming unused space</a:t>
            </a:r>
          </a:p>
          <a:p>
            <a:pPr marL="609585" lvl="1" indent="0">
              <a:buNone/>
            </a:pPr>
            <a:endParaRPr lang="en-US" dirty="0"/>
          </a:p>
          <a:p>
            <a:r>
              <a:rPr lang="en-US" dirty="0"/>
              <a:t>Long term solution:  IP version 6</a:t>
            </a:r>
          </a:p>
        </p:txBody>
      </p:sp>
      <p:sp>
        <p:nvSpPr>
          <p:cNvPr id="4" name="Slide Number Placeholder 3">
            <a:extLst>
              <a:ext uri="{FF2B5EF4-FFF2-40B4-BE49-F238E27FC236}">
                <a16:creationId xmlns:a16="http://schemas.microsoft.com/office/drawing/2014/main" id="{691452FF-7117-2540-AACD-60833B10D243}"/>
              </a:ext>
            </a:extLst>
          </p:cNvPr>
          <p:cNvSpPr>
            <a:spLocks noGrp="1"/>
          </p:cNvSpPr>
          <p:nvPr>
            <p:ph type="sldNum" sz="quarter" idx="12"/>
          </p:nvPr>
        </p:nvSpPr>
        <p:spPr/>
        <p:txBody>
          <a:bodyPr/>
          <a:lstStyle/>
          <a:p>
            <a:fld id="{22D6CAD1-C946-4B93-B6A2-6369BC3B5860}" type="slidenum">
              <a:rPr lang="en-US" smtClean="0"/>
              <a:t>64</a:t>
            </a:fld>
            <a:endParaRPr lang="en-US"/>
          </a:p>
        </p:txBody>
      </p:sp>
    </p:spTree>
    <p:extLst>
      <p:ext uri="{BB962C8B-B14F-4D97-AF65-F5344CB8AC3E}">
        <p14:creationId xmlns:p14="http://schemas.microsoft.com/office/powerpoint/2010/main" val="30969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3238500" y="1831181"/>
            <a:ext cx="5715000" cy="4064000"/>
          </a:xfrm>
        </p:spPr>
      </p:pic>
      <p:pic>
        <p:nvPicPr>
          <p:cNvPr id="4" name="Picture 3" descr="plote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9021"/>
            <a:ext cx="9144000" cy="6502400"/>
          </a:xfrm>
          <a:prstGeom prst="rect">
            <a:avLst/>
          </a:prstGeom>
        </p:spPr>
      </p:pic>
      <p:sp>
        <p:nvSpPr>
          <p:cNvPr id="5" name="TextBox 4"/>
          <p:cNvSpPr txBox="1"/>
          <p:nvPr/>
        </p:nvSpPr>
        <p:spPr>
          <a:xfrm>
            <a:off x="7559458" y="6488668"/>
            <a:ext cx="3108543" cy="369332"/>
          </a:xfrm>
          <a:prstGeom prst="rect">
            <a:avLst/>
          </a:prstGeom>
          <a:noFill/>
        </p:spPr>
        <p:txBody>
          <a:bodyPr wrap="none" rtlCol="0">
            <a:spAutoFit/>
          </a:bodyPr>
          <a:lstStyle/>
          <a:p>
            <a:r>
              <a:rPr lang="en-US" dirty="0"/>
              <a:t>Source: </a:t>
            </a:r>
            <a:r>
              <a:rPr lang="en-US" dirty="0" err="1"/>
              <a:t>potaroo.net</a:t>
            </a:r>
            <a:r>
              <a:rPr lang="en-US" dirty="0"/>
              <a:t>/tools/ipv4</a:t>
            </a:r>
          </a:p>
        </p:txBody>
      </p:sp>
      <p:pic>
        <p:nvPicPr>
          <p:cNvPr id="9" name="Graphic 8">
            <a:extLst>
              <a:ext uri="{FF2B5EF4-FFF2-40B4-BE49-F238E27FC236}">
                <a16:creationId xmlns:a16="http://schemas.microsoft.com/office/drawing/2014/main" id="{63DEBE17-B103-4847-A58A-3A86967453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6687" y="614912"/>
            <a:ext cx="5057042" cy="2697089"/>
          </a:xfrm>
          <a:prstGeom prst="rect">
            <a:avLst/>
          </a:prstGeom>
        </p:spPr>
      </p:pic>
    </p:spTree>
    <p:extLst>
      <p:ext uri="{BB962C8B-B14F-4D97-AF65-F5344CB8AC3E}">
        <p14:creationId xmlns:p14="http://schemas.microsoft.com/office/powerpoint/2010/main" val="1284067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7559458" y="6488668"/>
            <a:ext cx="3108543" cy="369332"/>
          </a:xfrm>
          <a:prstGeom prst="rect">
            <a:avLst/>
          </a:prstGeom>
          <a:noFill/>
        </p:spPr>
        <p:txBody>
          <a:bodyPr wrap="none" rtlCol="0">
            <a:spAutoFit/>
          </a:bodyPr>
          <a:lstStyle/>
          <a:p>
            <a:r>
              <a:rPr lang="en-US" dirty="0"/>
              <a:t>Source: </a:t>
            </a:r>
            <a:r>
              <a:rPr lang="en-US" dirty="0" err="1"/>
              <a:t>potaroo.net</a:t>
            </a:r>
            <a:r>
              <a:rPr lang="en-US" dirty="0"/>
              <a:t>/tools/ipv4</a:t>
            </a:r>
          </a:p>
        </p:txBody>
      </p:sp>
      <p:pic>
        <p:nvPicPr>
          <p:cNvPr id="3" name="Picture 2">
            <a:extLst>
              <a:ext uri="{FF2B5EF4-FFF2-40B4-BE49-F238E27FC236}">
                <a16:creationId xmlns:a16="http://schemas.microsoft.com/office/drawing/2014/main" id="{1513DFA6-D934-CF44-AE03-3F62A3EC56D5}"/>
              </a:ext>
            </a:extLst>
          </p:cNvPr>
          <p:cNvPicPr>
            <a:picLocks noChangeAspect="1"/>
          </p:cNvPicPr>
          <p:nvPr/>
        </p:nvPicPr>
        <p:blipFill>
          <a:blip r:embed="rId2"/>
          <a:stretch>
            <a:fillRect/>
          </a:stretch>
        </p:blipFill>
        <p:spPr>
          <a:xfrm>
            <a:off x="1793342" y="286174"/>
            <a:ext cx="8722258" cy="6202495"/>
          </a:xfrm>
          <a:prstGeom prst="rect">
            <a:avLst/>
          </a:prstGeom>
        </p:spPr>
      </p:pic>
      <p:pic>
        <p:nvPicPr>
          <p:cNvPr id="6" name="Graphic 5">
            <a:extLst>
              <a:ext uri="{FF2B5EF4-FFF2-40B4-BE49-F238E27FC236}">
                <a16:creationId xmlns:a16="http://schemas.microsoft.com/office/drawing/2014/main" id="{0F77A22B-23D2-6143-AA3E-033712D32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6687" y="614912"/>
            <a:ext cx="5057042" cy="2697089"/>
          </a:xfrm>
          <a:prstGeom prst="rect">
            <a:avLst/>
          </a:prstGeom>
        </p:spPr>
      </p:pic>
    </p:spTree>
    <p:extLst>
      <p:ext uri="{BB962C8B-B14F-4D97-AF65-F5344CB8AC3E}">
        <p14:creationId xmlns:p14="http://schemas.microsoft.com/office/powerpoint/2010/main" val="1254211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what happened when we ran out of IPv4 addresses?</a:t>
            </a:r>
          </a:p>
        </p:txBody>
      </p:sp>
      <p:sp>
        <p:nvSpPr>
          <p:cNvPr id="3" name="Content Placeholder 2"/>
          <p:cNvSpPr>
            <a:spLocks noGrp="1"/>
          </p:cNvSpPr>
          <p:nvPr>
            <p:ph idx="1"/>
          </p:nvPr>
        </p:nvSpPr>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It’s not completely gone just yet, but close</a:t>
            </a:r>
          </a:p>
          <a:p>
            <a:r>
              <a:rPr lang="en-US" dirty="0"/>
              <a:t>Address block fragmentation</a:t>
            </a:r>
          </a:p>
          <a:p>
            <a:pPr lvl="1"/>
            <a:r>
              <a:rPr lang="en-US" dirty="0"/>
              <a:t>Secondary market for IPv4</a:t>
            </a:r>
          </a:p>
          <a:p>
            <a:pPr lvl="1"/>
            <a:r>
              <a:rPr lang="en-US" dirty="0"/>
              <a:t>E.g., in 2011 Microsoft bought &gt;600K US IPv4 addresses for $7.5M</a:t>
            </a:r>
          </a:p>
          <a:p>
            <a:r>
              <a:rPr lang="en-US" dirty="0"/>
              <a:t>NATs galore</a:t>
            </a:r>
          </a:p>
          <a:p>
            <a:pPr lvl="1"/>
            <a:r>
              <a:rPr lang="en-US" dirty="0"/>
              <a:t>Home NATs, carrier-grade NATs</a:t>
            </a:r>
          </a:p>
        </p:txBody>
      </p:sp>
      <p:pic>
        <p:nvPicPr>
          <p:cNvPr id="4" name="Picture 3"/>
          <p:cNvPicPr>
            <a:picLocks noChangeAspect="1"/>
          </p:cNvPicPr>
          <p:nvPr/>
        </p:nvPicPr>
        <p:blipFill>
          <a:blip r:embed="rId2"/>
          <a:stretch>
            <a:fillRect/>
          </a:stretch>
        </p:blipFill>
        <p:spPr>
          <a:xfrm rot="21239586">
            <a:off x="1787234" y="1627058"/>
            <a:ext cx="5070764" cy="1974809"/>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rot="493406">
            <a:off x="4083258" y="2324386"/>
            <a:ext cx="6311900" cy="2032000"/>
            <a:chOff x="1568450" y="2725633"/>
            <a:chExt cx="6311900" cy="2032000"/>
          </a:xfrm>
        </p:grpSpPr>
        <p:pic>
          <p:nvPicPr>
            <p:cNvPr id="6" name="Picture 5"/>
            <p:cNvPicPr>
              <a:picLocks noChangeAspect="1"/>
            </p:cNvPicPr>
            <p:nvPr/>
          </p:nvPicPr>
          <p:blipFill>
            <a:blip r:embed="rId3"/>
            <a:stretch>
              <a:fillRect/>
            </a:stretch>
          </p:blipFill>
          <p:spPr>
            <a:xfrm>
              <a:off x="1568450" y="2725633"/>
              <a:ext cx="6311900" cy="2032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327564" y="3372301"/>
              <a:ext cx="1023037" cy="369332"/>
            </a:xfrm>
            <a:prstGeom prst="rect">
              <a:avLst/>
            </a:prstGeom>
            <a:noFill/>
          </p:spPr>
          <p:txBody>
            <a:bodyPr wrap="none" rtlCol="0">
              <a:spAutoFit/>
            </a:bodyPr>
            <a:lstStyle/>
            <a:p>
              <a:r>
                <a:rPr lang="en-US"/>
                <a:t>Jun 2014</a:t>
              </a:r>
            </a:p>
          </p:txBody>
        </p:sp>
      </p:grpSp>
    </p:spTree>
    <p:extLst>
      <p:ext uri="{BB962C8B-B14F-4D97-AF65-F5344CB8AC3E}">
        <p14:creationId xmlns:p14="http://schemas.microsoft.com/office/powerpoint/2010/main" val="197692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a:t>
            </a:r>
          </a:p>
        </p:txBody>
      </p:sp>
      <p:sp>
        <p:nvSpPr>
          <p:cNvPr id="3" name="Content Placeholder 2"/>
          <p:cNvSpPr>
            <a:spLocks noGrp="1"/>
          </p:cNvSpPr>
          <p:nvPr>
            <p:ph idx="1"/>
          </p:nvPr>
        </p:nvSpPr>
        <p:spPr/>
        <p:txBody>
          <a:bodyPr/>
          <a:lstStyle/>
          <a:p>
            <a:r>
              <a:rPr lang="en-US" dirty="0"/>
              <a:t>Main motivation: IPv4 address exhaustion</a:t>
            </a:r>
          </a:p>
          <a:p>
            <a:r>
              <a:rPr lang="en-US" dirty="0"/>
              <a:t>Initial idea: larger address space</a:t>
            </a:r>
          </a:p>
          <a:p>
            <a:r>
              <a:rPr lang="en-US" dirty="0"/>
              <a:t>Need new packet format: </a:t>
            </a:r>
          </a:p>
          <a:p>
            <a:pPr lvl="1"/>
            <a:r>
              <a:rPr lang="en-US" dirty="0"/>
              <a:t>REALLY expensive to upgrade all infrastructure!</a:t>
            </a:r>
          </a:p>
          <a:p>
            <a:pPr lvl="1"/>
            <a:r>
              <a:rPr lang="en-US" dirty="0"/>
              <a:t>While at it, why don’t we fix a bunch of things in IPv4?</a:t>
            </a:r>
          </a:p>
          <a:p>
            <a:r>
              <a:rPr lang="en-US" dirty="0"/>
              <a:t>Work started in 1994, basic protocol published in 1998</a:t>
            </a:r>
          </a:p>
        </p:txBody>
      </p:sp>
    </p:spTree>
    <p:extLst>
      <p:ext uri="{BB962C8B-B14F-4D97-AF65-F5344CB8AC3E}">
        <p14:creationId xmlns:p14="http://schemas.microsoft.com/office/powerpoint/2010/main" val="1808573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original expected plan </a:t>
            </a:r>
          </a:p>
        </p:txBody>
      </p:sp>
      <p:pic>
        <p:nvPicPr>
          <p:cNvPr id="4" name="Content Placeholder 3"/>
          <p:cNvPicPr>
            <a:picLocks noGrp="1" noChangeAspect="1"/>
          </p:cNvPicPr>
          <p:nvPr>
            <p:ph idx="1"/>
          </p:nvPr>
        </p:nvPicPr>
        <p:blipFill>
          <a:blip r:embed="rId2"/>
          <a:stretch>
            <a:fillRect/>
          </a:stretch>
        </p:blipFill>
        <p:spPr>
          <a:xfrm>
            <a:off x="2402842" y="1600200"/>
            <a:ext cx="7386315" cy="4525963"/>
          </a:xfrm>
        </p:spPr>
      </p:pic>
      <p:sp>
        <p:nvSpPr>
          <p:cNvPr id="5" name="TextBox 4"/>
          <p:cNvSpPr txBox="1"/>
          <p:nvPr/>
        </p:nvSpPr>
        <p:spPr>
          <a:xfrm>
            <a:off x="4618205" y="6308856"/>
            <a:ext cx="5840173" cy="369332"/>
          </a:xfrm>
          <a:prstGeom prst="rect">
            <a:avLst/>
          </a:prstGeom>
          <a:noFill/>
        </p:spPr>
        <p:txBody>
          <a:bodyPr wrap="none" rtlCol="0">
            <a:spAutoFit/>
          </a:bodyPr>
          <a:lstStyle/>
          <a:p>
            <a:r>
              <a:rPr lang="en-US" dirty="0"/>
              <a:t>From: http://</a:t>
            </a:r>
            <a:r>
              <a:rPr lang="en-US" dirty="0" err="1"/>
              <a:t>www.potaroo.net</a:t>
            </a:r>
            <a:r>
              <a:rPr lang="en-US" dirty="0"/>
              <a:t>/</a:t>
            </a:r>
            <a:r>
              <a:rPr lang="en-US" dirty="0" err="1"/>
              <a:t>ispcol</a:t>
            </a:r>
            <a:r>
              <a:rPr lang="en-US" dirty="0"/>
              <a:t>/2012-08/EndPt2.html </a:t>
            </a:r>
          </a:p>
        </p:txBody>
      </p:sp>
    </p:spTree>
    <p:extLst>
      <p:ext uri="{BB962C8B-B14F-4D97-AF65-F5344CB8AC3E}">
        <p14:creationId xmlns:p14="http://schemas.microsoft.com/office/powerpoint/2010/main" val="91649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AF04-4620-DB78-0AF8-049D97721B46}"/>
              </a:ext>
            </a:extLst>
          </p:cNvPr>
          <p:cNvSpPr>
            <a:spLocks noGrp="1"/>
          </p:cNvSpPr>
          <p:nvPr>
            <p:ph type="title" idx="4294967295"/>
          </p:nvPr>
        </p:nvSpPr>
        <p:spPr>
          <a:xfrm>
            <a:off x="84356" y="0"/>
            <a:ext cx="10972800" cy="732183"/>
          </a:xfrm>
        </p:spPr>
        <p:txBody>
          <a:bodyPr/>
          <a:lstStyle/>
          <a:p>
            <a:pPr algn="l"/>
            <a:r>
              <a:rPr lang="en-US" sz="4000" dirty="0"/>
              <a:t>What happens when prefixes overlap?</a:t>
            </a:r>
          </a:p>
        </p:txBody>
      </p:sp>
      <p:graphicFrame>
        <p:nvGraphicFramePr>
          <p:cNvPr id="4" name="Table 4">
            <a:extLst>
              <a:ext uri="{FF2B5EF4-FFF2-40B4-BE49-F238E27FC236}">
                <a16:creationId xmlns:a16="http://schemas.microsoft.com/office/drawing/2014/main" id="{3EA5E889-DE4A-BA7D-E69C-F7D5286AFD89}"/>
              </a:ext>
            </a:extLst>
          </p:cNvPr>
          <p:cNvGraphicFramePr>
            <a:graphicFrameLocks noGrp="1"/>
          </p:cNvGraphicFramePr>
          <p:nvPr>
            <p:extLst>
              <p:ext uri="{D42A27DB-BD31-4B8C-83A1-F6EECF244321}">
                <p14:modId xmlns:p14="http://schemas.microsoft.com/office/powerpoint/2010/main" val="3656218917"/>
              </p:ext>
            </p:extLst>
          </p:nvPr>
        </p:nvGraphicFramePr>
        <p:xfrm>
          <a:off x="8624459" y="630761"/>
          <a:ext cx="3262741" cy="1981200"/>
        </p:xfrm>
        <a:graphic>
          <a:graphicData uri="http://schemas.openxmlformats.org/drawingml/2006/table">
            <a:tbl>
              <a:tblPr firstRow="1" bandRow="1">
                <a:tableStyleId>{638B1855-1B75-4FBE-930C-398BA8C253C6}</a:tableStyleId>
              </a:tblPr>
              <a:tblGrid>
                <a:gridCol w="1371339">
                  <a:extLst>
                    <a:ext uri="{9D8B030D-6E8A-4147-A177-3AD203B41FA5}">
                      <a16:colId xmlns:a16="http://schemas.microsoft.com/office/drawing/2014/main" val="2818217184"/>
                    </a:ext>
                  </a:extLst>
                </a:gridCol>
                <a:gridCol w="1891402">
                  <a:extLst>
                    <a:ext uri="{9D8B030D-6E8A-4147-A177-3AD203B41FA5}">
                      <a16:colId xmlns:a16="http://schemas.microsoft.com/office/drawing/2014/main" val="1431405096"/>
                    </a:ext>
                  </a:extLst>
                </a:gridCol>
              </a:tblGrid>
              <a:tr h="373546">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Prefix</a:t>
                      </a:r>
                    </a:p>
                  </a:txBody>
                  <a:tcPr marL="121920" marR="121920" marT="60960" marB="60960">
                    <a:solidFill>
                      <a:srgbClr val="25A6F5"/>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IF/Next hop</a:t>
                      </a:r>
                    </a:p>
                  </a:txBody>
                  <a:tcPr marL="121920" marR="121920" marT="60960" marB="60960">
                    <a:solidFill>
                      <a:srgbClr val="25A6F5"/>
                    </a:solidFill>
                  </a:tcPr>
                </a:tc>
                <a:extLst>
                  <a:ext uri="{0D108BD9-81ED-4DB2-BD59-A6C34878D82A}">
                    <a16:rowId xmlns:a16="http://schemas.microsoft.com/office/drawing/2014/main" val="2452228461"/>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1.3.0.0/16</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(B)</a:t>
                      </a:r>
                    </a:p>
                  </a:txBody>
                  <a:tcPr marL="121920" marR="121920" marT="60960" marB="60960"/>
                </a:tc>
                <a:extLst>
                  <a:ext uri="{0D108BD9-81ED-4DB2-BD59-A6C34878D82A}">
                    <a16:rowId xmlns:a16="http://schemas.microsoft.com/office/drawing/2014/main" val="874645885"/>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1.3.4.0/24</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(C)</a:t>
                      </a:r>
                    </a:p>
                  </a:txBody>
                  <a:tcPr marL="121920" marR="121920" marT="60960" marB="60960"/>
                </a:tc>
                <a:extLst>
                  <a:ext uri="{0D108BD9-81ED-4DB2-BD59-A6C34878D82A}">
                    <a16:rowId xmlns:a16="http://schemas.microsoft.com/office/drawing/2014/main" val="995055242"/>
                  </a:ext>
                </a:extLst>
              </a:tr>
              <a:tr h="373546">
                <a:tc>
                  <a:txBody>
                    <a:bodyPr/>
                    <a:lstStyle/>
                    <a:p>
                      <a:pPr algn="l"/>
                      <a:r>
                        <a:rPr lang="en-US" sz="1800" dirty="0">
                          <a:latin typeface="Avenir Book" panose="02000503020000020003" pitchFamily="2" charset="0"/>
                        </a:rPr>
                        <a:t>1.3.4.5/32</a:t>
                      </a:r>
                    </a:p>
                  </a:txBody>
                  <a:tcPr marL="121920" marR="121920" marT="60960" marB="60960"/>
                </a:tc>
                <a:tc>
                  <a:txBody>
                    <a:bodyPr/>
                    <a:lstStyle/>
                    <a:p>
                      <a:pPr algn="l"/>
                      <a:endParaRPr lang="en-US" sz="1800" dirty="0">
                        <a:latin typeface="Avenir Book" panose="02000503020000020003" pitchFamily="2" charset="0"/>
                      </a:endParaRPr>
                    </a:p>
                  </a:txBody>
                  <a:tcPr marL="121920" marR="121920" marT="60960" marB="60960"/>
                </a:tc>
                <a:extLst>
                  <a:ext uri="{0D108BD9-81ED-4DB2-BD59-A6C34878D82A}">
                    <a16:rowId xmlns:a16="http://schemas.microsoft.com/office/drawing/2014/main" val="1783015337"/>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0.0.0.0/0</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(Default)</a:t>
                      </a:r>
                    </a:p>
                  </a:txBody>
                  <a:tcPr marL="121920" marR="121920" marT="60960" marB="60960"/>
                </a:tc>
                <a:extLst>
                  <a:ext uri="{0D108BD9-81ED-4DB2-BD59-A6C34878D82A}">
                    <a16:rowId xmlns:a16="http://schemas.microsoft.com/office/drawing/2014/main" val="35932700"/>
                  </a:ext>
                </a:extLst>
              </a:tr>
            </a:tbl>
          </a:graphicData>
        </a:graphic>
      </p:graphicFrame>
      <p:sp>
        <p:nvSpPr>
          <p:cNvPr id="5" name="TextBox 4">
            <a:extLst>
              <a:ext uri="{FF2B5EF4-FFF2-40B4-BE49-F238E27FC236}">
                <a16:creationId xmlns:a16="http://schemas.microsoft.com/office/drawing/2014/main" id="{F3ADAC6C-93B1-27BF-D5F4-67927A0A4CD6}"/>
              </a:ext>
            </a:extLst>
          </p:cNvPr>
          <p:cNvSpPr txBox="1"/>
          <p:nvPr/>
        </p:nvSpPr>
        <p:spPr>
          <a:xfrm>
            <a:off x="3053703" y="2360726"/>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solidFill>
                  <a:srgbClr val="FFCC33"/>
                </a:solidFill>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6" name="TextBox 5">
            <a:extLst>
              <a:ext uri="{FF2B5EF4-FFF2-40B4-BE49-F238E27FC236}">
                <a16:creationId xmlns:a16="http://schemas.microsoft.com/office/drawing/2014/main" id="{32CEDD2B-CB30-1C88-8F07-F226748AE889}"/>
              </a:ext>
            </a:extLst>
          </p:cNvPr>
          <p:cNvSpPr txBox="1"/>
          <p:nvPr/>
        </p:nvSpPr>
        <p:spPr>
          <a:xfrm>
            <a:off x="1179444" y="2360726"/>
            <a:ext cx="1346844" cy="400110"/>
          </a:xfrm>
          <a:prstGeom prst="rect">
            <a:avLst/>
          </a:prstGeom>
          <a:noFill/>
        </p:spPr>
        <p:txBody>
          <a:bodyPr wrap="none" rtlCol="0">
            <a:spAutoFit/>
          </a:bodyPr>
          <a:lstStyle/>
          <a:p>
            <a:r>
              <a:rPr lang="en-US" sz="2000" dirty="0">
                <a:latin typeface="Avenir Book" panose="02000503020000020003" pitchFamily="2" charset="0"/>
              </a:rPr>
              <a:t>1.3.0.0/16</a:t>
            </a:r>
            <a:endParaRPr lang="en-US" sz="2000" b="1" dirty="0">
              <a:latin typeface="Courier New" panose="02070309020205020404" pitchFamily="49" charset="0"/>
              <a:ea typeface="Avenir Book" charset="0"/>
              <a:cs typeface="Courier New" panose="02070309020205020404" pitchFamily="49" charset="0"/>
            </a:endParaRPr>
          </a:p>
        </p:txBody>
      </p:sp>
      <p:sp>
        <p:nvSpPr>
          <p:cNvPr id="10" name="TextBox 9">
            <a:extLst>
              <a:ext uri="{FF2B5EF4-FFF2-40B4-BE49-F238E27FC236}">
                <a16:creationId xmlns:a16="http://schemas.microsoft.com/office/drawing/2014/main" id="{14DA6296-61C5-918F-719E-86AF62853049}"/>
              </a:ext>
            </a:extLst>
          </p:cNvPr>
          <p:cNvSpPr txBox="1"/>
          <p:nvPr/>
        </p:nvSpPr>
        <p:spPr>
          <a:xfrm>
            <a:off x="369105" y="930927"/>
            <a:ext cx="5298886" cy="923330"/>
          </a:xfrm>
          <a:prstGeom prst="rect">
            <a:avLst/>
          </a:prstGeom>
          <a:noFill/>
        </p:spPr>
        <p:txBody>
          <a:bodyPr wrap="none" rtlCol="0">
            <a:spAutoFit/>
          </a:bodyPr>
          <a:lstStyle/>
          <a:p>
            <a:r>
              <a:rPr lang="en-US" dirty="0">
                <a:latin typeface="Avenir Book" charset="0"/>
                <a:ea typeface="Avenir Book" charset="0"/>
                <a:cs typeface="Avenir Book" charset="0"/>
              </a:rPr>
              <a:t>An IP can match on more than one row</a:t>
            </a:r>
          </a:p>
          <a:p>
            <a:r>
              <a:rPr lang="en-US" dirty="0">
                <a:latin typeface="Avenir Book" charset="0"/>
                <a:ea typeface="Avenir Book" charset="0"/>
                <a:cs typeface="Avenir Book" charset="0"/>
              </a:rPr>
              <a:t> =&gt; </a:t>
            </a:r>
            <a:r>
              <a:rPr lang="en-US" b="1" u="sng" dirty="0">
                <a:latin typeface="Avenir Book" charset="0"/>
                <a:ea typeface="Avenir Book" charset="0"/>
                <a:cs typeface="Avenir Book" charset="0"/>
              </a:rPr>
              <a:t>need to pick the most specific (longest) prefix</a:t>
            </a:r>
          </a:p>
          <a:p>
            <a:endParaRPr lang="en-US" dirty="0">
              <a:latin typeface="Avenir Book" charset="0"/>
              <a:ea typeface="Avenir Book" charset="0"/>
              <a:cs typeface="Avenir Book" charset="0"/>
            </a:endParaRPr>
          </a:p>
        </p:txBody>
      </p:sp>
      <p:sp>
        <p:nvSpPr>
          <p:cNvPr id="13" name="TextBox 12">
            <a:extLst>
              <a:ext uri="{FF2B5EF4-FFF2-40B4-BE49-F238E27FC236}">
                <a16:creationId xmlns:a16="http://schemas.microsoft.com/office/drawing/2014/main" id="{3E05E177-2E6E-DC24-5D23-AB8E550AC93E}"/>
              </a:ext>
            </a:extLst>
          </p:cNvPr>
          <p:cNvSpPr txBox="1"/>
          <p:nvPr/>
        </p:nvSpPr>
        <p:spPr>
          <a:xfrm>
            <a:off x="1179444" y="3081450"/>
            <a:ext cx="1346844" cy="400110"/>
          </a:xfrm>
          <a:prstGeom prst="rect">
            <a:avLst/>
          </a:prstGeom>
          <a:noFill/>
        </p:spPr>
        <p:txBody>
          <a:bodyPr wrap="none" rtlCol="0">
            <a:spAutoFit/>
          </a:bodyPr>
          <a:lstStyle/>
          <a:p>
            <a:r>
              <a:rPr lang="en-US" sz="2000" dirty="0">
                <a:latin typeface="Avenir Book" panose="02000503020000020003" pitchFamily="2" charset="0"/>
              </a:rPr>
              <a:t>1.3.4.0/24</a:t>
            </a:r>
            <a:endParaRPr lang="en-US" sz="2000" b="1" dirty="0">
              <a:latin typeface="Courier New" panose="02070309020205020404" pitchFamily="49" charset="0"/>
              <a:ea typeface="Avenir Book" charset="0"/>
              <a:cs typeface="Courier New" panose="02070309020205020404" pitchFamily="49" charset="0"/>
            </a:endParaRPr>
          </a:p>
        </p:txBody>
      </p:sp>
      <p:sp>
        <p:nvSpPr>
          <p:cNvPr id="14" name="TextBox 13">
            <a:extLst>
              <a:ext uri="{FF2B5EF4-FFF2-40B4-BE49-F238E27FC236}">
                <a16:creationId xmlns:a16="http://schemas.microsoft.com/office/drawing/2014/main" id="{C33A2D39-23F1-0E8D-7F29-E67D0CA58950}"/>
              </a:ext>
            </a:extLst>
          </p:cNvPr>
          <p:cNvSpPr txBox="1"/>
          <p:nvPr/>
        </p:nvSpPr>
        <p:spPr>
          <a:xfrm>
            <a:off x="3053703" y="3081450"/>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00000001 00000011 00000100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6" name="Left Brace 15">
            <a:extLst>
              <a:ext uri="{FF2B5EF4-FFF2-40B4-BE49-F238E27FC236}">
                <a16:creationId xmlns:a16="http://schemas.microsoft.com/office/drawing/2014/main" id="{C4BC3240-9430-7840-A85E-24D1DA064FCC}"/>
              </a:ext>
            </a:extLst>
          </p:cNvPr>
          <p:cNvSpPr/>
          <p:nvPr/>
        </p:nvSpPr>
        <p:spPr>
          <a:xfrm rot="16200000">
            <a:off x="4897452" y="1583883"/>
            <a:ext cx="500679" cy="4021320"/>
          </a:xfrm>
          <a:prstGeom prst="leftBrace">
            <a:avLst>
              <a:gd name="adj1" fmla="val 8333"/>
              <a:gd name="adj2" fmla="val 6627"/>
            </a:avLst>
          </a:prstGeom>
          <a:ln w="28575">
            <a:solidFill>
              <a:srgbClr val="FF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05DFB10-044D-EDB3-DD35-E258ADC7E5E7}"/>
              </a:ext>
            </a:extLst>
          </p:cNvPr>
          <p:cNvSpPr txBox="1"/>
          <p:nvPr/>
        </p:nvSpPr>
        <p:spPr>
          <a:xfrm>
            <a:off x="3018548" y="3793886"/>
            <a:ext cx="3266279" cy="369332"/>
          </a:xfrm>
          <a:prstGeom prst="rect">
            <a:avLst/>
          </a:prstGeom>
          <a:noFill/>
        </p:spPr>
        <p:txBody>
          <a:bodyPr wrap="none" rtlCol="0">
            <a:spAutoFit/>
          </a:bodyPr>
          <a:lstStyle/>
          <a:p>
            <a:r>
              <a:rPr lang="en-US" dirty="0">
                <a:solidFill>
                  <a:srgbClr val="FFC000"/>
                </a:solidFill>
                <a:latin typeface="Avenir Book" charset="0"/>
                <a:ea typeface="Avenir Book" charset="0"/>
                <a:cs typeface="Avenir Book" charset="0"/>
              </a:rPr>
              <a:t>More specific =&gt; best match! </a:t>
            </a:r>
          </a:p>
        </p:txBody>
      </p:sp>
    </p:spTree>
    <p:extLst>
      <p:ext uri="{BB962C8B-B14F-4D97-AF65-F5344CB8AC3E}">
        <p14:creationId xmlns:p14="http://schemas.microsoft.com/office/powerpoint/2010/main" val="1047580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 in 2011</a:t>
            </a:r>
          </a:p>
        </p:txBody>
      </p:sp>
      <p:pic>
        <p:nvPicPr>
          <p:cNvPr id="5" name="Picture 4"/>
          <p:cNvPicPr>
            <a:picLocks noChangeAspect="1"/>
          </p:cNvPicPr>
          <p:nvPr/>
        </p:nvPicPr>
        <p:blipFill>
          <a:blip r:embed="rId2"/>
          <a:stretch>
            <a:fillRect/>
          </a:stretch>
        </p:blipFill>
        <p:spPr>
          <a:xfrm>
            <a:off x="2471935" y="1645165"/>
            <a:ext cx="7176587" cy="4889290"/>
          </a:xfrm>
          <a:prstGeom prst="rect">
            <a:avLst/>
          </a:prstGeom>
        </p:spPr>
      </p:pic>
    </p:spTree>
    <p:extLst>
      <p:ext uri="{BB962C8B-B14F-4D97-AF65-F5344CB8AC3E}">
        <p14:creationId xmlns:p14="http://schemas.microsoft.com/office/powerpoint/2010/main" val="548272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happening (late 2012)</a:t>
            </a:r>
          </a:p>
        </p:txBody>
      </p:sp>
      <p:pic>
        <p:nvPicPr>
          <p:cNvPr id="4" name="Content Placeholder 3"/>
          <p:cNvPicPr>
            <a:picLocks noGrp="1" noChangeAspect="1"/>
          </p:cNvPicPr>
          <p:nvPr>
            <p:ph idx="1"/>
          </p:nvPr>
        </p:nvPicPr>
        <p:blipFill>
          <a:blip r:embed="rId2"/>
          <a:srcRect l="-17436" r="-17436"/>
          <a:stretch>
            <a:fillRect/>
          </a:stretch>
        </p:blipFill>
        <p:spPr>
          <a:xfrm>
            <a:off x="1190192" y="1509686"/>
            <a:ext cx="9477808" cy="5001725"/>
          </a:xfrm>
        </p:spPr>
      </p:pic>
    </p:spTree>
    <p:extLst>
      <p:ext uri="{BB962C8B-B14F-4D97-AF65-F5344CB8AC3E}">
        <p14:creationId xmlns:p14="http://schemas.microsoft.com/office/powerpoint/2010/main" val="4134888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6</a:t>
            </a:r>
            <a:r>
              <a:rPr lang="en-US" baseline="30000" dirty="0"/>
              <a:t>th</a:t>
            </a:r>
            <a:r>
              <a:rPr lang="en-US" dirty="0"/>
              <a:t>, 2012</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0" y="1885318"/>
            <a:ext cx="9144000" cy="3618863"/>
          </a:xfrm>
          <a:prstGeom prst="rect">
            <a:avLst/>
          </a:prstGeom>
        </p:spPr>
      </p:pic>
    </p:spTree>
    <p:extLst>
      <p:ext uri="{BB962C8B-B14F-4D97-AF65-F5344CB8AC3E}">
        <p14:creationId xmlns:p14="http://schemas.microsoft.com/office/powerpoint/2010/main" val="561674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is not painless</a:t>
            </a:r>
          </a:p>
        </p:txBody>
      </p:sp>
      <p:sp>
        <p:nvSpPr>
          <p:cNvPr id="3" name="Content Placeholder 2"/>
          <p:cNvSpPr>
            <a:spLocks noGrp="1"/>
          </p:cNvSpPr>
          <p:nvPr>
            <p:ph idx="1"/>
          </p:nvPr>
        </p:nvSpPr>
        <p:spPr>
          <a:xfrm>
            <a:off x="2311400" y="5148469"/>
            <a:ext cx="7569200" cy="952058"/>
          </a:xfrm>
        </p:spPr>
        <p:txBody>
          <a:bodyPr>
            <a:normAutofit fontScale="92500" lnSpcReduction="10000"/>
          </a:bodyPr>
          <a:lstStyle/>
          <a:p>
            <a:r>
              <a:rPr lang="en-US" dirty="0"/>
              <a:t>Why do each of these parties have to do something?</a:t>
            </a:r>
          </a:p>
        </p:txBody>
      </p:sp>
      <p:pic>
        <p:nvPicPr>
          <p:cNvPr id="9" name="Picture 8"/>
          <p:cNvPicPr>
            <a:picLocks noChangeAspect="1"/>
          </p:cNvPicPr>
          <p:nvPr/>
        </p:nvPicPr>
        <p:blipFill>
          <a:blip r:embed="rId2"/>
          <a:stretch>
            <a:fillRect/>
          </a:stretch>
        </p:blipFill>
        <p:spPr>
          <a:xfrm>
            <a:off x="2971800" y="1803662"/>
            <a:ext cx="6248400" cy="2908300"/>
          </a:xfrm>
          <a:prstGeom prst="rect">
            <a:avLst/>
          </a:prstGeom>
        </p:spPr>
      </p:pic>
      <p:sp>
        <p:nvSpPr>
          <p:cNvPr id="10" name="TextBox 9"/>
          <p:cNvSpPr txBox="1"/>
          <p:nvPr/>
        </p:nvSpPr>
        <p:spPr>
          <a:xfrm>
            <a:off x="2331279" y="1434330"/>
            <a:ext cx="5440207" cy="369332"/>
          </a:xfrm>
          <a:prstGeom prst="rect">
            <a:avLst/>
          </a:prstGeom>
          <a:noFill/>
        </p:spPr>
        <p:txBody>
          <a:bodyPr wrap="none" rtlCol="0">
            <a:spAutoFit/>
          </a:bodyPr>
          <a:lstStyle/>
          <a:p>
            <a:r>
              <a:rPr lang="en-US" dirty="0"/>
              <a:t>From </a:t>
            </a:r>
            <a:r>
              <a:rPr lang="en-US" dirty="0">
                <a:hlinkClick r:id="rId3"/>
              </a:rPr>
              <a:t>http://www.internetsociety.org/deploy360/ipv6/</a:t>
            </a:r>
            <a:r>
              <a:rPr lang="en-US" dirty="0"/>
              <a:t> :</a:t>
            </a:r>
          </a:p>
        </p:txBody>
      </p:sp>
    </p:spTree>
    <p:extLst>
      <p:ext uri="{BB962C8B-B14F-4D97-AF65-F5344CB8AC3E}">
        <p14:creationId xmlns:p14="http://schemas.microsoft.com/office/powerpoint/2010/main" val="20364251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47E4-4219-BA4A-B73C-B73DA78133FF}"/>
              </a:ext>
            </a:extLst>
          </p:cNvPr>
          <p:cNvSpPr>
            <a:spLocks noGrp="1"/>
          </p:cNvSpPr>
          <p:nvPr>
            <p:ph type="title"/>
          </p:nvPr>
        </p:nvSpPr>
        <p:spPr/>
        <p:txBody>
          <a:bodyPr/>
          <a:lstStyle/>
          <a:p>
            <a:r>
              <a:rPr lang="en-US" dirty="0"/>
              <a:t>IP version 6</a:t>
            </a:r>
          </a:p>
        </p:txBody>
      </p:sp>
      <p:sp>
        <p:nvSpPr>
          <p:cNvPr id="4" name="Slide Number Placeholder 3">
            <a:extLst>
              <a:ext uri="{FF2B5EF4-FFF2-40B4-BE49-F238E27FC236}">
                <a16:creationId xmlns:a16="http://schemas.microsoft.com/office/drawing/2014/main" id="{A1FF5FA7-39A8-8B47-B123-BEA9ADCCAC61}"/>
              </a:ext>
            </a:extLst>
          </p:cNvPr>
          <p:cNvSpPr>
            <a:spLocks noGrp="1"/>
          </p:cNvSpPr>
          <p:nvPr>
            <p:ph type="sldNum" sz="quarter" idx="12"/>
          </p:nvPr>
        </p:nvSpPr>
        <p:spPr/>
        <p:txBody>
          <a:bodyPr/>
          <a:lstStyle/>
          <a:p>
            <a:fld id="{22D6CAD1-C946-4B93-B6A2-6369BC3B5860}" type="slidenum">
              <a:rPr lang="en-US" smtClean="0"/>
              <a:t>74</a:t>
            </a:fld>
            <a:endParaRPr lang="en-US"/>
          </a:p>
        </p:txBody>
      </p:sp>
      <p:pic>
        <p:nvPicPr>
          <p:cNvPr id="10242" name="Picture 2" descr="Diagram shows that the 128 bit IPv6 header consist of eight fields, including the source and destination addresses.">
            <a:extLst>
              <a:ext uri="{FF2B5EF4-FFF2-40B4-BE49-F238E27FC236}">
                <a16:creationId xmlns:a16="http://schemas.microsoft.com/office/drawing/2014/main" id="{9576AECE-17E0-E04E-B9F6-DAB9C1A76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97000"/>
            <a:ext cx="8382000" cy="435186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47FF1A7A-6C06-3245-A4C5-B85A5F4EA54B}"/>
              </a:ext>
            </a:extLst>
          </p:cNvPr>
          <p:cNvSpPr/>
          <p:nvPr/>
        </p:nvSpPr>
        <p:spPr>
          <a:xfrm>
            <a:off x="6705600" y="3530600"/>
            <a:ext cx="5334000" cy="892176"/>
          </a:xfrm>
          <a:prstGeom prst="roundRect">
            <a:avLst/>
          </a:prstGeom>
          <a:solidFill>
            <a:srgbClr val="22A6F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dirty="0">
                <a:latin typeface="Avenir Book" panose="02000503020000020003" pitchFamily="2" charset="0"/>
                <a:ea typeface="Avenir Book" charset="0"/>
                <a:cs typeface="Courier New" panose="02070309020205020404" pitchFamily="49" charset="0"/>
              </a:rPr>
              <a:t>128-bit addresses!</a:t>
            </a:r>
          </a:p>
          <a:p>
            <a:pPr algn="ctr"/>
            <a:r>
              <a:rPr lang="en-US" sz="2400" b="1" dirty="0" err="1">
                <a:latin typeface="Avenir Book" panose="02000503020000020003" pitchFamily="2" charset="0"/>
                <a:ea typeface="Avenir Book" charset="0"/>
                <a:cs typeface="Courier New" panose="02070309020205020404" pitchFamily="49" charset="0"/>
              </a:rPr>
              <a:t>Eg.</a:t>
            </a:r>
            <a:r>
              <a:rPr lang="en-US" sz="2400" b="1" dirty="0">
                <a:latin typeface="Avenir Book" panose="02000503020000020003" pitchFamily="2" charset="0"/>
                <a:ea typeface="Avenir Book" charset="0"/>
                <a:cs typeface="Courier New" panose="02070309020205020404" pitchFamily="49" charset="0"/>
              </a:rPr>
              <a:t> </a:t>
            </a:r>
            <a:r>
              <a:rPr lang="en-US" sz="2400" dirty="0"/>
              <a:t>2600:3c03::f03c:91ff:fe6e:e3e1</a:t>
            </a:r>
          </a:p>
        </p:txBody>
      </p:sp>
      <p:cxnSp>
        <p:nvCxnSpPr>
          <p:cNvPr id="7" name="Straight Arrow Connector 6">
            <a:extLst>
              <a:ext uri="{FF2B5EF4-FFF2-40B4-BE49-F238E27FC236}">
                <a16:creationId xmlns:a16="http://schemas.microsoft.com/office/drawing/2014/main" id="{999573AA-D172-F840-AE4F-1DA6A3089243}"/>
              </a:ext>
            </a:extLst>
          </p:cNvPr>
          <p:cNvCxnSpPr>
            <a:cxnSpLocks/>
            <a:stCxn id="6" idx="1"/>
          </p:cNvCxnSpPr>
          <p:nvPr/>
        </p:nvCxnSpPr>
        <p:spPr>
          <a:xfrm flipH="1" flipV="1">
            <a:off x="6197600" y="3429000"/>
            <a:ext cx="508000" cy="54768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0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3199-F6EA-A341-9955-808F6CCBFB24}"/>
              </a:ext>
            </a:extLst>
          </p:cNvPr>
          <p:cNvSpPr>
            <a:spLocks noGrp="1"/>
          </p:cNvSpPr>
          <p:nvPr>
            <p:ph type="title"/>
          </p:nvPr>
        </p:nvSpPr>
        <p:spPr/>
        <p:txBody>
          <a:bodyPr/>
          <a:lstStyle/>
          <a:p>
            <a:r>
              <a:rPr lang="en-US" dirty="0"/>
              <a:t>IPv6 Adoption</a:t>
            </a:r>
          </a:p>
        </p:txBody>
      </p:sp>
      <p:sp>
        <p:nvSpPr>
          <p:cNvPr id="3" name="Content Placeholder 2">
            <a:extLst>
              <a:ext uri="{FF2B5EF4-FFF2-40B4-BE49-F238E27FC236}">
                <a16:creationId xmlns:a16="http://schemas.microsoft.com/office/drawing/2014/main" id="{863F61F5-CE2E-2545-8762-FDC139EA902A}"/>
              </a:ext>
            </a:extLst>
          </p:cNvPr>
          <p:cNvSpPr>
            <a:spLocks noGrp="1"/>
          </p:cNvSpPr>
          <p:nvPr>
            <p:ph idx="1"/>
          </p:nvPr>
        </p:nvSpPr>
        <p:spPr>
          <a:xfrm>
            <a:off x="355600" y="1248363"/>
            <a:ext cx="10972800" cy="4525963"/>
          </a:xfrm>
        </p:spPr>
        <p:txBody>
          <a:bodyPr/>
          <a:lstStyle/>
          <a:p>
            <a:pPr marL="0" indent="0">
              <a:buNone/>
            </a:pPr>
            <a:r>
              <a:rPr lang="en-US" dirty="0"/>
              <a:t>At Google: </a:t>
            </a:r>
          </a:p>
        </p:txBody>
      </p:sp>
      <p:sp>
        <p:nvSpPr>
          <p:cNvPr id="4" name="Slide Number Placeholder 3">
            <a:extLst>
              <a:ext uri="{FF2B5EF4-FFF2-40B4-BE49-F238E27FC236}">
                <a16:creationId xmlns:a16="http://schemas.microsoft.com/office/drawing/2014/main" id="{4378E09F-568A-374B-A24E-8590A696ABA5}"/>
              </a:ext>
            </a:extLst>
          </p:cNvPr>
          <p:cNvSpPr>
            <a:spLocks noGrp="1"/>
          </p:cNvSpPr>
          <p:nvPr>
            <p:ph type="sldNum" sz="quarter" idx="12"/>
          </p:nvPr>
        </p:nvSpPr>
        <p:spPr/>
        <p:txBody>
          <a:bodyPr/>
          <a:lstStyle/>
          <a:p>
            <a:fld id="{22D6CAD1-C946-4B93-B6A2-6369BC3B5860}" type="slidenum">
              <a:rPr lang="en-US" smtClean="0"/>
              <a:t>75</a:t>
            </a:fld>
            <a:endParaRPr lang="en-US"/>
          </a:p>
        </p:txBody>
      </p:sp>
      <p:pic>
        <p:nvPicPr>
          <p:cNvPr id="10" name="Picture 9">
            <a:extLst>
              <a:ext uri="{FF2B5EF4-FFF2-40B4-BE49-F238E27FC236}">
                <a16:creationId xmlns:a16="http://schemas.microsoft.com/office/drawing/2014/main" id="{6292E2C2-49EB-AE48-AC25-C7CEC35DB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1777802"/>
            <a:ext cx="8432800" cy="4549388"/>
          </a:xfrm>
          <a:prstGeom prst="rect">
            <a:avLst/>
          </a:prstGeom>
        </p:spPr>
      </p:pic>
    </p:spTree>
    <p:extLst>
      <p:ext uri="{BB962C8B-B14F-4D97-AF65-F5344CB8AC3E}">
        <p14:creationId xmlns:p14="http://schemas.microsoft.com/office/powerpoint/2010/main" val="277766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3199-F6EA-A341-9955-808F6CCBFB24}"/>
              </a:ext>
            </a:extLst>
          </p:cNvPr>
          <p:cNvSpPr>
            <a:spLocks noGrp="1"/>
          </p:cNvSpPr>
          <p:nvPr>
            <p:ph type="title"/>
          </p:nvPr>
        </p:nvSpPr>
        <p:spPr/>
        <p:txBody>
          <a:bodyPr/>
          <a:lstStyle/>
          <a:p>
            <a:r>
              <a:rPr lang="en-US" dirty="0"/>
              <a:t>IPv6 Adoption</a:t>
            </a:r>
          </a:p>
        </p:txBody>
      </p:sp>
      <p:sp>
        <p:nvSpPr>
          <p:cNvPr id="3" name="Content Placeholder 2">
            <a:extLst>
              <a:ext uri="{FF2B5EF4-FFF2-40B4-BE49-F238E27FC236}">
                <a16:creationId xmlns:a16="http://schemas.microsoft.com/office/drawing/2014/main" id="{863F61F5-CE2E-2545-8762-FDC139EA902A}"/>
              </a:ext>
            </a:extLst>
          </p:cNvPr>
          <p:cNvSpPr>
            <a:spLocks noGrp="1"/>
          </p:cNvSpPr>
          <p:nvPr>
            <p:ph idx="1"/>
          </p:nvPr>
        </p:nvSpPr>
        <p:spPr>
          <a:xfrm>
            <a:off x="355600" y="1248363"/>
            <a:ext cx="10972800" cy="4525963"/>
          </a:xfrm>
        </p:spPr>
        <p:txBody>
          <a:bodyPr/>
          <a:lstStyle/>
          <a:p>
            <a:pPr marL="0" indent="0">
              <a:buNone/>
            </a:pPr>
            <a:r>
              <a:rPr lang="en-US" dirty="0"/>
              <a:t>At Google: </a:t>
            </a:r>
          </a:p>
        </p:txBody>
      </p:sp>
      <p:sp>
        <p:nvSpPr>
          <p:cNvPr id="4" name="Slide Number Placeholder 3">
            <a:extLst>
              <a:ext uri="{FF2B5EF4-FFF2-40B4-BE49-F238E27FC236}">
                <a16:creationId xmlns:a16="http://schemas.microsoft.com/office/drawing/2014/main" id="{4378E09F-568A-374B-A24E-8590A696ABA5}"/>
              </a:ext>
            </a:extLst>
          </p:cNvPr>
          <p:cNvSpPr>
            <a:spLocks noGrp="1"/>
          </p:cNvSpPr>
          <p:nvPr>
            <p:ph type="sldNum" sz="quarter" idx="12"/>
          </p:nvPr>
        </p:nvSpPr>
        <p:spPr/>
        <p:txBody>
          <a:bodyPr/>
          <a:lstStyle/>
          <a:p>
            <a:fld id="{22D6CAD1-C946-4B93-B6A2-6369BC3B5860}" type="slidenum">
              <a:rPr lang="en-US" smtClean="0"/>
              <a:t>76</a:t>
            </a:fld>
            <a:endParaRPr lang="en-US"/>
          </a:p>
        </p:txBody>
      </p:sp>
      <p:pic>
        <p:nvPicPr>
          <p:cNvPr id="5" name="Picture 4">
            <a:extLst>
              <a:ext uri="{FF2B5EF4-FFF2-40B4-BE49-F238E27FC236}">
                <a16:creationId xmlns:a16="http://schemas.microsoft.com/office/drawing/2014/main" id="{353B24A5-E102-ECF4-D295-CFCB49F27124}"/>
              </a:ext>
            </a:extLst>
          </p:cNvPr>
          <p:cNvPicPr>
            <a:picLocks noChangeAspect="1"/>
          </p:cNvPicPr>
          <p:nvPr/>
        </p:nvPicPr>
        <p:blipFill>
          <a:blip r:embed="rId3"/>
          <a:stretch>
            <a:fillRect/>
          </a:stretch>
        </p:blipFill>
        <p:spPr>
          <a:xfrm>
            <a:off x="1547190" y="1892335"/>
            <a:ext cx="9240079" cy="4557016"/>
          </a:xfrm>
          <a:prstGeom prst="rect">
            <a:avLst/>
          </a:prstGeom>
        </p:spPr>
      </p:pic>
    </p:spTree>
    <p:extLst>
      <p:ext uri="{BB962C8B-B14F-4D97-AF65-F5344CB8AC3E}">
        <p14:creationId xmlns:p14="http://schemas.microsoft.com/office/powerpoint/2010/main" val="26503363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C0F7-5F49-E54E-A1D4-B5BEC99C1DF7}"/>
              </a:ext>
            </a:extLst>
          </p:cNvPr>
          <p:cNvSpPr>
            <a:spLocks noGrp="1"/>
          </p:cNvSpPr>
          <p:nvPr>
            <p:ph type="title"/>
          </p:nvPr>
        </p:nvSpPr>
        <p:spPr/>
        <p:txBody>
          <a:bodyPr/>
          <a:lstStyle/>
          <a:p>
            <a:r>
              <a:rPr lang="en-US" dirty="0"/>
              <a:t>At Brown</a:t>
            </a:r>
          </a:p>
        </p:txBody>
      </p:sp>
      <p:sp>
        <p:nvSpPr>
          <p:cNvPr id="4" name="Slide Number Placeholder 3">
            <a:extLst>
              <a:ext uri="{FF2B5EF4-FFF2-40B4-BE49-F238E27FC236}">
                <a16:creationId xmlns:a16="http://schemas.microsoft.com/office/drawing/2014/main" id="{E81CC0FB-E436-AF4F-9A62-4AD226A7E96F}"/>
              </a:ext>
            </a:extLst>
          </p:cNvPr>
          <p:cNvSpPr>
            <a:spLocks noGrp="1"/>
          </p:cNvSpPr>
          <p:nvPr>
            <p:ph type="sldNum" sz="quarter" idx="12"/>
          </p:nvPr>
        </p:nvSpPr>
        <p:spPr/>
        <p:txBody>
          <a:bodyPr/>
          <a:lstStyle/>
          <a:p>
            <a:fld id="{22D6CAD1-C946-4B93-B6A2-6369BC3B5860}" type="slidenum">
              <a:rPr lang="en-US" smtClean="0"/>
              <a:t>77</a:t>
            </a:fld>
            <a:endParaRPr lang="en-US"/>
          </a:p>
        </p:txBody>
      </p:sp>
      <p:pic>
        <p:nvPicPr>
          <p:cNvPr id="5" name="Picture 4">
            <a:extLst>
              <a:ext uri="{FF2B5EF4-FFF2-40B4-BE49-F238E27FC236}">
                <a16:creationId xmlns:a16="http://schemas.microsoft.com/office/drawing/2014/main" id="{BC3F926B-158D-1A41-ABFC-FCD73ADB0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800" y="1498600"/>
            <a:ext cx="5994400" cy="4600565"/>
          </a:xfrm>
          <a:prstGeom prst="rect">
            <a:avLst/>
          </a:prstGeom>
        </p:spPr>
      </p:pic>
    </p:spTree>
    <p:extLst>
      <p:ext uri="{BB962C8B-B14F-4D97-AF65-F5344CB8AC3E}">
        <p14:creationId xmlns:p14="http://schemas.microsoft.com/office/powerpoint/2010/main" val="40677137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 Key Features</a:t>
            </a:r>
          </a:p>
        </p:txBody>
      </p:sp>
      <p:sp>
        <p:nvSpPr>
          <p:cNvPr id="3" name="Content Placeholder 2"/>
          <p:cNvSpPr>
            <a:spLocks noGrp="1"/>
          </p:cNvSpPr>
          <p:nvPr>
            <p:ph idx="1"/>
          </p:nvPr>
        </p:nvSpPr>
        <p:spPr/>
        <p:txBody>
          <a:bodyPr/>
          <a:lstStyle/>
          <a:p>
            <a:r>
              <a:rPr lang="en-US" dirty="0"/>
              <a:t>128-bit addresses</a:t>
            </a:r>
          </a:p>
          <a:p>
            <a:r>
              <a:rPr lang="en-US" dirty="0"/>
              <a:t>Simplifies basic packet format through </a:t>
            </a:r>
            <a:r>
              <a:rPr lang="en-US" i="1" dirty="0"/>
              <a:t>extension headers</a:t>
            </a:r>
            <a:endParaRPr lang="en-US" dirty="0"/>
          </a:p>
          <a:p>
            <a:pPr lvl="1"/>
            <a:r>
              <a:rPr lang="en-US" dirty="0"/>
              <a:t>40-byte base header (fixed)</a:t>
            </a:r>
          </a:p>
          <a:p>
            <a:pPr lvl="1"/>
            <a:r>
              <a:rPr lang="en-US" dirty="0"/>
              <a:t>Make less common fields optional</a:t>
            </a:r>
          </a:p>
          <a:p>
            <a:r>
              <a:rPr lang="en-US" dirty="0"/>
              <a:t>Security and Authentication</a:t>
            </a:r>
          </a:p>
        </p:txBody>
      </p:sp>
    </p:spTree>
    <p:extLst>
      <p:ext uri="{BB962C8B-B14F-4D97-AF65-F5344CB8AC3E}">
        <p14:creationId xmlns:p14="http://schemas.microsoft.com/office/powerpoint/2010/main" val="2995439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 Address Representation</a:t>
            </a:r>
          </a:p>
        </p:txBody>
      </p:sp>
      <p:sp>
        <p:nvSpPr>
          <p:cNvPr id="3" name="Content Placeholder 2"/>
          <p:cNvSpPr>
            <a:spLocks noGrp="1"/>
          </p:cNvSpPr>
          <p:nvPr>
            <p:ph idx="1"/>
          </p:nvPr>
        </p:nvSpPr>
        <p:spPr/>
        <p:txBody>
          <a:bodyPr>
            <a:normAutofit/>
          </a:bodyPr>
          <a:lstStyle/>
          <a:p>
            <a:r>
              <a:rPr lang="en-US" dirty="0"/>
              <a:t>Groups of 16 bits in hex notation</a:t>
            </a:r>
          </a:p>
          <a:p>
            <a:pPr>
              <a:buNone/>
            </a:pPr>
            <a:r>
              <a:rPr lang="en-US" dirty="0"/>
              <a:t>	  	47cd:1244:3422:0000:0000:fef4:43ea:0001</a:t>
            </a:r>
          </a:p>
          <a:p>
            <a:r>
              <a:rPr lang="en-US" dirty="0"/>
              <a:t>Two rules:</a:t>
            </a:r>
          </a:p>
          <a:p>
            <a:pPr lvl="1"/>
            <a:r>
              <a:rPr lang="en-US" dirty="0"/>
              <a:t>Leading 0’s in each 16-bit group can be omitted</a:t>
            </a:r>
          </a:p>
          <a:p>
            <a:pPr lvl="1">
              <a:buNone/>
            </a:pPr>
            <a:r>
              <a:rPr lang="en-US" dirty="0"/>
              <a:t>	  </a:t>
            </a:r>
            <a:r>
              <a:rPr lang="en-US" sz="2800" b="1" dirty="0"/>
              <a:t>47cd:1244:3422:</a:t>
            </a:r>
            <a:r>
              <a:rPr lang="en-US" sz="2800" b="1" dirty="0">
                <a:solidFill>
                  <a:srgbClr val="FF0000"/>
                </a:solidFill>
              </a:rPr>
              <a:t>0</a:t>
            </a:r>
            <a:r>
              <a:rPr lang="en-US" sz="2800" b="1" dirty="0"/>
              <a:t>:</a:t>
            </a:r>
            <a:r>
              <a:rPr lang="en-US" sz="2800" b="1" dirty="0">
                <a:solidFill>
                  <a:srgbClr val="FF0000"/>
                </a:solidFill>
              </a:rPr>
              <a:t>0</a:t>
            </a:r>
            <a:r>
              <a:rPr lang="en-US" sz="2800" b="1" dirty="0"/>
              <a:t>:fef4:43ea:</a:t>
            </a:r>
            <a:r>
              <a:rPr lang="en-US" sz="2800" b="1" dirty="0">
                <a:solidFill>
                  <a:srgbClr val="FF0000"/>
                </a:solidFill>
              </a:rPr>
              <a:t>1</a:t>
            </a:r>
            <a:endParaRPr lang="en-US" b="1" dirty="0">
              <a:solidFill>
                <a:srgbClr val="FF0000"/>
              </a:solidFill>
            </a:endParaRPr>
          </a:p>
          <a:p>
            <a:pPr lvl="1"/>
            <a:r>
              <a:rPr lang="en-US" dirty="0"/>
              <a:t>One contiguous group of 0’s can be compacted</a:t>
            </a:r>
          </a:p>
          <a:p>
            <a:pPr lvl="1">
              <a:buNone/>
            </a:pPr>
            <a:r>
              <a:rPr lang="en-US" dirty="0"/>
              <a:t>	  </a:t>
            </a:r>
            <a:r>
              <a:rPr lang="en-US" sz="2800" b="1" dirty="0"/>
              <a:t>47cd:1244:3422</a:t>
            </a:r>
            <a:r>
              <a:rPr lang="en-US" sz="2800" b="1" dirty="0">
                <a:solidFill>
                  <a:srgbClr val="FF0000"/>
                </a:solidFill>
              </a:rPr>
              <a:t>::</a:t>
            </a:r>
            <a:r>
              <a:rPr lang="en-US" sz="2800" b="1" dirty="0"/>
              <a:t>fef4:43ea:1</a:t>
            </a:r>
            <a:endParaRPr lang="en-US" b="1" dirty="0"/>
          </a:p>
        </p:txBody>
      </p:sp>
    </p:spTree>
    <p:extLst>
      <p:ext uri="{BB962C8B-B14F-4D97-AF65-F5344CB8AC3E}">
        <p14:creationId xmlns:p14="http://schemas.microsoft.com/office/powerpoint/2010/main" val="75133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AF04-4620-DB78-0AF8-049D97721B46}"/>
              </a:ext>
            </a:extLst>
          </p:cNvPr>
          <p:cNvSpPr>
            <a:spLocks noGrp="1"/>
          </p:cNvSpPr>
          <p:nvPr>
            <p:ph type="title" idx="4294967295"/>
          </p:nvPr>
        </p:nvSpPr>
        <p:spPr>
          <a:xfrm>
            <a:off x="84356" y="0"/>
            <a:ext cx="10972800" cy="732183"/>
          </a:xfrm>
        </p:spPr>
        <p:txBody>
          <a:bodyPr/>
          <a:lstStyle/>
          <a:p>
            <a:pPr algn="l"/>
            <a:r>
              <a:rPr lang="en-US" sz="4000" dirty="0"/>
              <a:t>What happens when prefixes overlap?</a:t>
            </a:r>
          </a:p>
        </p:txBody>
      </p:sp>
      <p:graphicFrame>
        <p:nvGraphicFramePr>
          <p:cNvPr id="4" name="Table 4">
            <a:extLst>
              <a:ext uri="{FF2B5EF4-FFF2-40B4-BE49-F238E27FC236}">
                <a16:creationId xmlns:a16="http://schemas.microsoft.com/office/drawing/2014/main" id="{3EA5E889-DE4A-BA7D-E69C-F7D5286AFD89}"/>
              </a:ext>
            </a:extLst>
          </p:cNvPr>
          <p:cNvGraphicFramePr>
            <a:graphicFrameLocks noGrp="1"/>
          </p:cNvGraphicFramePr>
          <p:nvPr/>
        </p:nvGraphicFramePr>
        <p:xfrm>
          <a:off x="8624459" y="630761"/>
          <a:ext cx="3262741" cy="1981200"/>
        </p:xfrm>
        <a:graphic>
          <a:graphicData uri="http://schemas.openxmlformats.org/drawingml/2006/table">
            <a:tbl>
              <a:tblPr firstRow="1" bandRow="1">
                <a:tableStyleId>{638B1855-1B75-4FBE-930C-398BA8C253C6}</a:tableStyleId>
              </a:tblPr>
              <a:tblGrid>
                <a:gridCol w="1371339">
                  <a:extLst>
                    <a:ext uri="{9D8B030D-6E8A-4147-A177-3AD203B41FA5}">
                      <a16:colId xmlns:a16="http://schemas.microsoft.com/office/drawing/2014/main" val="2818217184"/>
                    </a:ext>
                  </a:extLst>
                </a:gridCol>
                <a:gridCol w="1891402">
                  <a:extLst>
                    <a:ext uri="{9D8B030D-6E8A-4147-A177-3AD203B41FA5}">
                      <a16:colId xmlns:a16="http://schemas.microsoft.com/office/drawing/2014/main" val="1431405096"/>
                    </a:ext>
                  </a:extLst>
                </a:gridCol>
              </a:tblGrid>
              <a:tr h="373546">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Prefix</a:t>
                      </a:r>
                    </a:p>
                  </a:txBody>
                  <a:tcPr marL="121920" marR="121920" marT="60960" marB="60960">
                    <a:solidFill>
                      <a:srgbClr val="25A6F5"/>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IF/Next hop</a:t>
                      </a:r>
                    </a:p>
                  </a:txBody>
                  <a:tcPr marL="121920" marR="121920" marT="60960" marB="60960">
                    <a:solidFill>
                      <a:srgbClr val="25A6F5"/>
                    </a:solidFill>
                  </a:tcPr>
                </a:tc>
                <a:extLst>
                  <a:ext uri="{0D108BD9-81ED-4DB2-BD59-A6C34878D82A}">
                    <a16:rowId xmlns:a16="http://schemas.microsoft.com/office/drawing/2014/main" val="2452228461"/>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1.3.0.0/16</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(B)</a:t>
                      </a:r>
                    </a:p>
                  </a:txBody>
                  <a:tcPr marL="121920" marR="121920" marT="60960" marB="60960"/>
                </a:tc>
                <a:extLst>
                  <a:ext uri="{0D108BD9-81ED-4DB2-BD59-A6C34878D82A}">
                    <a16:rowId xmlns:a16="http://schemas.microsoft.com/office/drawing/2014/main" val="874645885"/>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1.3.4.0/24</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(C)</a:t>
                      </a:r>
                    </a:p>
                  </a:txBody>
                  <a:tcPr marL="121920" marR="121920" marT="60960" marB="60960"/>
                </a:tc>
                <a:extLst>
                  <a:ext uri="{0D108BD9-81ED-4DB2-BD59-A6C34878D82A}">
                    <a16:rowId xmlns:a16="http://schemas.microsoft.com/office/drawing/2014/main" val="995055242"/>
                  </a:ext>
                </a:extLst>
              </a:tr>
              <a:tr h="373546">
                <a:tc>
                  <a:txBody>
                    <a:bodyPr/>
                    <a:lstStyle/>
                    <a:p>
                      <a:pPr algn="l"/>
                      <a:r>
                        <a:rPr lang="en-US" sz="1800" dirty="0">
                          <a:latin typeface="Avenir Book" panose="02000503020000020003" pitchFamily="2" charset="0"/>
                        </a:rPr>
                        <a:t>1.3.4.5/32</a:t>
                      </a:r>
                    </a:p>
                  </a:txBody>
                  <a:tcPr marL="121920" marR="121920" marT="60960" marB="60960"/>
                </a:tc>
                <a:tc>
                  <a:txBody>
                    <a:bodyPr/>
                    <a:lstStyle/>
                    <a:p>
                      <a:pPr algn="l"/>
                      <a:endParaRPr lang="en-US" sz="1800" dirty="0">
                        <a:latin typeface="Avenir Book" panose="02000503020000020003" pitchFamily="2" charset="0"/>
                      </a:endParaRPr>
                    </a:p>
                  </a:txBody>
                  <a:tcPr marL="121920" marR="121920" marT="60960" marB="60960"/>
                </a:tc>
                <a:extLst>
                  <a:ext uri="{0D108BD9-81ED-4DB2-BD59-A6C34878D82A}">
                    <a16:rowId xmlns:a16="http://schemas.microsoft.com/office/drawing/2014/main" val="1783015337"/>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0.0.0.0/0</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(Default)</a:t>
                      </a:r>
                    </a:p>
                  </a:txBody>
                  <a:tcPr marL="121920" marR="121920" marT="60960" marB="60960"/>
                </a:tc>
                <a:extLst>
                  <a:ext uri="{0D108BD9-81ED-4DB2-BD59-A6C34878D82A}">
                    <a16:rowId xmlns:a16="http://schemas.microsoft.com/office/drawing/2014/main" val="35932700"/>
                  </a:ext>
                </a:extLst>
              </a:tr>
            </a:tbl>
          </a:graphicData>
        </a:graphic>
      </p:graphicFrame>
      <p:sp>
        <p:nvSpPr>
          <p:cNvPr id="5" name="TextBox 4">
            <a:extLst>
              <a:ext uri="{FF2B5EF4-FFF2-40B4-BE49-F238E27FC236}">
                <a16:creationId xmlns:a16="http://schemas.microsoft.com/office/drawing/2014/main" id="{F3ADAC6C-93B1-27BF-D5F4-67927A0A4CD6}"/>
              </a:ext>
            </a:extLst>
          </p:cNvPr>
          <p:cNvSpPr txBox="1"/>
          <p:nvPr/>
        </p:nvSpPr>
        <p:spPr>
          <a:xfrm>
            <a:off x="3053703" y="2360726"/>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solidFill>
                  <a:srgbClr val="FFCC33"/>
                </a:solidFill>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6" name="TextBox 5">
            <a:extLst>
              <a:ext uri="{FF2B5EF4-FFF2-40B4-BE49-F238E27FC236}">
                <a16:creationId xmlns:a16="http://schemas.microsoft.com/office/drawing/2014/main" id="{32CEDD2B-CB30-1C88-8F07-F226748AE889}"/>
              </a:ext>
            </a:extLst>
          </p:cNvPr>
          <p:cNvSpPr txBox="1"/>
          <p:nvPr/>
        </p:nvSpPr>
        <p:spPr>
          <a:xfrm>
            <a:off x="1179444" y="2360726"/>
            <a:ext cx="1346844" cy="400110"/>
          </a:xfrm>
          <a:prstGeom prst="rect">
            <a:avLst/>
          </a:prstGeom>
          <a:noFill/>
        </p:spPr>
        <p:txBody>
          <a:bodyPr wrap="none" rtlCol="0">
            <a:spAutoFit/>
          </a:bodyPr>
          <a:lstStyle/>
          <a:p>
            <a:r>
              <a:rPr lang="en-US" sz="2000" dirty="0">
                <a:latin typeface="Avenir Book" panose="02000503020000020003" pitchFamily="2" charset="0"/>
              </a:rPr>
              <a:t>1.3.0.0/16</a:t>
            </a:r>
            <a:endParaRPr lang="en-US" sz="2000" b="1" dirty="0">
              <a:latin typeface="Courier New" panose="02070309020205020404" pitchFamily="49" charset="0"/>
              <a:ea typeface="Avenir Book" charset="0"/>
              <a:cs typeface="Courier New" panose="02070309020205020404" pitchFamily="49" charset="0"/>
            </a:endParaRPr>
          </a:p>
        </p:txBody>
      </p:sp>
      <p:sp>
        <p:nvSpPr>
          <p:cNvPr id="7" name="TextBox 6">
            <a:extLst>
              <a:ext uri="{FF2B5EF4-FFF2-40B4-BE49-F238E27FC236}">
                <a16:creationId xmlns:a16="http://schemas.microsoft.com/office/drawing/2014/main" id="{AE00C7BD-F563-8461-5AF2-5B02751EB741}"/>
              </a:ext>
            </a:extLst>
          </p:cNvPr>
          <p:cNvSpPr txBox="1"/>
          <p:nvPr/>
        </p:nvSpPr>
        <p:spPr>
          <a:xfrm>
            <a:off x="1250778" y="4809679"/>
            <a:ext cx="1204176" cy="400110"/>
          </a:xfrm>
          <a:prstGeom prst="rect">
            <a:avLst/>
          </a:prstGeom>
          <a:noFill/>
        </p:spPr>
        <p:txBody>
          <a:bodyPr wrap="none" rtlCol="0">
            <a:spAutoFit/>
          </a:bodyPr>
          <a:lstStyle/>
          <a:p>
            <a:r>
              <a:rPr lang="en-US" sz="2000" dirty="0">
                <a:latin typeface="Avenir Book" panose="02000503020000020003" pitchFamily="2" charset="0"/>
              </a:rPr>
              <a:t>0.0.0.0/0</a:t>
            </a:r>
            <a:endParaRPr lang="en-US" sz="20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B2086BEE-7343-E9FC-8575-1E2AFFD7FD3B}"/>
              </a:ext>
            </a:extLst>
          </p:cNvPr>
          <p:cNvSpPr txBox="1"/>
          <p:nvPr/>
        </p:nvSpPr>
        <p:spPr>
          <a:xfrm>
            <a:off x="2882613" y="4802211"/>
            <a:ext cx="5570756" cy="400110"/>
          </a:xfrm>
          <a:prstGeom prst="rect">
            <a:avLst/>
          </a:prstGeom>
          <a:noFill/>
        </p:spPr>
        <p:txBody>
          <a:bodyPr wrap="none" rtlCol="0">
            <a:spAutoFit/>
          </a:bodyPr>
          <a:lstStyle/>
          <a:p>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0" name="TextBox 9">
            <a:extLst>
              <a:ext uri="{FF2B5EF4-FFF2-40B4-BE49-F238E27FC236}">
                <a16:creationId xmlns:a16="http://schemas.microsoft.com/office/drawing/2014/main" id="{14DA6296-61C5-918F-719E-86AF62853049}"/>
              </a:ext>
            </a:extLst>
          </p:cNvPr>
          <p:cNvSpPr txBox="1"/>
          <p:nvPr/>
        </p:nvSpPr>
        <p:spPr>
          <a:xfrm>
            <a:off x="369105" y="930927"/>
            <a:ext cx="5298886" cy="923330"/>
          </a:xfrm>
          <a:prstGeom prst="rect">
            <a:avLst/>
          </a:prstGeom>
          <a:noFill/>
        </p:spPr>
        <p:txBody>
          <a:bodyPr wrap="none" rtlCol="0">
            <a:spAutoFit/>
          </a:bodyPr>
          <a:lstStyle/>
          <a:p>
            <a:r>
              <a:rPr lang="en-US" dirty="0">
                <a:latin typeface="Avenir Book" charset="0"/>
                <a:ea typeface="Avenir Book" charset="0"/>
                <a:cs typeface="Avenir Book" charset="0"/>
              </a:rPr>
              <a:t>An IP can match on more than one row</a:t>
            </a:r>
          </a:p>
          <a:p>
            <a:r>
              <a:rPr lang="en-US" dirty="0">
                <a:latin typeface="Avenir Book" charset="0"/>
                <a:ea typeface="Avenir Book" charset="0"/>
                <a:cs typeface="Avenir Book" charset="0"/>
              </a:rPr>
              <a:t> =&gt; </a:t>
            </a:r>
            <a:r>
              <a:rPr lang="en-US" b="1" u="sng" dirty="0">
                <a:latin typeface="Avenir Book" charset="0"/>
                <a:ea typeface="Avenir Book" charset="0"/>
                <a:cs typeface="Avenir Book" charset="0"/>
              </a:rPr>
              <a:t>need to pick the most specific (longest) prefix</a:t>
            </a:r>
          </a:p>
          <a:p>
            <a:endParaRPr lang="en-US" dirty="0">
              <a:latin typeface="Avenir Book" charset="0"/>
              <a:ea typeface="Avenir Book" charset="0"/>
              <a:cs typeface="Avenir Book" charset="0"/>
            </a:endParaRPr>
          </a:p>
        </p:txBody>
      </p:sp>
      <p:sp>
        <p:nvSpPr>
          <p:cNvPr id="13" name="TextBox 12">
            <a:extLst>
              <a:ext uri="{FF2B5EF4-FFF2-40B4-BE49-F238E27FC236}">
                <a16:creationId xmlns:a16="http://schemas.microsoft.com/office/drawing/2014/main" id="{3E05E177-2E6E-DC24-5D23-AB8E550AC93E}"/>
              </a:ext>
            </a:extLst>
          </p:cNvPr>
          <p:cNvSpPr txBox="1"/>
          <p:nvPr/>
        </p:nvSpPr>
        <p:spPr>
          <a:xfrm>
            <a:off x="1179444" y="3081450"/>
            <a:ext cx="1346844" cy="400110"/>
          </a:xfrm>
          <a:prstGeom prst="rect">
            <a:avLst/>
          </a:prstGeom>
          <a:noFill/>
        </p:spPr>
        <p:txBody>
          <a:bodyPr wrap="none" rtlCol="0">
            <a:spAutoFit/>
          </a:bodyPr>
          <a:lstStyle/>
          <a:p>
            <a:r>
              <a:rPr lang="en-US" sz="2000" dirty="0">
                <a:latin typeface="Avenir Book" panose="02000503020000020003" pitchFamily="2" charset="0"/>
              </a:rPr>
              <a:t>1.3.4.0/24</a:t>
            </a:r>
            <a:endParaRPr lang="en-US" sz="2000" b="1" dirty="0">
              <a:latin typeface="Courier New" panose="02070309020205020404" pitchFamily="49" charset="0"/>
              <a:ea typeface="Avenir Book" charset="0"/>
              <a:cs typeface="Courier New" panose="02070309020205020404" pitchFamily="49" charset="0"/>
            </a:endParaRPr>
          </a:p>
        </p:txBody>
      </p:sp>
      <p:sp>
        <p:nvSpPr>
          <p:cNvPr id="14" name="TextBox 13">
            <a:extLst>
              <a:ext uri="{FF2B5EF4-FFF2-40B4-BE49-F238E27FC236}">
                <a16:creationId xmlns:a16="http://schemas.microsoft.com/office/drawing/2014/main" id="{C33A2D39-23F1-0E8D-7F29-E67D0CA58950}"/>
              </a:ext>
            </a:extLst>
          </p:cNvPr>
          <p:cNvSpPr txBox="1"/>
          <p:nvPr/>
        </p:nvSpPr>
        <p:spPr>
          <a:xfrm>
            <a:off x="3053703" y="3081450"/>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00000001 00000011 00000100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6" name="Left Brace 15">
            <a:extLst>
              <a:ext uri="{FF2B5EF4-FFF2-40B4-BE49-F238E27FC236}">
                <a16:creationId xmlns:a16="http://schemas.microsoft.com/office/drawing/2014/main" id="{C4BC3240-9430-7840-A85E-24D1DA064FCC}"/>
              </a:ext>
            </a:extLst>
          </p:cNvPr>
          <p:cNvSpPr/>
          <p:nvPr/>
        </p:nvSpPr>
        <p:spPr>
          <a:xfrm rot="16200000">
            <a:off x="4897452" y="1583883"/>
            <a:ext cx="500679" cy="4021320"/>
          </a:xfrm>
          <a:prstGeom prst="leftBrace">
            <a:avLst>
              <a:gd name="adj1" fmla="val 8333"/>
              <a:gd name="adj2" fmla="val 6627"/>
            </a:avLst>
          </a:prstGeom>
          <a:ln w="28575">
            <a:solidFill>
              <a:srgbClr val="FF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05DFB10-044D-EDB3-DD35-E258ADC7E5E7}"/>
              </a:ext>
            </a:extLst>
          </p:cNvPr>
          <p:cNvSpPr txBox="1"/>
          <p:nvPr/>
        </p:nvSpPr>
        <p:spPr>
          <a:xfrm>
            <a:off x="3018548" y="3793886"/>
            <a:ext cx="3266279" cy="369332"/>
          </a:xfrm>
          <a:prstGeom prst="rect">
            <a:avLst/>
          </a:prstGeom>
          <a:noFill/>
        </p:spPr>
        <p:txBody>
          <a:bodyPr wrap="none" rtlCol="0">
            <a:spAutoFit/>
          </a:bodyPr>
          <a:lstStyle/>
          <a:p>
            <a:r>
              <a:rPr lang="en-US" dirty="0">
                <a:solidFill>
                  <a:srgbClr val="FFC000"/>
                </a:solidFill>
                <a:latin typeface="Avenir Book" charset="0"/>
                <a:ea typeface="Avenir Book" charset="0"/>
                <a:cs typeface="Avenir Book" charset="0"/>
              </a:rPr>
              <a:t>More specific =&gt; best match! </a:t>
            </a:r>
          </a:p>
        </p:txBody>
      </p:sp>
      <p:cxnSp>
        <p:nvCxnSpPr>
          <p:cNvPr id="19" name="Straight Connector 18">
            <a:extLst>
              <a:ext uri="{FF2B5EF4-FFF2-40B4-BE49-F238E27FC236}">
                <a16:creationId xmlns:a16="http://schemas.microsoft.com/office/drawing/2014/main" id="{BCD201EE-2497-9877-2B0C-D1CE474E4E09}"/>
              </a:ext>
            </a:extLst>
          </p:cNvPr>
          <p:cNvCxnSpPr/>
          <p:nvPr/>
        </p:nvCxnSpPr>
        <p:spPr>
          <a:xfrm>
            <a:off x="0" y="4362002"/>
            <a:ext cx="121920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9F0229-FA33-1390-CCD7-6763DD6F7F6C}"/>
              </a:ext>
            </a:extLst>
          </p:cNvPr>
          <p:cNvSpPr txBox="1"/>
          <p:nvPr/>
        </p:nvSpPr>
        <p:spPr>
          <a:xfrm>
            <a:off x="-67680" y="4376121"/>
            <a:ext cx="3090911" cy="369332"/>
          </a:xfrm>
          <a:prstGeom prst="rect">
            <a:avLst/>
          </a:prstGeom>
          <a:noFill/>
        </p:spPr>
        <p:txBody>
          <a:bodyPr wrap="none" rtlCol="0">
            <a:spAutoFit/>
          </a:bodyPr>
          <a:lstStyle/>
          <a:p>
            <a:r>
              <a:rPr lang="en-US" dirty="0">
                <a:latin typeface="Avenir Book" charset="0"/>
                <a:ea typeface="Avenir Book" charset="0"/>
                <a:cs typeface="Avenir Book" charset="0"/>
              </a:rPr>
              <a:t>Other examples you’ll see…</a:t>
            </a:r>
          </a:p>
        </p:txBody>
      </p:sp>
      <p:sp>
        <p:nvSpPr>
          <p:cNvPr id="23" name="TextBox 22">
            <a:extLst>
              <a:ext uri="{FF2B5EF4-FFF2-40B4-BE49-F238E27FC236}">
                <a16:creationId xmlns:a16="http://schemas.microsoft.com/office/drawing/2014/main" id="{FD2C6AE2-41F9-DD71-6461-B6BCA590D55E}"/>
              </a:ext>
            </a:extLst>
          </p:cNvPr>
          <p:cNvSpPr txBox="1"/>
          <p:nvPr/>
        </p:nvSpPr>
        <p:spPr>
          <a:xfrm>
            <a:off x="2882613" y="5563059"/>
            <a:ext cx="5570756" cy="400110"/>
          </a:xfrm>
          <a:prstGeom prst="rect">
            <a:avLst/>
          </a:prstGeom>
          <a:noFill/>
        </p:spPr>
        <p:txBody>
          <a:bodyPr wrap="none" rtlCol="0">
            <a:spAutoFit/>
          </a:bodyPr>
          <a:lstStyle/>
          <a:p>
            <a:r>
              <a:rPr lang="en-US" sz="2000" b="1" dirty="0">
                <a:solidFill>
                  <a:srgbClr val="FFC000"/>
                </a:solidFill>
                <a:latin typeface="Courier New" panose="02070309020205020404" pitchFamily="49" charset="0"/>
                <a:ea typeface="Avenir Book" charset="0"/>
                <a:cs typeface="Courier New" panose="02070309020205020404" pitchFamily="49" charset="0"/>
              </a:rPr>
              <a:t>00000001 00000011 00000100 00000101</a:t>
            </a:r>
          </a:p>
        </p:txBody>
      </p:sp>
      <p:sp>
        <p:nvSpPr>
          <p:cNvPr id="25" name="TextBox 24">
            <a:extLst>
              <a:ext uri="{FF2B5EF4-FFF2-40B4-BE49-F238E27FC236}">
                <a16:creationId xmlns:a16="http://schemas.microsoft.com/office/drawing/2014/main" id="{0418819E-3FAC-C11C-536E-E1E08A13A9A7}"/>
              </a:ext>
            </a:extLst>
          </p:cNvPr>
          <p:cNvSpPr txBox="1"/>
          <p:nvPr/>
        </p:nvSpPr>
        <p:spPr>
          <a:xfrm>
            <a:off x="1179444" y="5563059"/>
            <a:ext cx="1346844" cy="400110"/>
          </a:xfrm>
          <a:prstGeom prst="rect">
            <a:avLst/>
          </a:prstGeom>
          <a:noFill/>
        </p:spPr>
        <p:txBody>
          <a:bodyPr wrap="none" rtlCol="0">
            <a:spAutoFit/>
          </a:bodyPr>
          <a:lstStyle/>
          <a:p>
            <a:r>
              <a:rPr lang="en-US" sz="2000" dirty="0">
                <a:latin typeface="Avenir Book" panose="02000503020000020003" pitchFamily="2" charset="0"/>
              </a:rPr>
              <a:t>1.2.3.5/32</a:t>
            </a:r>
            <a:endParaRPr lang="en-US" sz="2000" b="1" dirty="0">
              <a:latin typeface="Courier New" panose="02070309020205020404" pitchFamily="49" charset="0"/>
              <a:ea typeface="Avenir Book" charset="0"/>
              <a:cs typeface="Courier New" panose="02070309020205020404" pitchFamily="49" charset="0"/>
            </a:endParaRPr>
          </a:p>
        </p:txBody>
      </p:sp>
    </p:spTree>
    <p:extLst>
      <p:ext uri="{BB962C8B-B14F-4D97-AF65-F5344CB8AC3E}">
        <p14:creationId xmlns:p14="http://schemas.microsoft.com/office/powerpoint/2010/main" val="7352788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 Addresses</a:t>
            </a:r>
          </a:p>
        </p:txBody>
      </p:sp>
      <p:sp>
        <p:nvSpPr>
          <p:cNvPr id="3" name="Content Placeholder 2"/>
          <p:cNvSpPr>
            <a:spLocks noGrp="1"/>
          </p:cNvSpPr>
          <p:nvPr>
            <p:ph idx="1"/>
          </p:nvPr>
        </p:nvSpPr>
        <p:spPr/>
        <p:txBody>
          <a:bodyPr>
            <a:normAutofit fontScale="92500" lnSpcReduction="10000"/>
          </a:bodyPr>
          <a:lstStyle/>
          <a:p>
            <a:r>
              <a:rPr lang="en-US" dirty="0"/>
              <a:t>Break 128 bits into 64-bit network and 64-bit interface</a:t>
            </a:r>
          </a:p>
          <a:p>
            <a:pPr lvl="1"/>
            <a:r>
              <a:rPr lang="en-US" dirty="0"/>
              <a:t>Makes </a:t>
            </a:r>
            <a:r>
              <a:rPr lang="en-US" dirty="0" err="1"/>
              <a:t>autoconfiguration</a:t>
            </a:r>
            <a:r>
              <a:rPr lang="en-US" dirty="0"/>
              <a:t> easy: interface part can be derived from Ethernet address, for example</a:t>
            </a:r>
          </a:p>
          <a:p>
            <a:r>
              <a:rPr lang="en-US" dirty="0"/>
              <a:t>Types of addresses</a:t>
            </a:r>
          </a:p>
          <a:p>
            <a:pPr lvl="1"/>
            <a:r>
              <a:rPr lang="en-US" dirty="0"/>
              <a:t>All 0’s: unspecified</a:t>
            </a:r>
          </a:p>
          <a:p>
            <a:pPr lvl="1"/>
            <a:r>
              <a:rPr lang="en-US" dirty="0"/>
              <a:t>000…1: loopback</a:t>
            </a:r>
          </a:p>
          <a:p>
            <a:pPr lvl="1"/>
            <a:r>
              <a:rPr lang="en-US" dirty="0"/>
              <a:t>ff/8: multicast</a:t>
            </a:r>
          </a:p>
          <a:p>
            <a:pPr lvl="1"/>
            <a:r>
              <a:rPr lang="en-US" dirty="0"/>
              <a:t>fe8/10: link local unicast</a:t>
            </a:r>
          </a:p>
          <a:p>
            <a:pPr lvl="1"/>
            <a:r>
              <a:rPr lang="en-US" dirty="0"/>
              <a:t>fec/10: site local unicast</a:t>
            </a:r>
          </a:p>
          <a:p>
            <a:pPr lvl="1"/>
            <a:r>
              <a:rPr lang="en-US" dirty="0"/>
              <a:t>All else: global unicast</a:t>
            </a:r>
          </a:p>
        </p:txBody>
      </p:sp>
    </p:spTree>
    <p:extLst>
      <p:ext uri="{BB962C8B-B14F-4D97-AF65-F5344CB8AC3E}">
        <p14:creationId xmlns:p14="http://schemas.microsoft.com/office/powerpoint/2010/main" val="30765735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 Header</a:t>
            </a:r>
          </a:p>
        </p:txBody>
      </p:sp>
      <p:pic>
        <p:nvPicPr>
          <p:cNvPr id="5" name="Content Placeholder 4" descr="ipv6.pdf"/>
          <p:cNvPicPr>
            <a:picLocks noGrp="1" noChangeAspect="1"/>
          </p:cNvPicPr>
          <p:nvPr>
            <p:ph idx="1"/>
          </p:nvPr>
        </p:nvPicPr>
        <p:blipFill>
          <a:blip r:embed="rId2"/>
          <a:stretch>
            <a:fillRect/>
          </a:stretch>
        </p:blipFill>
        <p:spPr>
          <a:xfrm>
            <a:off x="3302000" y="2034381"/>
            <a:ext cx="5588000" cy="3657600"/>
          </a:xfrm>
        </p:spPr>
      </p:pic>
    </p:spTree>
    <p:extLst>
      <p:ext uri="{BB962C8B-B14F-4D97-AF65-F5344CB8AC3E}">
        <p14:creationId xmlns:p14="http://schemas.microsoft.com/office/powerpoint/2010/main" val="33476042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 Header Fields</a:t>
            </a:r>
          </a:p>
        </p:txBody>
      </p:sp>
      <p:sp>
        <p:nvSpPr>
          <p:cNvPr id="3" name="Content Placeholder 2"/>
          <p:cNvSpPr>
            <a:spLocks noGrp="1"/>
          </p:cNvSpPr>
          <p:nvPr>
            <p:ph idx="1"/>
          </p:nvPr>
        </p:nvSpPr>
        <p:spPr/>
        <p:txBody>
          <a:bodyPr>
            <a:normAutofit fontScale="92500" lnSpcReduction="10000"/>
          </a:bodyPr>
          <a:lstStyle/>
          <a:p>
            <a:r>
              <a:rPr lang="en-US" dirty="0"/>
              <a:t>Version: 4 bits, 6</a:t>
            </a:r>
          </a:p>
          <a:p>
            <a:r>
              <a:rPr lang="en-US" dirty="0"/>
              <a:t>Class: 8 bits, like TOS in IPv4</a:t>
            </a:r>
          </a:p>
          <a:p>
            <a:r>
              <a:rPr lang="en-US" dirty="0"/>
              <a:t>Flow: 20 bits, identifies a </a:t>
            </a:r>
            <a:r>
              <a:rPr lang="en-US" i="1" dirty="0"/>
              <a:t>flow</a:t>
            </a:r>
          </a:p>
          <a:p>
            <a:r>
              <a:rPr lang="en-US" dirty="0"/>
              <a:t>Length: 16 bits, datagram length</a:t>
            </a:r>
          </a:p>
          <a:p>
            <a:r>
              <a:rPr lang="en-US" dirty="0"/>
              <a:t>Next Header, 8 bits: …</a:t>
            </a:r>
          </a:p>
          <a:p>
            <a:r>
              <a:rPr lang="en-US" dirty="0"/>
              <a:t>Hop Limit: 8 bits, like TTL in IPv4</a:t>
            </a:r>
          </a:p>
          <a:p>
            <a:r>
              <a:rPr lang="en-US" dirty="0"/>
              <a:t>Addresses: 128 bits</a:t>
            </a:r>
          </a:p>
          <a:p>
            <a:r>
              <a:rPr lang="en-US" dirty="0"/>
              <a:t>What’s missing?</a:t>
            </a:r>
          </a:p>
          <a:p>
            <a:pPr lvl="1"/>
            <a:r>
              <a:rPr lang="en-US" dirty="0"/>
              <a:t>No options, no fragmentation flags, </a:t>
            </a:r>
            <a:r>
              <a:rPr lang="en-US" i="1" dirty="0"/>
              <a:t>no checksum</a:t>
            </a:r>
          </a:p>
        </p:txBody>
      </p:sp>
    </p:spTree>
    <p:extLst>
      <p:ext uri="{BB962C8B-B14F-4D97-AF65-F5344CB8AC3E}">
        <p14:creationId xmlns:p14="http://schemas.microsoft.com/office/powerpoint/2010/main" val="2322209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Philosophy</a:t>
            </a:r>
          </a:p>
        </p:txBody>
      </p:sp>
      <p:sp>
        <p:nvSpPr>
          <p:cNvPr id="3" name="Content Placeholder 2"/>
          <p:cNvSpPr>
            <a:spLocks noGrp="1"/>
          </p:cNvSpPr>
          <p:nvPr>
            <p:ph idx="1"/>
          </p:nvPr>
        </p:nvSpPr>
        <p:spPr/>
        <p:txBody>
          <a:bodyPr>
            <a:normAutofit fontScale="92500" lnSpcReduction="20000"/>
          </a:bodyPr>
          <a:lstStyle/>
          <a:p>
            <a:r>
              <a:rPr lang="en-US" dirty="0"/>
              <a:t>Simplify handling</a:t>
            </a:r>
          </a:p>
          <a:p>
            <a:pPr lvl="1"/>
            <a:r>
              <a:rPr lang="en-US" dirty="0"/>
              <a:t>New option mechanism (fixed size header)</a:t>
            </a:r>
          </a:p>
          <a:p>
            <a:pPr lvl="1"/>
            <a:r>
              <a:rPr lang="en-US" dirty="0"/>
              <a:t>No more header length field</a:t>
            </a:r>
          </a:p>
          <a:p>
            <a:r>
              <a:rPr lang="en-US" dirty="0"/>
              <a:t>Do less work at the network (why?)</a:t>
            </a:r>
          </a:p>
          <a:p>
            <a:pPr lvl="1"/>
            <a:r>
              <a:rPr lang="en-US" dirty="0"/>
              <a:t>No fragmentation</a:t>
            </a:r>
          </a:p>
          <a:p>
            <a:pPr lvl="1"/>
            <a:r>
              <a:rPr lang="en-US" dirty="0"/>
              <a:t>No checksum</a:t>
            </a:r>
          </a:p>
          <a:p>
            <a:r>
              <a:rPr lang="en-US" dirty="0"/>
              <a:t>General flow label</a:t>
            </a:r>
          </a:p>
          <a:p>
            <a:pPr lvl="1"/>
            <a:r>
              <a:rPr lang="en-US" dirty="0"/>
              <a:t>No semantics specified</a:t>
            </a:r>
          </a:p>
          <a:p>
            <a:pPr lvl="1"/>
            <a:r>
              <a:rPr lang="en-US" dirty="0"/>
              <a:t>Allows for more flexibility</a:t>
            </a:r>
          </a:p>
          <a:p>
            <a:r>
              <a:rPr lang="en-US" dirty="0"/>
              <a:t>Still no accountability</a:t>
            </a:r>
          </a:p>
          <a:p>
            <a:pPr lvl="1"/>
            <a:endParaRPr lang="en-US" dirty="0"/>
          </a:p>
          <a:p>
            <a:endParaRPr lang="en-US" dirty="0"/>
          </a:p>
          <a:p>
            <a:endParaRPr lang="en-US" dirty="0"/>
          </a:p>
        </p:txBody>
      </p:sp>
      <p:sp>
        <p:nvSpPr>
          <p:cNvPr id="4" name="TextBox 3"/>
          <p:cNvSpPr txBox="1"/>
          <p:nvPr/>
        </p:nvSpPr>
        <p:spPr>
          <a:xfrm>
            <a:off x="6772658" y="6488668"/>
            <a:ext cx="3895342" cy="369332"/>
          </a:xfrm>
          <a:prstGeom prst="rect">
            <a:avLst/>
          </a:prstGeom>
          <a:noFill/>
        </p:spPr>
        <p:txBody>
          <a:bodyPr wrap="none" rtlCol="0">
            <a:spAutoFit/>
          </a:bodyPr>
          <a:lstStyle/>
          <a:p>
            <a:r>
              <a:rPr lang="en-US" dirty="0"/>
              <a:t>With some content from Scott </a:t>
            </a:r>
            <a:r>
              <a:rPr lang="en-US" dirty="0" err="1"/>
              <a:t>Shenker</a:t>
            </a:r>
            <a:endParaRPr lang="en-US" dirty="0"/>
          </a:p>
        </p:txBody>
      </p:sp>
    </p:spTree>
    <p:extLst>
      <p:ext uri="{BB962C8B-B14F-4D97-AF65-F5344CB8AC3E}">
        <p14:creationId xmlns:p14="http://schemas.microsoft.com/office/powerpoint/2010/main" val="397776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a:t>
            </a:r>
          </a:p>
        </p:txBody>
      </p:sp>
      <p:sp>
        <p:nvSpPr>
          <p:cNvPr id="3" name="Content Placeholder 2"/>
          <p:cNvSpPr>
            <a:spLocks noGrp="1"/>
          </p:cNvSpPr>
          <p:nvPr>
            <p:ph idx="1"/>
          </p:nvPr>
        </p:nvSpPr>
        <p:spPr/>
        <p:txBody>
          <a:bodyPr>
            <a:normAutofit fontScale="92500" lnSpcReduction="20000"/>
          </a:bodyPr>
          <a:lstStyle/>
          <a:p>
            <a:r>
              <a:rPr lang="en-US" dirty="0"/>
              <a:t>RFC 4038</a:t>
            </a:r>
          </a:p>
          <a:p>
            <a:pPr lvl="1"/>
            <a:r>
              <a:rPr lang="en-US" dirty="0"/>
              <a:t>Every IPv4 address has an associated IPv6 address (mapped)</a:t>
            </a:r>
          </a:p>
          <a:p>
            <a:pPr lvl="1"/>
            <a:r>
              <a:rPr lang="en-US" dirty="0"/>
              <a:t>Networking stack translates appropriately depending on other end</a:t>
            </a:r>
          </a:p>
          <a:p>
            <a:pPr lvl="1"/>
            <a:r>
              <a:rPr lang="en-US" dirty="0"/>
              <a:t>Simply prefix 32-bit IPv4 address with 80 bits of 0 and 16 bits of 1:</a:t>
            </a:r>
          </a:p>
          <a:p>
            <a:pPr lvl="1"/>
            <a:r>
              <a:rPr lang="en-US" dirty="0"/>
              <a:t>E.g., ::FFFF:128.148.32.2</a:t>
            </a:r>
          </a:p>
          <a:p>
            <a:r>
              <a:rPr lang="en-US" dirty="0"/>
              <a:t>Two IPv6 endpoints must have IPv6 stacks</a:t>
            </a:r>
          </a:p>
          <a:p>
            <a:r>
              <a:rPr lang="en-US" dirty="0"/>
              <a:t>Transit network:</a:t>
            </a:r>
          </a:p>
          <a:p>
            <a:pPr lvl="1"/>
            <a:r>
              <a:rPr lang="en-US" dirty="0"/>
              <a:t>v6 – v6 – v6 : </a:t>
            </a:r>
            <a:r>
              <a:rPr lang="en-US" dirty="0">
                <a:latin typeface="Zapf Dingbats"/>
                <a:ea typeface="Zapf Dingbats"/>
                <a:cs typeface="Zapf Dingbats"/>
              </a:rPr>
              <a:t>✔</a:t>
            </a:r>
            <a:endParaRPr lang="en-US" dirty="0"/>
          </a:p>
          <a:p>
            <a:pPr lvl="1"/>
            <a:r>
              <a:rPr lang="en-US" dirty="0"/>
              <a:t>v4 – v4 – v4 : </a:t>
            </a:r>
            <a:r>
              <a:rPr lang="en-US" dirty="0">
                <a:latin typeface="Zapf Dingbats"/>
                <a:ea typeface="Zapf Dingbats"/>
                <a:cs typeface="Zapf Dingbats"/>
              </a:rPr>
              <a:t>✔</a:t>
            </a:r>
            <a:endParaRPr lang="en-US" dirty="0"/>
          </a:p>
          <a:p>
            <a:pPr lvl="1"/>
            <a:r>
              <a:rPr lang="en-US" dirty="0"/>
              <a:t>v4 – v6 – v4 : </a:t>
            </a:r>
            <a:r>
              <a:rPr lang="en-US" dirty="0">
                <a:latin typeface="Zapf Dingbats"/>
                <a:ea typeface="Zapf Dingbats"/>
                <a:cs typeface="Zapf Dingbats"/>
              </a:rPr>
              <a:t>✔</a:t>
            </a:r>
            <a:endParaRPr lang="en-US" dirty="0"/>
          </a:p>
          <a:p>
            <a:pPr lvl="1"/>
            <a:r>
              <a:rPr lang="en-US" dirty="0"/>
              <a:t>v6 – v4 – v6 : </a:t>
            </a:r>
            <a:r>
              <a:rPr lang="en-US" dirty="0">
                <a:solidFill>
                  <a:srgbClr val="FF0000"/>
                </a:solidFill>
                <a:latin typeface="Zapf Dingbats"/>
                <a:ea typeface="Zapf Dingbats"/>
                <a:cs typeface="Zapf Dingbats"/>
              </a:rPr>
              <a:t>✗</a:t>
            </a:r>
            <a:r>
              <a:rPr lang="en-US" dirty="0">
                <a:solidFill>
                  <a:srgbClr val="FF0000"/>
                </a:solidFill>
              </a:rPr>
              <a:t>!!</a:t>
            </a:r>
          </a:p>
        </p:txBody>
      </p:sp>
    </p:spTree>
    <p:extLst>
      <p:ext uri="{BB962C8B-B14F-4D97-AF65-F5344CB8AC3E}">
        <p14:creationId xmlns:p14="http://schemas.microsoft.com/office/powerpoint/2010/main" val="8958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Next Header Values</a:t>
            </a:r>
          </a:p>
        </p:txBody>
      </p:sp>
      <p:sp>
        <p:nvSpPr>
          <p:cNvPr id="3" name="Content Placeholder 2"/>
          <p:cNvSpPr>
            <a:spLocks noGrp="1"/>
          </p:cNvSpPr>
          <p:nvPr>
            <p:ph idx="1"/>
          </p:nvPr>
        </p:nvSpPr>
        <p:spPr/>
        <p:txBody>
          <a:bodyPr>
            <a:normAutofit fontScale="92500" lnSpcReduction="20000"/>
          </a:bodyPr>
          <a:lstStyle/>
          <a:p>
            <a:r>
              <a:rPr lang="en-US" dirty="0"/>
              <a:t>0: Hop by hop header</a:t>
            </a:r>
          </a:p>
          <a:p>
            <a:r>
              <a:rPr lang="en-US" dirty="0"/>
              <a:t>1: ICMPv4</a:t>
            </a:r>
          </a:p>
          <a:p>
            <a:r>
              <a:rPr lang="en-US" dirty="0"/>
              <a:t>4: IPv4</a:t>
            </a:r>
          </a:p>
          <a:p>
            <a:r>
              <a:rPr lang="en-US" dirty="0"/>
              <a:t>6:TCP</a:t>
            </a:r>
          </a:p>
          <a:p>
            <a:r>
              <a:rPr lang="en-US" dirty="0"/>
              <a:t>17: UDP</a:t>
            </a:r>
          </a:p>
          <a:p>
            <a:r>
              <a:rPr lang="en-US" dirty="0"/>
              <a:t>41: IPv6</a:t>
            </a:r>
          </a:p>
          <a:p>
            <a:r>
              <a:rPr lang="en-US" dirty="0"/>
              <a:t>43: Routing Header</a:t>
            </a:r>
          </a:p>
          <a:p>
            <a:r>
              <a:rPr lang="en-US" dirty="0"/>
              <a:t>44: Fragmentation Header</a:t>
            </a:r>
          </a:p>
          <a:p>
            <a:r>
              <a:rPr lang="en-US" dirty="0"/>
              <a:t>58: ICMPv6</a:t>
            </a:r>
          </a:p>
        </p:txBody>
      </p:sp>
    </p:spTree>
    <p:extLst>
      <p:ext uri="{BB962C8B-B14F-4D97-AF65-F5344CB8AC3E}">
        <p14:creationId xmlns:p14="http://schemas.microsoft.com/office/powerpoint/2010/main" val="9321143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a:t>
            </a:r>
          </a:p>
        </p:txBody>
      </p:sp>
      <p:sp>
        <p:nvSpPr>
          <p:cNvPr id="3" name="Content Placeholder 2"/>
          <p:cNvSpPr>
            <a:spLocks noGrp="1"/>
          </p:cNvSpPr>
          <p:nvPr>
            <p:ph idx="1"/>
          </p:nvPr>
        </p:nvSpPr>
        <p:spPr/>
        <p:txBody>
          <a:bodyPr/>
          <a:lstStyle/>
          <a:p>
            <a:r>
              <a:rPr lang="en-US" dirty="0"/>
              <a:t>IPv6 Deployment picking up</a:t>
            </a:r>
          </a:p>
          <a:p>
            <a:r>
              <a:rPr lang="en-US" dirty="0"/>
              <a:t>Most end hosts have dual stacks today (Windows, Mac OSX, Linux, *BSD, Solaris)</a:t>
            </a:r>
          </a:p>
          <a:p>
            <a:r>
              <a:rPr lang="en-US" dirty="0"/>
              <a:t>Requires all parties to work!</a:t>
            </a:r>
          </a:p>
          <a:p>
            <a:pPr lvl="1"/>
            <a:r>
              <a:rPr lang="en-US" dirty="0"/>
              <a:t>Servers, Clients, DNS, ISPs, all  routers</a:t>
            </a:r>
          </a:p>
          <a:p>
            <a:r>
              <a:rPr lang="en-US" dirty="0"/>
              <a:t>IPv4 and IPv6 will coexist for a long time</a:t>
            </a:r>
          </a:p>
          <a:p>
            <a:pPr lvl="1"/>
            <a:endParaRPr lang="en-US" dirty="0"/>
          </a:p>
        </p:txBody>
      </p:sp>
    </p:spTree>
    <p:extLst>
      <p:ext uri="{BB962C8B-B14F-4D97-AF65-F5344CB8AC3E}">
        <p14:creationId xmlns:p14="http://schemas.microsoft.com/office/powerpoint/2010/main" val="2840805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a:t>
            </a:r>
          </a:p>
        </p:txBody>
      </p:sp>
      <p:sp>
        <p:nvSpPr>
          <p:cNvPr id="3" name="Content Placeholder 2"/>
          <p:cNvSpPr>
            <a:spLocks noGrp="1"/>
          </p:cNvSpPr>
          <p:nvPr>
            <p:ph idx="1"/>
          </p:nvPr>
        </p:nvSpPr>
        <p:spPr/>
        <p:txBody>
          <a:bodyPr/>
          <a:lstStyle/>
          <a:p>
            <a:r>
              <a:rPr lang="en-US" dirty="0"/>
              <a:t>Routing: how do we fill the routing tables?</a:t>
            </a:r>
          </a:p>
          <a:p>
            <a:pPr lvl="1"/>
            <a:r>
              <a:rPr lang="en-US" dirty="0"/>
              <a:t>Intra-domain routing: Tuesday, 10/4</a:t>
            </a:r>
          </a:p>
          <a:p>
            <a:pPr lvl="1"/>
            <a:r>
              <a:rPr lang="en-US" dirty="0"/>
              <a:t>Inter-domain routing: Thursday, 10/6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1774116" y="1167804"/>
            <a:ext cx="8248736" cy="4855841"/>
          </a:xfrm>
        </p:spPr>
        <p:txBody>
          <a:bodyPr>
            <a:normAutofit/>
          </a:bodyPr>
          <a:lstStyle/>
          <a:p>
            <a:pPr marL="0" indent="0">
              <a:buNone/>
            </a:pPr>
            <a:r>
              <a:rPr lang="en-US" sz="1400" dirty="0">
                <a:latin typeface="Consolas"/>
                <a:cs typeface="Consolas"/>
              </a:rPr>
              <a:t># </a:t>
            </a:r>
            <a:r>
              <a:rPr lang="en-US" sz="1400" dirty="0" err="1">
                <a:latin typeface="Consolas"/>
                <a:cs typeface="Consolas"/>
              </a:rPr>
              <a:t>arp</a:t>
            </a:r>
            <a:r>
              <a:rPr lang="en-US" sz="1400" dirty="0">
                <a:latin typeface="Consolas"/>
                <a:cs typeface="Consolas"/>
              </a:rPr>
              <a:t> -n</a:t>
            </a:r>
          </a:p>
          <a:p>
            <a:pPr marL="0" indent="0">
              <a:buNone/>
            </a:pPr>
            <a:r>
              <a:rPr lang="en-US" sz="1400" dirty="0">
                <a:latin typeface="Consolas"/>
                <a:cs typeface="Consolas"/>
              </a:rPr>
              <a:t>Address                  </a:t>
            </a:r>
            <a:r>
              <a:rPr lang="en-US" sz="1400" dirty="0" err="1">
                <a:latin typeface="Consolas"/>
                <a:cs typeface="Consolas"/>
              </a:rPr>
              <a:t>HWtype</a:t>
            </a:r>
            <a:r>
              <a:rPr lang="en-US" sz="1400" dirty="0">
                <a:latin typeface="Consolas"/>
                <a:cs typeface="Consolas"/>
              </a:rPr>
              <a:t>  </a:t>
            </a:r>
            <a:r>
              <a:rPr lang="en-US" sz="1400" dirty="0" err="1">
                <a:latin typeface="Consolas"/>
                <a:cs typeface="Consolas"/>
              </a:rPr>
              <a:t>HWaddress</a:t>
            </a:r>
            <a:r>
              <a:rPr lang="en-US" sz="1400" dirty="0">
                <a:latin typeface="Consolas"/>
                <a:cs typeface="Consolas"/>
              </a:rPr>
              <a:t>           Flags Mask            </a:t>
            </a:r>
            <a:r>
              <a:rPr lang="en-US" sz="1400" dirty="0" err="1">
                <a:latin typeface="Consolas"/>
                <a:cs typeface="Consolas"/>
              </a:rPr>
              <a:t>Iface</a:t>
            </a:r>
            <a:endParaRPr lang="en-US" sz="1400" dirty="0">
              <a:latin typeface="Consolas"/>
              <a:cs typeface="Consolas"/>
            </a:endParaRPr>
          </a:p>
          <a:p>
            <a:pPr marL="0" indent="0">
              <a:buNone/>
            </a:pPr>
            <a:r>
              <a:rPr lang="en-US" sz="1400" dirty="0">
                <a:latin typeface="Consolas"/>
                <a:cs typeface="Consolas"/>
              </a:rPr>
              <a:t>172.17.44.1              ether   00:12:80:01:34:55   C                     eth0</a:t>
            </a:r>
          </a:p>
          <a:p>
            <a:pPr marL="0" indent="0">
              <a:buNone/>
            </a:pPr>
            <a:r>
              <a:rPr lang="en-US" sz="1400" dirty="0">
                <a:latin typeface="Consolas"/>
                <a:cs typeface="Consolas"/>
              </a:rPr>
              <a:t>172.17.44.25             ether   10:dd:b1:89:d5:f3   C                     eth0</a:t>
            </a:r>
          </a:p>
          <a:p>
            <a:pPr marL="0" indent="0">
              <a:buNone/>
            </a:pPr>
            <a:r>
              <a:rPr lang="en-US" sz="1400" dirty="0">
                <a:latin typeface="Consolas"/>
                <a:cs typeface="Consolas"/>
              </a:rPr>
              <a:t>172.17.44.6              ether   b8:27:eb:55:c3:45   C                     eth0</a:t>
            </a:r>
          </a:p>
          <a:p>
            <a:pPr marL="0" indent="0">
              <a:buNone/>
            </a:pPr>
            <a:r>
              <a:rPr lang="en-US" sz="1400" dirty="0">
                <a:latin typeface="Consolas"/>
                <a:cs typeface="Consolas"/>
              </a:rPr>
              <a:t>172.17.44.5              ether   00:1b:21:22:e0:22   C                     eth0</a:t>
            </a:r>
          </a:p>
          <a:p>
            <a:pPr marL="0" indent="0">
              <a:buNone/>
            </a:pPr>
            <a:endParaRPr lang="en-US" sz="1400" dirty="0">
              <a:latin typeface="Consolas"/>
              <a:cs typeface="Consolas"/>
            </a:endParaRPr>
          </a:p>
          <a:p>
            <a:pPr marL="0" indent="0">
              <a:buNone/>
            </a:pPr>
            <a:endParaRPr lang="en-US" sz="1400" dirty="0">
              <a:latin typeface="Consolas"/>
              <a:cs typeface="Consolas"/>
            </a:endParaRPr>
          </a:p>
          <a:p>
            <a:pPr marL="0" indent="0">
              <a:buNone/>
            </a:pPr>
            <a:endParaRPr lang="en-US" sz="1400" dirty="0">
              <a:latin typeface="Consolas"/>
              <a:cs typeface="Consolas"/>
            </a:endParaRPr>
          </a:p>
          <a:p>
            <a:pPr marL="0" indent="0">
              <a:buNone/>
            </a:pPr>
            <a:r>
              <a:rPr lang="en-US" sz="1400" dirty="0">
                <a:latin typeface="Consolas"/>
                <a:cs typeface="Consolas"/>
              </a:rPr>
              <a:t># </a:t>
            </a:r>
            <a:r>
              <a:rPr lang="en-US" sz="1400" dirty="0" err="1">
                <a:latin typeface="Consolas"/>
                <a:cs typeface="Consolas"/>
              </a:rPr>
              <a:t>ip</a:t>
            </a:r>
            <a:r>
              <a:rPr lang="en-US" sz="1400" dirty="0">
                <a:latin typeface="Consolas"/>
                <a:cs typeface="Consolas"/>
              </a:rPr>
              <a:t> route</a:t>
            </a:r>
          </a:p>
          <a:p>
            <a:pPr marL="0" indent="0">
              <a:buNone/>
            </a:pPr>
            <a:r>
              <a:rPr lang="en-US" sz="1400" dirty="0">
                <a:latin typeface="Consolas"/>
                <a:cs typeface="Consolas"/>
              </a:rPr>
              <a:t>127.0.0.0/8 via 127.0.0.1 </a:t>
            </a:r>
            <a:r>
              <a:rPr lang="en-US" sz="1400" dirty="0" err="1">
                <a:latin typeface="Consolas"/>
                <a:cs typeface="Consolas"/>
              </a:rPr>
              <a:t>dev</a:t>
            </a:r>
            <a:r>
              <a:rPr lang="en-US" sz="1400" dirty="0">
                <a:latin typeface="Consolas"/>
                <a:cs typeface="Consolas"/>
              </a:rPr>
              <a:t> lo </a:t>
            </a:r>
          </a:p>
          <a:p>
            <a:pPr marL="0" indent="0">
              <a:buNone/>
            </a:pPr>
            <a:r>
              <a:rPr lang="en-US" sz="1400" dirty="0">
                <a:latin typeface="Consolas"/>
                <a:cs typeface="Consolas"/>
              </a:rPr>
              <a:t>172.17.44.0/24 </a:t>
            </a:r>
            <a:r>
              <a:rPr lang="en-US" sz="1400" dirty="0" err="1">
                <a:latin typeface="Consolas"/>
                <a:cs typeface="Consolas"/>
              </a:rPr>
              <a:t>dev</a:t>
            </a:r>
            <a:r>
              <a:rPr lang="en-US" sz="1400" dirty="0">
                <a:latin typeface="Consolas"/>
                <a:cs typeface="Consolas"/>
              </a:rPr>
              <a:t> enp7s0  proto kernel  scope link  </a:t>
            </a:r>
            <a:r>
              <a:rPr lang="en-US" sz="1400" dirty="0" err="1">
                <a:latin typeface="Consolas"/>
                <a:cs typeface="Consolas"/>
              </a:rPr>
              <a:t>src</a:t>
            </a:r>
            <a:r>
              <a:rPr lang="en-US" sz="1400" dirty="0">
                <a:latin typeface="Consolas"/>
                <a:cs typeface="Consolas"/>
              </a:rPr>
              <a:t> 172.17.44.22  metric 204 </a:t>
            </a:r>
          </a:p>
          <a:p>
            <a:pPr marL="0" indent="0">
              <a:buNone/>
            </a:pPr>
            <a:r>
              <a:rPr lang="en-US" sz="1400" dirty="0">
                <a:latin typeface="Consolas"/>
                <a:cs typeface="Consolas"/>
              </a:rPr>
              <a:t>default via 172.17.44.1 </a:t>
            </a:r>
            <a:r>
              <a:rPr lang="en-US" sz="1400" dirty="0" err="1">
                <a:latin typeface="Consolas"/>
                <a:cs typeface="Consolas"/>
              </a:rPr>
              <a:t>dev</a:t>
            </a:r>
            <a:r>
              <a:rPr lang="en-US" sz="1400" dirty="0">
                <a:latin typeface="Consolas"/>
                <a:cs typeface="Consolas"/>
              </a:rPr>
              <a:t> eth0 </a:t>
            </a:r>
            <a:r>
              <a:rPr lang="en-US" sz="1400" dirty="0" err="1">
                <a:latin typeface="Consolas"/>
                <a:cs typeface="Consolas"/>
              </a:rPr>
              <a:t>src</a:t>
            </a:r>
            <a:r>
              <a:rPr lang="en-US" sz="1400" dirty="0">
                <a:latin typeface="Consolas"/>
                <a:cs typeface="Consolas"/>
              </a:rPr>
              <a:t> 172.17.44.22  metric 204 </a:t>
            </a:r>
          </a:p>
        </p:txBody>
      </p:sp>
    </p:spTree>
    <p:extLst>
      <p:ext uri="{BB962C8B-B14F-4D97-AF65-F5344CB8AC3E}">
        <p14:creationId xmlns:p14="http://schemas.microsoft.com/office/powerpoint/2010/main" val="831752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Internet</a:t>
            </a:r>
            <a:r>
              <a:rPr lang="en-US" baseline="0" dirty="0"/>
              <a:t> Control Message Protocol (ICMP)</a:t>
            </a:r>
            <a:endParaRPr lang="en-US" dirty="0"/>
          </a:p>
        </p:txBody>
      </p:sp>
      <p:sp>
        <p:nvSpPr>
          <p:cNvPr id="3" name="Content Placeholder 2"/>
          <p:cNvSpPr>
            <a:spLocks noGrp="1"/>
          </p:cNvSpPr>
          <p:nvPr>
            <p:ph idx="1"/>
          </p:nvPr>
        </p:nvSpPr>
        <p:spPr/>
        <p:txBody>
          <a:bodyPr>
            <a:normAutofit fontScale="92500" lnSpcReduction="20000"/>
          </a:bodyPr>
          <a:lstStyle/>
          <a:p>
            <a:r>
              <a:rPr lang="en-US" dirty="0"/>
              <a:t>Echo (ping)</a:t>
            </a:r>
          </a:p>
          <a:p>
            <a:r>
              <a:rPr lang="en-US" dirty="0"/>
              <a:t>Redirect</a:t>
            </a:r>
          </a:p>
          <a:p>
            <a:r>
              <a:rPr lang="en-US" dirty="0"/>
              <a:t>Destination unreachable (protocol, port, or host)</a:t>
            </a:r>
          </a:p>
          <a:p>
            <a:r>
              <a:rPr lang="en-US" dirty="0"/>
              <a:t>TTL exceeded</a:t>
            </a:r>
          </a:p>
          <a:p>
            <a:r>
              <a:rPr lang="en-US" dirty="0"/>
              <a:t>Checksum failed</a:t>
            </a:r>
          </a:p>
          <a:p>
            <a:r>
              <a:rPr lang="en-US" dirty="0"/>
              <a:t>Reassembly failed</a:t>
            </a:r>
          </a:p>
          <a:p>
            <a:r>
              <a:rPr lang="en-US" dirty="0"/>
              <a:t>Can’t fragment</a:t>
            </a:r>
          </a:p>
          <a:p>
            <a:r>
              <a:rPr lang="en-US" dirty="0"/>
              <a:t>Many ICMP messages include part of packet that triggered them</a:t>
            </a:r>
          </a:p>
          <a:p>
            <a:r>
              <a:rPr lang="en-US" dirty="0"/>
              <a:t>See </a:t>
            </a:r>
            <a:r>
              <a:rPr lang="en-US" b="0" dirty="0">
                <a:hlinkClick r:id="rId2"/>
              </a:rPr>
              <a:t>http://www.iana.org/assignments/icmp-parameters</a:t>
            </a:r>
            <a:endParaRPr lang="en-US" b="0" dirty="0"/>
          </a:p>
        </p:txBody>
      </p:sp>
    </p:spTree>
    <p:extLst>
      <p:ext uri="{BB962C8B-B14F-4D97-AF65-F5344CB8AC3E}">
        <p14:creationId xmlns:p14="http://schemas.microsoft.com/office/powerpoint/2010/main" val="290790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AF04-4620-DB78-0AF8-049D97721B46}"/>
              </a:ext>
            </a:extLst>
          </p:cNvPr>
          <p:cNvSpPr>
            <a:spLocks noGrp="1"/>
          </p:cNvSpPr>
          <p:nvPr>
            <p:ph type="title" idx="4294967295"/>
          </p:nvPr>
        </p:nvSpPr>
        <p:spPr>
          <a:xfrm>
            <a:off x="84356" y="0"/>
            <a:ext cx="10972800" cy="732183"/>
          </a:xfrm>
        </p:spPr>
        <p:txBody>
          <a:bodyPr/>
          <a:lstStyle/>
          <a:p>
            <a:pPr algn="l"/>
            <a:r>
              <a:rPr lang="en-US" sz="4000" dirty="0"/>
              <a:t>What happens when prefixes overlap?</a:t>
            </a:r>
          </a:p>
        </p:txBody>
      </p:sp>
      <p:graphicFrame>
        <p:nvGraphicFramePr>
          <p:cNvPr id="4" name="Table 4">
            <a:extLst>
              <a:ext uri="{FF2B5EF4-FFF2-40B4-BE49-F238E27FC236}">
                <a16:creationId xmlns:a16="http://schemas.microsoft.com/office/drawing/2014/main" id="{3EA5E889-DE4A-BA7D-E69C-F7D5286AFD89}"/>
              </a:ext>
            </a:extLst>
          </p:cNvPr>
          <p:cNvGraphicFramePr>
            <a:graphicFrameLocks noGrp="1"/>
          </p:cNvGraphicFramePr>
          <p:nvPr/>
        </p:nvGraphicFramePr>
        <p:xfrm>
          <a:off x="8624459" y="630761"/>
          <a:ext cx="3262741" cy="1981200"/>
        </p:xfrm>
        <a:graphic>
          <a:graphicData uri="http://schemas.openxmlformats.org/drawingml/2006/table">
            <a:tbl>
              <a:tblPr firstRow="1" bandRow="1">
                <a:tableStyleId>{638B1855-1B75-4FBE-930C-398BA8C253C6}</a:tableStyleId>
              </a:tblPr>
              <a:tblGrid>
                <a:gridCol w="1371339">
                  <a:extLst>
                    <a:ext uri="{9D8B030D-6E8A-4147-A177-3AD203B41FA5}">
                      <a16:colId xmlns:a16="http://schemas.microsoft.com/office/drawing/2014/main" val="2818217184"/>
                    </a:ext>
                  </a:extLst>
                </a:gridCol>
                <a:gridCol w="1891402">
                  <a:extLst>
                    <a:ext uri="{9D8B030D-6E8A-4147-A177-3AD203B41FA5}">
                      <a16:colId xmlns:a16="http://schemas.microsoft.com/office/drawing/2014/main" val="1431405096"/>
                    </a:ext>
                  </a:extLst>
                </a:gridCol>
              </a:tblGrid>
              <a:tr h="373546">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Prefix</a:t>
                      </a:r>
                    </a:p>
                  </a:txBody>
                  <a:tcPr marL="121920" marR="121920" marT="60960" marB="60960">
                    <a:solidFill>
                      <a:srgbClr val="25A6F5"/>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l"/>
                      <a:r>
                        <a:rPr lang="en-US" sz="1800" dirty="0">
                          <a:latin typeface="Avenir Book" panose="02000503020000020003" pitchFamily="2" charset="0"/>
                        </a:rPr>
                        <a:t>IF/Next hop</a:t>
                      </a:r>
                    </a:p>
                  </a:txBody>
                  <a:tcPr marL="121920" marR="121920" marT="60960" marB="60960">
                    <a:solidFill>
                      <a:srgbClr val="25A6F5"/>
                    </a:solidFill>
                  </a:tcPr>
                </a:tc>
                <a:extLst>
                  <a:ext uri="{0D108BD9-81ED-4DB2-BD59-A6C34878D82A}">
                    <a16:rowId xmlns:a16="http://schemas.microsoft.com/office/drawing/2014/main" val="2452228461"/>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1.3.0.0/16</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(B)</a:t>
                      </a:r>
                    </a:p>
                  </a:txBody>
                  <a:tcPr marL="121920" marR="121920" marT="60960" marB="60960"/>
                </a:tc>
                <a:extLst>
                  <a:ext uri="{0D108BD9-81ED-4DB2-BD59-A6C34878D82A}">
                    <a16:rowId xmlns:a16="http://schemas.microsoft.com/office/drawing/2014/main" val="874645885"/>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1.3.4.0/24</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(C)</a:t>
                      </a:r>
                    </a:p>
                  </a:txBody>
                  <a:tcPr marL="121920" marR="121920" marT="60960" marB="60960"/>
                </a:tc>
                <a:extLst>
                  <a:ext uri="{0D108BD9-81ED-4DB2-BD59-A6C34878D82A}">
                    <a16:rowId xmlns:a16="http://schemas.microsoft.com/office/drawing/2014/main" val="995055242"/>
                  </a:ext>
                </a:extLst>
              </a:tr>
              <a:tr h="373546">
                <a:tc>
                  <a:txBody>
                    <a:bodyPr/>
                    <a:lstStyle/>
                    <a:p>
                      <a:pPr algn="l"/>
                      <a:r>
                        <a:rPr lang="en-US" sz="1800" dirty="0">
                          <a:latin typeface="Avenir Book" panose="02000503020000020003" pitchFamily="2" charset="0"/>
                        </a:rPr>
                        <a:t>1.3.4.5/32</a:t>
                      </a:r>
                    </a:p>
                  </a:txBody>
                  <a:tcPr marL="121920" marR="121920" marT="60960" marB="60960"/>
                </a:tc>
                <a:tc>
                  <a:txBody>
                    <a:bodyPr/>
                    <a:lstStyle/>
                    <a:p>
                      <a:pPr algn="l"/>
                      <a:endParaRPr lang="en-US" sz="1800" dirty="0">
                        <a:latin typeface="Avenir Book" panose="02000503020000020003" pitchFamily="2" charset="0"/>
                      </a:endParaRPr>
                    </a:p>
                  </a:txBody>
                  <a:tcPr marL="121920" marR="121920" marT="60960" marB="60960"/>
                </a:tc>
                <a:extLst>
                  <a:ext uri="{0D108BD9-81ED-4DB2-BD59-A6C34878D82A}">
                    <a16:rowId xmlns:a16="http://schemas.microsoft.com/office/drawing/2014/main" val="1783015337"/>
                  </a:ext>
                </a:extLst>
              </a:tr>
              <a:tr h="373546">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0.0.0.0/0</a:t>
                      </a:r>
                    </a:p>
                  </a:txBody>
                  <a:tcPr marL="121920" marR="121920" marT="60960" marB="60960"/>
                </a:tc>
                <a:tc>
                  <a:txBody>
                    <a:bodyPr/>
                    <a:lstStyle>
                      <a:lvl1pPr marL="0" algn="l" defTabSz="1219170" rtl="0" eaLnBrk="1" latinLnBrk="0" hangingPunct="1">
                        <a:defRPr sz="2400" kern="1200">
                          <a:solidFill>
                            <a:schemeClr val="lt1"/>
                          </a:solidFill>
                          <a:latin typeface="Calibri"/>
                        </a:defRPr>
                      </a:lvl1pPr>
                      <a:lvl2pPr marL="609585" algn="l" defTabSz="1219170" rtl="0" eaLnBrk="1" latinLnBrk="0" hangingPunct="1">
                        <a:defRPr sz="2400" kern="1200">
                          <a:solidFill>
                            <a:schemeClr val="lt1"/>
                          </a:solidFill>
                          <a:latin typeface="Calibri"/>
                        </a:defRPr>
                      </a:lvl2pPr>
                      <a:lvl3pPr marL="1219170" algn="l" defTabSz="1219170" rtl="0" eaLnBrk="1" latinLnBrk="0" hangingPunct="1">
                        <a:defRPr sz="2400" kern="1200">
                          <a:solidFill>
                            <a:schemeClr val="lt1"/>
                          </a:solidFill>
                          <a:latin typeface="Calibri"/>
                        </a:defRPr>
                      </a:lvl3pPr>
                      <a:lvl4pPr marL="1828754" algn="l" defTabSz="1219170" rtl="0" eaLnBrk="1" latinLnBrk="0" hangingPunct="1">
                        <a:defRPr sz="2400" kern="1200">
                          <a:solidFill>
                            <a:schemeClr val="lt1"/>
                          </a:solidFill>
                          <a:latin typeface="Calibri"/>
                        </a:defRPr>
                      </a:lvl4pPr>
                      <a:lvl5pPr marL="2438339" algn="l" defTabSz="1219170" rtl="0" eaLnBrk="1" latinLnBrk="0" hangingPunct="1">
                        <a:defRPr sz="2400" kern="1200">
                          <a:solidFill>
                            <a:schemeClr val="lt1"/>
                          </a:solidFill>
                          <a:latin typeface="Calibri"/>
                        </a:defRPr>
                      </a:lvl5pPr>
                      <a:lvl6pPr marL="3047924" algn="l" defTabSz="1219170" rtl="0" eaLnBrk="1" latinLnBrk="0" hangingPunct="1">
                        <a:defRPr sz="2400" kern="1200">
                          <a:solidFill>
                            <a:schemeClr val="lt1"/>
                          </a:solidFill>
                          <a:latin typeface="Calibri"/>
                        </a:defRPr>
                      </a:lvl6pPr>
                      <a:lvl7pPr marL="3657509" algn="l" defTabSz="1219170" rtl="0" eaLnBrk="1" latinLnBrk="0" hangingPunct="1">
                        <a:defRPr sz="2400" kern="1200">
                          <a:solidFill>
                            <a:schemeClr val="lt1"/>
                          </a:solidFill>
                          <a:latin typeface="Calibri"/>
                        </a:defRPr>
                      </a:lvl7pPr>
                      <a:lvl8pPr marL="4267093" algn="l" defTabSz="1219170" rtl="0" eaLnBrk="1" latinLnBrk="0" hangingPunct="1">
                        <a:defRPr sz="2400" kern="1200">
                          <a:solidFill>
                            <a:schemeClr val="lt1"/>
                          </a:solidFill>
                          <a:latin typeface="Calibri"/>
                        </a:defRPr>
                      </a:lvl8pPr>
                      <a:lvl9pPr marL="4876678" algn="l" defTabSz="1219170" rtl="0" eaLnBrk="1" latinLnBrk="0" hangingPunct="1">
                        <a:defRPr sz="2400" kern="1200">
                          <a:solidFill>
                            <a:schemeClr val="lt1"/>
                          </a:solidFill>
                          <a:latin typeface="Calibri"/>
                        </a:defRPr>
                      </a:lvl9pPr>
                    </a:lstStyle>
                    <a:p>
                      <a:pPr algn="l"/>
                      <a:r>
                        <a:rPr lang="en-US" sz="1800" dirty="0">
                          <a:latin typeface="Avenir Book" panose="02000503020000020003" pitchFamily="2" charset="0"/>
                        </a:rPr>
                        <a:t>(Default)</a:t>
                      </a:r>
                    </a:p>
                  </a:txBody>
                  <a:tcPr marL="121920" marR="121920" marT="60960" marB="60960"/>
                </a:tc>
                <a:extLst>
                  <a:ext uri="{0D108BD9-81ED-4DB2-BD59-A6C34878D82A}">
                    <a16:rowId xmlns:a16="http://schemas.microsoft.com/office/drawing/2014/main" val="35932700"/>
                  </a:ext>
                </a:extLst>
              </a:tr>
            </a:tbl>
          </a:graphicData>
        </a:graphic>
      </p:graphicFrame>
      <p:sp>
        <p:nvSpPr>
          <p:cNvPr id="5" name="TextBox 4">
            <a:extLst>
              <a:ext uri="{FF2B5EF4-FFF2-40B4-BE49-F238E27FC236}">
                <a16:creationId xmlns:a16="http://schemas.microsoft.com/office/drawing/2014/main" id="{F3ADAC6C-93B1-27BF-D5F4-67927A0A4CD6}"/>
              </a:ext>
            </a:extLst>
          </p:cNvPr>
          <p:cNvSpPr txBox="1"/>
          <p:nvPr/>
        </p:nvSpPr>
        <p:spPr>
          <a:xfrm>
            <a:off x="3053703" y="2360726"/>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a:t>
            </a:r>
            <a:r>
              <a:rPr lang="en-US" sz="2000" b="1" dirty="0" err="1">
                <a:latin typeface="Courier New" panose="02070309020205020404" pitchFamily="49" charset="0"/>
                <a:ea typeface="Avenir Book" charset="0"/>
                <a:cs typeface="Courier New" panose="02070309020205020404" pitchFamily="49" charset="0"/>
              </a:rPr>
              <a:t>xxxxxxxx</a:t>
            </a:r>
            <a:r>
              <a:rPr lang="en-US" sz="2000" b="1" dirty="0">
                <a:solidFill>
                  <a:srgbClr val="FFCC33"/>
                </a:solidFill>
                <a:latin typeface="Courier New" panose="02070309020205020404" pitchFamily="49" charset="0"/>
                <a:ea typeface="Avenir Book" charset="0"/>
                <a:cs typeface="Courier New" panose="02070309020205020404" pitchFamily="49" charset="0"/>
              </a:rPr>
              <a:t>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6" name="TextBox 5">
            <a:extLst>
              <a:ext uri="{FF2B5EF4-FFF2-40B4-BE49-F238E27FC236}">
                <a16:creationId xmlns:a16="http://schemas.microsoft.com/office/drawing/2014/main" id="{32CEDD2B-CB30-1C88-8F07-F226748AE889}"/>
              </a:ext>
            </a:extLst>
          </p:cNvPr>
          <p:cNvSpPr txBox="1"/>
          <p:nvPr/>
        </p:nvSpPr>
        <p:spPr>
          <a:xfrm>
            <a:off x="1179444" y="2360726"/>
            <a:ext cx="1346844" cy="400110"/>
          </a:xfrm>
          <a:prstGeom prst="rect">
            <a:avLst/>
          </a:prstGeom>
          <a:noFill/>
        </p:spPr>
        <p:txBody>
          <a:bodyPr wrap="none" rtlCol="0">
            <a:spAutoFit/>
          </a:bodyPr>
          <a:lstStyle/>
          <a:p>
            <a:r>
              <a:rPr lang="en-US" sz="2000" dirty="0">
                <a:latin typeface="Avenir Book" panose="02000503020000020003" pitchFamily="2" charset="0"/>
              </a:rPr>
              <a:t>1.3.0.0/16</a:t>
            </a:r>
            <a:endParaRPr lang="en-US" sz="2000" b="1" dirty="0">
              <a:latin typeface="Courier New" panose="02070309020205020404" pitchFamily="49" charset="0"/>
              <a:ea typeface="Avenir Book" charset="0"/>
              <a:cs typeface="Courier New" panose="02070309020205020404" pitchFamily="49" charset="0"/>
            </a:endParaRPr>
          </a:p>
        </p:txBody>
      </p:sp>
      <p:sp>
        <p:nvSpPr>
          <p:cNvPr id="7" name="TextBox 6">
            <a:extLst>
              <a:ext uri="{FF2B5EF4-FFF2-40B4-BE49-F238E27FC236}">
                <a16:creationId xmlns:a16="http://schemas.microsoft.com/office/drawing/2014/main" id="{AE00C7BD-F563-8461-5AF2-5B02751EB741}"/>
              </a:ext>
            </a:extLst>
          </p:cNvPr>
          <p:cNvSpPr txBox="1"/>
          <p:nvPr/>
        </p:nvSpPr>
        <p:spPr>
          <a:xfrm>
            <a:off x="1250778" y="4809679"/>
            <a:ext cx="1204176" cy="400110"/>
          </a:xfrm>
          <a:prstGeom prst="rect">
            <a:avLst/>
          </a:prstGeom>
          <a:noFill/>
        </p:spPr>
        <p:txBody>
          <a:bodyPr wrap="none" rtlCol="0">
            <a:spAutoFit/>
          </a:bodyPr>
          <a:lstStyle/>
          <a:p>
            <a:r>
              <a:rPr lang="en-US" sz="2000" dirty="0">
                <a:latin typeface="Avenir Book" panose="02000503020000020003" pitchFamily="2" charset="0"/>
              </a:rPr>
              <a:t>0.0.0.0/0</a:t>
            </a:r>
            <a:endParaRPr lang="en-US" sz="2000" b="1" dirty="0">
              <a:latin typeface="Courier New" panose="02070309020205020404" pitchFamily="49" charset="0"/>
              <a:ea typeface="Avenir Book" charset="0"/>
              <a:cs typeface="Courier New" panose="02070309020205020404" pitchFamily="49" charset="0"/>
            </a:endParaRPr>
          </a:p>
        </p:txBody>
      </p:sp>
      <p:sp>
        <p:nvSpPr>
          <p:cNvPr id="8" name="TextBox 7">
            <a:extLst>
              <a:ext uri="{FF2B5EF4-FFF2-40B4-BE49-F238E27FC236}">
                <a16:creationId xmlns:a16="http://schemas.microsoft.com/office/drawing/2014/main" id="{B2086BEE-7343-E9FC-8575-1E2AFFD7FD3B}"/>
              </a:ext>
            </a:extLst>
          </p:cNvPr>
          <p:cNvSpPr txBox="1"/>
          <p:nvPr/>
        </p:nvSpPr>
        <p:spPr>
          <a:xfrm>
            <a:off x="2882613" y="4802211"/>
            <a:ext cx="5570756" cy="400110"/>
          </a:xfrm>
          <a:prstGeom prst="rect">
            <a:avLst/>
          </a:prstGeom>
          <a:noFill/>
        </p:spPr>
        <p:txBody>
          <a:bodyPr wrap="none" rtlCol="0">
            <a:spAutoFit/>
          </a:bodyPr>
          <a:lstStyle/>
          <a:p>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r>
              <a:rPr lang="en-US" sz="2000" b="1" dirty="0">
                <a:solidFill>
                  <a:srgbClr val="FFFFFF"/>
                </a:solidFill>
                <a:latin typeface="Courier New" panose="02070309020205020404" pitchFamily="49" charset="0"/>
                <a:ea typeface="Avenir Book" charset="0"/>
                <a:cs typeface="Courier New" panose="02070309020205020404" pitchFamily="49" charset="0"/>
              </a:rPr>
              <a:t> </a:t>
            </a:r>
            <a:r>
              <a:rPr lang="en-US" sz="2000" b="1" dirty="0" err="1">
                <a:solidFill>
                  <a:srgbClr val="FFFFFF"/>
                </a:solidFill>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0" name="TextBox 9">
            <a:extLst>
              <a:ext uri="{FF2B5EF4-FFF2-40B4-BE49-F238E27FC236}">
                <a16:creationId xmlns:a16="http://schemas.microsoft.com/office/drawing/2014/main" id="{14DA6296-61C5-918F-719E-86AF62853049}"/>
              </a:ext>
            </a:extLst>
          </p:cNvPr>
          <p:cNvSpPr txBox="1"/>
          <p:nvPr/>
        </p:nvSpPr>
        <p:spPr>
          <a:xfrm>
            <a:off x="369105" y="930927"/>
            <a:ext cx="5298886" cy="923330"/>
          </a:xfrm>
          <a:prstGeom prst="rect">
            <a:avLst/>
          </a:prstGeom>
          <a:noFill/>
        </p:spPr>
        <p:txBody>
          <a:bodyPr wrap="none" rtlCol="0">
            <a:spAutoFit/>
          </a:bodyPr>
          <a:lstStyle/>
          <a:p>
            <a:r>
              <a:rPr lang="en-US" dirty="0">
                <a:latin typeface="Avenir Book" charset="0"/>
                <a:ea typeface="Avenir Book" charset="0"/>
                <a:cs typeface="Avenir Book" charset="0"/>
              </a:rPr>
              <a:t>An IP can match on more than one row</a:t>
            </a:r>
          </a:p>
          <a:p>
            <a:r>
              <a:rPr lang="en-US" dirty="0">
                <a:latin typeface="Avenir Book" charset="0"/>
                <a:ea typeface="Avenir Book" charset="0"/>
                <a:cs typeface="Avenir Book" charset="0"/>
              </a:rPr>
              <a:t> =&gt; </a:t>
            </a:r>
            <a:r>
              <a:rPr lang="en-US" b="1" u="sng" dirty="0">
                <a:latin typeface="Avenir Book" charset="0"/>
                <a:ea typeface="Avenir Book" charset="0"/>
                <a:cs typeface="Avenir Book" charset="0"/>
              </a:rPr>
              <a:t>need to pick the most specific (longest) prefix</a:t>
            </a:r>
          </a:p>
          <a:p>
            <a:endParaRPr lang="en-US" dirty="0">
              <a:latin typeface="Avenir Book" charset="0"/>
              <a:ea typeface="Avenir Book" charset="0"/>
              <a:cs typeface="Avenir Book" charset="0"/>
            </a:endParaRPr>
          </a:p>
        </p:txBody>
      </p:sp>
      <p:sp>
        <p:nvSpPr>
          <p:cNvPr id="13" name="TextBox 12">
            <a:extLst>
              <a:ext uri="{FF2B5EF4-FFF2-40B4-BE49-F238E27FC236}">
                <a16:creationId xmlns:a16="http://schemas.microsoft.com/office/drawing/2014/main" id="{3E05E177-2E6E-DC24-5D23-AB8E550AC93E}"/>
              </a:ext>
            </a:extLst>
          </p:cNvPr>
          <p:cNvSpPr txBox="1"/>
          <p:nvPr/>
        </p:nvSpPr>
        <p:spPr>
          <a:xfrm>
            <a:off x="1179444" y="3081450"/>
            <a:ext cx="1346844" cy="400110"/>
          </a:xfrm>
          <a:prstGeom prst="rect">
            <a:avLst/>
          </a:prstGeom>
          <a:noFill/>
        </p:spPr>
        <p:txBody>
          <a:bodyPr wrap="none" rtlCol="0">
            <a:spAutoFit/>
          </a:bodyPr>
          <a:lstStyle/>
          <a:p>
            <a:r>
              <a:rPr lang="en-US" sz="2000" dirty="0">
                <a:latin typeface="Avenir Book" panose="02000503020000020003" pitchFamily="2" charset="0"/>
              </a:rPr>
              <a:t>1.3.4.0/24</a:t>
            </a:r>
            <a:endParaRPr lang="en-US" sz="2000" b="1" dirty="0">
              <a:latin typeface="Courier New" panose="02070309020205020404" pitchFamily="49" charset="0"/>
              <a:ea typeface="Avenir Book" charset="0"/>
              <a:cs typeface="Courier New" panose="02070309020205020404" pitchFamily="49" charset="0"/>
            </a:endParaRPr>
          </a:p>
        </p:txBody>
      </p:sp>
      <p:sp>
        <p:nvSpPr>
          <p:cNvPr id="14" name="TextBox 13">
            <a:extLst>
              <a:ext uri="{FF2B5EF4-FFF2-40B4-BE49-F238E27FC236}">
                <a16:creationId xmlns:a16="http://schemas.microsoft.com/office/drawing/2014/main" id="{C33A2D39-23F1-0E8D-7F29-E67D0CA58950}"/>
              </a:ext>
            </a:extLst>
          </p:cNvPr>
          <p:cNvSpPr txBox="1"/>
          <p:nvPr/>
        </p:nvSpPr>
        <p:spPr>
          <a:xfrm>
            <a:off x="3053703" y="3081450"/>
            <a:ext cx="5570756" cy="400110"/>
          </a:xfrm>
          <a:prstGeom prst="rect">
            <a:avLst/>
          </a:prstGeom>
          <a:noFill/>
        </p:spPr>
        <p:txBody>
          <a:bodyPr wrap="none" rtlCol="0">
            <a:spAutoFit/>
          </a:bodyPr>
          <a:lstStyle/>
          <a:p>
            <a:r>
              <a:rPr lang="en-US" sz="2000" b="1" dirty="0">
                <a:solidFill>
                  <a:srgbClr val="FFCC33"/>
                </a:solidFill>
                <a:latin typeface="Courier New" panose="02070309020205020404" pitchFamily="49" charset="0"/>
                <a:ea typeface="Avenir Book" charset="0"/>
                <a:cs typeface="Courier New" panose="02070309020205020404" pitchFamily="49" charset="0"/>
              </a:rPr>
              <a:t>00000001 00000011 00000100 </a:t>
            </a:r>
            <a:r>
              <a:rPr lang="en-US" sz="2000" b="1" dirty="0" err="1">
                <a:latin typeface="Courier New" panose="02070309020205020404" pitchFamily="49" charset="0"/>
                <a:ea typeface="Avenir Book" charset="0"/>
                <a:cs typeface="Courier New" panose="02070309020205020404" pitchFamily="49" charset="0"/>
              </a:rPr>
              <a:t>xxxxxxxx</a:t>
            </a:r>
            <a:endParaRPr lang="en-US" sz="2000" b="1" dirty="0">
              <a:latin typeface="Courier New" panose="02070309020205020404" pitchFamily="49" charset="0"/>
              <a:ea typeface="Avenir Book" charset="0"/>
              <a:cs typeface="Courier New" panose="02070309020205020404" pitchFamily="49" charset="0"/>
            </a:endParaRPr>
          </a:p>
        </p:txBody>
      </p:sp>
      <p:sp>
        <p:nvSpPr>
          <p:cNvPr id="16" name="Left Brace 15">
            <a:extLst>
              <a:ext uri="{FF2B5EF4-FFF2-40B4-BE49-F238E27FC236}">
                <a16:creationId xmlns:a16="http://schemas.microsoft.com/office/drawing/2014/main" id="{C4BC3240-9430-7840-A85E-24D1DA064FCC}"/>
              </a:ext>
            </a:extLst>
          </p:cNvPr>
          <p:cNvSpPr/>
          <p:nvPr/>
        </p:nvSpPr>
        <p:spPr>
          <a:xfrm rot="16200000">
            <a:off x="4897452" y="1583883"/>
            <a:ext cx="500679" cy="4021320"/>
          </a:xfrm>
          <a:prstGeom prst="leftBrace">
            <a:avLst>
              <a:gd name="adj1" fmla="val 8333"/>
              <a:gd name="adj2" fmla="val 6627"/>
            </a:avLst>
          </a:prstGeom>
          <a:ln w="28575">
            <a:solidFill>
              <a:srgbClr val="FF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05DFB10-044D-EDB3-DD35-E258ADC7E5E7}"/>
              </a:ext>
            </a:extLst>
          </p:cNvPr>
          <p:cNvSpPr txBox="1"/>
          <p:nvPr/>
        </p:nvSpPr>
        <p:spPr>
          <a:xfrm>
            <a:off x="3018548" y="3793886"/>
            <a:ext cx="3266279" cy="369332"/>
          </a:xfrm>
          <a:prstGeom prst="rect">
            <a:avLst/>
          </a:prstGeom>
          <a:noFill/>
        </p:spPr>
        <p:txBody>
          <a:bodyPr wrap="none" rtlCol="0">
            <a:spAutoFit/>
          </a:bodyPr>
          <a:lstStyle/>
          <a:p>
            <a:r>
              <a:rPr lang="en-US" dirty="0">
                <a:solidFill>
                  <a:srgbClr val="FFC000"/>
                </a:solidFill>
                <a:latin typeface="Avenir Book" charset="0"/>
                <a:ea typeface="Avenir Book" charset="0"/>
                <a:cs typeface="Avenir Book" charset="0"/>
              </a:rPr>
              <a:t>More specific =&gt; best match! </a:t>
            </a:r>
          </a:p>
        </p:txBody>
      </p:sp>
      <p:cxnSp>
        <p:nvCxnSpPr>
          <p:cNvPr id="19" name="Straight Connector 18">
            <a:extLst>
              <a:ext uri="{FF2B5EF4-FFF2-40B4-BE49-F238E27FC236}">
                <a16:creationId xmlns:a16="http://schemas.microsoft.com/office/drawing/2014/main" id="{BCD201EE-2497-9877-2B0C-D1CE474E4E09}"/>
              </a:ext>
            </a:extLst>
          </p:cNvPr>
          <p:cNvCxnSpPr/>
          <p:nvPr/>
        </p:nvCxnSpPr>
        <p:spPr>
          <a:xfrm>
            <a:off x="0" y="4362002"/>
            <a:ext cx="121920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9F0229-FA33-1390-CCD7-6763DD6F7F6C}"/>
              </a:ext>
            </a:extLst>
          </p:cNvPr>
          <p:cNvSpPr txBox="1"/>
          <p:nvPr/>
        </p:nvSpPr>
        <p:spPr>
          <a:xfrm>
            <a:off x="-67680" y="4376121"/>
            <a:ext cx="3090911" cy="369332"/>
          </a:xfrm>
          <a:prstGeom prst="rect">
            <a:avLst/>
          </a:prstGeom>
          <a:noFill/>
        </p:spPr>
        <p:txBody>
          <a:bodyPr wrap="none" rtlCol="0">
            <a:spAutoFit/>
          </a:bodyPr>
          <a:lstStyle/>
          <a:p>
            <a:r>
              <a:rPr lang="en-US" dirty="0">
                <a:latin typeface="Avenir Book" charset="0"/>
                <a:ea typeface="Avenir Book" charset="0"/>
                <a:cs typeface="Avenir Book" charset="0"/>
              </a:rPr>
              <a:t>Other examples you’ll see…</a:t>
            </a:r>
          </a:p>
        </p:txBody>
      </p:sp>
      <p:sp>
        <p:nvSpPr>
          <p:cNvPr id="23" name="TextBox 22">
            <a:extLst>
              <a:ext uri="{FF2B5EF4-FFF2-40B4-BE49-F238E27FC236}">
                <a16:creationId xmlns:a16="http://schemas.microsoft.com/office/drawing/2014/main" id="{FD2C6AE2-41F9-DD71-6461-B6BCA590D55E}"/>
              </a:ext>
            </a:extLst>
          </p:cNvPr>
          <p:cNvSpPr txBox="1"/>
          <p:nvPr/>
        </p:nvSpPr>
        <p:spPr>
          <a:xfrm>
            <a:off x="2882613" y="5563059"/>
            <a:ext cx="5570756" cy="400110"/>
          </a:xfrm>
          <a:prstGeom prst="rect">
            <a:avLst/>
          </a:prstGeom>
          <a:noFill/>
        </p:spPr>
        <p:txBody>
          <a:bodyPr wrap="none" rtlCol="0">
            <a:spAutoFit/>
          </a:bodyPr>
          <a:lstStyle/>
          <a:p>
            <a:r>
              <a:rPr lang="en-US" sz="2000" b="1" dirty="0">
                <a:solidFill>
                  <a:srgbClr val="FFC000"/>
                </a:solidFill>
                <a:latin typeface="Courier New" panose="02070309020205020404" pitchFamily="49" charset="0"/>
                <a:ea typeface="Avenir Book" charset="0"/>
                <a:cs typeface="Courier New" panose="02070309020205020404" pitchFamily="49" charset="0"/>
              </a:rPr>
              <a:t>00000001 00000011 00000100 00000101</a:t>
            </a:r>
          </a:p>
        </p:txBody>
      </p:sp>
      <p:sp>
        <p:nvSpPr>
          <p:cNvPr id="24" name="TextBox 23">
            <a:extLst>
              <a:ext uri="{FF2B5EF4-FFF2-40B4-BE49-F238E27FC236}">
                <a16:creationId xmlns:a16="http://schemas.microsoft.com/office/drawing/2014/main" id="{DCD2CCD2-BC6D-8CAE-AA87-972458F7AF24}"/>
              </a:ext>
            </a:extLst>
          </p:cNvPr>
          <p:cNvSpPr txBox="1"/>
          <p:nvPr/>
        </p:nvSpPr>
        <p:spPr>
          <a:xfrm>
            <a:off x="8389180" y="4817600"/>
            <a:ext cx="3747180" cy="646331"/>
          </a:xfrm>
          <a:prstGeom prst="rect">
            <a:avLst/>
          </a:prstGeom>
          <a:noFill/>
        </p:spPr>
        <p:txBody>
          <a:bodyPr wrap="none" rtlCol="0">
            <a:spAutoFit/>
          </a:bodyPr>
          <a:lstStyle/>
          <a:p>
            <a:r>
              <a:rPr lang="en-US" dirty="0">
                <a:solidFill>
                  <a:srgbClr val="92D050"/>
                </a:solidFill>
                <a:latin typeface="Avenir Book" charset="0"/>
                <a:ea typeface="Avenir Book" charset="0"/>
                <a:cs typeface="Avenir Book" charset="0"/>
              </a:rPr>
              <a:t>=&gt; Least specific!</a:t>
            </a:r>
          </a:p>
          <a:p>
            <a:r>
              <a:rPr lang="en-US" dirty="0">
                <a:solidFill>
                  <a:srgbClr val="92D050"/>
                </a:solidFill>
                <a:latin typeface="Avenir Book" charset="0"/>
                <a:ea typeface="Avenir Book" charset="0"/>
                <a:cs typeface="Avenir Book" charset="0"/>
              </a:rPr>
              <a:t>(Used for default “catchall” routes)</a:t>
            </a:r>
          </a:p>
        </p:txBody>
      </p:sp>
      <p:sp>
        <p:nvSpPr>
          <p:cNvPr id="25" name="TextBox 24">
            <a:extLst>
              <a:ext uri="{FF2B5EF4-FFF2-40B4-BE49-F238E27FC236}">
                <a16:creationId xmlns:a16="http://schemas.microsoft.com/office/drawing/2014/main" id="{0418819E-3FAC-C11C-536E-E1E08A13A9A7}"/>
              </a:ext>
            </a:extLst>
          </p:cNvPr>
          <p:cNvSpPr txBox="1"/>
          <p:nvPr/>
        </p:nvSpPr>
        <p:spPr>
          <a:xfrm>
            <a:off x="1179444" y="5563059"/>
            <a:ext cx="1346844" cy="400110"/>
          </a:xfrm>
          <a:prstGeom prst="rect">
            <a:avLst/>
          </a:prstGeom>
          <a:noFill/>
        </p:spPr>
        <p:txBody>
          <a:bodyPr wrap="none" rtlCol="0">
            <a:spAutoFit/>
          </a:bodyPr>
          <a:lstStyle/>
          <a:p>
            <a:r>
              <a:rPr lang="en-US" sz="2000" dirty="0">
                <a:latin typeface="Avenir Book" panose="02000503020000020003" pitchFamily="2" charset="0"/>
              </a:rPr>
              <a:t>1.2.3.5/32</a:t>
            </a:r>
            <a:endParaRPr lang="en-US" sz="2000" b="1" dirty="0">
              <a:latin typeface="Courier New" panose="02070309020205020404" pitchFamily="49" charset="0"/>
              <a:ea typeface="Avenir Book" charset="0"/>
              <a:cs typeface="Courier New" panose="02070309020205020404" pitchFamily="49" charset="0"/>
            </a:endParaRPr>
          </a:p>
        </p:txBody>
      </p:sp>
      <p:sp>
        <p:nvSpPr>
          <p:cNvPr id="26" name="TextBox 25">
            <a:extLst>
              <a:ext uri="{FF2B5EF4-FFF2-40B4-BE49-F238E27FC236}">
                <a16:creationId xmlns:a16="http://schemas.microsoft.com/office/drawing/2014/main" id="{3F30D43B-0AA7-D796-4138-68A2B1A48504}"/>
              </a:ext>
            </a:extLst>
          </p:cNvPr>
          <p:cNvSpPr txBox="1"/>
          <p:nvPr/>
        </p:nvSpPr>
        <p:spPr>
          <a:xfrm>
            <a:off x="8411880" y="5563059"/>
            <a:ext cx="2645276" cy="923330"/>
          </a:xfrm>
          <a:prstGeom prst="rect">
            <a:avLst/>
          </a:prstGeom>
          <a:noFill/>
        </p:spPr>
        <p:txBody>
          <a:bodyPr wrap="none" rtlCol="0">
            <a:spAutoFit/>
          </a:bodyPr>
          <a:lstStyle/>
          <a:p>
            <a:r>
              <a:rPr lang="en-US" dirty="0">
                <a:solidFill>
                  <a:srgbClr val="FFC000"/>
                </a:solidFill>
                <a:latin typeface="Avenir Book" charset="0"/>
                <a:ea typeface="Avenir Book" charset="0"/>
                <a:cs typeface="Avenir Book" charset="0"/>
              </a:rPr>
              <a:t>=&gt; Most specific!</a:t>
            </a:r>
          </a:p>
          <a:p>
            <a:r>
              <a:rPr lang="en-US" dirty="0">
                <a:solidFill>
                  <a:srgbClr val="FFC000"/>
                </a:solidFill>
                <a:latin typeface="Avenir Book" charset="0"/>
                <a:ea typeface="Avenir Book" charset="0"/>
                <a:cs typeface="Avenir Book" charset="0"/>
              </a:rPr>
              <a:t>(Refers to a single host, </a:t>
            </a:r>
          </a:p>
          <a:p>
            <a:r>
              <a:rPr lang="en-US" dirty="0">
                <a:solidFill>
                  <a:srgbClr val="FFC000"/>
                </a:solidFill>
                <a:latin typeface="Avenir Book" charset="0"/>
                <a:ea typeface="Avenir Book" charset="0"/>
                <a:cs typeface="Avenir Book" charset="0"/>
              </a:rPr>
              <a:t>often a local IP)</a:t>
            </a:r>
          </a:p>
        </p:txBody>
      </p:sp>
    </p:spTree>
    <p:extLst>
      <p:ext uri="{BB962C8B-B14F-4D97-AF65-F5344CB8AC3E}">
        <p14:creationId xmlns:p14="http://schemas.microsoft.com/office/powerpoint/2010/main" val="27037052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ICMP message format</a:t>
            </a:r>
          </a:p>
        </p:txBody>
      </p:sp>
      <p:pic>
        <p:nvPicPr>
          <p:cNvPr id="4" name="Content Placeholder 3" descr="icmp.pdf"/>
          <p:cNvPicPr>
            <a:picLocks noGrp="1" noChangeAspect="1"/>
          </p:cNvPicPr>
          <p:nvPr>
            <p:ph idx="1"/>
          </p:nvPr>
        </p:nvPicPr>
        <p:blipFill>
          <a:blip r:embed="rId2"/>
          <a:stretch>
            <a:fillRect/>
          </a:stretch>
        </p:blipFill>
        <p:spPr>
          <a:xfrm>
            <a:off x="2159000" y="2218531"/>
            <a:ext cx="7874000" cy="3289300"/>
          </a:xfrm>
          <a:solidFill>
            <a:schemeClr val="tx1"/>
          </a:solidFill>
        </p:spPr>
      </p:pic>
    </p:spTree>
    <p:extLst>
      <p:ext uri="{BB962C8B-B14F-4D97-AF65-F5344CB8AC3E}">
        <p14:creationId xmlns:p14="http://schemas.microsoft.com/office/powerpoint/2010/main" val="22344715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tl.pdf"/>
          <p:cNvPicPr>
            <a:picLocks noChangeAspect="1"/>
          </p:cNvPicPr>
          <p:nvPr/>
        </p:nvPicPr>
        <p:blipFill>
          <a:blip r:embed="rId2"/>
          <a:stretch>
            <a:fillRect/>
          </a:stretch>
        </p:blipFill>
        <p:spPr>
          <a:xfrm>
            <a:off x="2651026" y="1143002"/>
            <a:ext cx="7229577" cy="4218231"/>
          </a:xfrm>
          <a:prstGeom prst="rect">
            <a:avLst/>
          </a:prstGeom>
          <a:solidFill>
            <a:schemeClr val="tx1"/>
          </a:solidFill>
        </p:spPr>
      </p:pic>
      <p:sp>
        <p:nvSpPr>
          <p:cNvPr id="2" name="Title 1"/>
          <p:cNvSpPr>
            <a:spLocks noGrp="1"/>
          </p:cNvSpPr>
          <p:nvPr>
            <p:ph type="title"/>
          </p:nvPr>
        </p:nvSpPr>
        <p:spPr/>
        <p:txBody>
          <a:bodyPr/>
          <a:lstStyle/>
          <a:p>
            <a:r>
              <a:rPr lang="en-US" dirty="0"/>
              <a:t>Example: Time Exceeded</a:t>
            </a:r>
          </a:p>
        </p:txBody>
      </p:sp>
      <p:sp>
        <p:nvSpPr>
          <p:cNvPr id="3" name="Content Placeholder 2"/>
          <p:cNvSpPr>
            <a:spLocks noGrp="1"/>
          </p:cNvSpPr>
          <p:nvPr>
            <p:ph idx="1"/>
          </p:nvPr>
        </p:nvSpPr>
        <p:spPr>
          <a:xfrm>
            <a:off x="2311400" y="5102291"/>
            <a:ext cx="7569200" cy="1647281"/>
          </a:xfrm>
        </p:spPr>
        <p:txBody>
          <a:bodyPr>
            <a:normAutofit fontScale="92500"/>
          </a:bodyPr>
          <a:lstStyle/>
          <a:p>
            <a:endParaRPr lang="en-US" dirty="0"/>
          </a:p>
          <a:p>
            <a:r>
              <a:rPr lang="en-US" dirty="0"/>
              <a:t>Code usually 0 (TTL exceeded in transit)</a:t>
            </a:r>
          </a:p>
          <a:p>
            <a:r>
              <a:rPr lang="en-US" dirty="0"/>
              <a:t>Discussion: traceroute</a:t>
            </a:r>
          </a:p>
        </p:txBody>
      </p:sp>
    </p:spTree>
    <p:extLst>
      <p:ext uri="{BB962C8B-B14F-4D97-AF65-F5344CB8AC3E}">
        <p14:creationId xmlns:p14="http://schemas.microsoft.com/office/powerpoint/2010/main" val="42866138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78764-E92A-19DD-84B4-B3BB00B16EA3}"/>
              </a:ext>
            </a:extLst>
          </p:cNvPr>
          <p:cNvSpPr/>
          <p:nvPr/>
        </p:nvSpPr>
        <p:spPr>
          <a:xfrm>
            <a:off x="8743846" y="1295401"/>
            <a:ext cx="2032000" cy="79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a:p>
            <a:pPr algn="ctr"/>
            <a:r>
              <a:rPr lang="en-US" sz="2400" dirty="0"/>
              <a:t>1.2.1.3</a:t>
            </a:r>
          </a:p>
        </p:txBody>
      </p:sp>
      <p:cxnSp>
        <p:nvCxnSpPr>
          <p:cNvPr id="5" name="Straight Connector 4">
            <a:extLst>
              <a:ext uri="{FF2B5EF4-FFF2-40B4-BE49-F238E27FC236}">
                <a16:creationId xmlns:a16="http://schemas.microsoft.com/office/drawing/2014/main" id="{E23B3128-311C-0696-704D-314975B055C4}"/>
              </a:ext>
            </a:extLst>
          </p:cNvPr>
          <p:cNvCxnSpPr>
            <a:cxnSpLocks/>
          </p:cNvCxnSpPr>
          <p:nvPr/>
        </p:nvCxnSpPr>
        <p:spPr>
          <a:xfrm>
            <a:off x="2311400" y="2093989"/>
            <a:ext cx="0" cy="3265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E96DB-AE66-E8CC-C86E-AB09D98A422A}"/>
              </a:ext>
            </a:extLst>
          </p:cNvPr>
          <p:cNvCxnSpPr/>
          <p:nvPr/>
        </p:nvCxnSpPr>
        <p:spPr>
          <a:xfrm>
            <a:off x="9759846" y="2093989"/>
            <a:ext cx="0" cy="4078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50ED2A1-669B-7E64-7333-4C0CF690F376}"/>
              </a:ext>
            </a:extLst>
          </p:cNvPr>
          <p:cNvSpPr txBox="1"/>
          <p:nvPr/>
        </p:nvSpPr>
        <p:spPr>
          <a:xfrm>
            <a:off x="9759846" y="2278140"/>
            <a:ext cx="1133644" cy="294440"/>
          </a:xfrm>
          <a:prstGeom prst="rect">
            <a:avLst/>
          </a:prstGeom>
          <a:noFill/>
        </p:spPr>
        <p:txBody>
          <a:bodyPr wrap="none" rtlCol="0">
            <a:spAutoFit/>
          </a:bodyPr>
          <a:lstStyle/>
          <a:p>
            <a:r>
              <a:rPr lang="en-US" dirty="0">
                <a:solidFill>
                  <a:schemeClr val="tx1"/>
                </a:solidFill>
              </a:rPr>
              <a:t>listen(</a:t>
            </a:r>
            <a:r>
              <a:rPr lang="en-US" dirty="0">
                <a:solidFill>
                  <a:srgbClr val="FFC000"/>
                </a:solidFill>
              </a:rPr>
              <a:t>80</a:t>
            </a:r>
            <a:r>
              <a:rPr lang="en-US" dirty="0">
                <a:solidFill>
                  <a:schemeClr val="tx1"/>
                </a:solidFill>
              </a:rPr>
              <a:t>)</a:t>
            </a:r>
          </a:p>
        </p:txBody>
      </p:sp>
      <p:sp>
        <p:nvSpPr>
          <p:cNvPr id="8" name="Rectangle 7">
            <a:extLst>
              <a:ext uri="{FF2B5EF4-FFF2-40B4-BE49-F238E27FC236}">
                <a16:creationId xmlns:a16="http://schemas.microsoft.com/office/drawing/2014/main" id="{EB5D7975-F5A4-D761-704D-87748015A106}"/>
              </a:ext>
            </a:extLst>
          </p:cNvPr>
          <p:cNvSpPr/>
          <p:nvPr/>
        </p:nvSpPr>
        <p:spPr>
          <a:xfrm>
            <a:off x="2007016" y="2724274"/>
            <a:ext cx="3759201" cy="908393"/>
          </a:xfrm>
          <a:prstGeom prst="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Src</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Dst</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IP       1.2.3.4   5.6.7.8</a:t>
            </a:r>
          </a:p>
          <a:p>
            <a:r>
              <a:rPr lang="en-US" sz="1867" dirty="0">
                <a:latin typeface="Consolas" panose="020B0609020204030204" pitchFamily="49" charset="0"/>
                <a:cs typeface="Consolas" panose="020B0609020204030204" pitchFamily="49" charset="0"/>
              </a:rPr>
              <a:t>Port       12345        </a:t>
            </a:r>
            <a:r>
              <a:rPr lang="en-US" sz="1867" dirty="0">
                <a:solidFill>
                  <a:srgbClr val="FFC000"/>
                </a:solidFill>
                <a:latin typeface="Consolas" panose="020B0609020204030204" pitchFamily="49" charset="0"/>
                <a:cs typeface="Consolas" panose="020B0609020204030204" pitchFamily="49" charset="0"/>
              </a:rPr>
              <a:t>80</a:t>
            </a:r>
          </a:p>
        </p:txBody>
      </p:sp>
      <p:cxnSp>
        <p:nvCxnSpPr>
          <p:cNvPr id="9" name="Straight Arrow Connector 8">
            <a:extLst>
              <a:ext uri="{FF2B5EF4-FFF2-40B4-BE49-F238E27FC236}">
                <a16:creationId xmlns:a16="http://schemas.microsoft.com/office/drawing/2014/main" id="{DECB36EA-BE05-60AD-0793-84AB140564B4}"/>
              </a:ext>
            </a:extLst>
          </p:cNvPr>
          <p:cNvCxnSpPr>
            <a:cxnSpLocks/>
          </p:cNvCxnSpPr>
          <p:nvPr/>
        </p:nvCxnSpPr>
        <p:spPr>
          <a:xfrm>
            <a:off x="2311400" y="2560976"/>
            <a:ext cx="7442199" cy="7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55BEDA0-739C-649E-54E9-B7769467E9A6}"/>
              </a:ext>
            </a:extLst>
          </p:cNvPr>
          <p:cNvCxnSpPr>
            <a:cxnSpLocks/>
          </p:cNvCxnSpPr>
          <p:nvPr/>
        </p:nvCxnSpPr>
        <p:spPr>
          <a:xfrm flipH="1">
            <a:off x="2308277" y="4454808"/>
            <a:ext cx="74453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29DC1CA-81AE-4AE7-E8AA-C8592EDC6EDD}"/>
              </a:ext>
            </a:extLst>
          </p:cNvPr>
          <p:cNvSpPr/>
          <p:nvPr/>
        </p:nvSpPr>
        <p:spPr>
          <a:xfrm>
            <a:off x="6567467" y="4633104"/>
            <a:ext cx="3759201" cy="908393"/>
          </a:xfrm>
          <a:prstGeom prst="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Src</a:t>
            </a: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Dst</a:t>
            </a:r>
            <a:endParaRPr lang="en-US" sz="1867" dirty="0">
              <a:latin typeface="Consolas" panose="020B0609020204030204" pitchFamily="49" charset="0"/>
              <a:cs typeface="Consolas" panose="020B0609020204030204" pitchFamily="49" charset="0"/>
            </a:endParaRPr>
          </a:p>
          <a:p>
            <a:r>
              <a:rPr lang="en-US" sz="1867" dirty="0">
                <a:latin typeface="Consolas" panose="020B0609020204030204" pitchFamily="49" charset="0"/>
                <a:cs typeface="Consolas" panose="020B0609020204030204" pitchFamily="49" charset="0"/>
              </a:rPr>
              <a:t>IP       5.6.7.8   1.2.3.4</a:t>
            </a:r>
          </a:p>
          <a:p>
            <a:r>
              <a:rPr lang="en-US" sz="1867" dirty="0">
                <a:latin typeface="Consolas" panose="020B0609020204030204" pitchFamily="49" charset="0"/>
                <a:cs typeface="Consolas" panose="020B0609020204030204" pitchFamily="49" charset="0"/>
              </a:rPr>
              <a:t>Port          80     12345</a:t>
            </a:r>
            <a:endParaRPr lang="en-US" sz="1867" dirty="0">
              <a:solidFill>
                <a:srgbClr val="FFC000"/>
              </a:solidFill>
              <a:latin typeface="Consolas" panose="020B0609020204030204" pitchFamily="49" charset="0"/>
              <a:cs typeface="Consolas" panose="020B0609020204030204" pitchFamily="49" charset="0"/>
            </a:endParaRPr>
          </a:p>
        </p:txBody>
      </p:sp>
      <p:sp>
        <p:nvSpPr>
          <p:cNvPr id="12" name="Rectangle 11">
            <a:extLst>
              <a:ext uri="{FF2B5EF4-FFF2-40B4-BE49-F238E27FC236}">
                <a16:creationId xmlns:a16="http://schemas.microsoft.com/office/drawing/2014/main" id="{84ED30FF-9A93-9988-E022-79BC330F0D37}"/>
              </a:ext>
            </a:extLst>
          </p:cNvPr>
          <p:cNvSpPr/>
          <p:nvPr/>
        </p:nvSpPr>
        <p:spPr>
          <a:xfrm>
            <a:off x="1292277" y="1285196"/>
            <a:ext cx="2032000" cy="79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t>
            </a:r>
          </a:p>
          <a:p>
            <a:pPr algn="ctr"/>
            <a:r>
              <a:rPr lang="en-US" sz="2400" dirty="0"/>
              <a:t>1.2.1.1</a:t>
            </a:r>
          </a:p>
        </p:txBody>
      </p:sp>
    </p:spTree>
    <p:extLst>
      <p:ext uri="{BB962C8B-B14F-4D97-AF65-F5344CB8AC3E}">
        <p14:creationId xmlns:p14="http://schemas.microsoft.com/office/powerpoint/2010/main" val="9075533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 &amp; Reassembly</a:t>
            </a:r>
          </a:p>
        </p:txBody>
      </p:sp>
      <p:sp>
        <p:nvSpPr>
          <p:cNvPr id="3" name="Content Placeholder 2"/>
          <p:cNvSpPr>
            <a:spLocks noGrp="1"/>
          </p:cNvSpPr>
          <p:nvPr>
            <p:ph idx="1"/>
          </p:nvPr>
        </p:nvSpPr>
        <p:spPr/>
        <p:txBody>
          <a:bodyPr>
            <a:normAutofit/>
          </a:bodyPr>
          <a:lstStyle/>
          <a:p>
            <a:r>
              <a:rPr lang="en-US" dirty="0"/>
              <a:t>Each network has maximum transmission unit (MTU)</a:t>
            </a:r>
          </a:p>
          <a:p>
            <a:r>
              <a:rPr lang="en-US" dirty="0"/>
              <a:t>Strategy</a:t>
            </a:r>
          </a:p>
          <a:p>
            <a:pPr lvl="1"/>
            <a:r>
              <a:rPr lang="en-US" dirty="0"/>
              <a:t>Fragment when necessary (MTU &lt; size of datagram)</a:t>
            </a:r>
          </a:p>
          <a:p>
            <a:pPr lvl="1"/>
            <a:r>
              <a:rPr lang="en-US" dirty="0"/>
              <a:t>Source tries to avoid fragmentation (why?)</a:t>
            </a:r>
          </a:p>
          <a:p>
            <a:pPr lvl="1"/>
            <a:r>
              <a:rPr lang="en-US" dirty="0"/>
              <a:t>Re-fragmentation is possible</a:t>
            </a:r>
          </a:p>
          <a:p>
            <a:pPr lvl="1"/>
            <a:r>
              <a:rPr lang="en-US" dirty="0"/>
              <a:t>Fragments are self-contained </a:t>
            </a:r>
            <a:r>
              <a:rPr lang="en-US" dirty="0" err="1"/>
              <a:t>datagrams</a:t>
            </a:r>
            <a:endParaRPr lang="en-US" dirty="0"/>
          </a:p>
          <a:p>
            <a:pPr lvl="1"/>
            <a:r>
              <a:rPr lang="en-US" dirty="0"/>
              <a:t>Delay reassembly until destination host</a:t>
            </a:r>
          </a:p>
          <a:p>
            <a:pPr lvl="1"/>
            <a:r>
              <a:rPr lang="en-US" dirty="0"/>
              <a:t>No recovery of lost fragments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 Example</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r>
              <a:rPr lang="en-US" dirty="0"/>
              <a:t>Ethernet MTU is 1,500 bytes</a:t>
            </a:r>
          </a:p>
          <a:p>
            <a:r>
              <a:rPr lang="en-US" dirty="0"/>
              <a:t>PPP MTU is 576 bytes</a:t>
            </a:r>
          </a:p>
          <a:p>
            <a:pPr lvl="1"/>
            <a:r>
              <a:rPr lang="en-US" dirty="0"/>
              <a:t>R2 must fragment IP packets to forward them</a:t>
            </a:r>
          </a:p>
        </p:txBody>
      </p:sp>
      <p:pic>
        <p:nvPicPr>
          <p:cNvPr id="4" name="Picture 3" descr="04x04.eps"/>
          <p:cNvPicPr>
            <a:picLocks noChangeAspect="1"/>
          </p:cNvPicPr>
          <p:nvPr/>
        </p:nvPicPr>
        <p:blipFill>
          <a:blip r:embed="rId3"/>
          <a:stretch>
            <a:fillRect/>
          </a:stretch>
        </p:blipFill>
        <p:spPr>
          <a:xfrm>
            <a:off x="2311400" y="1367158"/>
            <a:ext cx="7297576" cy="2714871"/>
          </a:xfrm>
          <a:prstGeom prst="rect">
            <a:avLst/>
          </a:prstGeom>
          <a:solidFill>
            <a:schemeClr val="tx1"/>
          </a:solid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Fragmentation  Example</a:t>
            </a:r>
          </a:p>
        </p:txBody>
      </p:sp>
      <p:sp>
        <p:nvSpPr>
          <p:cNvPr id="3" name="Content Placeholder 2"/>
          <p:cNvSpPr>
            <a:spLocks noGrp="1"/>
          </p:cNvSpPr>
          <p:nvPr>
            <p:ph idx="1"/>
          </p:nvPr>
        </p:nvSpPr>
        <p:spPr>
          <a:xfrm>
            <a:off x="609600" y="1600201"/>
            <a:ext cx="6465757" cy="4525963"/>
          </a:xfrm>
        </p:spPr>
        <p:txBody>
          <a:bodyPr>
            <a:normAutofit lnSpcReduction="10000"/>
          </a:bodyPr>
          <a:lstStyle/>
          <a:p>
            <a:r>
              <a:rPr lang="en-US" dirty="0"/>
              <a:t>IP addresses plus </a:t>
            </a:r>
            <a:r>
              <a:rPr lang="en-US" dirty="0" err="1"/>
              <a:t>ident</a:t>
            </a:r>
            <a:r>
              <a:rPr lang="en-US" dirty="0"/>
              <a:t> field identify fragments of same packet</a:t>
            </a:r>
          </a:p>
          <a:p>
            <a:r>
              <a:rPr lang="en-US" dirty="0"/>
              <a:t>MF (more fragments bit) is 1 in all but last fragment</a:t>
            </a:r>
          </a:p>
          <a:p>
            <a:r>
              <a:rPr lang="en-US" dirty="0"/>
              <a:t>Fragment offset multiple of 8 bytes</a:t>
            </a:r>
          </a:p>
          <a:p>
            <a:pPr lvl="1"/>
            <a:r>
              <a:rPr lang="en-US" dirty="0"/>
              <a:t>Multiply offset by 8 for fragment position original packet</a:t>
            </a:r>
          </a:p>
        </p:txBody>
      </p:sp>
      <p:pic>
        <p:nvPicPr>
          <p:cNvPr id="4" name="Picture 3" descr="04x05.eps"/>
          <p:cNvPicPr>
            <a:picLocks noChangeAspect="1"/>
          </p:cNvPicPr>
          <p:nvPr/>
        </p:nvPicPr>
        <p:blipFill>
          <a:blip r:embed="rId3"/>
          <a:stretch>
            <a:fillRect/>
          </a:stretch>
        </p:blipFill>
        <p:spPr>
          <a:xfrm>
            <a:off x="8465839" y="351214"/>
            <a:ext cx="2936875" cy="6155571"/>
          </a:xfrm>
          <a:prstGeom prst="rect">
            <a:avLst/>
          </a:prstGeom>
        </p:spPr>
      </p:pic>
    </p:spTree>
  </p:cSld>
  <p:clrMapOvr>
    <a:masterClrMapping/>
  </p:clrMapOvr>
</p:sld>
</file>

<file path=ppt/theme/theme1.xml><?xml version="1.0" encoding="utf-8"?>
<a:theme xmlns:a="http://schemas.openxmlformats.org/drawingml/2006/main" name="Blue_Line">
  <a:themeElements>
    <a:clrScheme name="Line">
      <a:dk1>
        <a:srgbClr val="000000"/>
      </a:dk1>
      <a:lt1>
        <a:srgbClr val="FFFFFF"/>
      </a:lt1>
      <a:dk2>
        <a:srgbClr val="283138"/>
      </a:dk2>
      <a:lt2>
        <a:srgbClr val="FECB32"/>
      </a:lt2>
      <a:accent1>
        <a:srgbClr val="20A6F4"/>
      </a:accent1>
      <a:accent2>
        <a:srgbClr val="FECB32"/>
      </a:accent2>
      <a:accent3>
        <a:srgbClr val="651266"/>
      </a:accent3>
      <a:accent4>
        <a:srgbClr val="C9001F"/>
      </a:accent4>
      <a:accent5>
        <a:srgbClr val="F4A582"/>
      </a:accent5>
      <a:accent6>
        <a:srgbClr val="5F6877"/>
      </a:accent6>
      <a:hlink>
        <a:srgbClr val="20A6F4"/>
      </a:hlink>
      <a:folHlink>
        <a:srgbClr val="20A6F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line-standard.potx" id="{464977E1-A74C-A247-BBF6-FD818AF7D8BA}" vid="{90D414F5-3F4E-4A4D-8AD0-9856E06C2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line-standard</Template>
  <TotalTime>93699</TotalTime>
  <Words>4291</Words>
  <Application>Microsoft Macintosh PowerPoint</Application>
  <PresentationFormat>Widescreen</PresentationFormat>
  <Paragraphs>909</Paragraphs>
  <Slides>95</Slides>
  <Notes>25</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95</vt:i4>
      </vt:variant>
    </vt:vector>
  </HeadingPairs>
  <TitlesOfParts>
    <vt:vector size="104" baseType="lpstr">
      <vt:lpstr>Arial</vt:lpstr>
      <vt:lpstr>Avenir Book</vt:lpstr>
      <vt:lpstr>Calibri</vt:lpstr>
      <vt:lpstr>Consolas</vt:lpstr>
      <vt:lpstr>Courier New</vt:lpstr>
      <vt:lpstr>Symbol</vt:lpstr>
      <vt:lpstr>Verdana</vt:lpstr>
      <vt:lpstr>Zapf Dingbats</vt:lpstr>
      <vt:lpstr>Blue_Line</vt:lpstr>
      <vt:lpstr>CS 1680 IP Forwarding realities</vt:lpstr>
      <vt:lpstr>Administrivia</vt:lpstr>
      <vt:lpstr>Administrivia</vt:lpstr>
      <vt:lpstr>Today</vt:lpstr>
      <vt:lpstr>PowerPoint Presentation</vt:lpstr>
      <vt:lpstr>What happens when prefixes overlap?</vt:lpstr>
      <vt:lpstr>What happens when prefixes overlap?</vt:lpstr>
      <vt:lpstr>What happens when prefixes overlap?</vt:lpstr>
      <vt:lpstr>What happens when prefixes overlap?</vt:lpstr>
      <vt:lpstr>What happens when prefixes overlap?</vt:lpstr>
      <vt:lpstr>What happens at the link layer?</vt:lpstr>
      <vt:lpstr>What happens at the link layer?</vt:lpstr>
      <vt:lpstr>PowerPoint Presentation</vt:lpstr>
      <vt:lpstr>PowerPoint Presentation</vt:lpstr>
      <vt:lpstr>“Glue” between L2 and L3</vt:lpstr>
      <vt:lpstr>“Glue” between L2 and L3</vt:lpstr>
      <vt:lpstr>ARP:  Address resolution protocol</vt:lpstr>
      <vt:lpstr>How ARP works</vt:lpstr>
      <vt:lpstr>ARP:  Address resolution protocol</vt:lpstr>
      <vt:lpstr>PowerPoint Presentation</vt:lpstr>
      <vt:lpstr>PowerPoint Presentation</vt:lpstr>
      <vt:lpstr>PowerPoint Presentation</vt:lpstr>
      <vt:lpstr>Example</vt:lpstr>
      <vt:lpstr>Putting it all together….</vt:lpstr>
      <vt:lpstr>PowerPoint Presentation</vt:lpstr>
      <vt:lpstr>PowerPoint Presentation</vt:lpstr>
      <vt:lpstr>PowerPoint Presentation</vt:lpstr>
      <vt:lpstr>End-to-end Principle</vt:lpstr>
      <vt:lpstr>How do you get an IP address?</vt:lpstr>
      <vt:lpstr>Getting an IP</vt:lpstr>
      <vt:lpstr>Getting an IP</vt:lpstr>
      <vt:lpstr>DHCP:  The idea</vt:lpstr>
      <vt:lpstr>DHCP:  The idea</vt:lpstr>
      <vt:lpstr>PowerPoint Presentation</vt:lpstr>
      <vt:lpstr>PowerPoint Presentation</vt:lpstr>
      <vt:lpstr>PowerPoint Presentation</vt:lpstr>
      <vt:lpstr>PowerPoint Presentation</vt:lpstr>
      <vt:lpstr>Obtaining Host IP Addresses - DHCP</vt:lpstr>
      <vt:lpstr>Problems with DHCP?</vt:lpstr>
      <vt:lpstr>Home routers</vt:lpstr>
      <vt:lpstr>What’s in a home router?</vt:lpstr>
      <vt:lpstr>Story time</vt:lpstr>
      <vt:lpstr>Where it gets weird…</vt:lpstr>
      <vt:lpstr>Where it gets weird…</vt:lpstr>
      <vt:lpstr>Where it gets weird…</vt:lpstr>
      <vt:lpstr>PowerPoint Presentation</vt:lpstr>
      <vt:lpstr>How NAT works</vt:lpstr>
      <vt:lpstr>How NAT works</vt:lpstr>
      <vt:lpstr>PowerPoint Presentation</vt:lpstr>
      <vt:lpstr>PowerPoint Presentation</vt:lpstr>
      <vt:lpstr>PowerPoint Presentation</vt:lpstr>
      <vt:lpstr>PowerPoint Presentation</vt:lpstr>
      <vt:lpstr>PowerPoint Presentation</vt:lpstr>
      <vt:lpstr>Private IPs (RFC1918)</vt:lpstr>
      <vt:lpstr>Private IPs (RFC1918)</vt:lpstr>
      <vt:lpstr>PowerPoint Presentation</vt:lpstr>
      <vt:lpstr>End to end connectivity, you say?</vt:lpstr>
      <vt:lpstr>Why is this bad?</vt:lpstr>
      <vt:lpstr>Why is this bad?</vt:lpstr>
      <vt:lpstr>Why is this bad?</vt:lpstr>
      <vt:lpstr>NAT Traversal</vt:lpstr>
      <vt:lpstr>NAT Example</vt:lpstr>
      <vt:lpstr>IPv6</vt:lpstr>
      <vt:lpstr>IP challenge:  Address space exhaustion</vt:lpstr>
      <vt:lpstr>PowerPoint Presentation</vt:lpstr>
      <vt:lpstr>PowerPoint Presentation</vt:lpstr>
      <vt:lpstr>So what happened when we ran out of IPv4 addresses?</vt:lpstr>
      <vt:lpstr>IPv6</vt:lpstr>
      <vt:lpstr>The original expected plan </vt:lpstr>
      <vt:lpstr>The plan in 2011</vt:lpstr>
      <vt:lpstr>What was happening (late 2012)</vt:lpstr>
      <vt:lpstr>June 6th, 2012</vt:lpstr>
      <vt:lpstr>Transition is not painless</vt:lpstr>
      <vt:lpstr>IP version 6</vt:lpstr>
      <vt:lpstr>IPv6 Adoption</vt:lpstr>
      <vt:lpstr>IPv6 Adoption</vt:lpstr>
      <vt:lpstr>At Brown</vt:lpstr>
      <vt:lpstr>IPv6 Key Features</vt:lpstr>
      <vt:lpstr>IPv6 Address Representation</vt:lpstr>
      <vt:lpstr>IPv6 Addresses</vt:lpstr>
      <vt:lpstr>IPv6 Header</vt:lpstr>
      <vt:lpstr>IPv6 Header Fields</vt:lpstr>
      <vt:lpstr>Design Philosophy</vt:lpstr>
      <vt:lpstr>Interoperability</vt:lpstr>
      <vt:lpstr>Example Next Header Values</vt:lpstr>
      <vt:lpstr>Current State</vt:lpstr>
      <vt:lpstr>Coming Up</vt:lpstr>
      <vt:lpstr>Example</vt:lpstr>
      <vt:lpstr>Internet Control Message Protocol (ICMP)</vt:lpstr>
      <vt:lpstr>ICMP message format</vt:lpstr>
      <vt:lpstr>Example: Time Exceeded</vt:lpstr>
      <vt:lpstr>PowerPoint Presentation</vt:lpstr>
      <vt:lpstr>Fragmentation &amp; Reassembly</vt:lpstr>
      <vt:lpstr>Fragmentation Example</vt:lpstr>
      <vt:lpstr>Fragmentation  Example</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CSCI-1680 :: Computer Networks</dc:title>
  <dc:creator>Rodrigo Fonseca</dc:creator>
  <cp:lastModifiedBy>DeMarinis, Nicholas</cp:lastModifiedBy>
  <cp:revision>170</cp:revision>
  <dcterms:created xsi:type="dcterms:W3CDTF">2011-02-17T08:44:23Z</dcterms:created>
  <dcterms:modified xsi:type="dcterms:W3CDTF">2024-10-01T12:29:39Z</dcterms:modified>
</cp:coreProperties>
</file>