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4" r:id="rId1"/>
  </p:sldMasterIdLst>
  <p:notesMasterIdLst>
    <p:notesMasterId r:id="rId112"/>
  </p:notesMasterIdLst>
  <p:sldIdLst>
    <p:sldId id="256" r:id="rId2"/>
    <p:sldId id="389" r:id="rId3"/>
    <p:sldId id="346" r:id="rId4"/>
    <p:sldId id="496" r:id="rId5"/>
    <p:sldId id="555" r:id="rId6"/>
    <p:sldId id="552" r:id="rId7"/>
    <p:sldId id="558" r:id="rId8"/>
    <p:sldId id="557" r:id="rId9"/>
    <p:sldId id="559" r:id="rId10"/>
    <p:sldId id="520" r:id="rId11"/>
    <p:sldId id="519" r:id="rId12"/>
    <p:sldId id="537" r:id="rId13"/>
    <p:sldId id="540" r:id="rId14"/>
    <p:sldId id="541" r:id="rId15"/>
    <p:sldId id="544" r:id="rId16"/>
    <p:sldId id="408" r:id="rId17"/>
    <p:sldId id="543" r:id="rId18"/>
    <p:sldId id="553" r:id="rId19"/>
    <p:sldId id="539" r:id="rId20"/>
    <p:sldId id="402" r:id="rId21"/>
    <p:sldId id="398" r:id="rId22"/>
    <p:sldId id="397" r:id="rId23"/>
    <p:sldId id="400" r:id="rId24"/>
    <p:sldId id="330" r:id="rId25"/>
    <p:sldId id="331" r:id="rId26"/>
    <p:sldId id="383" r:id="rId27"/>
    <p:sldId id="535" r:id="rId28"/>
    <p:sldId id="545" r:id="rId29"/>
    <p:sldId id="546" r:id="rId30"/>
    <p:sldId id="406" r:id="rId31"/>
    <p:sldId id="534" r:id="rId32"/>
    <p:sldId id="342" r:id="rId33"/>
    <p:sldId id="492" r:id="rId34"/>
    <p:sldId id="337" r:id="rId35"/>
    <p:sldId id="394" r:id="rId36"/>
    <p:sldId id="395" r:id="rId37"/>
    <p:sldId id="322" r:id="rId38"/>
    <p:sldId id="403" r:id="rId39"/>
    <p:sldId id="321" r:id="rId40"/>
    <p:sldId id="355" r:id="rId41"/>
    <p:sldId id="521" r:id="rId42"/>
    <p:sldId id="523" r:id="rId43"/>
    <p:sldId id="563" r:id="rId44"/>
    <p:sldId id="356" r:id="rId45"/>
    <p:sldId id="548" r:id="rId46"/>
    <p:sldId id="560" r:id="rId47"/>
    <p:sldId id="522" r:id="rId48"/>
    <p:sldId id="525" r:id="rId49"/>
    <p:sldId id="524" r:id="rId50"/>
    <p:sldId id="526" r:id="rId51"/>
    <p:sldId id="549" r:id="rId52"/>
    <p:sldId id="409" r:id="rId53"/>
    <p:sldId id="561" r:id="rId54"/>
    <p:sldId id="527" r:id="rId55"/>
    <p:sldId id="410" r:id="rId56"/>
    <p:sldId id="562" r:id="rId57"/>
    <p:sldId id="528" r:id="rId58"/>
    <p:sldId id="550" r:id="rId59"/>
    <p:sldId id="551" r:id="rId60"/>
    <p:sldId id="529" r:id="rId61"/>
    <p:sldId id="530" r:id="rId62"/>
    <p:sldId id="531" r:id="rId63"/>
    <p:sldId id="547" r:id="rId64"/>
    <p:sldId id="532" r:id="rId65"/>
    <p:sldId id="533" r:id="rId66"/>
    <p:sldId id="384" r:id="rId67"/>
    <p:sldId id="314" r:id="rId68"/>
    <p:sldId id="393" r:id="rId69"/>
    <p:sldId id="320" r:id="rId70"/>
    <p:sldId id="315" r:id="rId71"/>
    <p:sldId id="316" r:id="rId72"/>
    <p:sldId id="407" r:id="rId73"/>
    <p:sldId id="373" r:id="rId74"/>
    <p:sldId id="368" r:id="rId75"/>
    <p:sldId id="369" r:id="rId76"/>
    <p:sldId id="370" r:id="rId77"/>
    <p:sldId id="371" r:id="rId78"/>
    <p:sldId id="372" r:id="rId79"/>
    <p:sldId id="401" r:id="rId80"/>
    <p:sldId id="334" r:id="rId81"/>
    <p:sldId id="335" r:id="rId82"/>
    <p:sldId id="332" r:id="rId83"/>
    <p:sldId id="333" r:id="rId84"/>
    <p:sldId id="374" r:id="rId85"/>
    <p:sldId id="375" r:id="rId86"/>
    <p:sldId id="376" r:id="rId87"/>
    <p:sldId id="377" r:id="rId88"/>
    <p:sldId id="379" r:id="rId89"/>
    <p:sldId id="390" r:id="rId90"/>
    <p:sldId id="378" r:id="rId91"/>
    <p:sldId id="341" r:id="rId92"/>
    <p:sldId id="380" r:id="rId93"/>
    <p:sldId id="302" r:id="rId94"/>
    <p:sldId id="340" r:id="rId95"/>
    <p:sldId id="396" r:id="rId96"/>
    <p:sldId id="336" r:id="rId97"/>
    <p:sldId id="357" r:id="rId98"/>
    <p:sldId id="358" r:id="rId99"/>
    <p:sldId id="359" r:id="rId100"/>
    <p:sldId id="360" r:id="rId101"/>
    <p:sldId id="366" r:id="rId102"/>
    <p:sldId id="367" r:id="rId103"/>
    <p:sldId id="338" r:id="rId104"/>
    <p:sldId id="339" r:id="rId105"/>
    <p:sldId id="385" r:id="rId106"/>
    <p:sldId id="386" r:id="rId107"/>
    <p:sldId id="387" r:id="rId108"/>
    <p:sldId id="388" r:id="rId109"/>
    <p:sldId id="391" r:id="rId110"/>
    <p:sldId id="392" r:id="rId1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clrMru>
    <a:srgbClr val="FFCC33"/>
    <a:srgbClr val="651365"/>
    <a:srgbClr val="20A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64" autoAdjust="0"/>
    <p:restoredTop sz="76708" autoAdjust="0"/>
  </p:normalViewPr>
  <p:slideViewPr>
    <p:cSldViewPr snapToGrid="0" snapToObjects="1">
      <p:cViewPr varScale="1">
        <p:scale>
          <a:sx n="92" d="100"/>
          <a:sy n="92" d="100"/>
        </p:scale>
        <p:origin x="864" y="168"/>
      </p:cViewPr>
      <p:guideLst>
        <p:guide orient="horz" pos="2160"/>
        <p:guide pos="3864"/>
      </p:guideLst>
    </p:cSldViewPr>
  </p:slideViewPr>
  <p:outlineViewPr>
    <p:cViewPr>
      <p:scale>
        <a:sx n="33" d="100"/>
        <a:sy n="33" d="100"/>
      </p:scale>
      <p:origin x="0" y="2096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4" d="100"/>
        <a:sy n="74" d="100"/>
      </p:scale>
      <p:origin x="0" y="213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22ED56-563E-7042-B9B2-8D0209C290CF}" type="datetimeFigureOut">
              <a:rPr lang="en-US" smtClean="0"/>
              <a:pPr/>
              <a:t>10/10/24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D4D5AE-91A4-BE4E-B7FC-F1521B88728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182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8A2DA-734F-204E-B2A7-A7DCBD52147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658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13575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way to look at it is like this…</a:t>
            </a:r>
          </a:p>
          <a:p>
            <a:r>
              <a:rPr lang="en-US" dirty="0"/>
              <a:t>Customer, peer</a:t>
            </a:r>
          </a:p>
          <a:p>
            <a:r>
              <a:rPr lang="en-US" dirty="0"/>
              <a:t>X</a:t>
            </a:r>
            <a:r>
              <a:rPr lang="en-US" baseline="0" dirty="0"/>
              <a:t> sends to Y over C, sends to Z over BA. What happens if B sends a packet to X with destination at Y?</a:t>
            </a:r>
          </a:p>
          <a:p>
            <a:r>
              <a:rPr lang="en-US" baseline="0" dirty="0"/>
              <a:t>X should never advertise any paths to B that include C.</a:t>
            </a:r>
          </a:p>
          <a:p>
            <a:endParaRPr lang="en-US" dirty="0"/>
          </a:p>
          <a:p>
            <a:r>
              <a:rPr lang="en-US" dirty="0"/>
              <a:t>B advertises</a:t>
            </a:r>
            <a:r>
              <a:rPr lang="en-US" baseline="0" dirty="0"/>
              <a:t> BAZ to X</a:t>
            </a:r>
          </a:p>
          <a:p>
            <a:r>
              <a:rPr lang="en-US" baseline="0" dirty="0"/>
              <a:t>B should not advertise BAZ to 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1162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48A2DA-734F-204E-B2A7-A7DCBD521470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06581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9278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already learned about misconfiguration, now for security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4468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3184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418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Exact protocol details not important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5915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MED is multiple</a:t>
            </a:r>
            <a:r>
              <a:rPr lang="en-US" baseline="0" dirty="0"/>
              <a:t> exit discriminator</a:t>
            </a:r>
          </a:p>
          <a:p>
            <a:r>
              <a:rPr lang="en-US" baseline="0" dirty="0"/>
              <a:t>Communities may limit the scope of advertisements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56493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34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Size represents connectedness</a:t>
            </a:r>
          </a:p>
          <a:p>
            <a:r>
              <a:rPr lang="en-US" dirty="0"/>
              <a:t>Customer, peer</a:t>
            </a:r>
          </a:p>
          <a:p>
            <a:r>
              <a:rPr lang="en-US" dirty="0"/>
              <a:t>X</a:t>
            </a:r>
            <a:r>
              <a:rPr lang="en-US" baseline="0" dirty="0"/>
              <a:t> sends to Y over C, sends to Z over BA. What happens if B sends a packet to X with destination at Y?</a:t>
            </a:r>
          </a:p>
          <a:p>
            <a:r>
              <a:rPr lang="en-US" baseline="0" dirty="0"/>
              <a:t>X should never advertise any paths to B that include C.</a:t>
            </a:r>
          </a:p>
          <a:p>
            <a:endParaRPr lang="en-US" dirty="0"/>
          </a:p>
          <a:p>
            <a:r>
              <a:rPr lang="en-US" dirty="0"/>
              <a:t>B advertises</a:t>
            </a:r>
            <a:r>
              <a:rPr lang="en-US" baseline="0" dirty="0"/>
              <a:t> BAZ to X</a:t>
            </a:r>
          </a:p>
          <a:p>
            <a:r>
              <a:rPr lang="en-US" baseline="0" dirty="0"/>
              <a:t>B should not advertise BAZ to 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153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say you want to make other </a:t>
            </a:r>
            <a:r>
              <a:rPr lang="en-US" dirty="0" err="1"/>
              <a:t>Ases</a:t>
            </a:r>
            <a:r>
              <a:rPr lang="en-US" dirty="0"/>
              <a:t> prefer your routes.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4180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say 88</a:t>
            </a:r>
            <a:r>
              <a:rPr lang="en-US" baseline="0" dirty="0"/>
              <a:t> wants to hijack a route to a prefix it does not own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273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2838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is this a problem? Because of policies, not shortest-path-routing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7326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B37E1C-DEF5-6C41-ACCE-991DB61A1D66}" type="slidenum">
              <a:rPr lang="en-US"/>
              <a:pPr/>
              <a:t>97</a:t>
            </a:fld>
            <a:endParaRPr lang="en-US"/>
          </a:p>
        </p:txBody>
      </p:sp>
      <p:sp>
        <p:nvSpPr>
          <p:cNvPr id="1611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11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8993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ADCA3D-A524-974B-AD87-0A289F10C935}" type="slidenum">
              <a:rPr lang="en-US"/>
              <a:pPr/>
              <a:t>98</a:t>
            </a:fld>
            <a:endParaRPr lang="en-US"/>
          </a:p>
        </p:txBody>
      </p:sp>
      <p:sp>
        <p:nvSpPr>
          <p:cNvPr id="1613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13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3633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477FA5-8018-7049-914A-CC1506A92EE9}" type="slidenum">
              <a:rPr lang="en-US"/>
              <a:pPr/>
              <a:t>99</a:t>
            </a:fld>
            <a:endParaRPr lang="en-US"/>
          </a:p>
        </p:txBody>
      </p:sp>
      <p:sp>
        <p:nvSpPr>
          <p:cNvPr id="1615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615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9113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You can break a prefix into two, to get preference</a:t>
            </a:r>
          </a:p>
          <a:p>
            <a:r>
              <a:rPr lang="en-US" dirty="0"/>
              <a:t>You can make a path longer to avoid selection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76520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Boxes denote route preferences.</a:t>
            </a:r>
          </a:p>
          <a:p>
            <a:r>
              <a:rPr lang="en-US" dirty="0"/>
              <a:t>Start with the direct</a:t>
            </a:r>
            <a:r>
              <a:rPr lang="en-US" baseline="0" dirty="0"/>
              <a:t> routes, from an announcement from 0.</a:t>
            </a:r>
          </a:p>
          <a:p>
            <a:r>
              <a:rPr lang="en-US" baseline="0" dirty="0"/>
              <a:t>All nodes choose the direct route and advertise it.</a:t>
            </a:r>
          </a:p>
          <a:p>
            <a:r>
              <a:rPr lang="en-US" baseline="0" dirty="0"/>
              <a:t>Solution is tricky!</a:t>
            </a:r>
          </a:p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47039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938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Size represents connectedness</a:t>
            </a:r>
          </a:p>
          <a:p>
            <a:r>
              <a:rPr lang="en-US" dirty="0"/>
              <a:t>Customer, peer</a:t>
            </a:r>
          </a:p>
          <a:p>
            <a:r>
              <a:rPr lang="en-US" dirty="0"/>
              <a:t>X</a:t>
            </a:r>
            <a:r>
              <a:rPr lang="en-US" baseline="0" dirty="0"/>
              <a:t> sends to Y over C, sends to Z over BA. What happens if B sends a packet to X with destination at Y?</a:t>
            </a:r>
          </a:p>
          <a:p>
            <a:r>
              <a:rPr lang="en-US" baseline="0" dirty="0"/>
              <a:t>X should never advertise any paths to B that include C.</a:t>
            </a:r>
          </a:p>
          <a:p>
            <a:endParaRPr lang="en-US" dirty="0"/>
          </a:p>
          <a:p>
            <a:r>
              <a:rPr lang="en-US" dirty="0"/>
              <a:t>B advertises</a:t>
            </a:r>
            <a:r>
              <a:rPr lang="en-US" baseline="0" dirty="0"/>
              <a:t> BAZ to X</a:t>
            </a:r>
          </a:p>
          <a:p>
            <a:r>
              <a:rPr lang="en-US" baseline="0" dirty="0"/>
              <a:t>B should not advertise BAZ to 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2850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TCAM is very expensive</a:t>
            </a:r>
          </a:p>
          <a:p>
            <a:r>
              <a:rPr lang="en-US" dirty="0"/>
              <a:t>1.2.3.4</a:t>
            </a:r>
          </a:p>
          <a:p>
            <a:r>
              <a:rPr lang="en-US" dirty="0"/>
              <a:t>138.16.100.5</a:t>
            </a:r>
          </a:p>
          <a:p>
            <a:r>
              <a:rPr lang="en-US" dirty="0"/>
              <a:t>138.16.10.200</a:t>
            </a:r>
          </a:p>
          <a:p>
            <a:r>
              <a:rPr lang="en-US" dirty="0"/>
              <a:t>12.34.5.120</a:t>
            </a:r>
          </a:p>
          <a:p>
            <a:r>
              <a:rPr lang="en-US" dirty="0"/>
              <a:t>12.34.18.5</a:t>
            </a:r>
          </a:p>
          <a:p>
            <a:endParaRPr lang="en-US" dirty="0"/>
          </a:p>
          <a:p>
            <a:r>
              <a:rPr lang="en-US" dirty="0"/>
              <a:t>12.34.18.5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0455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Size represents connectedness</a:t>
            </a:r>
          </a:p>
          <a:p>
            <a:r>
              <a:rPr lang="en-US" dirty="0"/>
              <a:t>Customer, peer</a:t>
            </a:r>
          </a:p>
          <a:p>
            <a:r>
              <a:rPr lang="en-US" dirty="0"/>
              <a:t>X</a:t>
            </a:r>
            <a:r>
              <a:rPr lang="en-US" baseline="0" dirty="0"/>
              <a:t> sends to Y over C, sends to Z over BA. What happens if B sends a packet to X with destination at Y?</a:t>
            </a:r>
          </a:p>
          <a:p>
            <a:r>
              <a:rPr lang="en-US" baseline="0" dirty="0"/>
              <a:t>X should never advertise any paths to B that include C.</a:t>
            </a:r>
          </a:p>
          <a:p>
            <a:endParaRPr lang="en-US" dirty="0"/>
          </a:p>
          <a:p>
            <a:r>
              <a:rPr lang="en-US" dirty="0"/>
              <a:t>B advertises</a:t>
            </a:r>
            <a:r>
              <a:rPr lang="en-US" baseline="0" dirty="0"/>
              <a:t> BAZ to X</a:t>
            </a:r>
          </a:p>
          <a:p>
            <a:r>
              <a:rPr lang="en-US" baseline="0" dirty="0"/>
              <a:t>B should not advertise BAZ to 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1125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Size represents connectedness</a:t>
            </a:r>
          </a:p>
          <a:p>
            <a:r>
              <a:rPr lang="en-US" dirty="0"/>
              <a:t>Customer, peer</a:t>
            </a:r>
          </a:p>
          <a:p>
            <a:r>
              <a:rPr lang="en-US" dirty="0"/>
              <a:t>X</a:t>
            </a:r>
            <a:r>
              <a:rPr lang="en-US" baseline="0" dirty="0"/>
              <a:t> sends to Y over C, sends to Z over BA. What happens if B sends a packet to X with destination at Y?</a:t>
            </a:r>
          </a:p>
          <a:p>
            <a:r>
              <a:rPr lang="en-US" baseline="0" dirty="0"/>
              <a:t>X should never advertise any paths to B that include C.</a:t>
            </a:r>
          </a:p>
          <a:p>
            <a:endParaRPr lang="en-US" dirty="0"/>
          </a:p>
          <a:p>
            <a:r>
              <a:rPr lang="en-US" dirty="0"/>
              <a:t>B advertises</a:t>
            </a:r>
            <a:r>
              <a:rPr lang="en-US" baseline="0" dirty="0"/>
              <a:t> BAZ to X</a:t>
            </a:r>
          </a:p>
          <a:p>
            <a:r>
              <a:rPr lang="en-US" baseline="0" dirty="0"/>
              <a:t>B should not advertise BAZ to 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197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Size represents connectedness</a:t>
            </a:r>
          </a:p>
          <a:p>
            <a:r>
              <a:rPr lang="en-US" dirty="0"/>
              <a:t>Customer, peer</a:t>
            </a:r>
          </a:p>
          <a:p>
            <a:r>
              <a:rPr lang="en-US" dirty="0"/>
              <a:t>X</a:t>
            </a:r>
            <a:r>
              <a:rPr lang="en-US" baseline="0" dirty="0"/>
              <a:t> sends to Y over C, sends to Z over BA. What happens if B sends a packet to X with destination at Y?</a:t>
            </a:r>
          </a:p>
          <a:p>
            <a:r>
              <a:rPr lang="en-US" baseline="0" dirty="0"/>
              <a:t>X should never advertise any paths to B that include C.</a:t>
            </a:r>
          </a:p>
          <a:p>
            <a:endParaRPr lang="en-US" dirty="0"/>
          </a:p>
          <a:p>
            <a:r>
              <a:rPr lang="en-US" dirty="0"/>
              <a:t>B advertises</a:t>
            </a:r>
            <a:r>
              <a:rPr lang="en-US" baseline="0" dirty="0"/>
              <a:t> BAZ to X</a:t>
            </a:r>
          </a:p>
          <a:p>
            <a:r>
              <a:rPr lang="en-US" baseline="0" dirty="0"/>
              <a:t>B should not advertise BAZ to 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9063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Size represents connectedness</a:t>
            </a:r>
          </a:p>
          <a:p>
            <a:r>
              <a:rPr lang="en-US" dirty="0"/>
              <a:t>Customer, peer</a:t>
            </a:r>
          </a:p>
          <a:p>
            <a:r>
              <a:rPr lang="en-US" dirty="0"/>
              <a:t>X</a:t>
            </a:r>
            <a:r>
              <a:rPr lang="en-US" baseline="0" dirty="0"/>
              <a:t> sends to Y over C, sends to Z over BA. What happens if B sends a packet to X with destination at Y?</a:t>
            </a:r>
          </a:p>
          <a:p>
            <a:r>
              <a:rPr lang="en-US" baseline="0" dirty="0"/>
              <a:t>X should never advertise any paths to B that include C.</a:t>
            </a:r>
          </a:p>
          <a:p>
            <a:endParaRPr lang="en-US" dirty="0"/>
          </a:p>
          <a:p>
            <a:r>
              <a:rPr lang="en-US" dirty="0"/>
              <a:t>B advertises</a:t>
            </a:r>
            <a:r>
              <a:rPr lang="en-US" baseline="0" dirty="0"/>
              <a:t> BAZ to X</a:t>
            </a:r>
          </a:p>
          <a:p>
            <a:r>
              <a:rPr lang="en-US" baseline="0" dirty="0"/>
              <a:t>B should not advertise BAZ to 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648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Lots of other BGP attributes </a:t>
            </a:r>
          </a:p>
          <a:p>
            <a:r>
              <a:rPr lang="en-US" dirty="0"/>
              <a:t>Smallest AS path might not be shortest path (networks may have different sizes)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189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D4D5AE-91A4-BE4E-B7FC-F1521B88728F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677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21920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10/10/24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0" y="2485893"/>
            <a:ext cx="12192000" cy="0"/>
          </a:xfrm>
          <a:prstGeom prst="line">
            <a:avLst/>
          </a:prstGeom>
          <a:ln w="50800" cmpd="sng">
            <a:solidFill>
              <a:srgbClr val="0093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90105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10/10/24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672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10/10/24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97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10/10/24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3423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2"/>
            <a:ext cx="10972800" cy="4271169"/>
          </a:xfrm>
        </p:spPr>
        <p:txBody>
          <a:bodyPr/>
          <a:lstStyle>
            <a:lvl1pPr>
              <a:defRPr>
                <a:latin typeface="Avenir Book" charset="0"/>
                <a:ea typeface="Avenir Book" charset="0"/>
                <a:cs typeface="Avenir Book" charset="0"/>
              </a:defRPr>
            </a:lvl1pPr>
            <a:lvl2pPr>
              <a:defRPr>
                <a:latin typeface="Avenir Book" charset="0"/>
                <a:ea typeface="Avenir Book" charset="0"/>
                <a:cs typeface="Avenir Book" charset="0"/>
              </a:defRPr>
            </a:lvl2pPr>
            <a:lvl3pPr>
              <a:defRPr>
                <a:latin typeface="Avenir Book" charset="0"/>
                <a:ea typeface="Avenir Book" charset="0"/>
                <a:cs typeface="Avenir Book" charset="0"/>
              </a:defRPr>
            </a:lvl3pPr>
            <a:lvl4pPr>
              <a:defRPr>
                <a:latin typeface="Avenir Book" charset="0"/>
                <a:ea typeface="Avenir Book" charset="0"/>
                <a:cs typeface="Avenir Book" charset="0"/>
              </a:defRPr>
            </a:lvl4pPr>
            <a:lvl5pPr>
              <a:defRPr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0" y="5969000"/>
            <a:ext cx="12192000" cy="0"/>
          </a:xfrm>
          <a:prstGeom prst="line">
            <a:avLst/>
          </a:prstGeom>
          <a:ln w="76200">
            <a:gradFill flip="none" rotWithShape="1">
              <a:gsLst>
                <a:gs pos="23000">
                  <a:srgbClr val="999999"/>
                </a:gs>
                <a:gs pos="51000">
                  <a:srgbClr val="22A6F4"/>
                </a:gs>
              </a:gsLst>
              <a:lin ang="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-24920" y="5969009"/>
            <a:ext cx="71686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Avenir Book" charset="0"/>
                <a:ea typeface="Avenir Book" charset="0"/>
                <a:cs typeface="Avenir Book" charset="0"/>
              </a:rPr>
              <a:t>1996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41957" y="5979328"/>
            <a:ext cx="71686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Avenir Book" charset="0"/>
                <a:ea typeface="Avenir Book" charset="0"/>
                <a:cs typeface="Avenir Book" charset="0"/>
              </a:rPr>
              <a:t>2008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24389" y="5969003"/>
            <a:ext cx="423514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Avenir Book" charset="0"/>
                <a:ea typeface="Avenir Book" charset="0"/>
                <a:cs typeface="Avenir Book" charset="0"/>
              </a:rPr>
              <a:t>…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415720" y="5969008"/>
            <a:ext cx="71686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Avenir Book" charset="0"/>
                <a:ea typeface="Avenir Book" charset="0"/>
                <a:cs typeface="Avenir Book" charset="0"/>
              </a:rPr>
              <a:t>2020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55094" y="5979328"/>
            <a:ext cx="71686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Avenir Book" charset="0"/>
                <a:ea typeface="Avenir Book" charset="0"/>
                <a:cs typeface="Avenir Book" charset="0"/>
              </a:rPr>
              <a:t>2004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090950" y="5969001"/>
            <a:ext cx="71686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Avenir Book" charset="0"/>
                <a:ea typeface="Avenir Book" charset="0"/>
                <a:cs typeface="Avenir Book" charset="0"/>
              </a:rPr>
              <a:t>2016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658481" y="5969000"/>
            <a:ext cx="71686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Avenir Book" charset="0"/>
                <a:ea typeface="Avenir Book" charset="0"/>
                <a:cs typeface="Avenir Book" charset="0"/>
              </a:rPr>
              <a:t>2018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411389" y="5969004"/>
            <a:ext cx="716863" cy="379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67" dirty="0">
                <a:latin typeface="Avenir Book" charset="0"/>
                <a:ea typeface="Avenir Book" charset="0"/>
                <a:cs typeface="Avenir Book" charset="0"/>
              </a:rPr>
              <a:t>2000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0" y="1143000"/>
            <a:ext cx="12192000" cy="0"/>
          </a:xfrm>
          <a:prstGeom prst="line">
            <a:avLst/>
          </a:prstGeom>
          <a:ln w="38100" cmpd="sng">
            <a:solidFill>
              <a:srgbClr val="0093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09750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381000"/>
            <a:ext cx="10759017" cy="685800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5537200" cy="5486400"/>
          </a:xfrm>
        </p:spPr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350000" y="1219200"/>
            <a:ext cx="5537200" cy="2667000"/>
          </a:xfrm>
        </p:spPr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350000" y="4038600"/>
            <a:ext cx="5537200" cy="2667000"/>
          </a:xfrm>
        </p:spPr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10668000" y="6324600"/>
            <a:ext cx="1219200" cy="381000"/>
          </a:xfrm>
        </p:spPr>
        <p:txBody>
          <a:bodyPr/>
          <a:lstStyle>
            <a:lvl1pPr>
              <a:defRPr/>
            </a:lvl1pPr>
          </a:lstStyle>
          <a:p>
            <a:fld id="{80158282-74D9-FD44-A241-E095C3F47F9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2211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381000"/>
            <a:ext cx="10759017" cy="685800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219200"/>
            <a:ext cx="5537200" cy="5486400"/>
          </a:xfrm>
        </p:spPr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0000" y="1219200"/>
            <a:ext cx="5537200" cy="5486400"/>
          </a:xfrm>
        </p:spPr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10668000" y="6324600"/>
            <a:ext cx="1219200" cy="381000"/>
          </a:xfrm>
        </p:spPr>
        <p:txBody>
          <a:bodyPr/>
          <a:lstStyle>
            <a:lvl1pPr>
              <a:defRPr/>
            </a:lvl1pPr>
          </a:lstStyle>
          <a:p>
            <a:fld id="{B77AEAB2-03B2-E543-A5A3-9E5FC4B17C2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6562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355" y="76200"/>
            <a:ext cx="11706577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8355" y="1600201"/>
            <a:ext cx="11706577" cy="4525963"/>
          </a:xfrm>
        </p:spPr>
        <p:txBody>
          <a:bodyPr/>
          <a:lstStyle>
            <a:lvl1pPr>
              <a:defRPr>
                <a:latin typeface="Avenir Book" charset="0"/>
                <a:ea typeface="Avenir Book" charset="0"/>
                <a:cs typeface="Avenir Book" charset="0"/>
              </a:defRPr>
            </a:lvl1pPr>
            <a:lvl2pPr>
              <a:defRPr>
                <a:latin typeface="Avenir Book" charset="0"/>
                <a:ea typeface="Avenir Book" charset="0"/>
                <a:cs typeface="Avenir Book" charset="0"/>
              </a:defRPr>
            </a:lvl2pPr>
            <a:lvl3pPr>
              <a:defRPr>
                <a:latin typeface="Avenir Book" charset="0"/>
                <a:ea typeface="Avenir Book" charset="0"/>
                <a:cs typeface="Avenir Book" charset="0"/>
              </a:defRPr>
            </a:lvl3pPr>
            <a:lvl4pPr>
              <a:defRPr>
                <a:latin typeface="Avenir Book" charset="0"/>
                <a:ea typeface="Avenir Book" charset="0"/>
                <a:cs typeface="Avenir Book" charset="0"/>
              </a:defRPr>
            </a:lvl4pPr>
            <a:lvl5pPr>
              <a:defRPr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10/10/24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7720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venir Book" charset="0"/>
                <a:ea typeface="Avenir Book" charset="0"/>
                <a:cs typeface="Avenir Book" charset="0"/>
              </a:defRPr>
            </a:lvl1pPr>
            <a:lvl2pPr>
              <a:defRPr>
                <a:latin typeface="Avenir Book" charset="0"/>
                <a:ea typeface="Avenir Book" charset="0"/>
                <a:cs typeface="Avenir Book" charset="0"/>
              </a:defRPr>
            </a:lvl2pPr>
            <a:lvl3pPr>
              <a:defRPr>
                <a:latin typeface="Avenir Book" charset="0"/>
                <a:ea typeface="Avenir Book" charset="0"/>
                <a:cs typeface="Avenir Book" charset="0"/>
              </a:defRPr>
            </a:lvl3pPr>
            <a:lvl4pPr>
              <a:defRPr>
                <a:latin typeface="Avenir Book" charset="0"/>
                <a:ea typeface="Avenir Book" charset="0"/>
                <a:cs typeface="Avenir Book" charset="0"/>
              </a:defRPr>
            </a:lvl4pPr>
            <a:lvl5pPr>
              <a:defRPr>
                <a:latin typeface="Avenir Book" charset="0"/>
                <a:ea typeface="Avenir Book" charset="0"/>
                <a:cs typeface="Avenir Book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10/10/24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0" y="1143000"/>
            <a:ext cx="12192000" cy="0"/>
          </a:xfrm>
          <a:prstGeom prst="line">
            <a:avLst/>
          </a:prstGeom>
          <a:ln w="38100" cmpd="sng">
            <a:solidFill>
              <a:srgbClr val="0093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6420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0" y="3810000"/>
            <a:ext cx="12192000" cy="0"/>
          </a:xfrm>
          <a:prstGeom prst="line">
            <a:avLst/>
          </a:prstGeom>
          <a:ln w="63500" cmpd="sng">
            <a:solidFill>
              <a:srgbClr val="0093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288759" y="2667000"/>
            <a:ext cx="1097280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629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10/10/24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0" y="1143000"/>
            <a:ext cx="12192000" cy="0"/>
          </a:xfrm>
          <a:prstGeom prst="line">
            <a:avLst/>
          </a:prstGeom>
          <a:ln w="38100" cmpd="sng">
            <a:solidFill>
              <a:srgbClr val="0093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7068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10/10/24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0" y="1143000"/>
            <a:ext cx="12192000" cy="0"/>
          </a:xfrm>
          <a:prstGeom prst="line">
            <a:avLst/>
          </a:prstGeom>
          <a:ln w="38100" cmpd="sng">
            <a:solidFill>
              <a:srgbClr val="0093D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9862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10/10/24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34638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10/10/24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509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66DCC-BD4F-3048-AF99-C7B05410EF43}" type="datetimeFigureOut">
              <a:rPr lang="en-US" smtClean="0"/>
              <a:pPr/>
              <a:t>10/10/24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345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76200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67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67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67">
                <a:solidFill>
                  <a:schemeClr val="tx1">
                    <a:tint val="75000"/>
                  </a:schemeClr>
                </a:solidFill>
                <a:latin typeface="Verdana"/>
              </a:defRPr>
            </a:lvl1pPr>
          </a:lstStyle>
          <a:p>
            <a:fld id="{1F716068-C2F6-DF41-A09C-9633FD5A0CD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08835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89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txStyles>
    <p:titleStyle>
      <a:lvl1pPr algn="ctr" defTabSz="121917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Avenir Book"/>
          <a:ea typeface="+mj-ea"/>
          <a:cs typeface="Avenir Book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133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133" kern="12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idr-report.org/cgi-bin/plota?file=%2fvar%2fdata%2fbgp%2fas2.0%2fbgp%2dactive%2etxt&amp;descr=Active%20BGP%20entries%20%28FIB%29&amp;ylabel=Active%20BGP%20entries%20%28FIB%29&amp;with=step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10.png"/><Relationship Id="rId7" Type="http://schemas.openxmlformats.org/officeDocument/2006/relationships/oleObject" Target="../embeddings/oleObject4.bin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3.bin"/><Relationship Id="rId10" Type="http://schemas.openxmlformats.org/officeDocument/2006/relationships/oleObject" Target="../embeddings/oleObject7.bin"/><Relationship Id="rId4" Type="http://schemas.openxmlformats.org/officeDocument/2006/relationships/oleObject" Target="../embeddings/oleObject2.bin"/><Relationship Id="rId9" Type="http://schemas.openxmlformats.org/officeDocument/2006/relationships/oleObject" Target="../embeddings/oleObject6.bin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2.bin"/><Relationship Id="rId3" Type="http://schemas.openxmlformats.org/officeDocument/2006/relationships/image" Target="../media/image10.png"/><Relationship Id="rId7" Type="http://schemas.openxmlformats.org/officeDocument/2006/relationships/oleObject" Target="../embeddings/oleObject11.bin"/><Relationship Id="rId2" Type="http://schemas.openxmlformats.org/officeDocument/2006/relationships/oleObject" Target="../embeddings/oleObject8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10.bin"/><Relationship Id="rId10" Type="http://schemas.openxmlformats.org/officeDocument/2006/relationships/oleObject" Target="../embeddings/oleObject14.bin"/><Relationship Id="rId4" Type="http://schemas.openxmlformats.org/officeDocument/2006/relationships/oleObject" Target="../embeddings/oleObject9.bin"/><Relationship Id="rId9" Type="http://schemas.openxmlformats.org/officeDocument/2006/relationships/oleObject" Target="../embeddings/oleObject13.bin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IzLPKuAOe50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blog.cloudflare.com/tracking-shifts-in-internet-connectivity-in-kherson-ukraine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entik.com/blog/bgp-hijacks-targeting-cryptocurrency-services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Relationship Id="rId4" Type="http://schemas.openxmlformats.org/officeDocument/2006/relationships/hyperlink" Target="https://www.coinbase.com/blog/celer-bridge-incident-analysis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://www.dell.com/" TargetMode="Externa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9.bin"/><Relationship Id="rId3" Type="http://schemas.openxmlformats.org/officeDocument/2006/relationships/image" Target="../media/image10.png"/><Relationship Id="rId7" Type="http://schemas.openxmlformats.org/officeDocument/2006/relationships/oleObject" Target="../embeddings/oleObject18.bin"/><Relationship Id="rId2" Type="http://schemas.openxmlformats.org/officeDocument/2006/relationships/oleObject" Target="../embeddings/oleObject15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17.bin"/><Relationship Id="rId10" Type="http://schemas.openxmlformats.org/officeDocument/2006/relationships/oleObject" Target="../embeddings/oleObject21.bin"/><Relationship Id="rId4" Type="http://schemas.openxmlformats.org/officeDocument/2006/relationships/oleObject" Target="../embeddings/oleObject16.bin"/><Relationship Id="rId9" Type="http://schemas.openxmlformats.org/officeDocument/2006/relationships/oleObject" Target="../embeddings/oleObject20.bin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image" Target="../media/image10.png"/><Relationship Id="rId7" Type="http://schemas.openxmlformats.org/officeDocument/2006/relationships/oleObject" Target="../embeddings/oleObject25.bin"/><Relationship Id="rId2" Type="http://schemas.openxmlformats.org/officeDocument/2006/relationships/oleObject" Target="../embeddings/oleObject22.bin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oleObject" Target="../embeddings/oleObject24.bin"/><Relationship Id="rId10" Type="http://schemas.openxmlformats.org/officeDocument/2006/relationships/oleObject" Target="../embeddings/oleObject28.bin"/><Relationship Id="rId4" Type="http://schemas.openxmlformats.org/officeDocument/2006/relationships/oleObject" Target="../embeddings/oleObject23.bin"/><Relationship Id="rId9" Type="http://schemas.openxmlformats.org/officeDocument/2006/relationships/oleObject" Target="../embeddings/oleObject27.bin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IzLPKuAOe50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hyperlink" Target="http://www.dell.com" TargetMode="Externa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31.bin"/><Relationship Id="rId5" Type="http://schemas.openxmlformats.org/officeDocument/2006/relationships/oleObject" Target="../embeddings/oleObject30.bin"/><Relationship Id="rId4" Type="http://schemas.openxmlformats.org/officeDocument/2006/relationships/image" Target="../media/image10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241617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CSCI-1680</a:t>
            </a:r>
            <a:br>
              <a:rPr lang="en-US" dirty="0"/>
            </a:br>
            <a:r>
              <a:rPr lang="en-US" dirty="0"/>
              <a:t>Network Layer:</a:t>
            </a:r>
            <a:br>
              <a:rPr lang="en-US" dirty="0"/>
            </a:br>
            <a:r>
              <a:rPr lang="en-US" dirty="0"/>
              <a:t>Inter-domain Routing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Nick </a:t>
            </a:r>
            <a:r>
              <a:rPr lang="en-US" dirty="0" err="1"/>
              <a:t>DeMarinis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488873" y="6184464"/>
            <a:ext cx="62517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Based partly on lecture notes by </a:t>
            </a:r>
            <a:r>
              <a:rPr lang="en-US" sz="1400" dirty="0" err="1"/>
              <a:t>Rachit</a:t>
            </a:r>
            <a:r>
              <a:rPr lang="en-US" sz="1400" dirty="0"/>
              <a:t> Agarwal, Rodrigo Fonseca, Jennifer Rexford,</a:t>
            </a:r>
          </a:p>
          <a:p>
            <a:r>
              <a:rPr lang="en-US" sz="1400" dirty="0"/>
              <a:t> Rob Sherwood, David </a:t>
            </a:r>
            <a:r>
              <a:rPr lang="en-US" sz="1400" dirty="0" err="1"/>
              <a:t>Mazières</a:t>
            </a:r>
            <a:r>
              <a:rPr lang="en-US" sz="1400" dirty="0"/>
              <a:t>, Phil Levis, John </a:t>
            </a:r>
            <a:r>
              <a:rPr lang="en-US" sz="1400" dirty="0" err="1"/>
              <a:t>Jannotti</a:t>
            </a:r>
            <a:endParaRPr lang="en-US" sz="14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493E175-1BB5-16F9-5EFF-B807BA9045B8}"/>
              </a:ext>
            </a:extLst>
          </p:cNvPr>
          <p:cNvSpPr/>
          <p:nvPr/>
        </p:nvSpPr>
        <p:spPr>
          <a:xfrm>
            <a:off x="5645426" y="155713"/>
            <a:ext cx="6397645" cy="1234777"/>
          </a:xfrm>
          <a:prstGeom prst="roundRect">
            <a:avLst/>
          </a:prstGeom>
          <a:solidFill>
            <a:srgbClr val="22A6F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1" algn="ctr"/>
            <a:r>
              <a:rPr lang="en-US" sz="2400" i="1" u="sng" dirty="0">
                <a:latin typeface="Avenir Book" panose="02000503020000020003" pitchFamily="2" charset="0"/>
              </a:rPr>
              <a:t>A BGP update </a:t>
            </a:r>
          </a:p>
          <a:p>
            <a:pPr lvl="1" algn="ctr"/>
            <a:r>
              <a:rPr lang="en-US" sz="2400" i="1" dirty="0">
                <a:latin typeface="Avenir Book" panose="02000503020000020003" pitchFamily="2" charset="0"/>
              </a:rPr>
              <a:t>“I can reach prefix 128.148.0.0/16 </a:t>
            </a:r>
            <a:br>
              <a:rPr lang="en-US" sz="2400" i="1" dirty="0">
                <a:latin typeface="Avenir Book" panose="02000503020000020003" pitchFamily="2" charset="0"/>
              </a:rPr>
            </a:br>
            <a:r>
              <a:rPr lang="en-US" sz="2400" i="1" dirty="0">
                <a:latin typeface="Avenir Book" panose="02000503020000020003" pitchFamily="2" charset="0"/>
              </a:rPr>
              <a:t>through </a:t>
            </a:r>
            <a:r>
              <a:rPr lang="en-US" sz="2400" i="1" dirty="0" err="1">
                <a:latin typeface="Avenir Book" panose="02000503020000020003" pitchFamily="2" charset="0"/>
              </a:rPr>
              <a:t>ASes</a:t>
            </a:r>
            <a:r>
              <a:rPr lang="en-US" sz="2400" i="1" dirty="0">
                <a:latin typeface="Avenir Book" panose="02000503020000020003" pitchFamily="2" charset="0"/>
              </a:rPr>
              <a:t> 44444 3356 14325 11078”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8B3452-3A0C-B9B0-DBDC-907F5912368B}"/>
              </a:ext>
            </a:extLst>
          </p:cNvPr>
          <p:cNvSpPr txBox="1"/>
          <p:nvPr/>
        </p:nvSpPr>
        <p:spPr>
          <a:xfrm>
            <a:off x="331305" y="583096"/>
            <a:ext cx="4418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latin typeface="Avenir Book" charset="0"/>
                <a:ea typeface="Avenir Book" charset="0"/>
                <a:cs typeface="Avenir Book" charset="0"/>
              </a:rPr>
              <a:t>Key policy questions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E14835-90F9-F348-9834-803A8DF18973}"/>
              </a:ext>
            </a:extLst>
          </p:cNvPr>
          <p:cNvSpPr txBox="1"/>
          <p:nvPr/>
        </p:nvSpPr>
        <p:spPr>
          <a:xfrm>
            <a:off x="331305" y="2425934"/>
            <a:ext cx="1150982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i="1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“How to use </a:t>
            </a:r>
            <a:r>
              <a:rPr lang="en-US" sz="3200" i="1" dirty="0">
                <a:latin typeface="Avenir Book" charset="0"/>
                <a:ea typeface="Avenir Book" charset="0"/>
                <a:cs typeface="Avenir Book" charset="0"/>
              </a:rPr>
              <a:t>route </a:t>
            </a:r>
            <a:r>
              <a:rPr lang="en-US" sz="3200" i="1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info to update forwarding tables?”</a:t>
            </a:r>
          </a:p>
          <a:p>
            <a:pPr algn="ctr"/>
            <a:endParaRPr lang="en-US" sz="3200" i="1" dirty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endParaRPr lang="en-US" sz="3200" i="1" dirty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endParaRPr lang="en-US" sz="3200" i="1" dirty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sz="3200" i="1" dirty="0">
                <a:latin typeface="Avenir Book" charset="0"/>
                <a:ea typeface="Avenir Book" charset="0"/>
                <a:cs typeface="Avenir Book" charset="0"/>
              </a:rPr>
              <a:t>“</a:t>
            </a:r>
            <a:r>
              <a:rPr lang="en-US" sz="3200" i="1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What routing info to send to neighbors?”</a:t>
            </a:r>
          </a:p>
        </p:txBody>
      </p:sp>
    </p:spTree>
    <p:extLst>
      <p:ext uri="{BB962C8B-B14F-4D97-AF65-F5344CB8AC3E}">
        <p14:creationId xmlns:p14="http://schemas.microsoft.com/office/powerpoint/2010/main" val="2637405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Route Engineering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Route filtering</a:t>
            </a:r>
          </a:p>
          <a:p>
            <a:r>
              <a:rPr lang="en-US" dirty="0"/>
              <a:t>Setting weights</a:t>
            </a:r>
          </a:p>
          <a:p>
            <a:r>
              <a:rPr lang="en-US" dirty="0"/>
              <a:t>More specific routes: longest prefix</a:t>
            </a:r>
          </a:p>
          <a:p>
            <a:r>
              <a:rPr lang="en-US" dirty="0"/>
              <a:t>AS </a:t>
            </a:r>
            <a:r>
              <a:rPr lang="en-US" dirty="0" err="1"/>
              <a:t>prepending</a:t>
            </a:r>
            <a:r>
              <a:rPr lang="en-US" dirty="0"/>
              <a:t>: “477 477 477 477”</a:t>
            </a:r>
          </a:p>
          <a:p>
            <a:r>
              <a:rPr lang="en-US" dirty="0"/>
              <a:t>More of an art than science</a:t>
            </a:r>
          </a:p>
        </p:txBody>
      </p:sp>
    </p:spTree>
    <p:extLst>
      <p:ext uri="{BB962C8B-B14F-4D97-AF65-F5344CB8AC3E}">
        <p14:creationId xmlns:p14="http://schemas.microsoft.com/office/powerpoint/2010/main" val="157542295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Unstable Configurations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11400" y="1509686"/>
            <a:ext cx="7569200" cy="595970"/>
          </a:xfrm>
        </p:spPr>
        <p:txBody>
          <a:bodyPr>
            <a:normAutofit fontScale="92500"/>
          </a:bodyPr>
          <a:lstStyle/>
          <a:p>
            <a:r>
              <a:rPr lang="en-US" dirty="0"/>
              <a:t>Due to policy conflicts (Dispute Wheel)</a:t>
            </a:r>
          </a:p>
        </p:txBody>
      </p:sp>
      <p:sp>
        <p:nvSpPr>
          <p:cNvPr id="4" name="Line 3"/>
          <p:cNvSpPr>
            <a:spLocks noChangeShapeType="1"/>
          </p:cNvSpPr>
          <p:nvPr/>
        </p:nvSpPr>
        <p:spPr bwMode="auto">
          <a:xfrm flipH="1" flipV="1">
            <a:off x="6161088" y="2900423"/>
            <a:ext cx="1752600" cy="2057400"/>
          </a:xfrm>
          <a:prstGeom prst="line">
            <a:avLst/>
          </a:prstGeom>
          <a:noFill/>
          <a:ln w="76200">
            <a:solidFill>
              <a:srgbClr val="FF0033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2400">
              <a:latin typeface="Minion Pro"/>
              <a:cs typeface="Minion Pro"/>
            </a:endParaRP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 flipH="1">
            <a:off x="3951288" y="2900423"/>
            <a:ext cx="1828800" cy="2209800"/>
          </a:xfrm>
          <a:prstGeom prst="line">
            <a:avLst/>
          </a:prstGeom>
          <a:noFill/>
          <a:ln w="76200">
            <a:solidFill>
              <a:srgbClr val="FF0033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2400">
              <a:latin typeface="Minion Pro"/>
              <a:cs typeface="Minion Pro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5932488" y="2671823"/>
            <a:ext cx="0" cy="1143000"/>
          </a:xfrm>
          <a:prstGeom prst="line">
            <a:avLst/>
          </a:prstGeom>
          <a:noFill/>
          <a:ln w="76200">
            <a:solidFill>
              <a:srgbClr val="FF0033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2400">
              <a:latin typeface="Minion Pro"/>
              <a:cs typeface="Minion Pro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5246688" y="2519423"/>
            <a:ext cx="1358900" cy="8255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Minion Pro"/>
              <a:cs typeface="Minion Pro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780089" y="2748024"/>
            <a:ext cx="333681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2400">
                <a:solidFill>
                  <a:schemeClr val="bg1"/>
                </a:solidFill>
                <a:latin typeface="Minion Pro"/>
                <a:cs typeface="Minion Pro"/>
              </a:rPr>
              <a:t>2</a:t>
            </a: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 flipH="1">
            <a:off x="4637088" y="4272023"/>
            <a:ext cx="1219200" cy="609600"/>
          </a:xfrm>
          <a:prstGeom prst="line">
            <a:avLst/>
          </a:prstGeom>
          <a:noFill/>
          <a:ln w="76200">
            <a:solidFill>
              <a:srgbClr val="FF0033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2400">
              <a:latin typeface="Minion Pro"/>
              <a:cs typeface="Minion Pro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H="1" flipV="1">
            <a:off x="6465888" y="4424423"/>
            <a:ext cx="914400" cy="457200"/>
          </a:xfrm>
          <a:prstGeom prst="line">
            <a:avLst/>
          </a:prstGeom>
          <a:noFill/>
          <a:ln w="76200">
            <a:solidFill>
              <a:srgbClr val="FF0033"/>
            </a:solidFill>
            <a:round/>
            <a:headEnd type="none" w="sm" len="sm"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2400">
              <a:latin typeface="Minion Pro"/>
              <a:cs typeface="Minion Pro"/>
            </a:endParaRP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flipH="1">
            <a:off x="3951288" y="5034023"/>
            <a:ext cx="4114800" cy="0"/>
          </a:xfrm>
          <a:prstGeom prst="line">
            <a:avLst/>
          </a:prstGeom>
          <a:noFill/>
          <a:ln w="76200">
            <a:solidFill>
              <a:srgbClr val="FF00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2400">
              <a:latin typeface="Minion Pro"/>
              <a:cs typeface="Minion Pro"/>
            </a:endParaRPr>
          </a:p>
        </p:txBody>
      </p:sp>
      <p:sp>
        <p:nvSpPr>
          <p:cNvPr id="12" name="Oval 11"/>
          <p:cNvSpPr>
            <a:spLocks noChangeArrowheads="1"/>
          </p:cNvSpPr>
          <p:nvPr/>
        </p:nvSpPr>
        <p:spPr bwMode="auto">
          <a:xfrm>
            <a:off x="5329238" y="3821173"/>
            <a:ext cx="1358900" cy="8255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Minion Pro"/>
              <a:cs typeface="Minion Pro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780089" y="3967224"/>
            <a:ext cx="339837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2400">
                <a:solidFill>
                  <a:schemeClr val="bg1"/>
                </a:solidFill>
                <a:latin typeface="Minion Pro"/>
                <a:cs typeface="Minion Pro"/>
              </a:rPr>
              <a:t>0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6999288" y="4500623"/>
            <a:ext cx="1358900" cy="825500"/>
          </a:xfrm>
          <a:prstGeom prst="ellipse">
            <a:avLst/>
          </a:prstGeom>
          <a:solidFill>
            <a:schemeClr val="accent2"/>
          </a:solidFill>
          <a:ln w="12700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400">
              <a:latin typeface="Minion Pro"/>
              <a:cs typeface="Minion Pro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8447089" y="5034024"/>
            <a:ext cx="333681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2400">
                <a:latin typeface="Minion Pro"/>
                <a:cs typeface="Minion Pro"/>
              </a:rPr>
              <a:t>3</a:t>
            </a:r>
          </a:p>
        </p:txBody>
      </p:sp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3417888" y="4576823"/>
            <a:ext cx="1358900" cy="825500"/>
            <a:chOff x="724" y="2692"/>
            <a:chExt cx="856" cy="520"/>
          </a:xfrm>
        </p:grpSpPr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724" y="2692"/>
              <a:ext cx="856" cy="520"/>
            </a:xfrm>
            <a:prstGeom prst="ellipse">
              <a:avLst/>
            </a:prstGeom>
            <a:solidFill>
              <a:schemeClr val="accent2"/>
            </a:solidFill>
            <a:ln w="12700">
              <a:solidFill>
                <a:schemeClr val="accent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Minion Pro"/>
                <a:cs typeface="Minion Pro"/>
              </a:endParaRPr>
            </a:p>
          </p:txBody>
        </p:sp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1056" y="2784"/>
              <a:ext cx="210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 algn="l"/>
              <a:r>
                <a:rPr lang="en-US" sz="2400">
                  <a:solidFill>
                    <a:schemeClr val="bg1"/>
                  </a:solidFill>
                  <a:latin typeface="Minion Pro"/>
                  <a:cs typeface="Minion Pro"/>
                </a:rPr>
                <a:t>1</a:t>
              </a:r>
            </a:p>
          </p:txBody>
        </p:sp>
      </p:grpSp>
      <p:sp>
        <p:nvSpPr>
          <p:cNvPr id="19" name="Rectangle 18"/>
          <p:cNvSpPr>
            <a:spLocks noChangeArrowheads="1"/>
          </p:cNvSpPr>
          <p:nvPr/>
        </p:nvSpPr>
        <p:spPr bwMode="auto">
          <a:xfrm>
            <a:off x="6770689" y="2367024"/>
            <a:ext cx="775853" cy="831639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2400" dirty="0">
                <a:latin typeface="Minion Pro"/>
                <a:cs typeface="Minion Pro"/>
              </a:rPr>
              <a:t>2 1 0</a:t>
            </a:r>
          </a:p>
          <a:p>
            <a:pPr algn="l"/>
            <a:r>
              <a:rPr lang="en-US" sz="2400" dirty="0">
                <a:latin typeface="Minion Pro"/>
                <a:cs typeface="Minion Pro"/>
              </a:rPr>
              <a:t>2 0</a:t>
            </a:r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2427289" y="4500624"/>
            <a:ext cx="775853" cy="831639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2400">
                <a:latin typeface="Minion Pro"/>
                <a:cs typeface="Minion Pro"/>
              </a:rPr>
              <a:t>1 3 0</a:t>
            </a:r>
          </a:p>
          <a:p>
            <a:pPr algn="l"/>
            <a:r>
              <a:rPr lang="en-US" sz="2400">
                <a:latin typeface="Minion Pro"/>
                <a:cs typeface="Minion Pro"/>
              </a:rPr>
              <a:t>1 0</a:t>
            </a:r>
          </a:p>
        </p:txBody>
      </p:sp>
      <p:sp>
        <p:nvSpPr>
          <p:cNvPr id="21" name="Rectangle 20"/>
          <p:cNvSpPr>
            <a:spLocks noChangeArrowheads="1"/>
          </p:cNvSpPr>
          <p:nvPr/>
        </p:nvSpPr>
        <p:spPr bwMode="auto">
          <a:xfrm>
            <a:off x="8675689" y="4348224"/>
            <a:ext cx="775853" cy="831639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2400">
                <a:latin typeface="Minion Pro"/>
                <a:cs typeface="Minion Pro"/>
              </a:rPr>
              <a:t>3 2 0</a:t>
            </a:r>
          </a:p>
          <a:p>
            <a:pPr algn="l"/>
            <a:r>
              <a:rPr lang="en-US" sz="2400">
                <a:latin typeface="Minion Pro"/>
                <a:cs typeface="Minion Pro"/>
              </a:rPr>
              <a:t>3 0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8599489" y="3129024"/>
            <a:ext cx="339837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2400">
                <a:latin typeface="Minion Pro"/>
                <a:cs typeface="Minion Pro"/>
              </a:rPr>
              <a:t>4</a:t>
            </a:r>
          </a:p>
        </p:txBody>
      </p:sp>
      <p:sp>
        <p:nvSpPr>
          <p:cNvPr id="23" name="Rectangle 22"/>
          <p:cNvSpPr>
            <a:spLocks noChangeArrowheads="1"/>
          </p:cNvSpPr>
          <p:nvPr/>
        </p:nvSpPr>
        <p:spPr bwMode="auto">
          <a:xfrm>
            <a:off x="7456489" y="4653024"/>
            <a:ext cx="333681" cy="462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/>
          <a:p>
            <a:pPr algn="l"/>
            <a:r>
              <a:rPr lang="en-US" sz="2400">
                <a:solidFill>
                  <a:schemeClr val="bg1"/>
                </a:solidFill>
                <a:latin typeface="Minion Pro"/>
                <a:cs typeface="Minion Pro"/>
              </a:rPr>
              <a:t>3</a:t>
            </a:r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 flipV="1">
            <a:off x="4695827" y="4329174"/>
            <a:ext cx="573087" cy="307975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2400">
              <a:latin typeface="Minion Pro"/>
              <a:cs typeface="Minion Pro"/>
            </a:endParaRPr>
          </a:p>
        </p:txBody>
      </p:sp>
      <p:sp>
        <p:nvSpPr>
          <p:cNvPr id="25" name="Line 24"/>
          <p:cNvSpPr>
            <a:spLocks noChangeShapeType="1"/>
          </p:cNvSpPr>
          <p:nvPr/>
        </p:nvSpPr>
        <p:spPr bwMode="auto">
          <a:xfrm>
            <a:off x="6137277" y="3379848"/>
            <a:ext cx="22225" cy="407988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2400">
              <a:latin typeface="Minion Pro"/>
              <a:cs typeface="Minion Pro"/>
            </a:endParaRPr>
          </a:p>
        </p:txBody>
      </p:sp>
      <p:sp>
        <p:nvSpPr>
          <p:cNvPr id="26" name="Line 25"/>
          <p:cNvSpPr>
            <a:spLocks noChangeShapeType="1"/>
          </p:cNvSpPr>
          <p:nvPr/>
        </p:nvSpPr>
        <p:spPr bwMode="auto">
          <a:xfrm flipH="1" flipV="1">
            <a:off x="6478589" y="4602223"/>
            <a:ext cx="430213" cy="19685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en-US" sz="2400">
              <a:latin typeface="Minion Pro"/>
              <a:cs typeface="Minion Pro"/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894263" y="4659373"/>
            <a:ext cx="1944688" cy="293688"/>
          </a:xfrm>
          <a:custGeom>
            <a:avLst/>
            <a:gdLst>
              <a:gd name="T0" fmla="*/ 0 w 1225"/>
              <a:gd name="T1" fmla="*/ 242888 h 185"/>
              <a:gd name="T2" fmla="*/ 1708150 w 1225"/>
              <a:gd name="T3" fmla="*/ 254000 h 185"/>
              <a:gd name="T4" fmla="*/ 1420813 w 1225"/>
              <a:gd name="T5" fmla="*/ 0 h 185"/>
              <a:gd name="T6" fmla="*/ 0 60000 65536"/>
              <a:gd name="T7" fmla="*/ 0 60000 65536"/>
              <a:gd name="T8" fmla="*/ 0 60000 65536"/>
              <a:gd name="T9" fmla="*/ 0 w 1225"/>
              <a:gd name="T10" fmla="*/ 0 h 185"/>
              <a:gd name="T11" fmla="*/ 1225 w 1225"/>
              <a:gd name="T12" fmla="*/ 185 h 1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25" h="185">
                <a:moveTo>
                  <a:pt x="0" y="153"/>
                </a:moveTo>
                <a:cubicBezTo>
                  <a:pt x="463" y="169"/>
                  <a:pt x="927" y="185"/>
                  <a:pt x="1076" y="160"/>
                </a:cubicBezTo>
                <a:cubicBezTo>
                  <a:pt x="1225" y="135"/>
                  <a:pt x="1060" y="67"/>
                  <a:pt x="895" y="0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latin typeface="Minion Pro"/>
              <a:cs typeface="Minion Pro"/>
            </a:endParaRPr>
          </a:p>
        </p:txBody>
      </p:sp>
      <p:sp>
        <p:nvSpPr>
          <p:cNvPr id="28" name="Freeform 27"/>
          <p:cNvSpPr>
            <a:spLocks/>
          </p:cNvSpPr>
          <p:nvPr/>
        </p:nvSpPr>
        <p:spPr bwMode="auto">
          <a:xfrm>
            <a:off x="4643438" y="3336986"/>
            <a:ext cx="933450" cy="1219200"/>
          </a:xfrm>
          <a:custGeom>
            <a:avLst/>
            <a:gdLst>
              <a:gd name="T0" fmla="*/ 933450 w 588"/>
              <a:gd name="T1" fmla="*/ 0 h 768"/>
              <a:gd name="T2" fmla="*/ 52388 w 588"/>
              <a:gd name="T3" fmla="*/ 1079500 h 768"/>
              <a:gd name="T4" fmla="*/ 614363 w 588"/>
              <a:gd name="T5" fmla="*/ 838200 h 768"/>
              <a:gd name="T6" fmla="*/ 0 60000 65536"/>
              <a:gd name="T7" fmla="*/ 0 60000 65536"/>
              <a:gd name="T8" fmla="*/ 0 60000 65536"/>
              <a:gd name="T9" fmla="*/ 0 w 588"/>
              <a:gd name="T10" fmla="*/ 0 h 768"/>
              <a:gd name="T11" fmla="*/ 588 w 588"/>
              <a:gd name="T12" fmla="*/ 768 h 7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88" h="768">
                <a:moveTo>
                  <a:pt x="588" y="0"/>
                </a:moveTo>
                <a:cubicBezTo>
                  <a:pt x="327" y="296"/>
                  <a:pt x="66" y="592"/>
                  <a:pt x="33" y="680"/>
                </a:cubicBezTo>
                <a:cubicBezTo>
                  <a:pt x="0" y="768"/>
                  <a:pt x="193" y="648"/>
                  <a:pt x="387" y="528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latin typeface="Minion Pro"/>
              <a:cs typeface="Minion Pro"/>
            </a:endParaRPr>
          </a:p>
        </p:txBody>
      </p:sp>
      <p:sp>
        <p:nvSpPr>
          <p:cNvPr id="29" name="Freeform 28"/>
          <p:cNvSpPr>
            <a:spLocks/>
          </p:cNvSpPr>
          <p:nvPr/>
        </p:nvSpPr>
        <p:spPr bwMode="auto">
          <a:xfrm>
            <a:off x="6226177" y="3244911"/>
            <a:ext cx="1157287" cy="1238250"/>
          </a:xfrm>
          <a:custGeom>
            <a:avLst/>
            <a:gdLst>
              <a:gd name="T0" fmla="*/ 1157287 w 729"/>
              <a:gd name="T1" fmla="*/ 1238250 h 780"/>
              <a:gd name="T2" fmla="*/ 177800 w 729"/>
              <a:gd name="T3" fmla="*/ 125413 h 780"/>
              <a:gd name="T4" fmla="*/ 88900 w 729"/>
              <a:gd name="T5" fmla="*/ 488950 h 780"/>
              <a:gd name="T6" fmla="*/ 0 60000 65536"/>
              <a:gd name="T7" fmla="*/ 0 60000 65536"/>
              <a:gd name="T8" fmla="*/ 0 60000 65536"/>
              <a:gd name="T9" fmla="*/ 0 w 729"/>
              <a:gd name="T10" fmla="*/ 0 h 780"/>
              <a:gd name="T11" fmla="*/ 729 w 729"/>
              <a:gd name="T12" fmla="*/ 780 h 78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9" h="780">
                <a:moveTo>
                  <a:pt x="729" y="780"/>
                </a:moveTo>
                <a:cubicBezTo>
                  <a:pt x="476" y="469"/>
                  <a:pt x="224" y="158"/>
                  <a:pt x="112" y="79"/>
                </a:cubicBezTo>
                <a:cubicBezTo>
                  <a:pt x="0" y="0"/>
                  <a:pt x="28" y="154"/>
                  <a:pt x="56" y="308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2400">
              <a:latin typeface="Minion Pro"/>
              <a:cs typeface="Minion Pro"/>
            </a:endParaRPr>
          </a:p>
        </p:txBody>
      </p:sp>
    </p:spTree>
    <p:extLst>
      <p:ext uri="{BB962C8B-B14F-4D97-AF65-F5344CB8AC3E}">
        <p14:creationId xmlns:p14="http://schemas.microsoft.com/office/powerpoint/2010/main" val="335287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5" grpId="2" animBg="1"/>
      <p:bldP spid="26" grpId="0" animBg="1"/>
      <p:bldP spid="27" grpId="0" animBg="1"/>
      <p:bldP spid="28" grpId="0" animBg="1"/>
      <p:bldP spid="28" grpId="1" animBg="1"/>
      <p:bldP spid="29" grpId="0" animBg="1"/>
      <p:bldP spid="29" grpId="1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Avoiding BGP Instabilities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Detecting conflicting policies</a:t>
            </a:r>
          </a:p>
          <a:p>
            <a:pPr lvl="1"/>
            <a:r>
              <a:rPr lang="en-US" dirty="0"/>
              <a:t>Centralized: NP-Complete problem!</a:t>
            </a:r>
          </a:p>
          <a:p>
            <a:pPr lvl="1"/>
            <a:r>
              <a:rPr lang="en-US" dirty="0"/>
              <a:t>Distributed: open research problem</a:t>
            </a:r>
          </a:p>
          <a:p>
            <a:pPr lvl="1"/>
            <a:r>
              <a:rPr lang="en-US" dirty="0"/>
              <a:t>Requires too much cooperation</a:t>
            </a:r>
          </a:p>
          <a:p>
            <a:r>
              <a:rPr lang="en-US" dirty="0"/>
              <a:t>Detecting oscillations</a:t>
            </a:r>
          </a:p>
          <a:p>
            <a:pPr lvl="1"/>
            <a:r>
              <a:rPr lang="en-US" dirty="0"/>
              <a:t>Monitoring for repetitive BGP messages</a:t>
            </a:r>
          </a:p>
          <a:p>
            <a:r>
              <a:rPr lang="en-US" dirty="0"/>
              <a:t>Restricted routing policies and topologies</a:t>
            </a:r>
          </a:p>
          <a:p>
            <a:pPr lvl="1"/>
            <a:r>
              <a:rPr lang="en-US" dirty="0"/>
              <a:t>Some topologies / policies proven to be safe*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83544" y="5994638"/>
            <a:ext cx="5014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</a:t>
            </a:r>
            <a:r>
              <a:rPr lang="en-US" dirty="0" err="1"/>
              <a:t>Gao</a:t>
            </a:r>
            <a:r>
              <a:rPr lang="en-US" dirty="0"/>
              <a:t> &amp; Rexford, “Stable Internet Routing </a:t>
            </a:r>
          </a:p>
          <a:p>
            <a:r>
              <a:rPr lang="en-US" dirty="0"/>
              <a:t>without Global Coordination”, IEEE/ACM </a:t>
            </a:r>
            <a:r>
              <a:rPr lang="en-US" dirty="0" err="1"/>
              <a:t>ToN</a:t>
            </a:r>
            <a:r>
              <a:rPr lang="en-US" dirty="0"/>
              <a:t>, 2001 </a:t>
            </a:r>
          </a:p>
        </p:txBody>
      </p:sp>
    </p:spTree>
    <p:extLst>
      <p:ext uri="{BB962C8B-B14F-4D97-AF65-F5344CB8AC3E}">
        <p14:creationId xmlns:p14="http://schemas.microsoft.com/office/powerpoint/2010/main" val="56752052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</a:t>
            </a:r>
            <a:r>
              <a:rPr lang="en-US" dirty="0" err="1"/>
              <a:t>iBGP</a:t>
            </a:r>
            <a:r>
              <a:rPr lang="en-US" dirty="0"/>
              <a:t>: route reflectors</a:t>
            </a:r>
          </a:p>
        </p:txBody>
      </p:sp>
      <p:pic>
        <p:nvPicPr>
          <p:cNvPr id="4" name="Content Placeholder 3" descr="route-reflectors.pd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75150" y="2593181"/>
            <a:ext cx="3441700" cy="2540000"/>
          </a:xfr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88392698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Scaling </a:t>
            </a:r>
            <a:r>
              <a:rPr lang="en-US" dirty="0" err="1"/>
              <a:t>iBGP</a:t>
            </a:r>
            <a:r>
              <a:rPr lang="en-US" dirty="0"/>
              <a:t>: route reflectors</a:t>
            </a:r>
          </a:p>
        </p:txBody>
      </p:sp>
      <p:pic>
        <p:nvPicPr>
          <p:cNvPr id="4" name="Content Placeholder 3" descr="route-reflectors-good.pdf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87850" y="2593181"/>
            <a:ext cx="3416300" cy="2540000"/>
          </a:xfr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val="29764627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Multiple Stable Configurations</a:t>
            </a:r>
            <a:br>
              <a:rPr lang="en-US" dirty="0"/>
            </a:br>
            <a:r>
              <a:rPr lang="en-US" dirty="0"/>
              <a:t>BGP </a:t>
            </a:r>
            <a:r>
              <a:rPr lang="en-US" dirty="0" err="1"/>
              <a:t>Wedgies</a:t>
            </a:r>
            <a:r>
              <a:rPr lang="en-US" dirty="0"/>
              <a:t> [RFC 4264]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Typical policy: </a:t>
            </a:r>
          </a:p>
          <a:p>
            <a:pPr lvl="1"/>
            <a:r>
              <a:rPr lang="en-US" dirty="0"/>
              <a:t>Prefer routes from customers</a:t>
            </a:r>
          </a:p>
          <a:p>
            <a:pPr lvl="1"/>
            <a:r>
              <a:rPr lang="en-US" dirty="0"/>
              <a:t>Then prefer shortest paths</a:t>
            </a:r>
          </a:p>
        </p:txBody>
      </p:sp>
    </p:spTree>
    <p:extLst>
      <p:ext uri="{BB962C8B-B14F-4D97-AF65-F5344CB8AC3E}">
        <p14:creationId xmlns:p14="http://schemas.microsoft.com/office/powerpoint/2010/main" val="4062812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BGP </a:t>
            </a:r>
            <a:r>
              <a:rPr lang="en-US" dirty="0" err="1"/>
              <a:t>Wedgies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5407116" y="5545044"/>
            <a:ext cx="862241" cy="72178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Minion Pro"/>
                <a:cs typeface="Minion Pro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6996490" y="4460790"/>
            <a:ext cx="862241" cy="72178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Minion Pro"/>
                <a:cs typeface="Minion Pro"/>
              </a:rPr>
              <a:t>5</a:t>
            </a:r>
          </a:p>
        </p:txBody>
      </p:sp>
      <p:sp>
        <p:nvSpPr>
          <p:cNvPr id="6" name="Oval 5"/>
          <p:cNvSpPr/>
          <p:nvPr/>
        </p:nvSpPr>
        <p:spPr>
          <a:xfrm>
            <a:off x="3654690" y="4460790"/>
            <a:ext cx="862241" cy="72178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Minion Pro"/>
                <a:cs typeface="Minion Pro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3654690" y="1872496"/>
            <a:ext cx="862241" cy="72178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Minion Pro"/>
                <a:cs typeface="Minion Pro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6996490" y="1872496"/>
            <a:ext cx="862241" cy="72178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Minion Pro"/>
                <a:cs typeface="Minion Pro"/>
              </a:rPr>
              <a:t>4</a:t>
            </a:r>
          </a:p>
        </p:txBody>
      </p:sp>
      <p:cxnSp>
        <p:nvCxnSpPr>
          <p:cNvPr id="10" name="Straight Arrow Connector 9"/>
          <p:cNvCxnSpPr>
            <a:stCxn id="7" idx="4"/>
            <a:endCxn id="6" idx="0"/>
          </p:cNvCxnSpPr>
          <p:nvPr/>
        </p:nvCxnSpPr>
        <p:spPr>
          <a:xfrm>
            <a:off x="4085810" y="2594283"/>
            <a:ext cx="0" cy="1866507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3"/>
            <a:endCxn id="4" idx="7"/>
          </p:cNvCxnSpPr>
          <p:nvPr/>
        </p:nvCxnSpPr>
        <p:spPr>
          <a:xfrm flipH="1">
            <a:off x="6143085" y="5076874"/>
            <a:ext cx="979677" cy="573873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4"/>
            <a:endCxn id="5" idx="0"/>
          </p:cNvCxnSpPr>
          <p:nvPr/>
        </p:nvCxnSpPr>
        <p:spPr>
          <a:xfrm>
            <a:off x="7427610" y="2594283"/>
            <a:ext cx="0" cy="1866507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2"/>
            <a:endCxn id="7" idx="6"/>
          </p:cNvCxnSpPr>
          <p:nvPr/>
        </p:nvCxnSpPr>
        <p:spPr>
          <a:xfrm flipH="1">
            <a:off x="4516931" y="2233389"/>
            <a:ext cx="2479559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6" idx="5"/>
            <a:endCxn id="4" idx="1"/>
          </p:cNvCxnSpPr>
          <p:nvPr/>
        </p:nvCxnSpPr>
        <p:spPr>
          <a:xfrm>
            <a:off x="4390659" y="5076874"/>
            <a:ext cx="1142729" cy="573873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309463" y="5650747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Minion Pro"/>
                <a:cs typeface="Minion Pro"/>
              </a:rPr>
              <a:t>1.2.0.0/16: 1</a:t>
            </a:r>
          </a:p>
          <a:p>
            <a:pPr algn="ctr"/>
            <a:r>
              <a:rPr lang="en-US" dirty="0">
                <a:latin typeface="Minion Pro"/>
                <a:cs typeface="Minion Pro"/>
              </a:rPr>
              <a:t>Primary Path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11890" y="5566387"/>
            <a:ext cx="18415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Minion Pro"/>
                <a:cs typeface="Minion Pro"/>
              </a:rPr>
              <a:t>1.2.0.0/16: 1 1 1 1</a:t>
            </a:r>
          </a:p>
          <a:p>
            <a:pPr algn="ctr"/>
            <a:r>
              <a:rPr lang="en-US" dirty="0">
                <a:latin typeface="Minion Pro"/>
                <a:cs typeface="Minion Pro"/>
              </a:rPr>
              <a:t>(Backup Path)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6066940" y="4992473"/>
            <a:ext cx="979677" cy="57387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7293938" y="2594283"/>
            <a:ext cx="0" cy="186650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516931" y="2367085"/>
            <a:ext cx="2479559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219482" y="2594283"/>
            <a:ext cx="0" cy="186650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808604" y="4199179"/>
            <a:ext cx="6298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CC33"/>
                </a:solidFill>
                <a:latin typeface="Minion Pro"/>
                <a:cs typeface="Minion Pro"/>
              </a:rPr>
              <a:t>5 1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858731" y="1893963"/>
            <a:ext cx="8929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CC33"/>
                </a:solidFill>
                <a:latin typeface="Minion Pro"/>
                <a:cs typeface="Minion Pro"/>
              </a:rPr>
              <a:t>4 5 1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521204" y="1608467"/>
            <a:ext cx="1156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CC33"/>
                </a:solidFill>
                <a:latin typeface="Minion Pro"/>
                <a:cs typeface="Minion Pro"/>
              </a:rPr>
              <a:t>3 4 5 1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352536" y="4199179"/>
            <a:ext cx="14193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CC33"/>
                </a:solidFill>
                <a:latin typeface="Minion Pro"/>
                <a:cs typeface="Minion Pro"/>
              </a:rPr>
              <a:t>2 3 4 5 1</a:t>
            </a:r>
          </a:p>
        </p:txBody>
      </p:sp>
      <p:sp>
        <p:nvSpPr>
          <p:cNvPr id="41" name="Explosion 2 40"/>
          <p:cNvSpPr/>
          <p:nvPr/>
        </p:nvSpPr>
        <p:spPr>
          <a:xfrm rot="1576846">
            <a:off x="6393638" y="5187745"/>
            <a:ext cx="606425" cy="452437"/>
          </a:xfrm>
          <a:prstGeom prst="irregularSeal2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nion Pro"/>
              <a:cs typeface="Minion Pro"/>
            </a:endParaRPr>
          </a:p>
        </p:txBody>
      </p:sp>
    </p:spTree>
    <p:extLst>
      <p:ext uri="{BB962C8B-B14F-4D97-AF65-F5344CB8AC3E}">
        <p14:creationId xmlns:p14="http://schemas.microsoft.com/office/powerpoint/2010/main" val="2084597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41" grpId="0" animBg="1"/>
    </p:bld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BGP </a:t>
            </a:r>
            <a:r>
              <a:rPr lang="en-US" dirty="0" err="1"/>
              <a:t>Wedgies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5407116" y="5545044"/>
            <a:ext cx="862241" cy="72178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Minion Pro"/>
                <a:cs typeface="Minion Pro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6996490" y="4460790"/>
            <a:ext cx="862241" cy="72178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Minion Pro"/>
                <a:cs typeface="Minion Pro"/>
              </a:rPr>
              <a:t>5</a:t>
            </a:r>
          </a:p>
        </p:txBody>
      </p:sp>
      <p:sp>
        <p:nvSpPr>
          <p:cNvPr id="6" name="Oval 5"/>
          <p:cNvSpPr/>
          <p:nvPr/>
        </p:nvSpPr>
        <p:spPr>
          <a:xfrm>
            <a:off x="3654690" y="4460790"/>
            <a:ext cx="862241" cy="72178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Minion Pro"/>
                <a:cs typeface="Minion Pro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3654690" y="1872496"/>
            <a:ext cx="862241" cy="72178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Minion Pro"/>
                <a:cs typeface="Minion Pro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6996490" y="1872496"/>
            <a:ext cx="862241" cy="72178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Minion Pro"/>
                <a:cs typeface="Minion Pro"/>
              </a:rPr>
              <a:t>4</a:t>
            </a:r>
          </a:p>
        </p:txBody>
      </p:sp>
      <p:cxnSp>
        <p:nvCxnSpPr>
          <p:cNvPr id="10" name="Straight Arrow Connector 9"/>
          <p:cNvCxnSpPr>
            <a:stCxn id="7" idx="4"/>
            <a:endCxn id="6" idx="0"/>
          </p:cNvCxnSpPr>
          <p:nvPr/>
        </p:nvCxnSpPr>
        <p:spPr>
          <a:xfrm>
            <a:off x="4085810" y="2594283"/>
            <a:ext cx="0" cy="1866507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3"/>
            <a:endCxn id="4" idx="7"/>
          </p:cNvCxnSpPr>
          <p:nvPr/>
        </p:nvCxnSpPr>
        <p:spPr>
          <a:xfrm flipH="1">
            <a:off x="6143085" y="5076874"/>
            <a:ext cx="979677" cy="573873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4"/>
            <a:endCxn id="5" idx="0"/>
          </p:cNvCxnSpPr>
          <p:nvPr/>
        </p:nvCxnSpPr>
        <p:spPr>
          <a:xfrm>
            <a:off x="7427610" y="2594283"/>
            <a:ext cx="0" cy="1866507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2"/>
            <a:endCxn id="7" idx="6"/>
          </p:cNvCxnSpPr>
          <p:nvPr/>
        </p:nvCxnSpPr>
        <p:spPr>
          <a:xfrm flipH="1">
            <a:off x="4516931" y="2233389"/>
            <a:ext cx="2479559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6" idx="5"/>
            <a:endCxn id="4" idx="1"/>
          </p:cNvCxnSpPr>
          <p:nvPr/>
        </p:nvCxnSpPr>
        <p:spPr>
          <a:xfrm>
            <a:off x="4390659" y="5076874"/>
            <a:ext cx="1142729" cy="573873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309463" y="5650747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Minion Pro"/>
                <a:cs typeface="Minion Pro"/>
              </a:rPr>
              <a:t>1.2.0.0/16: 1</a:t>
            </a:r>
          </a:p>
          <a:p>
            <a:pPr algn="ctr"/>
            <a:r>
              <a:rPr lang="en-US" dirty="0">
                <a:latin typeface="Minion Pro"/>
                <a:cs typeface="Minion Pro"/>
              </a:rPr>
              <a:t>Primary Path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38090" y="5566387"/>
            <a:ext cx="1789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Minion Pro"/>
                <a:cs typeface="Minion Pro"/>
              </a:rPr>
              <a:t>1.2.0.0/16: 1 1 1 1</a:t>
            </a:r>
          </a:p>
          <a:p>
            <a:pPr algn="ctr"/>
            <a:r>
              <a:rPr lang="en-US" dirty="0">
                <a:latin typeface="Minion Pro"/>
                <a:cs typeface="Minion Pro"/>
              </a:rPr>
              <a:t>(Backup Path)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7293938" y="2594283"/>
            <a:ext cx="0" cy="1866507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516931" y="2367085"/>
            <a:ext cx="2479559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219482" y="2594283"/>
            <a:ext cx="0" cy="1866507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858731" y="4199179"/>
            <a:ext cx="21340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CC33"/>
                </a:solidFill>
                <a:latin typeface="Minion Pro"/>
                <a:cs typeface="Minion Pro"/>
              </a:rPr>
              <a:t>5 4 3 2 1 1 1 1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858731" y="1893963"/>
            <a:ext cx="1880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CC33"/>
                </a:solidFill>
                <a:latin typeface="Minion Pro"/>
                <a:cs typeface="Minion Pro"/>
              </a:rPr>
              <a:t>4 3 2 1 1 1 1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352536" y="4199179"/>
            <a:ext cx="1372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CC33"/>
                </a:solidFill>
                <a:latin typeface="Minion Pro"/>
                <a:cs typeface="Minion Pro"/>
              </a:rPr>
              <a:t>2 1 1 1 1</a:t>
            </a:r>
          </a:p>
        </p:txBody>
      </p:sp>
      <p:sp>
        <p:nvSpPr>
          <p:cNvPr id="41" name="Explosion 2 40"/>
          <p:cNvSpPr/>
          <p:nvPr/>
        </p:nvSpPr>
        <p:spPr>
          <a:xfrm rot="1576846">
            <a:off x="6393638" y="5187745"/>
            <a:ext cx="606425" cy="452437"/>
          </a:xfrm>
          <a:prstGeom prst="irregularSeal2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Minion Pro"/>
              <a:cs typeface="Minion Pro"/>
            </a:endParaRPr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4507622" y="4959890"/>
            <a:ext cx="1142729" cy="573873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2028349" y="1610885"/>
            <a:ext cx="1626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CC33"/>
                </a:solidFill>
                <a:latin typeface="Minion Pro"/>
                <a:cs typeface="Minion Pro"/>
              </a:rPr>
              <a:t>3 2 1 1 1 1</a:t>
            </a:r>
          </a:p>
        </p:txBody>
      </p:sp>
    </p:spTree>
    <p:extLst>
      <p:ext uri="{BB962C8B-B14F-4D97-AF65-F5344CB8AC3E}">
        <p14:creationId xmlns:p14="http://schemas.microsoft.com/office/powerpoint/2010/main" val="1783360323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BGP </a:t>
            </a:r>
            <a:r>
              <a:rPr lang="en-US" dirty="0" err="1"/>
              <a:t>Wedgies</a:t>
            </a:r>
            <a:endParaRPr lang="en-US" dirty="0"/>
          </a:p>
        </p:txBody>
      </p:sp>
      <p:sp>
        <p:nvSpPr>
          <p:cNvPr id="4" name="Oval 3"/>
          <p:cNvSpPr/>
          <p:nvPr/>
        </p:nvSpPr>
        <p:spPr>
          <a:xfrm>
            <a:off x="5407116" y="5545044"/>
            <a:ext cx="862241" cy="72178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Minion Pro"/>
                <a:cs typeface="Minion Pro"/>
              </a:rPr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6996490" y="4460790"/>
            <a:ext cx="862241" cy="72178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Minion Pro"/>
                <a:cs typeface="Minion Pro"/>
              </a:rPr>
              <a:t>5</a:t>
            </a:r>
          </a:p>
        </p:txBody>
      </p:sp>
      <p:sp>
        <p:nvSpPr>
          <p:cNvPr id="6" name="Oval 5"/>
          <p:cNvSpPr/>
          <p:nvPr/>
        </p:nvSpPr>
        <p:spPr>
          <a:xfrm>
            <a:off x="3654690" y="4460790"/>
            <a:ext cx="862241" cy="72178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Minion Pro"/>
                <a:cs typeface="Minion Pro"/>
              </a:rPr>
              <a:t>2</a:t>
            </a:r>
          </a:p>
        </p:txBody>
      </p:sp>
      <p:sp>
        <p:nvSpPr>
          <p:cNvPr id="7" name="Oval 6"/>
          <p:cNvSpPr/>
          <p:nvPr/>
        </p:nvSpPr>
        <p:spPr>
          <a:xfrm>
            <a:off x="3654690" y="1872496"/>
            <a:ext cx="862241" cy="72178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Minion Pro"/>
                <a:cs typeface="Minion Pro"/>
              </a:rPr>
              <a:t>3</a:t>
            </a:r>
          </a:p>
        </p:txBody>
      </p:sp>
      <p:sp>
        <p:nvSpPr>
          <p:cNvPr id="8" name="Oval 7"/>
          <p:cNvSpPr/>
          <p:nvPr/>
        </p:nvSpPr>
        <p:spPr>
          <a:xfrm>
            <a:off x="6996490" y="1872496"/>
            <a:ext cx="862241" cy="721787"/>
          </a:xfrm>
          <a:prstGeom prst="ellipse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Minion Pro"/>
                <a:cs typeface="Minion Pro"/>
              </a:rPr>
              <a:t>4</a:t>
            </a:r>
          </a:p>
        </p:txBody>
      </p:sp>
      <p:cxnSp>
        <p:nvCxnSpPr>
          <p:cNvPr id="10" name="Straight Arrow Connector 9"/>
          <p:cNvCxnSpPr>
            <a:stCxn id="7" idx="4"/>
            <a:endCxn id="6" idx="0"/>
          </p:cNvCxnSpPr>
          <p:nvPr/>
        </p:nvCxnSpPr>
        <p:spPr>
          <a:xfrm>
            <a:off x="4085810" y="2594283"/>
            <a:ext cx="0" cy="1866507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5" idx="3"/>
            <a:endCxn id="4" idx="7"/>
          </p:cNvCxnSpPr>
          <p:nvPr/>
        </p:nvCxnSpPr>
        <p:spPr>
          <a:xfrm flipH="1">
            <a:off x="6143085" y="5076874"/>
            <a:ext cx="979677" cy="573873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4"/>
            <a:endCxn id="5" idx="0"/>
          </p:cNvCxnSpPr>
          <p:nvPr/>
        </p:nvCxnSpPr>
        <p:spPr>
          <a:xfrm>
            <a:off x="7427610" y="2594283"/>
            <a:ext cx="0" cy="1866507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8" idx="2"/>
            <a:endCxn id="7" idx="6"/>
          </p:cNvCxnSpPr>
          <p:nvPr/>
        </p:nvCxnSpPr>
        <p:spPr>
          <a:xfrm flipH="1">
            <a:off x="4516931" y="2233389"/>
            <a:ext cx="2479559" cy="0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6" idx="5"/>
            <a:endCxn id="4" idx="1"/>
          </p:cNvCxnSpPr>
          <p:nvPr/>
        </p:nvCxnSpPr>
        <p:spPr>
          <a:xfrm>
            <a:off x="4390659" y="5076874"/>
            <a:ext cx="1142729" cy="573873"/>
          </a:xfrm>
          <a:prstGeom prst="straightConnector1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6309463" y="5650747"/>
            <a:ext cx="14285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Minion Pro"/>
                <a:cs typeface="Minion Pro"/>
              </a:rPr>
              <a:t>1.2.0.0/16: 1</a:t>
            </a:r>
          </a:p>
          <a:p>
            <a:pPr algn="ctr"/>
            <a:r>
              <a:rPr lang="en-US" dirty="0">
                <a:latin typeface="Minion Pro"/>
                <a:cs typeface="Minion Pro"/>
              </a:rPr>
              <a:t>Primary Path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38090" y="5566387"/>
            <a:ext cx="17891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Minion Pro"/>
                <a:cs typeface="Minion Pro"/>
              </a:rPr>
              <a:t>1.2.0.0/16: 1 1 1 1</a:t>
            </a:r>
          </a:p>
          <a:p>
            <a:pPr algn="ctr"/>
            <a:r>
              <a:rPr lang="en-US" dirty="0">
                <a:latin typeface="Minion Pro"/>
                <a:cs typeface="Minion Pro"/>
              </a:rPr>
              <a:t>(Backup Path)</a:t>
            </a:r>
          </a:p>
        </p:txBody>
      </p:sp>
      <p:cxnSp>
        <p:nvCxnSpPr>
          <p:cNvPr id="27" name="Straight Arrow Connector 26"/>
          <p:cNvCxnSpPr/>
          <p:nvPr/>
        </p:nvCxnSpPr>
        <p:spPr>
          <a:xfrm>
            <a:off x="7293938" y="2594283"/>
            <a:ext cx="0" cy="1866507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4219482" y="2594283"/>
            <a:ext cx="0" cy="1866507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7858731" y="4199179"/>
            <a:ext cx="6108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CC33"/>
                </a:solidFill>
                <a:latin typeface="Minion Pro"/>
                <a:cs typeface="Minion Pro"/>
              </a:rPr>
              <a:t>5 1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858731" y="1893963"/>
            <a:ext cx="8647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CC33"/>
                </a:solidFill>
                <a:latin typeface="Minion Pro"/>
                <a:cs typeface="Minion Pro"/>
              </a:rPr>
              <a:t>4 5 1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028349" y="1610885"/>
            <a:ext cx="16263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CC33"/>
                </a:solidFill>
                <a:latin typeface="Minion Pro"/>
                <a:cs typeface="Minion Pro"/>
              </a:rPr>
              <a:t>3 2 1 1 1 1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352536" y="4199179"/>
            <a:ext cx="1372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CC33"/>
                </a:solidFill>
                <a:latin typeface="Minion Pro"/>
                <a:cs typeface="Minion Pro"/>
              </a:rPr>
              <a:t>2 1 1 1 1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 flipV="1">
            <a:off x="4507622" y="4959890"/>
            <a:ext cx="1142729" cy="573873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6026122" y="4993314"/>
            <a:ext cx="979677" cy="573873"/>
          </a:xfrm>
          <a:prstGeom prst="straightConnector1">
            <a:avLst/>
          </a:prstGeom>
          <a:ln w="38100">
            <a:solidFill>
              <a:srgbClr val="FF0000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140281" y="1223353"/>
            <a:ext cx="6786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Minion Pro"/>
                <a:cs typeface="Minion Pro"/>
              </a:rPr>
              <a:t>3 prefers customer route: stable configuration!</a:t>
            </a:r>
          </a:p>
        </p:txBody>
      </p:sp>
    </p:spTree>
    <p:extLst>
      <p:ext uri="{BB962C8B-B14F-4D97-AF65-F5344CB8AC3E}">
        <p14:creationId xmlns:p14="http://schemas.microsoft.com/office/powerpoint/2010/main" val="50768748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6BEF6-08A6-8842-8D80-A2D82DBC0E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Warmup for discussion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87C75B-B7A8-704B-A099-BBE91D6AD4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2531039"/>
            <a:ext cx="5384800" cy="4009981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1.2.3.4</a:t>
            </a:r>
          </a:p>
          <a:p>
            <a:r>
              <a:rPr lang="en-US" dirty="0"/>
              <a:t>138.16.100.5</a:t>
            </a:r>
          </a:p>
          <a:p>
            <a:r>
              <a:rPr lang="en-US" dirty="0"/>
              <a:t>138.16.10.200</a:t>
            </a:r>
          </a:p>
          <a:p>
            <a:r>
              <a:rPr lang="en-US" dirty="0"/>
              <a:t>12.34.5.120</a:t>
            </a:r>
          </a:p>
          <a:p>
            <a:r>
              <a:rPr lang="en-US" dirty="0"/>
              <a:t>12.34.18.5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17E3FA-CD4B-F94F-BEF7-80E9EC1126BB}"/>
              </a:ext>
            </a:extLst>
          </p:cNvPr>
          <p:cNvSpPr txBox="1"/>
          <p:nvPr/>
        </p:nvSpPr>
        <p:spPr>
          <a:xfrm>
            <a:off x="2361163" y="1330710"/>
            <a:ext cx="746967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venir Book" charset="0"/>
                <a:ea typeface="Avenir Book" charset="0"/>
                <a:cs typeface="Avenir Book" charset="0"/>
              </a:rPr>
              <a:t>Given this routing table, to which</a:t>
            </a:r>
          </a:p>
          <a:p>
            <a:r>
              <a:rPr lang="en-US" sz="3600" dirty="0">
                <a:latin typeface="Avenir Book" charset="0"/>
                <a:ea typeface="Avenir Book" charset="0"/>
                <a:cs typeface="Avenir Book" charset="0"/>
              </a:rPr>
              <a:t> prefix would a router map each IP?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F9B00F4-E64E-F44D-9ADE-4C38CD473199}"/>
              </a:ext>
            </a:extLst>
          </p:cNvPr>
          <p:cNvGraphicFramePr>
            <a:graphicFrameLocks/>
          </p:cNvGraphicFramePr>
          <p:nvPr/>
        </p:nvGraphicFramePr>
        <p:xfrm>
          <a:off x="5934760" y="2793894"/>
          <a:ext cx="5384800" cy="32341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19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628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331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venir Book" panose="02000503020000020003" pitchFamily="2" charset="0"/>
                          <a:cs typeface="Minion Pro"/>
                        </a:rPr>
                        <a:t>Prefix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venir Book" panose="02000503020000020003" pitchFamily="2" charset="0"/>
                          <a:cs typeface="Minion Pro"/>
                        </a:rPr>
                        <a:t>Next Hop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396">
                <a:tc>
                  <a:txBody>
                    <a:bodyPr/>
                    <a:lstStyle/>
                    <a:p>
                      <a:pPr algn="r"/>
                      <a:r>
                        <a:rPr lang="en-US" sz="28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1.0.0.0/8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venir Book" panose="02000503020000020003" pitchFamily="2" charset="0"/>
                          <a:cs typeface="Minion Pro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396">
                <a:tc>
                  <a:txBody>
                    <a:bodyPr/>
                    <a:lstStyle/>
                    <a:p>
                      <a:pPr algn="r"/>
                      <a:r>
                        <a:rPr lang="en-US" sz="28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12.34.0.0/16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venir Book" panose="02000503020000020003" pitchFamily="2" charset="0"/>
                          <a:cs typeface="Minion Pro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396">
                <a:tc>
                  <a:txBody>
                    <a:bodyPr/>
                    <a:lstStyle/>
                    <a:p>
                      <a:pPr algn="r"/>
                      <a:r>
                        <a:rPr lang="en-US" sz="28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12.34.16.0/20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venir Book" panose="02000503020000020003" pitchFamily="2" charset="0"/>
                          <a:cs typeface="Minion Pro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396">
                <a:tc>
                  <a:txBody>
                    <a:bodyPr/>
                    <a:lstStyle/>
                    <a:p>
                      <a:pPr algn="r"/>
                      <a:r>
                        <a:rPr lang="en-US" sz="28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138.16.0.0/16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venir Book" panose="02000503020000020003" pitchFamily="2" charset="0"/>
                          <a:cs typeface="Minion Pro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5573099"/>
                  </a:ext>
                </a:extLst>
              </a:tr>
              <a:tr h="357396">
                <a:tc>
                  <a:txBody>
                    <a:bodyPr/>
                    <a:lstStyle/>
                    <a:p>
                      <a:pPr algn="r"/>
                      <a:r>
                        <a:rPr lang="en-US" sz="2800" dirty="0">
                          <a:latin typeface="Consolas" panose="020B0609020204030204" pitchFamily="49" charset="0"/>
                          <a:cs typeface="Consolas" panose="020B0609020204030204" pitchFamily="49" charset="0"/>
                        </a:rPr>
                        <a:t>138.16.100.0/24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venir Book" panose="02000503020000020003" pitchFamily="2" charset="0"/>
                          <a:cs typeface="Minion Pro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27007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037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493E175-1BB5-16F9-5EFF-B807BA9045B8}"/>
              </a:ext>
            </a:extLst>
          </p:cNvPr>
          <p:cNvSpPr/>
          <p:nvPr/>
        </p:nvSpPr>
        <p:spPr>
          <a:xfrm>
            <a:off x="5645426" y="155713"/>
            <a:ext cx="6397645" cy="1234777"/>
          </a:xfrm>
          <a:prstGeom prst="roundRect">
            <a:avLst/>
          </a:prstGeom>
          <a:solidFill>
            <a:srgbClr val="22A6F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1" algn="ctr"/>
            <a:r>
              <a:rPr lang="en-US" sz="2400" i="1" u="sng" dirty="0">
                <a:latin typeface="Avenir Book" panose="02000503020000020003" pitchFamily="2" charset="0"/>
              </a:rPr>
              <a:t>A BGP update </a:t>
            </a:r>
          </a:p>
          <a:p>
            <a:pPr lvl="1" algn="ctr"/>
            <a:r>
              <a:rPr lang="en-US" sz="2400" i="1" dirty="0">
                <a:latin typeface="Avenir Book" panose="02000503020000020003" pitchFamily="2" charset="0"/>
              </a:rPr>
              <a:t>“I can reach prefix 128.148.0.0/16 </a:t>
            </a:r>
            <a:br>
              <a:rPr lang="en-US" sz="2400" i="1" dirty="0">
                <a:latin typeface="Avenir Book" panose="02000503020000020003" pitchFamily="2" charset="0"/>
              </a:rPr>
            </a:br>
            <a:r>
              <a:rPr lang="en-US" sz="2400" i="1" dirty="0">
                <a:latin typeface="Avenir Book" panose="02000503020000020003" pitchFamily="2" charset="0"/>
              </a:rPr>
              <a:t>through </a:t>
            </a:r>
            <a:r>
              <a:rPr lang="en-US" sz="2400" i="1" dirty="0" err="1">
                <a:latin typeface="Avenir Book" panose="02000503020000020003" pitchFamily="2" charset="0"/>
              </a:rPr>
              <a:t>ASes</a:t>
            </a:r>
            <a:r>
              <a:rPr lang="en-US" sz="2400" i="1" dirty="0">
                <a:latin typeface="Avenir Book" panose="02000503020000020003" pitchFamily="2" charset="0"/>
              </a:rPr>
              <a:t> 44444 3356 14325 11078”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8B3452-3A0C-B9B0-DBDC-907F5912368B}"/>
              </a:ext>
            </a:extLst>
          </p:cNvPr>
          <p:cNvSpPr txBox="1"/>
          <p:nvPr/>
        </p:nvSpPr>
        <p:spPr>
          <a:xfrm>
            <a:off x="331305" y="583096"/>
            <a:ext cx="4418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>
                <a:latin typeface="Avenir Book" charset="0"/>
                <a:ea typeface="Avenir Book" charset="0"/>
                <a:cs typeface="Avenir Book" charset="0"/>
              </a:rPr>
              <a:t>Key policy questions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E14835-90F9-F348-9834-803A8DF18973}"/>
              </a:ext>
            </a:extLst>
          </p:cNvPr>
          <p:cNvSpPr txBox="1"/>
          <p:nvPr/>
        </p:nvSpPr>
        <p:spPr>
          <a:xfrm>
            <a:off x="331305" y="2425934"/>
            <a:ext cx="1150982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i="1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“How to use </a:t>
            </a:r>
            <a:r>
              <a:rPr lang="en-US" sz="3200" i="1" dirty="0">
                <a:latin typeface="Avenir Book" charset="0"/>
                <a:ea typeface="Avenir Book" charset="0"/>
                <a:cs typeface="Avenir Book" charset="0"/>
              </a:rPr>
              <a:t>route </a:t>
            </a:r>
            <a:r>
              <a:rPr lang="en-US" sz="3200" i="1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info to update forwarding tables?”</a:t>
            </a:r>
          </a:p>
          <a:p>
            <a:pPr algn="ctr"/>
            <a:endParaRPr lang="en-US" sz="3200" i="1" dirty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endParaRPr lang="en-US" sz="3200" i="1" dirty="0"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endParaRPr lang="en-US" sz="3200" i="1" dirty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algn="ctr"/>
            <a:r>
              <a:rPr lang="en-US" sz="3200" i="1" dirty="0">
                <a:latin typeface="Avenir Book" charset="0"/>
                <a:ea typeface="Avenir Book" charset="0"/>
                <a:cs typeface="Avenir Book" charset="0"/>
              </a:rPr>
              <a:t>“</a:t>
            </a:r>
            <a:r>
              <a:rPr lang="en-US" sz="3200" i="1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What routing info to send to neighbors?”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CA3429-B212-BDD7-3D30-1019E5C30A6B}"/>
              </a:ext>
            </a:extLst>
          </p:cNvPr>
          <p:cNvSpPr txBox="1"/>
          <p:nvPr/>
        </p:nvSpPr>
        <p:spPr>
          <a:xfrm>
            <a:off x="2335765" y="3086290"/>
            <a:ext cx="7090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</a:rPr>
              <a:t>=&gt; Local routing policy (“Selection policy”)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0D3DCF-0736-1BC4-DF7F-5D50AF2729D9}"/>
              </a:ext>
            </a:extLst>
          </p:cNvPr>
          <p:cNvSpPr txBox="1"/>
          <p:nvPr/>
        </p:nvSpPr>
        <p:spPr>
          <a:xfrm>
            <a:off x="4651371" y="5008115"/>
            <a:ext cx="28696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</a:rPr>
              <a:t>=&gt; Export policy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389DB7F-6199-7559-5086-3BCAB60CEB6D}"/>
              </a:ext>
            </a:extLst>
          </p:cNvPr>
          <p:cNvSpPr/>
          <p:nvPr/>
        </p:nvSpPr>
        <p:spPr>
          <a:xfrm>
            <a:off x="2621842" y="5859983"/>
            <a:ext cx="6948315" cy="634006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=&gt; Policy Implications?  What can go wrong?  </a:t>
            </a:r>
          </a:p>
        </p:txBody>
      </p:sp>
    </p:spTree>
    <p:extLst>
      <p:ext uri="{BB962C8B-B14F-4D97-AF65-F5344CB8AC3E}">
        <p14:creationId xmlns:p14="http://schemas.microsoft.com/office/powerpoint/2010/main" val="346460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59F0458-47B1-D449-A8DC-7765BFC39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Longest Prefix Match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95923E-B4B4-9F40-B7FF-7C61B7D4A1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When performing a forwarding table lookup, select the most specific prefix that matches an address</a:t>
            </a:r>
          </a:p>
          <a:p>
            <a:r>
              <a:rPr lang="en-US" dirty="0" err="1"/>
              <a:t>Eg.</a:t>
            </a:r>
            <a:r>
              <a:rPr lang="en-US" dirty="0"/>
              <a:t> 12.34.18.5</a:t>
            </a:r>
          </a:p>
        </p:txBody>
      </p:sp>
      <p:graphicFrame>
        <p:nvGraphicFramePr>
          <p:cNvPr id="7" name="Content Placeholder 5">
            <a:extLst>
              <a:ext uri="{FF2B5EF4-FFF2-40B4-BE49-F238E27FC236}">
                <a16:creationId xmlns:a16="http://schemas.microsoft.com/office/drawing/2014/main" id="{90E7158C-D4FC-3545-A883-6CC516F177E6}"/>
              </a:ext>
            </a:extLst>
          </p:cNvPr>
          <p:cNvGraphicFramePr>
            <a:graphicFrameLocks/>
          </p:cNvGraphicFramePr>
          <p:nvPr/>
        </p:nvGraphicFramePr>
        <p:xfrm>
          <a:off x="8229677" y="2781426"/>
          <a:ext cx="3607724" cy="24763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58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90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675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Prefix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Next Hop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92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1.0.0.0/8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392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12.34.0.0/16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392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12.34.16.0/20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0392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138.16.0.0/16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5573099"/>
                  </a:ext>
                </a:extLst>
              </a:tr>
              <a:tr h="40392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138.16.100.0/24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2700749"/>
                  </a:ext>
                </a:extLst>
              </a:tr>
            </a:tbl>
          </a:graphicData>
        </a:graphic>
      </p:graphicFrame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10D4CA75-ABFB-0647-9E35-372A2BE8B5D2}"/>
              </a:ext>
            </a:extLst>
          </p:cNvPr>
          <p:cNvSpPr/>
          <p:nvPr/>
        </p:nvSpPr>
        <p:spPr>
          <a:xfrm>
            <a:off x="1871710" y="5610664"/>
            <a:ext cx="8448579" cy="1031000"/>
          </a:xfrm>
          <a:prstGeom prst="roundRect">
            <a:avLst/>
          </a:prstGeom>
          <a:solidFill>
            <a:srgbClr val="22A6F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Internet routers have specialized memory called TCAM (Ternary Content Addressable Memory) to do longest prefix match </a:t>
            </a:r>
            <a:r>
              <a:rPr lang="en-US" sz="2000" i="1" dirty="0">
                <a:latin typeface="Avenir Book" charset="0"/>
                <a:ea typeface="Avenir Book" charset="0"/>
                <a:cs typeface="Avenir Book" charset="0"/>
              </a:rPr>
              <a:t>fast</a:t>
            </a:r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 (one clock cycle!)</a:t>
            </a:r>
          </a:p>
          <a:p>
            <a:pPr algn="ctr"/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Goal:  forward at </a:t>
            </a:r>
            <a:r>
              <a:rPr lang="en-US" sz="2000" i="1" dirty="0">
                <a:latin typeface="Avenir Book" charset="0"/>
                <a:ea typeface="Avenir Book" charset="0"/>
                <a:cs typeface="Avenir Book" charset="0"/>
              </a:rPr>
              <a:t>line rate</a:t>
            </a:r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 (as fast as link allows)</a:t>
            </a:r>
          </a:p>
        </p:txBody>
      </p:sp>
    </p:spTree>
    <p:extLst>
      <p:ext uri="{BB962C8B-B14F-4D97-AF65-F5344CB8AC3E}">
        <p14:creationId xmlns:p14="http://schemas.microsoft.com/office/powerpoint/2010/main" val="178251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3963" y="2730600"/>
            <a:ext cx="11610109" cy="37089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Relationships between AS drive policy:</a:t>
            </a:r>
          </a:p>
          <a:p>
            <a:r>
              <a:rPr lang="en-US" dirty="0"/>
              <a:t>Provider</a:t>
            </a:r>
          </a:p>
          <a:p>
            <a:r>
              <a:rPr lang="en-US" dirty="0"/>
              <a:t>Customer</a:t>
            </a:r>
          </a:p>
          <a:p>
            <a:r>
              <a:rPr lang="en-US" dirty="0"/>
              <a:t>Peers</a:t>
            </a:r>
          </a:p>
        </p:txBody>
      </p:sp>
      <p:sp>
        <p:nvSpPr>
          <p:cNvPr id="4" name="Oval 3"/>
          <p:cNvSpPr/>
          <p:nvPr/>
        </p:nvSpPr>
        <p:spPr>
          <a:xfrm>
            <a:off x="5317030" y="107091"/>
            <a:ext cx="1101640" cy="1101640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B</a:t>
            </a:r>
          </a:p>
        </p:txBody>
      </p:sp>
      <p:sp>
        <p:nvSpPr>
          <p:cNvPr id="5" name="Oval 4"/>
          <p:cNvSpPr/>
          <p:nvPr/>
        </p:nvSpPr>
        <p:spPr>
          <a:xfrm>
            <a:off x="4376720" y="1108672"/>
            <a:ext cx="1101640" cy="1101640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A</a:t>
            </a:r>
          </a:p>
        </p:txBody>
      </p:sp>
      <p:sp>
        <p:nvSpPr>
          <p:cNvPr id="6" name="Oval 5"/>
          <p:cNvSpPr/>
          <p:nvPr/>
        </p:nvSpPr>
        <p:spPr>
          <a:xfrm>
            <a:off x="6418670" y="1361131"/>
            <a:ext cx="1101640" cy="1101640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C</a:t>
            </a:r>
          </a:p>
        </p:txBody>
      </p:sp>
      <p:sp>
        <p:nvSpPr>
          <p:cNvPr id="7" name="Oval 6"/>
          <p:cNvSpPr/>
          <p:nvPr/>
        </p:nvSpPr>
        <p:spPr>
          <a:xfrm>
            <a:off x="7925776" y="198895"/>
            <a:ext cx="504918" cy="504918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X</a:t>
            </a:r>
          </a:p>
        </p:txBody>
      </p:sp>
      <p:sp>
        <p:nvSpPr>
          <p:cNvPr id="8" name="Oval 7"/>
          <p:cNvSpPr/>
          <p:nvPr/>
        </p:nvSpPr>
        <p:spPr>
          <a:xfrm>
            <a:off x="8252179" y="1659492"/>
            <a:ext cx="504918" cy="504918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Y</a:t>
            </a:r>
          </a:p>
        </p:txBody>
      </p:sp>
      <p:sp>
        <p:nvSpPr>
          <p:cNvPr id="9" name="Oval 8"/>
          <p:cNvSpPr/>
          <p:nvPr/>
        </p:nvSpPr>
        <p:spPr>
          <a:xfrm>
            <a:off x="3259680" y="1361131"/>
            <a:ext cx="504918" cy="504918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Z</a:t>
            </a:r>
          </a:p>
        </p:txBody>
      </p:sp>
      <p:cxnSp>
        <p:nvCxnSpPr>
          <p:cNvPr id="11" name="Straight Connector 10"/>
          <p:cNvCxnSpPr>
            <a:stCxn id="9" idx="6"/>
            <a:endCxn id="5" idx="2"/>
          </p:cNvCxnSpPr>
          <p:nvPr/>
        </p:nvCxnSpPr>
        <p:spPr>
          <a:xfrm>
            <a:off x="3764598" y="1613590"/>
            <a:ext cx="612122" cy="45902"/>
          </a:xfrm>
          <a:prstGeom prst="line">
            <a:avLst/>
          </a:prstGeom>
          <a:ln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5" idx="7"/>
            <a:endCxn id="4" idx="3"/>
          </p:cNvCxnSpPr>
          <p:nvPr/>
        </p:nvCxnSpPr>
        <p:spPr>
          <a:xfrm rot="5400000" flipH="1" flipV="1">
            <a:off x="5286395" y="1078036"/>
            <a:ext cx="222603" cy="16133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5" idx="6"/>
            <a:endCxn id="6" idx="2"/>
          </p:cNvCxnSpPr>
          <p:nvPr/>
        </p:nvCxnSpPr>
        <p:spPr>
          <a:xfrm>
            <a:off x="5478360" y="1659493"/>
            <a:ext cx="940310" cy="25245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6" idx="1"/>
            <a:endCxn id="4" idx="5"/>
          </p:cNvCxnSpPr>
          <p:nvPr/>
        </p:nvCxnSpPr>
        <p:spPr>
          <a:xfrm rot="16200000" flipV="1">
            <a:off x="6181139" y="1123600"/>
            <a:ext cx="475062" cy="32266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4" idx="6"/>
            <a:endCxn id="7" idx="2"/>
          </p:cNvCxnSpPr>
          <p:nvPr/>
        </p:nvCxnSpPr>
        <p:spPr>
          <a:xfrm flipV="1">
            <a:off x="6418670" y="451355"/>
            <a:ext cx="1507106" cy="206557"/>
          </a:xfrm>
          <a:prstGeom prst="line">
            <a:avLst/>
          </a:prstGeom>
          <a:ln>
            <a:solidFill>
              <a:schemeClr val="tx1"/>
            </a:solidFill>
            <a:headEnd type="stealth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6" idx="7"/>
            <a:endCxn id="7" idx="3"/>
          </p:cNvCxnSpPr>
          <p:nvPr/>
        </p:nvCxnSpPr>
        <p:spPr>
          <a:xfrm rot="5400000" flipH="1" flipV="1">
            <a:off x="7233054" y="755797"/>
            <a:ext cx="892593" cy="640741"/>
          </a:xfrm>
          <a:prstGeom prst="line">
            <a:avLst/>
          </a:prstGeom>
          <a:ln>
            <a:solidFill>
              <a:schemeClr val="tx1"/>
            </a:solidFill>
            <a:headEnd type="stealth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6" idx="6"/>
            <a:endCxn id="8" idx="2"/>
          </p:cNvCxnSpPr>
          <p:nvPr/>
        </p:nvCxnSpPr>
        <p:spPr>
          <a:xfrm>
            <a:off x="7520311" y="1911951"/>
            <a:ext cx="731869" cy="1588"/>
          </a:xfrm>
          <a:prstGeom prst="line">
            <a:avLst/>
          </a:prstGeom>
          <a:ln>
            <a:solidFill>
              <a:schemeClr val="tx1"/>
            </a:solidFill>
            <a:headEnd type="stealth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969490" y="6488668"/>
            <a:ext cx="3698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from Kurose and Ross, 5</a:t>
            </a:r>
            <a:r>
              <a:rPr lang="en-US" baseline="30000" dirty="0"/>
              <a:t>th</a:t>
            </a:r>
            <a:r>
              <a:rPr lang="en-US" dirty="0"/>
              <a:t> Ed</a:t>
            </a:r>
          </a:p>
        </p:txBody>
      </p:sp>
    </p:spTree>
    <p:extLst>
      <p:ext uri="{BB962C8B-B14F-4D97-AF65-F5344CB8AC3E}">
        <p14:creationId xmlns:p14="http://schemas.microsoft.com/office/powerpoint/2010/main" val="355275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3963" y="2730600"/>
            <a:ext cx="11610109" cy="37089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Relationships between AS drive policy:</a:t>
            </a:r>
          </a:p>
          <a:p>
            <a:r>
              <a:rPr lang="en-US" u="sng" dirty="0"/>
              <a:t>Customer-&gt;Provider</a:t>
            </a:r>
            <a:r>
              <a:rPr lang="en-US" dirty="0"/>
              <a:t>:  Customer pays provider to advertise its routes, send it traffic</a:t>
            </a:r>
          </a:p>
        </p:txBody>
      </p:sp>
      <p:sp>
        <p:nvSpPr>
          <p:cNvPr id="4" name="Oval 3"/>
          <p:cNvSpPr/>
          <p:nvPr/>
        </p:nvSpPr>
        <p:spPr>
          <a:xfrm>
            <a:off x="5317030" y="107091"/>
            <a:ext cx="1101640" cy="1101640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B</a:t>
            </a:r>
          </a:p>
        </p:txBody>
      </p:sp>
      <p:sp>
        <p:nvSpPr>
          <p:cNvPr id="5" name="Oval 4"/>
          <p:cNvSpPr/>
          <p:nvPr/>
        </p:nvSpPr>
        <p:spPr>
          <a:xfrm>
            <a:off x="4376720" y="1108672"/>
            <a:ext cx="1101640" cy="1101640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A</a:t>
            </a:r>
          </a:p>
        </p:txBody>
      </p:sp>
      <p:sp>
        <p:nvSpPr>
          <p:cNvPr id="6" name="Oval 5"/>
          <p:cNvSpPr/>
          <p:nvPr/>
        </p:nvSpPr>
        <p:spPr>
          <a:xfrm>
            <a:off x="6418670" y="1361131"/>
            <a:ext cx="1101640" cy="1101640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C</a:t>
            </a:r>
          </a:p>
        </p:txBody>
      </p:sp>
      <p:sp>
        <p:nvSpPr>
          <p:cNvPr id="7" name="Oval 6"/>
          <p:cNvSpPr/>
          <p:nvPr/>
        </p:nvSpPr>
        <p:spPr>
          <a:xfrm>
            <a:off x="7925776" y="198895"/>
            <a:ext cx="504918" cy="504918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X</a:t>
            </a:r>
          </a:p>
        </p:txBody>
      </p:sp>
      <p:sp>
        <p:nvSpPr>
          <p:cNvPr id="8" name="Oval 7"/>
          <p:cNvSpPr/>
          <p:nvPr/>
        </p:nvSpPr>
        <p:spPr>
          <a:xfrm>
            <a:off x="8252179" y="1659492"/>
            <a:ext cx="504918" cy="504918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Y</a:t>
            </a:r>
          </a:p>
        </p:txBody>
      </p:sp>
      <p:sp>
        <p:nvSpPr>
          <p:cNvPr id="9" name="Oval 8"/>
          <p:cNvSpPr/>
          <p:nvPr/>
        </p:nvSpPr>
        <p:spPr>
          <a:xfrm>
            <a:off x="3259680" y="1361131"/>
            <a:ext cx="504918" cy="504918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Z</a:t>
            </a:r>
          </a:p>
        </p:txBody>
      </p:sp>
      <p:cxnSp>
        <p:nvCxnSpPr>
          <p:cNvPr id="11" name="Straight Connector 10"/>
          <p:cNvCxnSpPr>
            <a:stCxn id="9" idx="6"/>
            <a:endCxn id="5" idx="2"/>
          </p:cNvCxnSpPr>
          <p:nvPr/>
        </p:nvCxnSpPr>
        <p:spPr>
          <a:xfrm>
            <a:off x="3764598" y="1613590"/>
            <a:ext cx="612122" cy="45902"/>
          </a:xfrm>
          <a:prstGeom prst="line">
            <a:avLst/>
          </a:prstGeom>
          <a:ln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5" idx="7"/>
            <a:endCxn id="4" idx="3"/>
          </p:cNvCxnSpPr>
          <p:nvPr/>
        </p:nvCxnSpPr>
        <p:spPr>
          <a:xfrm rot="5400000" flipH="1" flipV="1">
            <a:off x="5286395" y="1078036"/>
            <a:ext cx="222603" cy="16133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5" idx="6"/>
            <a:endCxn id="6" idx="2"/>
          </p:cNvCxnSpPr>
          <p:nvPr/>
        </p:nvCxnSpPr>
        <p:spPr>
          <a:xfrm>
            <a:off x="5478360" y="1659493"/>
            <a:ext cx="940310" cy="25245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6" idx="1"/>
            <a:endCxn id="4" idx="5"/>
          </p:cNvCxnSpPr>
          <p:nvPr/>
        </p:nvCxnSpPr>
        <p:spPr>
          <a:xfrm rot="16200000" flipV="1">
            <a:off x="6181139" y="1123600"/>
            <a:ext cx="475062" cy="32266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4" idx="6"/>
            <a:endCxn id="7" idx="2"/>
          </p:cNvCxnSpPr>
          <p:nvPr/>
        </p:nvCxnSpPr>
        <p:spPr>
          <a:xfrm flipV="1">
            <a:off x="6418670" y="451355"/>
            <a:ext cx="1507106" cy="206557"/>
          </a:xfrm>
          <a:prstGeom prst="line">
            <a:avLst/>
          </a:prstGeom>
          <a:ln>
            <a:solidFill>
              <a:schemeClr val="tx1"/>
            </a:solidFill>
            <a:headEnd type="stealth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6" idx="7"/>
            <a:endCxn id="7" idx="3"/>
          </p:cNvCxnSpPr>
          <p:nvPr/>
        </p:nvCxnSpPr>
        <p:spPr>
          <a:xfrm rot="5400000" flipH="1" flipV="1">
            <a:off x="7233054" y="755797"/>
            <a:ext cx="892593" cy="640741"/>
          </a:xfrm>
          <a:prstGeom prst="line">
            <a:avLst/>
          </a:prstGeom>
          <a:ln>
            <a:solidFill>
              <a:schemeClr val="tx1"/>
            </a:solidFill>
            <a:headEnd type="stealth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6" idx="6"/>
            <a:endCxn id="8" idx="2"/>
          </p:cNvCxnSpPr>
          <p:nvPr/>
        </p:nvCxnSpPr>
        <p:spPr>
          <a:xfrm>
            <a:off x="7520311" y="1911951"/>
            <a:ext cx="731869" cy="1588"/>
          </a:xfrm>
          <a:prstGeom prst="line">
            <a:avLst/>
          </a:prstGeom>
          <a:ln>
            <a:solidFill>
              <a:schemeClr val="tx1"/>
            </a:solidFill>
            <a:headEnd type="stealth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969490" y="6488668"/>
            <a:ext cx="3698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from Kurose and Ross, 5</a:t>
            </a:r>
            <a:r>
              <a:rPr lang="en-US" baseline="30000" dirty="0"/>
              <a:t>th</a:t>
            </a:r>
            <a:r>
              <a:rPr lang="en-US" dirty="0"/>
              <a:t> Ed</a:t>
            </a:r>
          </a:p>
        </p:txBody>
      </p:sp>
    </p:spTree>
    <p:extLst>
      <p:ext uri="{BB962C8B-B14F-4D97-AF65-F5344CB8AC3E}">
        <p14:creationId xmlns:p14="http://schemas.microsoft.com/office/powerpoint/2010/main" val="228134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3963" y="2730600"/>
            <a:ext cx="11610109" cy="37089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Relationships between AS drive policy:</a:t>
            </a:r>
          </a:p>
          <a:p>
            <a:r>
              <a:rPr lang="en-US" u="sng" dirty="0"/>
              <a:t>Customer</a:t>
            </a:r>
            <a:r>
              <a:rPr lang="en-US" dirty="0"/>
              <a:t>: Pays </a:t>
            </a:r>
            <a:r>
              <a:rPr lang="en-US" i="1" u="sng" dirty="0"/>
              <a:t>provider</a:t>
            </a:r>
            <a:r>
              <a:rPr lang="en-US" dirty="0"/>
              <a:t> to advertise its routes, send it traffic</a:t>
            </a:r>
          </a:p>
        </p:txBody>
      </p:sp>
      <p:sp>
        <p:nvSpPr>
          <p:cNvPr id="4" name="Oval 3"/>
          <p:cNvSpPr/>
          <p:nvPr/>
        </p:nvSpPr>
        <p:spPr>
          <a:xfrm>
            <a:off x="5317030" y="107091"/>
            <a:ext cx="1101640" cy="1101640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B</a:t>
            </a:r>
          </a:p>
        </p:txBody>
      </p:sp>
      <p:sp>
        <p:nvSpPr>
          <p:cNvPr id="5" name="Oval 4"/>
          <p:cNvSpPr/>
          <p:nvPr/>
        </p:nvSpPr>
        <p:spPr>
          <a:xfrm>
            <a:off x="4376720" y="1108672"/>
            <a:ext cx="1101640" cy="1101640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A</a:t>
            </a:r>
          </a:p>
        </p:txBody>
      </p:sp>
      <p:sp>
        <p:nvSpPr>
          <p:cNvPr id="6" name="Oval 5"/>
          <p:cNvSpPr/>
          <p:nvPr/>
        </p:nvSpPr>
        <p:spPr>
          <a:xfrm>
            <a:off x="6418670" y="1361131"/>
            <a:ext cx="1101640" cy="1101640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C</a:t>
            </a:r>
          </a:p>
        </p:txBody>
      </p:sp>
      <p:sp>
        <p:nvSpPr>
          <p:cNvPr id="7" name="Oval 6"/>
          <p:cNvSpPr/>
          <p:nvPr/>
        </p:nvSpPr>
        <p:spPr>
          <a:xfrm>
            <a:off x="7925776" y="198895"/>
            <a:ext cx="504918" cy="504918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X</a:t>
            </a:r>
          </a:p>
        </p:txBody>
      </p:sp>
      <p:sp>
        <p:nvSpPr>
          <p:cNvPr id="8" name="Oval 7"/>
          <p:cNvSpPr/>
          <p:nvPr/>
        </p:nvSpPr>
        <p:spPr>
          <a:xfrm>
            <a:off x="8252179" y="1659492"/>
            <a:ext cx="504918" cy="504918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Y</a:t>
            </a:r>
          </a:p>
        </p:txBody>
      </p:sp>
      <p:sp>
        <p:nvSpPr>
          <p:cNvPr id="9" name="Oval 8"/>
          <p:cNvSpPr/>
          <p:nvPr/>
        </p:nvSpPr>
        <p:spPr>
          <a:xfrm>
            <a:off x="3259680" y="1361131"/>
            <a:ext cx="504918" cy="504918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Z</a:t>
            </a:r>
          </a:p>
        </p:txBody>
      </p:sp>
      <p:cxnSp>
        <p:nvCxnSpPr>
          <p:cNvPr id="11" name="Straight Connector 10"/>
          <p:cNvCxnSpPr>
            <a:stCxn id="9" idx="6"/>
            <a:endCxn id="5" idx="2"/>
          </p:cNvCxnSpPr>
          <p:nvPr/>
        </p:nvCxnSpPr>
        <p:spPr>
          <a:xfrm>
            <a:off x="3764598" y="1613590"/>
            <a:ext cx="612122" cy="45902"/>
          </a:xfrm>
          <a:prstGeom prst="line">
            <a:avLst/>
          </a:prstGeom>
          <a:ln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5" idx="7"/>
            <a:endCxn id="4" idx="3"/>
          </p:cNvCxnSpPr>
          <p:nvPr/>
        </p:nvCxnSpPr>
        <p:spPr>
          <a:xfrm rot="5400000" flipH="1" flipV="1">
            <a:off x="5286395" y="1078036"/>
            <a:ext cx="222603" cy="16133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5" idx="6"/>
            <a:endCxn id="6" idx="2"/>
          </p:cNvCxnSpPr>
          <p:nvPr/>
        </p:nvCxnSpPr>
        <p:spPr>
          <a:xfrm>
            <a:off x="5478360" y="1659493"/>
            <a:ext cx="940310" cy="25245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6" idx="1"/>
            <a:endCxn id="4" idx="5"/>
          </p:cNvCxnSpPr>
          <p:nvPr/>
        </p:nvCxnSpPr>
        <p:spPr>
          <a:xfrm rot="16200000" flipV="1">
            <a:off x="6181139" y="1123600"/>
            <a:ext cx="475062" cy="32266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4" idx="6"/>
            <a:endCxn id="7" idx="2"/>
          </p:cNvCxnSpPr>
          <p:nvPr/>
        </p:nvCxnSpPr>
        <p:spPr>
          <a:xfrm flipV="1">
            <a:off x="6418670" y="451355"/>
            <a:ext cx="1507106" cy="206557"/>
          </a:xfrm>
          <a:prstGeom prst="line">
            <a:avLst/>
          </a:prstGeom>
          <a:ln>
            <a:solidFill>
              <a:schemeClr val="tx1"/>
            </a:solidFill>
            <a:headEnd type="stealth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6" idx="7"/>
            <a:endCxn id="7" idx="3"/>
          </p:cNvCxnSpPr>
          <p:nvPr/>
        </p:nvCxnSpPr>
        <p:spPr>
          <a:xfrm rot="5400000" flipH="1" flipV="1">
            <a:off x="7233054" y="755797"/>
            <a:ext cx="892593" cy="640741"/>
          </a:xfrm>
          <a:prstGeom prst="line">
            <a:avLst/>
          </a:prstGeom>
          <a:ln>
            <a:solidFill>
              <a:schemeClr val="tx1"/>
            </a:solidFill>
            <a:headEnd type="stealth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6" idx="6"/>
            <a:endCxn id="8" idx="2"/>
          </p:cNvCxnSpPr>
          <p:nvPr/>
        </p:nvCxnSpPr>
        <p:spPr>
          <a:xfrm>
            <a:off x="7520311" y="1911951"/>
            <a:ext cx="731869" cy="1588"/>
          </a:xfrm>
          <a:prstGeom prst="line">
            <a:avLst/>
          </a:prstGeom>
          <a:ln>
            <a:solidFill>
              <a:schemeClr val="tx1"/>
            </a:solidFill>
            <a:headEnd type="stealth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969490" y="6488668"/>
            <a:ext cx="3698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from Kurose and Ross, 5</a:t>
            </a:r>
            <a:r>
              <a:rPr lang="en-US" baseline="30000" dirty="0"/>
              <a:t>th</a:t>
            </a:r>
            <a:r>
              <a:rPr lang="en-US" dirty="0"/>
              <a:t> 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E92134-D421-FA35-EB04-48FE0F5B5D00}"/>
              </a:ext>
            </a:extLst>
          </p:cNvPr>
          <p:cNvSpPr txBox="1"/>
          <p:nvPr/>
        </p:nvSpPr>
        <p:spPr>
          <a:xfrm>
            <a:off x="5537235" y="3813314"/>
            <a:ext cx="39661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pitchFamily="2" charset="2"/>
              <a:buChar char="Þ"/>
            </a:pPr>
            <a:r>
              <a:rPr lang="en-US" sz="2400" dirty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</a:rPr>
              <a:t>Y pays C </a:t>
            </a:r>
          </a:p>
          <a:p>
            <a:pPr marL="285750" indent="-285750">
              <a:buFont typeface="Symbol" pitchFamily="2" charset="2"/>
              <a:buChar char="Þ"/>
            </a:pPr>
            <a:r>
              <a:rPr lang="en-US" sz="2400" dirty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</a:rPr>
              <a:t>X pays B, C (multihomed)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1B2F056-257A-12DB-175B-1D32E246396A}"/>
              </a:ext>
            </a:extLst>
          </p:cNvPr>
          <p:cNvSpPr/>
          <p:nvPr/>
        </p:nvSpPr>
        <p:spPr>
          <a:xfrm>
            <a:off x="900546" y="4761320"/>
            <a:ext cx="9767455" cy="1561261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buFont typeface="Symbol" pitchFamily="2" charset="2"/>
              <a:buChar char="Þ"/>
            </a:pPr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B </a:t>
            </a:r>
            <a:r>
              <a:rPr lang="en-US" sz="2400" i="1" dirty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</a:rPr>
              <a:t>is transit [provider] for </a:t>
            </a:r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X:  Traffic destined for X goes through B</a:t>
            </a:r>
          </a:p>
          <a:p>
            <a:pPr marL="342900" indent="-342900">
              <a:buFont typeface="Symbol" pitchFamily="2" charset="2"/>
              <a:buChar char="Þ"/>
            </a:pPr>
            <a:endParaRPr lang="en-US" sz="2400" dirty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342900" indent="-342900">
              <a:buFont typeface="Symbol" pitchFamily="2" charset="2"/>
              <a:buChar char="Þ"/>
            </a:pPr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X </a:t>
            </a:r>
            <a:r>
              <a:rPr lang="en-US" sz="2400" b="1" u="sng" dirty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</a:rPr>
              <a:t>is not</a:t>
            </a:r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transit for B, C:  Traffic from B-&gt;C must not go through X!</a:t>
            </a:r>
          </a:p>
          <a:p>
            <a:endParaRPr lang="en-US" sz="2400" dirty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41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3963" y="2730600"/>
            <a:ext cx="11610109" cy="37089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Relationships between AS drive policy:</a:t>
            </a:r>
          </a:p>
          <a:p>
            <a:r>
              <a:rPr lang="en-US" u="sng" dirty="0"/>
              <a:t>Customer</a:t>
            </a:r>
            <a:r>
              <a:rPr lang="en-US" dirty="0"/>
              <a:t>:  Customer pays </a:t>
            </a:r>
            <a:r>
              <a:rPr lang="en-US" u="sng" dirty="0"/>
              <a:t>provider</a:t>
            </a:r>
            <a:r>
              <a:rPr lang="en-US" dirty="0"/>
              <a:t> to advertise its routes</a:t>
            </a:r>
          </a:p>
        </p:txBody>
      </p:sp>
      <p:sp>
        <p:nvSpPr>
          <p:cNvPr id="4" name="Oval 3"/>
          <p:cNvSpPr/>
          <p:nvPr/>
        </p:nvSpPr>
        <p:spPr>
          <a:xfrm>
            <a:off x="5317030" y="107091"/>
            <a:ext cx="1101640" cy="1101640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B</a:t>
            </a:r>
          </a:p>
        </p:txBody>
      </p:sp>
      <p:sp>
        <p:nvSpPr>
          <p:cNvPr id="5" name="Oval 4"/>
          <p:cNvSpPr/>
          <p:nvPr/>
        </p:nvSpPr>
        <p:spPr>
          <a:xfrm>
            <a:off x="4376720" y="1108672"/>
            <a:ext cx="1101640" cy="1101640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A</a:t>
            </a:r>
          </a:p>
        </p:txBody>
      </p:sp>
      <p:sp>
        <p:nvSpPr>
          <p:cNvPr id="6" name="Oval 5"/>
          <p:cNvSpPr/>
          <p:nvPr/>
        </p:nvSpPr>
        <p:spPr>
          <a:xfrm>
            <a:off x="6418670" y="1361131"/>
            <a:ext cx="1101640" cy="1101640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C</a:t>
            </a:r>
          </a:p>
        </p:txBody>
      </p:sp>
      <p:sp>
        <p:nvSpPr>
          <p:cNvPr id="7" name="Oval 6"/>
          <p:cNvSpPr/>
          <p:nvPr/>
        </p:nvSpPr>
        <p:spPr>
          <a:xfrm>
            <a:off x="7925776" y="198895"/>
            <a:ext cx="504918" cy="504918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X</a:t>
            </a:r>
          </a:p>
        </p:txBody>
      </p:sp>
      <p:sp>
        <p:nvSpPr>
          <p:cNvPr id="8" name="Oval 7"/>
          <p:cNvSpPr/>
          <p:nvPr/>
        </p:nvSpPr>
        <p:spPr>
          <a:xfrm>
            <a:off x="8252179" y="1659492"/>
            <a:ext cx="504918" cy="504918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Y</a:t>
            </a:r>
          </a:p>
        </p:txBody>
      </p:sp>
      <p:sp>
        <p:nvSpPr>
          <p:cNvPr id="9" name="Oval 8"/>
          <p:cNvSpPr/>
          <p:nvPr/>
        </p:nvSpPr>
        <p:spPr>
          <a:xfrm>
            <a:off x="3259680" y="1361131"/>
            <a:ext cx="504918" cy="504918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Z</a:t>
            </a:r>
          </a:p>
        </p:txBody>
      </p:sp>
      <p:cxnSp>
        <p:nvCxnSpPr>
          <p:cNvPr id="11" name="Straight Connector 10"/>
          <p:cNvCxnSpPr>
            <a:stCxn id="9" idx="6"/>
            <a:endCxn id="5" idx="2"/>
          </p:cNvCxnSpPr>
          <p:nvPr/>
        </p:nvCxnSpPr>
        <p:spPr>
          <a:xfrm>
            <a:off x="3764598" y="1613590"/>
            <a:ext cx="612122" cy="45902"/>
          </a:xfrm>
          <a:prstGeom prst="line">
            <a:avLst/>
          </a:prstGeom>
          <a:ln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5" idx="7"/>
            <a:endCxn id="4" idx="3"/>
          </p:cNvCxnSpPr>
          <p:nvPr/>
        </p:nvCxnSpPr>
        <p:spPr>
          <a:xfrm rot="5400000" flipH="1" flipV="1">
            <a:off x="5286395" y="1078036"/>
            <a:ext cx="222603" cy="16133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5" idx="6"/>
            <a:endCxn id="6" idx="2"/>
          </p:cNvCxnSpPr>
          <p:nvPr/>
        </p:nvCxnSpPr>
        <p:spPr>
          <a:xfrm>
            <a:off x="5478360" y="1659493"/>
            <a:ext cx="940310" cy="25245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6" idx="1"/>
            <a:endCxn id="4" idx="5"/>
          </p:cNvCxnSpPr>
          <p:nvPr/>
        </p:nvCxnSpPr>
        <p:spPr>
          <a:xfrm rot="16200000" flipV="1">
            <a:off x="6181139" y="1123600"/>
            <a:ext cx="475062" cy="32266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4" idx="6"/>
            <a:endCxn id="7" idx="2"/>
          </p:cNvCxnSpPr>
          <p:nvPr/>
        </p:nvCxnSpPr>
        <p:spPr>
          <a:xfrm flipV="1">
            <a:off x="6418670" y="451355"/>
            <a:ext cx="1507106" cy="206557"/>
          </a:xfrm>
          <a:prstGeom prst="line">
            <a:avLst/>
          </a:prstGeom>
          <a:ln>
            <a:solidFill>
              <a:schemeClr val="tx1"/>
            </a:solidFill>
            <a:headEnd type="stealth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6" idx="7"/>
            <a:endCxn id="7" idx="3"/>
          </p:cNvCxnSpPr>
          <p:nvPr/>
        </p:nvCxnSpPr>
        <p:spPr>
          <a:xfrm rot="5400000" flipH="1" flipV="1">
            <a:off x="7233054" y="755797"/>
            <a:ext cx="892593" cy="640741"/>
          </a:xfrm>
          <a:prstGeom prst="line">
            <a:avLst/>
          </a:prstGeom>
          <a:ln>
            <a:solidFill>
              <a:schemeClr val="tx1"/>
            </a:solidFill>
            <a:headEnd type="stealth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6" idx="6"/>
            <a:endCxn id="8" idx="2"/>
          </p:cNvCxnSpPr>
          <p:nvPr/>
        </p:nvCxnSpPr>
        <p:spPr>
          <a:xfrm>
            <a:off x="7520311" y="1911951"/>
            <a:ext cx="731869" cy="1588"/>
          </a:xfrm>
          <a:prstGeom prst="line">
            <a:avLst/>
          </a:prstGeom>
          <a:ln>
            <a:solidFill>
              <a:schemeClr val="tx1"/>
            </a:solidFill>
            <a:headEnd type="stealth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969490" y="6488668"/>
            <a:ext cx="3698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from Kurose and Ross, 5</a:t>
            </a:r>
            <a:r>
              <a:rPr lang="en-US" baseline="30000" dirty="0"/>
              <a:t>th</a:t>
            </a:r>
            <a:r>
              <a:rPr lang="en-US" dirty="0"/>
              <a:t> Ed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DE92134-D421-FA35-EB04-48FE0F5B5D00}"/>
              </a:ext>
            </a:extLst>
          </p:cNvPr>
          <p:cNvSpPr txBox="1"/>
          <p:nvPr/>
        </p:nvSpPr>
        <p:spPr>
          <a:xfrm>
            <a:off x="5537235" y="3813314"/>
            <a:ext cx="39661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Symbol" pitchFamily="2" charset="2"/>
              <a:buChar char="Þ"/>
            </a:pPr>
            <a:r>
              <a:rPr lang="en-US" sz="2400" dirty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</a:rPr>
              <a:t>Y pays C </a:t>
            </a:r>
          </a:p>
          <a:p>
            <a:pPr marL="285750" indent="-285750">
              <a:buFont typeface="Symbol" pitchFamily="2" charset="2"/>
              <a:buChar char="Þ"/>
            </a:pPr>
            <a:r>
              <a:rPr lang="en-US" sz="2400" dirty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</a:rPr>
              <a:t>X pays B, C (multihomed)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D1B2F056-257A-12DB-175B-1D32E246396A}"/>
              </a:ext>
            </a:extLst>
          </p:cNvPr>
          <p:cNvSpPr/>
          <p:nvPr/>
        </p:nvSpPr>
        <p:spPr>
          <a:xfrm>
            <a:off x="900546" y="4761320"/>
            <a:ext cx="10460181" cy="1561261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342900" indent="-342900">
              <a:buFont typeface="Symbol" pitchFamily="2" charset="2"/>
              <a:buChar char="Þ"/>
            </a:pPr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B “</a:t>
            </a:r>
            <a:r>
              <a:rPr lang="en-US" sz="2400" i="1" dirty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</a:rPr>
              <a:t>is transit [provider] for” </a:t>
            </a:r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X:  Traffic destined for X goes through B</a:t>
            </a:r>
          </a:p>
          <a:p>
            <a:pPr marL="342900" indent="-342900">
              <a:buFont typeface="Symbol" pitchFamily="2" charset="2"/>
              <a:buChar char="Þ"/>
            </a:pPr>
            <a:endParaRPr lang="en-US" sz="2400" dirty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  <a:p>
            <a:pPr marL="342900" indent="-342900">
              <a:buFont typeface="Symbol" pitchFamily="2" charset="2"/>
              <a:buChar char="Þ"/>
            </a:pPr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X </a:t>
            </a:r>
            <a:r>
              <a:rPr lang="en-US" sz="2400" b="1" u="sng" dirty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</a:rPr>
              <a:t>is not</a:t>
            </a:r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transit for B, C:  Traffic from B-&gt;C must not go through X!</a:t>
            </a:r>
          </a:p>
          <a:p>
            <a:endParaRPr lang="en-US" sz="2400" dirty="0">
              <a:solidFill>
                <a:schemeClr val="tx1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471B761E-BAC6-CA69-C6FF-504E9B168B55}"/>
              </a:ext>
            </a:extLst>
          </p:cNvPr>
          <p:cNvSpPr/>
          <p:nvPr/>
        </p:nvSpPr>
        <p:spPr>
          <a:xfrm>
            <a:off x="387928" y="6113947"/>
            <a:ext cx="8189061" cy="534277"/>
          </a:xfrm>
          <a:prstGeom prst="roundRect">
            <a:avLst/>
          </a:prstGeom>
          <a:solidFill>
            <a:srgbClr val="22A6F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1" algn="ctr"/>
            <a:r>
              <a:rPr lang="en-US" sz="2400" i="1" dirty="0">
                <a:latin typeface="Avenir Book" panose="02000503020000020003" pitchFamily="2" charset="0"/>
              </a:rPr>
              <a:t>=&gt; Why not?  X gains nothing!</a:t>
            </a:r>
          </a:p>
        </p:txBody>
      </p:sp>
    </p:spTree>
    <p:extLst>
      <p:ext uri="{BB962C8B-B14F-4D97-AF65-F5344CB8AC3E}">
        <p14:creationId xmlns:p14="http://schemas.microsoft.com/office/powerpoint/2010/main" val="116447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3963" y="2730600"/>
            <a:ext cx="11610109" cy="370899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Relationships between AS drive policy:</a:t>
            </a:r>
          </a:p>
          <a:p>
            <a:r>
              <a:rPr lang="en-US" u="sng" dirty="0"/>
              <a:t>Customer</a:t>
            </a:r>
            <a:r>
              <a:rPr lang="en-US" dirty="0"/>
              <a:t>:  Customer pays provider to advertise its routes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u="sng" dirty="0"/>
              <a:t>Peers</a:t>
            </a:r>
            <a:r>
              <a:rPr lang="en-US" dirty="0"/>
              <a:t>:  Providers may share routes at no cost for mutual benefit</a:t>
            </a:r>
          </a:p>
        </p:txBody>
      </p:sp>
      <p:sp>
        <p:nvSpPr>
          <p:cNvPr id="4" name="Oval 3"/>
          <p:cNvSpPr/>
          <p:nvPr/>
        </p:nvSpPr>
        <p:spPr>
          <a:xfrm>
            <a:off x="5317030" y="107091"/>
            <a:ext cx="1101640" cy="1101640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B</a:t>
            </a:r>
          </a:p>
        </p:txBody>
      </p:sp>
      <p:sp>
        <p:nvSpPr>
          <p:cNvPr id="5" name="Oval 4"/>
          <p:cNvSpPr/>
          <p:nvPr/>
        </p:nvSpPr>
        <p:spPr>
          <a:xfrm>
            <a:off x="4376720" y="1108672"/>
            <a:ext cx="1101640" cy="1101640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A</a:t>
            </a:r>
          </a:p>
        </p:txBody>
      </p:sp>
      <p:sp>
        <p:nvSpPr>
          <p:cNvPr id="6" name="Oval 5"/>
          <p:cNvSpPr/>
          <p:nvPr/>
        </p:nvSpPr>
        <p:spPr>
          <a:xfrm>
            <a:off x="6418670" y="1361131"/>
            <a:ext cx="1101640" cy="1101640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C</a:t>
            </a:r>
          </a:p>
        </p:txBody>
      </p:sp>
      <p:sp>
        <p:nvSpPr>
          <p:cNvPr id="7" name="Oval 6"/>
          <p:cNvSpPr/>
          <p:nvPr/>
        </p:nvSpPr>
        <p:spPr>
          <a:xfrm>
            <a:off x="7925776" y="198895"/>
            <a:ext cx="504918" cy="504918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X</a:t>
            </a:r>
          </a:p>
        </p:txBody>
      </p:sp>
      <p:sp>
        <p:nvSpPr>
          <p:cNvPr id="8" name="Oval 7"/>
          <p:cNvSpPr/>
          <p:nvPr/>
        </p:nvSpPr>
        <p:spPr>
          <a:xfrm>
            <a:off x="8252179" y="1659492"/>
            <a:ext cx="504918" cy="504918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Y</a:t>
            </a:r>
          </a:p>
        </p:txBody>
      </p:sp>
      <p:sp>
        <p:nvSpPr>
          <p:cNvPr id="9" name="Oval 8"/>
          <p:cNvSpPr/>
          <p:nvPr/>
        </p:nvSpPr>
        <p:spPr>
          <a:xfrm>
            <a:off x="3259680" y="1361131"/>
            <a:ext cx="504918" cy="504918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Z</a:t>
            </a:r>
          </a:p>
        </p:txBody>
      </p:sp>
      <p:cxnSp>
        <p:nvCxnSpPr>
          <p:cNvPr id="11" name="Straight Connector 10"/>
          <p:cNvCxnSpPr>
            <a:stCxn id="9" idx="6"/>
            <a:endCxn id="5" idx="2"/>
          </p:cNvCxnSpPr>
          <p:nvPr/>
        </p:nvCxnSpPr>
        <p:spPr>
          <a:xfrm>
            <a:off x="3764598" y="1613590"/>
            <a:ext cx="612122" cy="45902"/>
          </a:xfrm>
          <a:prstGeom prst="line">
            <a:avLst/>
          </a:prstGeom>
          <a:ln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5" idx="7"/>
            <a:endCxn id="4" idx="3"/>
          </p:cNvCxnSpPr>
          <p:nvPr/>
        </p:nvCxnSpPr>
        <p:spPr>
          <a:xfrm rot="5400000" flipH="1" flipV="1">
            <a:off x="5286395" y="1078036"/>
            <a:ext cx="222603" cy="16133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5" idx="6"/>
            <a:endCxn id="6" idx="2"/>
          </p:cNvCxnSpPr>
          <p:nvPr/>
        </p:nvCxnSpPr>
        <p:spPr>
          <a:xfrm>
            <a:off x="5478360" y="1659493"/>
            <a:ext cx="940310" cy="25245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6" idx="1"/>
            <a:endCxn id="4" idx="5"/>
          </p:cNvCxnSpPr>
          <p:nvPr/>
        </p:nvCxnSpPr>
        <p:spPr>
          <a:xfrm rot="16200000" flipV="1">
            <a:off x="6181139" y="1123600"/>
            <a:ext cx="475062" cy="32266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4" idx="6"/>
            <a:endCxn id="7" idx="2"/>
          </p:cNvCxnSpPr>
          <p:nvPr/>
        </p:nvCxnSpPr>
        <p:spPr>
          <a:xfrm flipV="1">
            <a:off x="6418670" y="451355"/>
            <a:ext cx="1507106" cy="206557"/>
          </a:xfrm>
          <a:prstGeom prst="line">
            <a:avLst/>
          </a:prstGeom>
          <a:ln>
            <a:solidFill>
              <a:schemeClr val="tx1"/>
            </a:solidFill>
            <a:headEnd type="stealth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6" idx="7"/>
            <a:endCxn id="7" idx="3"/>
          </p:cNvCxnSpPr>
          <p:nvPr/>
        </p:nvCxnSpPr>
        <p:spPr>
          <a:xfrm rot="5400000" flipH="1" flipV="1">
            <a:off x="7233054" y="755797"/>
            <a:ext cx="892593" cy="640741"/>
          </a:xfrm>
          <a:prstGeom prst="line">
            <a:avLst/>
          </a:prstGeom>
          <a:ln>
            <a:solidFill>
              <a:schemeClr val="tx1"/>
            </a:solidFill>
            <a:headEnd type="stealth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6" idx="6"/>
            <a:endCxn id="8" idx="2"/>
          </p:cNvCxnSpPr>
          <p:nvPr/>
        </p:nvCxnSpPr>
        <p:spPr>
          <a:xfrm>
            <a:off x="7520311" y="1911951"/>
            <a:ext cx="731869" cy="1588"/>
          </a:xfrm>
          <a:prstGeom prst="line">
            <a:avLst/>
          </a:prstGeom>
          <a:ln>
            <a:solidFill>
              <a:schemeClr val="tx1"/>
            </a:solidFill>
            <a:headEnd type="stealth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969490" y="6488668"/>
            <a:ext cx="3698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from Kurose and Ross, 5</a:t>
            </a:r>
            <a:r>
              <a:rPr lang="en-US" baseline="30000" dirty="0"/>
              <a:t>th</a:t>
            </a:r>
            <a:r>
              <a:rPr lang="en-US" dirty="0"/>
              <a:t> Ed</a:t>
            </a:r>
          </a:p>
        </p:txBody>
      </p:sp>
    </p:spTree>
    <p:extLst>
      <p:ext uri="{BB962C8B-B14F-4D97-AF65-F5344CB8AC3E}">
        <p14:creationId xmlns:p14="http://schemas.microsoft.com/office/powerpoint/2010/main" val="208638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3963" y="2730600"/>
            <a:ext cx="11610109" cy="3708990"/>
          </a:xfrm>
        </p:spPr>
        <p:txBody>
          <a:bodyPr>
            <a:normAutofit/>
          </a:bodyPr>
          <a:lstStyle/>
          <a:p>
            <a:r>
              <a:rPr lang="en-US" u="sng" dirty="0"/>
              <a:t>Providers</a:t>
            </a:r>
            <a:r>
              <a:rPr lang="en-US" dirty="0"/>
              <a:t>:  highly connected ISPs</a:t>
            </a:r>
          </a:p>
          <a:p>
            <a:pPr lvl="1"/>
            <a:r>
              <a:rPr lang="en-US" dirty="0"/>
              <a:t>Most connected (“Tier 1”) have no default route!</a:t>
            </a:r>
          </a:p>
          <a:p>
            <a:pPr lvl="1"/>
            <a:r>
              <a:rPr lang="en-US" dirty="0"/>
              <a:t>Tier 2 is customer of Tier 1, …</a:t>
            </a:r>
          </a:p>
          <a:p>
            <a:pPr marL="609585" lvl="1" indent="0">
              <a:buNone/>
            </a:pPr>
            <a:endParaRPr lang="en-US" dirty="0"/>
          </a:p>
          <a:p>
            <a:r>
              <a:rPr lang="en-US" u="sng" dirty="0"/>
              <a:t>Peers</a:t>
            </a:r>
            <a:r>
              <a:rPr lang="en-US" dirty="0"/>
              <a:t>:  Providers may share routes at no cost for mutual benefit</a:t>
            </a:r>
          </a:p>
        </p:txBody>
      </p:sp>
      <p:sp>
        <p:nvSpPr>
          <p:cNvPr id="4" name="Oval 3"/>
          <p:cNvSpPr/>
          <p:nvPr/>
        </p:nvSpPr>
        <p:spPr>
          <a:xfrm>
            <a:off x="5317030" y="107091"/>
            <a:ext cx="1101640" cy="1101640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B</a:t>
            </a:r>
          </a:p>
        </p:txBody>
      </p:sp>
      <p:sp>
        <p:nvSpPr>
          <p:cNvPr id="5" name="Oval 4"/>
          <p:cNvSpPr/>
          <p:nvPr/>
        </p:nvSpPr>
        <p:spPr>
          <a:xfrm>
            <a:off x="4376720" y="1108672"/>
            <a:ext cx="1101640" cy="1101640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A</a:t>
            </a:r>
          </a:p>
        </p:txBody>
      </p:sp>
      <p:sp>
        <p:nvSpPr>
          <p:cNvPr id="6" name="Oval 5"/>
          <p:cNvSpPr/>
          <p:nvPr/>
        </p:nvSpPr>
        <p:spPr>
          <a:xfrm>
            <a:off x="6418670" y="1361131"/>
            <a:ext cx="1101640" cy="1101640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C</a:t>
            </a:r>
          </a:p>
        </p:txBody>
      </p:sp>
      <p:sp>
        <p:nvSpPr>
          <p:cNvPr id="7" name="Oval 6"/>
          <p:cNvSpPr/>
          <p:nvPr/>
        </p:nvSpPr>
        <p:spPr>
          <a:xfrm>
            <a:off x="7925776" y="198895"/>
            <a:ext cx="504918" cy="504918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X</a:t>
            </a:r>
          </a:p>
        </p:txBody>
      </p:sp>
      <p:sp>
        <p:nvSpPr>
          <p:cNvPr id="8" name="Oval 7"/>
          <p:cNvSpPr/>
          <p:nvPr/>
        </p:nvSpPr>
        <p:spPr>
          <a:xfrm>
            <a:off x="8252179" y="1659492"/>
            <a:ext cx="504918" cy="504918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Y</a:t>
            </a:r>
          </a:p>
        </p:txBody>
      </p:sp>
      <p:sp>
        <p:nvSpPr>
          <p:cNvPr id="9" name="Oval 8"/>
          <p:cNvSpPr/>
          <p:nvPr/>
        </p:nvSpPr>
        <p:spPr>
          <a:xfrm>
            <a:off x="3259680" y="1361131"/>
            <a:ext cx="504918" cy="504918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Z</a:t>
            </a:r>
          </a:p>
        </p:txBody>
      </p:sp>
      <p:cxnSp>
        <p:nvCxnSpPr>
          <p:cNvPr id="11" name="Straight Connector 10"/>
          <p:cNvCxnSpPr>
            <a:stCxn id="9" idx="6"/>
            <a:endCxn id="5" idx="2"/>
          </p:cNvCxnSpPr>
          <p:nvPr/>
        </p:nvCxnSpPr>
        <p:spPr>
          <a:xfrm>
            <a:off x="3764598" y="1613590"/>
            <a:ext cx="612122" cy="45902"/>
          </a:xfrm>
          <a:prstGeom prst="line">
            <a:avLst/>
          </a:prstGeom>
          <a:ln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5" idx="7"/>
            <a:endCxn id="4" idx="3"/>
          </p:cNvCxnSpPr>
          <p:nvPr/>
        </p:nvCxnSpPr>
        <p:spPr>
          <a:xfrm rot="5400000" flipH="1" flipV="1">
            <a:off x="5286395" y="1078036"/>
            <a:ext cx="222603" cy="16133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5" idx="6"/>
            <a:endCxn id="6" idx="2"/>
          </p:cNvCxnSpPr>
          <p:nvPr/>
        </p:nvCxnSpPr>
        <p:spPr>
          <a:xfrm>
            <a:off x="5478360" y="1659493"/>
            <a:ext cx="940310" cy="25245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6" idx="1"/>
            <a:endCxn id="4" idx="5"/>
          </p:cNvCxnSpPr>
          <p:nvPr/>
        </p:nvCxnSpPr>
        <p:spPr>
          <a:xfrm rot="16200000" flipV="1">
            <a:off x="6181139" y="1123600"/>
            <a:ext cx="475062" cy="32266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4" idx="6"/>
            <a:endCxn id="7" idx="2"/>
          </p:cNvCxnSpPr>
          <p:nvPr/>
        </p:nvCxnSpPr>
        <p:spPr>
          <a:xfrm flipV="1">
            <a:off x="6418670" y="451355"/>
            <a:ext cx="1507106" cy="206557"/>
          </a:xfrm>
          <a:prstGeom prst="line">
            <a:avLst/>
          </a:prstGeom>
          <a:ln>
            <a:solidFill>
              <a:schemeClr val="tx1"/>
            </a:solidFill>
            <a:headEnd type="stealth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6" idx="7"/>
            <a:endCxn id="7" idx="3"/>
          </p:cNvCxnSpPr>
          <p:nvPr/>
        </p:nvCxnSpPr>
        <p:spPr>
          <a:xfrm rot="5400000" flipH="1" flipV="1">
            <a:off x="7233054" y="755797"/>
            <a:ext cx="892593" cy="640741"/>
          </a:xfrm>
          <a:prstGeom prst="line">
            <a:avLst/>
          </a:prstGeom>
          <a:ln>
            <a:solidFill>
              <a:schemeClr val="tx1"/>
            </a:solidFill>
            <a:headEnd type="stealth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6" idx="6"/>
            <a:endCxn id="8" idx="2"/>
          </p:cNvCxnSpPr>
          <p:nvPr/>
        </p:nvCxnSpPr>
        <p:spPr>
          <a:xfrm>
            <a:off x="7520311" y="1911951"/>
            <a:ext cx="731869" cy="1588"/>
          </a:xfrm>
          <a:prstGeom prst="line">
            <a:avLst/>
          </a:prstGeom>
          <a:ln>
            <a:solidFill>
              <a:schemeClr val="tx1"/>
            </a:solidFill>
            <a:headEnd type="stealth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969490" y="6488668"/>
            <a:ext cx="3698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from Kurose and Ross, 5</a:t>
            </a:r>
            <a:r>
              <a:rPr lang="en-US" baseline="30000" dirty="0"/>
              <a:t>th</a:t>
            </a:r>
            <a:r>
              <a:rPr lang="en-US" dirty="0"/>
              <a:t> 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290DBB-8637-72C9-1592-E8D4569BA884}"/>
              </a:ext>
            </a:extLst>
          </p:cNvPr>
          <p:cNvSpPr txBox="1"/>
          <p:nvPr/>
        </p:nvSpPr>
        <p:spPr>
          <a:xfrm>
            <a:off x="2415510" y="5469619"/>
            <a:ext cx="26981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</a:rPr>
              <a:t>=&gt; A peers with B</a:t>
            </a:r>
          </a:p>
          <a:p>
            <a:r>
              <a:rPr lang="en-US" sz="2400" dirty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</a:rPr>
              <a:t>=&gt; A peers with C</a:t>
            </a:r>
          </a:p>
          <a:p>
            <a:r>
              <a:rPr lang="en-US" sz="2400" dirty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</a:rPr>
              <a:t>. . .</a:t>
            </a:r>
          </a:p>
        </p:txBody>
      </p:sp>
    </p:spTree>
    <p:extLst>
      <p:ext uri="{BB962C8B-B14F-4D97-AF65-F5344CB8AC3E}">
        <p14:creationId xmlns:p14="http://schemas.microsoft.com/office/powerpoint/2010/main" val="112045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A6F714-B3D6-7E9F-DD12-D2063C3DC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4976" y="1"/>
            <a:ext cx="38497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1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DF6D90-3D4C-8128-0AB8-186C0BD7D06D}"/>
              </a:ext>
            </a:extLst>
          </p:cNvPr>
          <p:cNvSpPr txBox="1"/>
          <p:nvPr/>
        </p:nvSpPr>
        <p:spPr>
          <a:xfrm>
            <a:off x="259146" y="263235"/>
            <a:ext cx="58368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venir Book" charset="0"/>
                <a:ea typeface="Avenir Book" charset="0"/>
                <a:cs typeface="Avenir Book" charset="0"/>
              </a:rPr>
              <a:t>How to think about policies</a:t>
            </a:r>
          </a:p>
        </p:txBody>
      </p:sp>
    </p:spTree>
    <p:extLst>
      <p:ext uri="{BB962C8B-B14F-4D97-AF65-F5344CB8AC3E}">
        <p14:creationId xmlns:p14="http://schemas.microsoft.com/office/powerpoint/2010/main" val="4407006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DEFEA-5949-6C44-B1BB-498EC9F53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91356-58B8-8345-9249-1CA6892C19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IP:  Due next Thursday (10/17)</a:t>
            </a:r>
          </a:p>
          <a:p>
            <a:pPr lvl="1"/>
            <a:endParaRPr lang="en-US" dirty="0"/>
          </a:p>
          <a:p>
            <a:r>
              <a:rPr lang="en-US" dirty="0"/>
              <a:t>HW2:  As soon as I can get there</a:t>
            </a:r>
          </a:p>
          <a:p>
            <a:endParaRPr lang="en-US" dirty="0"/>
          </a:p>
          <a:p>
            <a:r>
              <a:rPr lang="en-US" dirty="0"/>
              <a:t>Long weekend:  no hours on Monday (10/14),  responses on Ed delayed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7113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03C68B-AB9E-0040-A450-D95E06736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 processing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696C696-7EDC-0F40-A277-D37590EA5F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A47627-0B90-CA4B-854E-FA0F03E6ED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04" y="1107380"/>
            <a:ext cx="9243799" cy="55116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D23E16-BA30-9F48-BFDC-93857C8272A1}"/>
              </a:ext>
            </a:extLst>
          </p:cNvPr>
          <p:cNvSpPr txBox="1"/>
          <p:nvPr/>
        </p:nvSpPr>
        <p:spPr>
          <a:xfrm>
            <a:off x="9390592" y="6513382"/>
            <a:ext cx="28014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credit </a:t>
            </a:r>
            <a:r>
              <a:rPr lang="en-US" dirty="0" err="1"/>
              <a:t>Rachit</a:t>
            </a:r>
            <a:r>
              <a:rPr lang="en-US" dirty="0"/>
              <a:t> Agarwal</a:t>
            </a:r>
          </a:p>
        </p:txBody>
      </p:sp>
    </p:spTree>
    <p:extLst>
      <p:ext uri="{BB962C8B-B14F-4D97-AF65-F5344CB8AC3E}">
        <p14:creationId xmlns:p14="http://schemas.microsoft.com/office/powerpoint/2010/main" val="498399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388E9-0E13-824C-B699-44EAA1C1F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route selection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73BB2-0477-AC44-A852-8A41B46B96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In decreasing priority order: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Make or save </a:t>
            </a:r>
            <a:r>
              <a:rPr lang="en-US" dirty="0">
                <a:solidFill>
                  <a:srgbClr val="FFC000"/>
                </a:solidFill>
              </a:rPr>
              <a:t>money</a:t>
            </a:r>
            <a:r>
              <a:rPr lang="en-US" dirty="0"/>
              <a:t> (send to customer &gt; peer &gt; provider)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Try to maximize </a:t>
            </a:r>
            <a:r>
              <a:rPr lang="en-US" dirty="0">
                <a:solidFill>
                  <a:srgbClr val="FFC000"/>
                </a:solidFill>
              </a:rPr>
              <a:t>performance</a:t>
            </a:r>
            <a:r>
              <a:rPr lang="en-US" dirty="0"/>
              <a:t> (smallest AS path length)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Minimize use of  my </a:t>
            </a:r>
            <a:r>
              <a:rPr lang="en-US" dirty="0">
                <a:solidFill>
                  <a:srgbClr val="FFC000"/>
                </a:solidFill>
              </a:rPr>
              <a:t>network bandwidth</a:t>
            </a:r>
            <a:r>
              <a:rPr lang="en-US" dirty="0"/>
              <a:t> (“hot potato routing”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…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18477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AB6D2-E312-F649-B73D-02D6687DD7FA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4691" y="1295400"/>
            <a:ext cx="10972800" cy="4525963"/>
          </a:xfrm>
        </p:spPr>
        <p:txBody>
          <a:bodyPr/>
          <a:lstStyle/>
          <a:p>
            <a:r>
              <a:rPr lang="en-US" u="sng" dirty="0"/>
              <a:t>Selection Policy</a:t>
            </a:r>
            <a:r>
              <a:rPr lang="en-US" dirty="0"/>
              <a:t>:  which path to use in your network</a:t>
            </a:r>
          </a:p>
          <a:p>
            <a:pPr marL="609585" lvl="1" indent="0">
              <a:buNone/>
            </a:pPr>
            <a:endParaRPr lang="en-US" dirty="0"/>
          </a:p>
          <a:p>
            <a:pPr marL="609585" lvl="1" indent="0">
              <a:buNone/>
            </a:pPr>
            <a:endParaRPr lang="en-US" dirty="0"/>
          </a:p>
          <a:p>
            <a:pPr marL="609585" lvl="1" indent="0">
              <a:buNone/>
            </a:pPr>
            <a:endParaRPr lang="en-US" dirty="0"/>
          </a:p>
          <a:p>
            <a:r>
              <a:rPr lang="en-US" u="sng" dirty="0"/>
              <a:t>Export Policy</a:t>
            </a:r>
            <a:r>
              <a:rPr lang="en-US" dirty="0"/>
              <a:t>:  which path to advertise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0575A3-D612-7F92-5197-BA48128CD7E5}"/>
              </a:ext>
            </a:extLst>
          </p:cNvPr>
          <p:cNvSpPr txBox="1"/>
          <p:nvPr/>
        </p:nvSpPr>
        <p:spPr>
          <a:xfrm>
            <a:off x="124691" y="318654"/>
            <a:ext cx="56550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latin typeface="Avenir Book" charset="0"/>
                <a:ea typeface="Avenir Book" charset="0"/>
                <a:cs typeface="Avenir Book" charset="0"/>
              </a:rPr>
              <a:t>How to turn this into a policy?</a:t>
            </a:r>
            <a:endParaRPr lang="en-US" sz="3200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7763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03922-A5D9-B840-BEB9-2BF40AD9D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Export Policy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A9FCA-CD7B-9949-AFDA-1E096A3C1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5493180"/>
            <a:ext cx="10972800" cy="11430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Known as Gao-Rexford principles:  define common practices for AS relationships</a:t>
            </a:r>
          </a:p>
        </p:txBody>
      </p:sp>
      <p:graphicFrame>
        <p:nvGraphicFramePr>
          <p:cNvPr id="4" name="Content Placeholder 5">
            <a:extLst>
              <a:ext uri="{FF2B5EF4-FFF2-40B4-BE49-F238E27FC236}">
                <a16:creationId xmlns:a16="http://schemas.microsoft.com/office/drawing/2014/main" id="{D1F0DE0A-9833-7D48-9CD8-DDD3EA87DC8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4173277"/>
              </p:ext>
            </p:extLst>
          </p:nvPr>
        </p:nvGraphicFramePr>
        <p:xfrm>
          <a:off x="1532238" y="1739132"/>
          <a:ext cx="9316994" cy="33183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754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15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7935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venir Book" panose="02000503020000020003" pitchFamily="2" charset="0"/>
                          <a:cs typeface="Minion Pro"/>
                        </a:rPr>
                        <a:t>Destination prefix advertised by…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venir Book" panose="02000503020000020003" pitchFamily="2" charset="0"/>
                          <a:cs typeface="Minion Pro"/>
                        </a:rPr>
                        <a:t>Export route to…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897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venir Book" panose="02000503020000020003" pitchFamily="2" charset="0"/>
                          <a:cs typeface="Minion Pro"/>
                        </a:rPr>
                        <a:t>Customer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venir Book" panose="02000503020000020003" pitchFamily="2" charset="0"/>
                          <a:cs typeface="Minion Pro"/>
                        </a:rPr>
                        <a:t>Everyone (providers, peers, other customers…)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04309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venir Book" panose="02000503020000020003" pitchFamily="2" charset="0"/>
                          <a:cs typeface="Minion Pro"/>
                        </a:rPr>
                        <a:t>Peer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venir Book" panose="02000503020000020003" pitchFamily="2" charset="0"/>
                          <a:cs typeface="Minion Pro"/>
                        </a:rPr>
                        <a:t>Customers only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89772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venir Book" panose="02000503020000020003" pitchFamily="2" charset="0"/>
                          <a:cs typeface="Minion Pro"/>
                        </a:rPr>
                        <a:t>Provider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Avenir Book" panose="02000503020000020003" pitchFamily="2" charset="0"/>
                          <a:cs typeface="Minion Pro"/>
                        </a:rPr>
                        <a:t>Customers only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8672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 relationships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Customer pays provider for connectivity</a:t>
            </a:r>
          </a:p>
          <a:p>
            <a:pPr lvl="1"/>
            <a:r>
              <a:rPr lang="en-US" dirty="0"/>
              <a:t>E.g. Brown contracts with OSHEAN</a:t>
            </a:r>
          </a:p>
          <a:p>
            <a:pPr lvl="1"/>
            <a:r>
              <a:rPr lang="en-US" dirty="0"/>
              <a:t>Customer is stub, provider is a transit</a:t>
            </a:r>
          </a:p>
          <a:p>
            <a:r>
              <a:rPr lang="en-US" dirty="0"/>
              <a:t>Many customers are multi-homed</a:t>
            </a:r>
          </a:p>
          <a:p>
            <a:pPr lvl="1"/>
            <a:r>
              <a:rPr lang="en-US" dirty="0"/>
              <a:t>E.g., OSHEAN connects to Level3, Cogent</a:t>
            </a:r>
          </a:p>
          <a:p>
            <a:r>
              <a:rPr lang="en-US" dirty="0"/>
              <a:t>Typical policies: </a:t>
            </a:r>
          </a:p>
          <a:p>
            <a:pPr lvl="1"/>
            <a:r>
              <a:rPr lang="en-US" dirty="0"/>
              <a:t>Provider tells all neighbors how to reach customer</a:t>
            </a:r>
          </a:p>
          <a:p>
            <a:pPr lvl="1"/>
            <a:r>
              <a:rPr lang="en-US" dirty="0"/>
              <a:t>Provider wants to send traffic to customers ($$$)</a:t>
            </a:r>
            <a:endParaRPr lang="en-US" b="0" dirty="0"/>
          </a:p>
          <a:p>
            <a:pPr lvl="1"/>
            <a:r>
              <a:rPr lang="en-US" dirty="0"/>
              <a:t>Customer does not provide transit service</a:t>
            </a:r>
            <a:endParaRPr lang="en-US" b="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Peer Relationships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Peer ASs agree to exchange traffic for free</a:t>
            </a:r>
          </a:p>
          <a:p>
            <a:pPr lvl="1"/>
            <a:r>
              <a:rPr lang="en-US" dirty="0"/>
              <a:t>Penalties/Renegotiate if imbalance</a:t>
            </a:r>
          </a:p>
          <a:p>
            <a:r>
              <a:rPr lang="en-US" dirty="0"/>
              <a:t>Tier 1 ISPs have no default route: all peer with each other</a:t>
            </a:r>
          </a:p>
          <a:p>
            <a:r>
              <a:rPr lang="en-US" dirty="0"/>
              <a:t>You are Tier 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dirty="0"/>
              <a:t>+ 1 if you have a default route to a Tier </a:t>
            </a:r>
            <a:r>
              <a:rPr lang="en-US" i="1" dirty="0"/>
              <a:t>i</a:t>
            </a:r>
          </a:p>
          <a:p>
            <a:r>
              <a:rPr lang="en-US" dirty="0"/>
              <a:t>Typical policies</a:t>
            </a:r>
          </a:p>
          <a:p>
            <a:pPr lvl="1"/>
            <a:r>
              <a:rPr lang="en-US" dirty="0"/>
              <a:t>AS only exports customer routes to peer</a:t>
            </a:r>
          </a:p>
          <a:p>
            <a:pPr lvl="1"/>
            <a:r>
              <a:rPr lang="en-US" dirty="0"/>
              <a:t>AS exports a peer’s routes only to its customers</a:t>
            </a:r>
          </a:p>
          <a:p>
            <a:pPr lvl="1"/>
            <a:r>
              <a:rPr lang="en-US" dirty="0"/>
              <a:t>Goal: avoid being transit when no gain</a:t>
            </a:r>
          </a:p>
          <a:p>
            <a:pPr lvl="1"/>
            <a:endParaRPr 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Gao</a:t>
            </a:r>
            <a:r>
              <a:rPr lang="en-US" dirty="0"/>
              <a:t>-Rexford Model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(simplified) Two types of relationships: peers and customer/provider</a:t>
            </a:r>
          </a:p>
          <a:p>
            <a:r>
              <a:rPr lang="en-US" dirty="0"/>
              <a:t>Export rules:</a:t>
            </a:r>
          </a:p>
          <a:p>
            <a:pPr lvl="1"/>
            <a:r>
              <a:rPr lang="en-US" dirty="0"/>
              <a:t>Customer route may be exported to all neighbors</a:t>
            </a:r>
          </a:p>
          <a:p>
            <a:pPr lvl="1"/>
            <a:r>
              <a:rPr lang="en-US" dirty="0"/>
              <a:t>Peer or provider route is only exported to customers</a:t>
            </a:r>
          </a:p>
          <a:p>
            <a:r>
              <a:rPr lang="en-US" dirty="0"/>
              <a:t>Preference rules:</a:t>
            </a:r>
          </a:p>
          <a:p>
            <a:pPr lvl="1"/>
            <a:r>
              <a:rPr lang="en-US" dirty="0"/>
              <a:t>Prefer routes through customer ($$)</a:t>
            </a:r>
          </a:p>
          <a:p>
            <a:r>
              <a:rPr lang="en-US" dirty="0"/>
              <a:t>If all </a:t>
            </a:r>
            <a:r>
              <a:rPr lang="en-US" dirty="0" err="1"/>
              <a:t>ASes</a:t>
            </a:r>
            <a:r>
              <a:rPr lang="en-US" dirty="0"/>
              <a:t> follow this, shown to lead to stable network </a:t>
            </a:r>
          </a:p>
        </p:txBody>
      </p:sp>
    </p:spTree>
    <p:extLst>
      <p:ext uri="{BB962C8B-B14F-4D97-AF65-F5344CB8AC3E}">
        <p14:creationId xmlns:p14="http://schemas.microsoft.com/office/powerpoint/2010/main" val="16262170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D3B8F-63A6-F0AC-43E4-965773204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E78A5-9D0A-A919-2A0F-9309C0002D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6651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3313807"/>
            <a:ext cx="11845636" cy="29663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How to prevent X from forwarding transit between B and C?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How to avoid transit between CBA ?</a:t>
            </a:r>
          </a:p>
        </p:txBody>
      </p:sp>
      <p:sp>
        <p:nvSpPr>
          <p:cNvPr id="4" name="Oval 3"/>
          <p:cNvSpPr/>
          <p:nvPr/>
        </p:nvSpPr>
        <p:spPr>
          <a:xfrm>
            <a:off x="5161197" y="300809"/>
            <a:ext cx="1101640" cy="1101640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B</a:t>
            </a:r>
          </a:p>
        </p:txBody>
      </p:sp>
      <p:sp>
        <p:nvSpPr>
          <p:cNvPr id="5" name="Oval 4"/>
          <p:cNvSpPr/>
          <p:nvPr/>
        </p:nvSpPr>
        <p:spPr>
          <a:xfrm>
            <a:off x="4220887" y="1302390"/>
            <a:ext cx="1101640" cy="1101640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A</a:t>
            </a:r>
          </a:p>
        </p:txBody>
      </p:sp>
      <p:sp>
        <p:nvSpPr>
          <p:cNvPr id="6" name="Oval 5"/>
          <p:cNvSpPr/>
          <p:nvPr/>
        </p:nvSpPr>
        <p:spPr>
          <a:xfrm>
            <a:off x="6262837" y="1554849"/>
            <a:ext cx="1101640" cy="1101640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C</a:t>
            </a:r>
          </a:p>
        </p:txBody>
      </p:sp>
      <p:sp>
        <p:nvSpPr>
          <p:cNvPr id="7" name="Oval 6"/>
          <p:cNvSpPr/>
          <p:nvPr/>
        </p:nvSpPr>
        <p:spPr>
          <a:xfrm>
            <a:off x="7769943" y="392613"/>
            <a:ext cx="504918" cy="504918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X</a:t>
            </a:r>
          </a:p>
        </p:txBody>
      </p:sp>
      <p:sp>
        <p:nvSpPr>
          <p:cNvPr id="8" name="Oval 7"/>
          <p:cNvSpPr/>
          <p:nvPr/>
        </p:nvSpPr>
        <p:spPr>
          <a:xfrm>
            <a:off x="8096346" y="1853210"/>
            <a:ext cx="504918" cy="504918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Y</a:t>
            </a:r>
          </a:p>
        </p:txBody>
      </p:sp>
      <p:sp>
        <p:nvSpPr>
          <p:cNvPr id="9" name="Oval 8"/>
          <p:cNvSpPr/>
          <p:nvPr/>
        </p:nvSpPr>
        <p:spPr>
          <a:xfrm>
            <a:off x="3103847" y="1554849"/>
            <a:ext cx="504918" cy="504918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Z</a:t>
            </a:r>
          </a:p>
        </p:txBody>
      </p:sp>
      <p:cxnSp>
        <p:nvCxnSpPr>
          <p:cNvPr id="11" name="Straight Connector 10"/>
          <p:cNvCxnSpPr>
            <a:stCxn id="9" idx="6"/>
            <a:endCxn id="5" idx="2"/>
          </p:cNvCxnSpPr>
          <p:nvPr/>
        </p:nvCxnSpPr>
        <p:spPr>
          <a:xfrm>
            <a:off x="3608765" y="1807308"/>
            <a:ext cx="612122" cy="45902"/>
          </a:xfrm>
          <a:prstGeom prst="line">
            <a:avLst/>
          </a:prstGeom>
          <a:ln>
            <a:solidFill>
              <a:schemeClr val="tx1"/>
            </a:solidFill>
            <a:tailEnd type="stealth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5" idx="7"/>
            <a:endCxn id="4" idx="3"/>
          </p:cNvCxnSpPr>
          <p:nvPr/>
        </p:nvCxnSpPr>
        <p:spPr>
          <a:xfrm rot="5400000" flipH="1" flipV="1">
            <a:off x="5130562" y="1271754"/>
            <a:ext cx="222603" cy="16133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5" idx="6"/>
            <a:endCxn id="6" idx="2"/>
          </p:cNvCxnSpPr>
          <p:nvPr/>
        </p:nvCxnSpPr>
        <p:spPr>
          <a:xfrm>
            <a:off x="5322527" y="1853211"/>
            <a:ext cx="940310" cy="252459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6" idx="1"/>
            <a:endCxn id="4" idx="5"/>
          </p:cNvCxnSpPr>
          <p:nvPr/>
        </p:nvCxnSpPr>
        <p:spPr>
          <a:xfrm rot="16200000" flipV="1">
            <a:off x="6025306" y="1317318"/>
            <a:ext cx="475062" cy="322662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4" idx="6"/>
            <a:endCxn id="7" idx="2"/>
          </p:cNvCxnSpPr>
          <p:nvPr/>
        </p:nvCxnSpPr>
        <p:spPr>
          <a:xfrm flipV="1">
            <a:off x="6262837" y="645073"/>
            <a:ext cx="1507106" cy="206557"/>
          </a:xfrm>
          <a:prstGeom prst="line">
            <a:avLst/>
          </a:prstGeom>
          <a:ln>
            <a:solidFill>
              <a:schemeClr val="tx1"/>
            </a:solidFill>
            <a:headEnd type="stealth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6" idx="7"/>
            <a:endCxn id="7" idx="3"/>
          </p:cNvCxnSpPr>
          <p:nvPr/>
        </p:nvCxnSpPr>
        <p:spPr>
          <a:xfrm rot="5400000" flipH="1" flipV="1">
            <a:off x="7077221" y="949515"/>
            <a:ext cx="892593" cy="640741"/>
          </a:xfrm>
          <a:prstGeom prst="line">
            <a:avLst/>
          </a:prstGeom>
          <a:ln>
            <a:solidFill>
              <a:schemeClr val="tx1"/>
            </a:solidFill>
            <a:headEnd type="stealth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>
            <a:stCxn id="6" idx="6"/>
            <a:endCxn id="8" idx="2"/>
          </p:cNvCxnSpPr>
          <p:nvPr/>
        </p:nvCxnSpPr>
        <p:spPr>
          <a:xfrm>
            <a:off x="7364478" y="2105669"/>
            <a:ext cx="731869" cy="1588"/>
          </a:xfrm>
          <a:prstGeom prst="line">
            <a:avLst/>
          </a:prstGeom>
          <a:ln>
            <a:solidFill>
              <a:schemeClr val="tx1"/>
            </a:solidFill>
            <a:headEnd type="stealth" w="lg" len="lg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6969490" y="6488668"/>
            <a:ext cx="3698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Example from Kurose and Ross, 5</a:t>
            </a:r>
            <a:r>
              <a:rPr lang="en-US" baseline="30000" dirty="0"/>
              <a:t>th</a:t>
            </a:r>
            <a:r>
              <a:rPr lang="en-US" dirty="0"/>
              <a:t> Ed</a:t>
            </a:r>
          </a:p>
        </p:txBody>
      </p:sp>
    </p:spTree>
    <p:extLst>
      <p:ext uri="{BB962C8B-B14F-4D97-AF65-F5344CB8AC3E}">
        <p14:creationId xmlns:p14="http://schemas.microsoft.com/office/powerpoint/2010/main" val="2835266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5E879-2819-BA0F-1DED-0FA276F0A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go wrong?</a:t>
            </a:r>
          </a:p>
        </p:txBody>
      </p:sp>
    </p:spTree>
    <p:extLst>
      <p:ext uri="{BB962C8B-B14F-4D97-AF65-F5344CB8AC3E}">
        <p14:creationId xmlns:p14="http://schemas.microsoft.com/office/powerpoint/2010/main" val="26067728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CB902-8CEB-504E-9137-BEBD18A96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49B34-4B6F-0E4E-ADD0-565644DDD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4371629"/>
            <a:ext cx="10972800" cy="175453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/>
              <a:t>Routers A,B,C,D use RIP.  When B sends a periodic update to A, what does it send…</a:t>
            </a:r>
          </a:p>
          <a:p>
            <a:r>
              <a:rPr lang="en-US" dirty="0"/>
              <a:t>When using standard RIP?</a:t>
            </a:r>
          </a:p>
          <a:p>
            <a:r>
              <a:rPr lang="en-US" dirty="0"/>
              <a:t>When using split horizon + poison reverse?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BEAADF5-4865-7A4A-8543-BB16EA4FEA6F}"/>
              </a:ext>
            </a:extLst>
          </p:cNvPr>
          <p:cNvGrpSpPr/>
          <p:nvPr/>
        </p:nvGrpSpPr>
        <p:grpSpPr>
          <a:xfrm>
            <a:off x="1659311" y="1836448"/>
            <a:ext cx="2872038" cy="1917932"/>
            <a:chOff x="4128930" y="1874836"/>
            <a:chExt cx="2872038" cy="191793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D904CB9C-F8A2-8041-9EEC-8D544CAC0B43}"/>
                </a:ext>
              </a:extLst>
            </p:cNvPr>
            <p:cNvSpPr/>
            <p:nvPr/>
          </p:nvSpPr>
          <p:spPr>
            <a:xfrm>
              <a:off x="5119641" y="2632213"/>
              <a:ext cx="504918" cy="504918"/>
            </a:xfrm>
            <a:prstGeom prst="ellipse">
              <a:avLst/>
            </a:prstGeom>
            <a:solidFill>
              <a:srgbClr val="20A6F5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  <a:cs typeface="Minion Pro"/>
                </a:rPr>
                <a:t>A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2BFAA372-9B51-A844-A36E-904B9BB30F12}"/>
                </a:ext>
              </a:extLst>
            </p:cNvPr>
            <p:cNvSpPr/>
            <p:nvPr/>
          </p:nvSpPr>
          <p:spPr>
            <a:xfrm>
              <a:off x="6496050" y="1874836"/>
              <a:ext cx="504918" cy="504918"/>
            </a:xfrm>
            <a:prstGeom prst="ellipse">
              <a:avLst/>
            </a:prstGeom>
            <a:solidFill>
              <a:srgbClr val="20A6F5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  <a:cs typeface="Minion Pro"/>
                </a:rPr>
                <a:t>B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75A543A9-AD86-3C48-BA7A-D6028B6368CD}"/>
                </a:ext>
              </a:extLst>
            </p:cNvPr>
            <p:cNvSpPr/>
            <p:nvPr/>
          </p:nvSpPr>
          <p:spPr>
            <a:xfrm>
              <a:off x="6496050" y="3287850"/>
              <a:ext cx="504918" cy="504918"/>
            </a:xfrm>
            <a:prstGeom prst="ellipse">
              <a:avLst/>
            </a:prstGeom>
            <a:solidFill>
              <a:srgbClr val="20A6F5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  <a:cs typeface="Minion Pro"/>
                </a:rPr>
                <a:t>C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1B32B059-48C5-2642-AE4D-4ADAD2A912A6}"/>
                </a:ext>
              </a:extLst>
            </p:cNvPr>
            <p:cNvSpPr/>
            <p:nvPr/>
          </p:nvSpPr>
          <p:spPr>
            <a:xfrm>
              <a:off x="4128930" y="2632213"/>
              <a:ext cx="504918" cy="504918"/>
            </a:xfrm>
            <a:prstGeom prst="ellipse">
              <a:avLst/>
            </a:prstGeom>
            <a:solidFill>
              <a:srgbClr val="20A6F5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  <a:cs typeface="Minion Pro"/>
                </a:rPr>
                <a:t>D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3674734C-849A-8646-9DC5-66D43BF17CC1}"/>
                </a:ext>
              </a:extLst>
            </p:cNvPr>
            <p:cNvCxnSpPr>
              <a:cxnSpLocks/>
              <a:stCxn id="8" idx="6"/>
              <a:endCxn id="4" idx="2"/>
            </p:cNvCxnSpPr>
            <p:nvPr/>
          </p:nvCxnSpPr>
          <p:spPr>
            <a:xfrm>
              <a:off x="4633848" y="2884672"/>
              <a:ext cx="485793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6880720-B159-8D41-8F3C-802F00473EE6}"/>
                </a:ext>
              </a:extLst>
            </p:cNvPr>
            <p:cNvCxnSpPr>
              <a:cxnSpLocks/>
              <a:stCxn id="4" idx="7"/>
              <a:endCxn id="6" idx="3"/>
            </p:cNvCxnSpPr>
            <p:nvPr/>
          </p:nvCxnSpPr>
          <p:spPr>
            <a:xfrm flipV="1">
              <a:off x="5550615" y="2305810"/>
              <a:ext cx="1019379" cy="40034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83619BB-2991-1740-9CEA-EAA48995A2F8}"/>
                </a:ext>
              </a:extLst>
            </p:cNvPr>
            <p:cNvCxnSpPr>
              <a:cxnSpLocks/>
              <a:endCxn id="7" idx="2"/>
            </p:cNvCxnSpPr>
            <p:nvPr/>
          </p:nvCxnSpPr>
          <p:spPr>
            <a:xfrm>
              <a:off x="5586310" y="3010901"/>
              <a:ext cx="909740" cy="52940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878F85D-2E53-0343-934C-D32C9F1F8652}"/>
                </a:ext>
              </a:extLst>
            </p:cNvPr>
            <p:cNvCxnSpPr>
              <a:cxnSpLocks/>
              <a:stCxn id="6" idx="4"/>
              <a:endCxn id="7" idx="0"/>
            </p:cNvCxnSpPr>
            <p:nvPr/>
          </p:nvCxnSpPr>
          <p:spPr>
            <a:xfrm>
              <a:off x="6748509" y="2379754"/>
              <a:ext cx="0" cy="90809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1" name="Content Placeholder 5">
            <a:extLst>
              <a:ext uri="{FF2B5EF4-FFF2-40B4-BE49-F238E27FC236}">
                <a16:creationId xmlns:a16="http://schemas.microsoft.com/office/drawing/2014/main" id="{EF97F306-4ED8-8E4E-975A-C87D2F51FC52}"/>
              </a:ext>
            </a:extLst>
          </p:cNvPr>
          <p:cNvGraphicFramePr>
            <a:graphicFrameLocks/>
          </p:cNvGraphicFramePr>
          <p:nvPr/>
        </p:nvGraphicFramePr>
        <p:xfrm>
          <a:off x="6858593" y="1930267"/>
          <a:ext cx="3674096" cy="18320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12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479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180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331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venir Book" panose="02000503020000020003" pitchFamily="2" charset="0"/>
                          <a:cs typeface="Minion Pro"/>
                        </a:rPr>
                        <a:t>Dest</a:t>
                      </a:r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Cost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Next Hop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3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3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3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0CAFB430-407D-9B4E-936B-93EBAFBE1399}"/>
              </a:ext>
            </a:extLst>
          </p:cNvPr>
          <p:cNvSpPr txBox="1"/>
          <p:nvPr/>
        </p:nvSpPr>
        <p:spPr>
          <a:xfrm>
            <a:off x="6858593" y="1522995"/>
            <a:ext cx="2035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latin typeface="Avenir Book" charset="0"/>
                <a:ea typeface="Avenir Book" charset="0"/>
                <a:cs typeface="Avenir Book" charset="0"/>
              </a:rPr>
              <a:t>B’s routing table</a:t>
            </a:r>
          </a:p>
        </p:txBody>
      </p:sp>
    </p:spTree>
    <p:extLst>
      <p:ext uri="{BB962C8B-B14F-4D97-AF65-F5344CB8AC3E}">
        <p14:creationId xmlns:p14="http://schemas.microsoft.com/office/powerpoint/2010/main" val="1554107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3138C-5A5B-6F66-A945-DF40F4D00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advertise </a:t>
            </a:r>
            <a:r>
              <a:rPr lang="en-US" i="1" dirty="0"/>
              <a:t>your </a:t>
            </a:r>
            <a:r>
              <a:rPr lang="en-US" dirty="0"/>
              <a:t>prefixes?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382DEA-108C-DE02-5011-7C0A4BC91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Try to aggregate (summarize) prefixes for networks you own, but not always possible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DD2C8E9-638D-D274-9956-99C245452250}"/>
              </a:ext>
            </a:extLst>
          </p:cNvPr>
          <p:cNvSpPr/>
          <p:nvPr/>
        </p:nvSpPr>
        <p:spPr>
          <a:xfrm>
            <a:off x="2122744" y="5611091"/>
            <a:ext cx="7946512" cy="896074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More specific prefix =&gt; More preferred</a:t>
            </a:r>
          </a:p>
          <a:p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    =&gt; Can have policy, security implications…</a:t>
            </a:r>
            <a:endParaRPr lang="en-US" sz="2400" dirty="0">
              <a:solidFill>
                <a:srgbClr val="FFC000"/>
              </a:solidFill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286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43138C-5A5B-6F66-A945-DF40F4D008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advertise </a:t>
            </a:r>
            <a:r>
              <a:rPr lang="en-US" i="1" dirty="0"/>
              <a:t>your </a:t>
            </a:r>
            <a:r>
              <a:rPr lang="en-US" dirty="0"/>
              <a:t>prefixes?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7382DEA-108C-DE02-5011-7C0A4BC910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Try to aggregate (summarize) prefixes for networks you own, but not always possible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CD9004F7-47BF-097A-3ECD-F48D076D316D}"/>
              </a:ext>
            </a:extLst>
          </p:cNvPr>
          <p:cNvSpPr/>
          <p:nvPr/>
        </p:nvSpPr>
        <p:spPr>
          <a:xfrm>
            <a:off x="2122744" y="5257799"/>
            <a:ext cx="7946512" cy="1249366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Problem:  smaller allocations =&gt; more prefixes in table</a:t>
            </a:r>
          </a:p>
          <a:p>
            <a:r>
              <a:rPr lang="en-US" sz="2400" dirty="0">
                <a:solidFill>
                  <a:srgbClr val="FFC000"/>
                </a:solidFill>
                <a:latin typeface="Avenir Book" charset="0"/>
                <a:ea typeface="Avenir Book" charset="0"/>
                <a:cs typeface="Avenir Book" charset="0"/>
              </a:rPr>
              <a:t>=&gt; Forwarding table size limited by fast memory (TCAM) inside routers</a:t>
            </a:r>
          </a:p>
        </p:txBody>
      </p:sp>
    </p:spTree>
    <p:extLst>
      <p:ext uri="{BB962C8B-B14F-4D97-AF65-F5344CB8AC3E}">
        <p14:creationId xmlns:p14="http://schemas.microsoft.com/office/powerpoint/2010/main" val="123767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662E7E-ACE2-F04B-98D5-600557255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lead to table growth?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9571A3-3BE9-E445-983A-07313A65C2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More addresses being allocated</a:t>
            </a:r>
          </a:p>
          <a:p>
            <a:r>
              <a:rPr lang="en-US" dirty="0"/>
              <a:t>Fragmentation</a:t>
            </a:r>
          </a:p>
          <a:p>
            <a:pPr lvl="1"/>
            <a:r>
              <a:rPr lang="en-US" dirty="0"/>
              <a:t>Multihoming</a:t>
            </a:r>
          </a:p>
          <a:p>
            <a:pPr lvl="1"/>
            <a:r>
              <a:rPr lang="en-US" dirty="0"/>
              <a:t>Change of ISPs</a:t>
            </a:r>
          </a:p>
          <a:p>
            <a:pPr lvl="1"/>
            <a:r>
              <a:rPr lang="en-US" dirty="0"/>
              <a:t>Address re-selling</a:t>
            </a:r>
          </a:p>
        </p:txBody>
      </p:sp>
    </p:spTree>
    <p:extLst>
      <p:ext uri="{BB962C8B-B14F-4D97-AF65-F5344CB8AC3E}">
        <p14:creationId xmlns:p14="http://schemas.microsoft.com/office/powerpoint/2010/main" val="15436834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08A949-5617-D349-8737-B2E9D7EEA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CAD1-C946-4B93-B6A2-6369BC3B5860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B47474-281A-544F-9351-6943EDDB5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6A51F9-B471-CC45-A9C1-FD3548CCD9F2}"/>
              </a:ext>
            </a:extLst>
          </p:cNvPr>
          <p:cNvSpPr txBox="1"/>
          <p:nvPr/>
        </p:nvSpPr>
        <p:spPr>
          <a:xfrm>
            <a:off x="50801" y="5509145"/>
            <a:ext cx="680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Book" panose="02000503020000020003" pitchFamily="2" charset="0"/>
              </a:rPr>
              <a:t> </a:t>
            </a:r>
          </a:p>
          <a:p>
            <a:r>
              <a:rPr lang="en-US" sz="2400" dirty="0">
                <a:latin typeface="Avenir Book" panose="02000503020000020003" pitchFamily="2" charset="0"/>
              </a:rPr>
              <a:t>Map of the Internet, 2021 (via </a:t>
            </a:r>
            <a:r>
              <a:rPr lang="en-US" sz="2400" dirty="0">
                <a:solidFill>
                  <a:srgbClr val="FFC000"/>
                </a:solidFill>
                <a:latin typeface="Avenir Book" panose="02000503020000020003" pitchFamily="2" charset="0"/>
              </a:rPr>
              <a:t>BGP</a:t>
            </a:r>
            <a:r>
              <a:rPr lang="en-US" sz="2400" dirty="0">
                <a:latin typeface="Avenir Book" panose="02000503020000020003" pitchFamily="2" charset="0"/>
              </a:rPr>
              <a:t>)</a:t>
            </a:r>
          </a:p>
          <a:p>
            <a:r>
              <a:rPr lang="en-US" sz="2400" dirty="0">
                <a:latin typeface="Avenir Book" panose="02000503020000020003" pitchFamily="2" charset="0"/>
              </a:rPr>
              <a:t>OPTE project</a:t>
            </a:r>
          </a:p>
        </p:txBody>
      </p:sp>
    </p:spTree>
    <p:extLst>
      <p:ext uri="{BB962C8B-B14F-4D97-AF65-F5344CB8AC3E}">
        <p14:creationId xmlns:p14="http://schemas.microsoft.com/office/powerpoint/2010/main" val="9665302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946EF0-0A5C-22A0-31C9-5FE38602F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0664" y="0"/>
            <a:ext cx="7570671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339882F-297D-46FC-6B6F-3D739AFDD6C9}"/>
              </a:ext>
            </a:extLst>
          </p:cNvPr>
          <p:cNvSpPr txBox="1"/>
          <p:nvPr/>
        </p:nvSpPr>
        <p:spPr>
          <a:xfrm>
            <a:off x="10321636" y="6304002"/>
            <a:ext cx="1475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dirty="0">
                <a:latin typeface="Avenir Book" charset="0"/>
                <a:ea typeface="Avenir Book" charset="0"/>
                <a:cs typeface="Avenir Book" charset="0"/>
                <a:hlinkClick r:id="rId3"/>
              </a:rPr>
              <a:t>CIDR Report</a:t>
            </a:r>
            <a:endParaRPr lang="en-US" dirty="0">
              <a:latin typeface="Avenir Book" charset="0"/>
              <a:ea typeface="Avenir Book" charset="0"/>
              <a:cs typeface="Avenir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727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BGP Table Growth for v6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00658" y="6488668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bgp.potaroo.net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1400" y="1207496"/>
            <a:ext cx="6992454" cy="528117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2D1F31-0FFE-0B43-A4FD-8E1345D056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659" y="1207494"/>
            <a:ext cx="8536681" cy="510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4465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335315-99B8-6B41-AF72-5B51412F268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6569" y="731837"/>
            <a:ext cx="10972800" cy="4525963"/>
          </a:xfrm>
        </p:spPr>
        <p:txBody>
          <a:bodyPr/>
          <a:lstStyle/>
          <a:p>
            <a:r>
              <a:rPr lang="en-US" dirty="0"/>
              <a:t>August 12, 2014: the full IPv4 BGP table reached 512k prefixes</a:t>
            </a:r>
          </a:p>
          <a:p>
            <a:r>
              <a:rPr lang="en-US" dirty="0"/>
              <a:t>March 5, 2019:  768k prefixes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B94669-192D-A196-05F9-224FCD3E544F}"/>
              </a:ext>
            </a:extLst>
          </p:cNvPr>
          <p:cNvSpPr txBox="1"/>
          <p:nvPr/>
        </p:nvSpPr>
        <p:spPr>
          <a:xfrm>
            <a:off x="104799" y="147062"/>
            <a:ext cx="53816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How big can the table get?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B44337-D281-790A-ADF4-989EE6AD4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2601" y="2396455"/>
            <a:ext cx="6048829" cy="5330838"/>
          </a:xfrm>
          <a:prstGeom prst="rect">
            <a:avLst/>
          </a:prstGeom>
        </p:spPr>
      </p:pic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A2C77397-D1D3-AACF-6C35-C6858A65B06F}"/>
              </a:ext>
            </a:extLst>
          </p:cNvPr>
          <p:cNvSpPr/>
          <p:nvPr/>
        </p:nvSpPr>
        <p:spPr>
          <a:xfrm>
            <a:off x="7491340" y="5069292"/>
            <a:ext cx="4546585" cy="948836"/>
          </a:xfrm>
          <a:prstGeom prst="roundRect">
            <a:avLst/>
          </a:prstGeom>
          <a:solidFill>
            <a:srgbClr val="661366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Avenir Book" charset="0"/>
                <a:ea typeface="Avenir Book" charset="0"/>
                <a:cs typeface="Avenir Book" charset="0"/>
              </a:rPr>
              <a:t>Older routers run out of space =&gt; Outages</a:t>
            </a:r>
          </a:p>
        </p:txBody>
      </p:sp>
    </p:spTree>
    <p:extLst>
      <p:ext uri="{BB962C8B-B14F-4D97-AF65-F5344CB8AC3E}">
        <p14:creationId xmlns:p14="http://schemas.microsoft.com/office/powerpoint/2010/main" val="237919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Peering Drama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Cogent vs. Level3 were peers</a:t>
            </a:r>
          </a:p>
          <a:p>
            <a:r>
              <a:rPr lang="en-US" dirty="0"/>
              <a:t>In 2003, Level3 decided to start charging Cogent</a:t>
            </a:r>
          </a:p>
          <a:p>
            <a:r>
              <a:rPr lang="en-US" dirty="0"/>
              <a:t>Cogent said no</a:t>
            </a:r>
          </a:p>
          <a:p>
            <a:r>
              <a:rPr lang="en-US" dirty="0"/>
              <a:t> </a:t>
            </a:r>
            <a:r>
              <a:rPr lang="en-US" dirty="0">
                <a:solidFill>
                  <a:srgbClr val="FFCC33"/>
                </a:solidFill>
              </a:rPr>
              <a:t>Internet partition</a:t>
            </a:r>
            <a:r>
              <a:rPr lang="en-US" dirty="0"/>
              <a:t>: </a:t>
            </a:r>
            <a:r>
              <a:rPr lang="en-US" dirty="0" err="1"/>
              <a:t>Cogent’s</a:t>
            </a:r>
            <a:r>
              <a:rPr lang="en-US" dirty="0"/>
              <a:t> customers couldn’t get to Level3’s customers and vice-versa</a:t>
            </a:r>
          </a:p>
          <a:p>
            <a:pPr lvl="1"/>
            <a:r>
              <a:rPr lang="en-US" dirty="0"/>
              <a:t>Other ISPs were affected as well</a:t>
            </a:r>
          </a:p>
          <a:p>
            <a:r>
              <a:rPr lang="en-US" dirty="0"/>
              <a:t>Took 3 weeks to reach an undisclosed agreement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4A4AC-F6C0-3D4C-89AD-5DF8C60F4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BGP can be fragile!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55982-B174-854D-BB3F-2F6FE5626A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Individual router configurations and policy can affect whole network</a:t>
            </a:r>
          </a:p>
          <a:p>
            <a:endParaRPr lang="en-US" dirty="0"/>
          </a:p>
          <a:p>
            <a:r>
              <a:rPr lang="en-US" dirty="0"/>
              <a:t>Consequences sometimes disastrous…</a:t>
            </a:r>
          </a:p>
        </p:txBody>
      </p:sp>
    </p:spTree>
    <p:extLst>
      <p:ext uri="{BB962C8B-B14F-4D97-AF65-F5344CB8AC3E}">
        <p14:creationId xmlns:p14="http://schemas.microsoft.com/office/powerpoint/2010/main" val="35990408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BGP 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Convergence</a:t>
            </a:r>
          </a:p>
          <a:p>
            <a:r>
              <a:rPr lang="en-US" dirty="0"/>
              <a:t>Traffic engineering</a:t>
            </a:r>
          </a:p>
          <a:p>
            <a:pPr lvl="1"/>
            <a:r>
              <a:rPr lang="en-US" dirty="0"/>
              <a:t>How to assure certain routes are selected</a:t>
            </a:r>
          </a:p>
          <a:p>
            <a:r>
              <a:rPr lang="en-US" dirty="0"/>
              <a:t>Misconfiguration</a:t>
            </a:r>
          </a:p>
          <a:p>
            <a:r>
              <a:rPr lang="en-US" dirty="0"/>
              <a:t>Security</a:t>
            </a:r>
          </a:p>
          <a:p>
            <a:endParaRPr lang="en-US" dirty="0"/>
          </a:p>
          <a:p>
            <a:pPr marL="0" indent="0" algn="ctr">
              <a:buNone/>
            </a:pPr>
            <a:r>
              <a:rPr lang="en-US" dirty="0">
                <a:solidFill>
                  <a:srgbClr val="FFC000"/>
                </a:solidFill>
              </a:rPr>
              <a:t>BGP can be fragile!  One router configuration can affect a large portion of the network</a:t>
            </a:r>
          </a:p>
          <a:p>
            <a:pPr marL="0" indent="0" algn="r">
              <a:buNone/>
            </a:pPr>
            <a:endParaRPr lang="en-US" dirty="0"/>
          </a:p>
          <a:p>
            <a:pPr marL="0" indent="0" algn="r"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 BGP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09116"/>
            <a:ext cx="109728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u="sng" dirty="0"/>
              <a:t>Exterior</a:t>
            </a:r>
            <a:r>
              <a:rPr lang="en-US" sz="2800" dirty="0"/>
              <a:t> routing:  between Autonomous Systems (</a:t>
            </a:r>
            <a:r>
              <a:rPr lang="en-US" sz="2800" dirty="0" err="1"/>
              <a:t>ASes</a:t>
            </a:r>
            <a:r>
              <a:rPr lang="en-US" sz="2800" dirty="0"/>
              <a:t>)</a:t>
            </a:r>
          </a:p>
          <a:p>
            <a:pPr marL="0" indent="0">
              <a:buNone/>
            </a:pPr>
            <a:r>
              <a:rPr lang="en-US" sz="2800" dirty="0"/>
              <a:t>     =&gt; How networks with </a:t>
            </a:r>
            <a:r>
              <a:rPr lang="en-US" sz="2800" dirty="0">
                <a:solidFill>
                  <a:srgbClr val="FFC000"/>
                </a:solidFill>
              </a:rPr>
              <a:t>different goals/policies/incentives</a:t>
            </a:r>
            <a:r>
              <a:rPr lang="en-US" sz="2800" dirty="0"/>
              <a:t> connect to each other (or don’t)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sz="2800" dirty="0"/>
              <a:t>      =&gt; A ”path vector” protocol</a:t>
            </a:r>
          </a:p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8943217-1078-A1A2-6516-766FB806EEA4}"/>
              </a:ext>
            </a:extLst>
          </p:cNvPr>
          <p:cNvSpPr/>
          <p:nvPr/>
        </p:nvSpPr>
        <p:spPr>
          <a:xfrm>
            <a:off x="2010256" y="4404162"/>
            <a:ext cx="8448579" cy="1234777"/>
          </a:xfrm>
          <a:prstGeom prst="roundRect">
            <a:avLst/>
          </a:prstGeom>
          <a:solidFill>
            <a:srgbClr val="22A6F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1" algn="ctr"/>
            <a:r>
              <a:rPr lang="en-US" sz="2400" i="1" u="sng" dirty="0">
                <a:latin typeface="Avenir Book" panose="02000503020000020003" pitchFamily="2" charset="0"/>
              </a:rPr>
              <a:t>A BGP update </a:t>
            </a:r>
          </a:p>
          <a:p>
            <a:pPr lvl="1" algn="ctr"/>
            <a:r>
              <a:rPr lang="en-US" sz="2400" i="1" dirty="0">
                <a:latin typeface="Avenir Book" panose="02000503020000020003" pitchFamily="2" charset="0"/>
              </a:rPr>
              <a:t>“I can reach prefix 128.148.0.0/16 </a:t>
            </a:r>
            <a:br>
              <a:rPr lang="en-US" sz="2400" i="1" dirty="0">
                <a:latin typeface="Avenir Book" panose="02000503020000020003" pitchFamily="2" charset="0"/>
              </a:rPr>
            </a:br>
            <a:r>
              <a:rPr lang="en-US" sz="2400" i="1" dirty="0">
                <a:latin typeface="Avenir Book" panose="02000503020000020003" pitchFamily="2" charset="0"/>
              </a:rPr>
              <a:t>through </a:t>
            </a:r>
            <a:r>
              <a:rPr lang="en-US" sz="2400" i="1" dirty="0" err="1">
                <a:latin typeface="Avenir Book" panose="02000503020000020003" pitchFamily="2" charset="0"/>
              </a:rPr>
              <a:t>ASes</a:t>
            </a:r>
            <a:r>
              <a:rPr lang="en-US" sz="2400" i="1" dirty="0">
                <a:latin typeface="Avenir Book" panose="02000503020000020003" pitchFamily="2" charset="0"/>
              </a:rPr>
              <a:t> 44444 3356 14325 11078”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3C3341-B960-38CA-51EF-E0D7219E6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BGP Problems and Security Issues</a:t>
            </a:r>
          </a:p>
        </p:txBody>
      </p:sp>
    </p:spTree>
    <p:extLst>
      <p:ext uri="{BB962C8B-B14F-4D97-AF65-F5344CB8AC3E}">
        <p14:creationId xmlns:p14="http://schemas.microsoft.com/office/powerpoint/2010/main" val="35767112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BGP Recap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protocol that holds Internet routing together</a:t>
            </a:r>
          </a:p>
          <a:p>
            <a:r>
              <a:rPr lang="en-US" dirty="0"/>
              <a:t>Path Vector Protocol among Autonomous Systems (</a:t>
            </a:r>
            <a:r>
              <a:rPr lang="en-US" dirty="0" err="1"/>
              <a:t>ASes</a:t>
            </a:r>
            <a:r>
              <a:rPr lang="en-US" dirty="0"/>
              <a:t>)</a:t>
            </a:r>
          </a:p>
          <a:p>
            <a:r>
              <a:rPr lang="en-US" dirty="0"/>
              <a:t>Route selection based on policy, rather than “optimal” routes</a:t>
            </a:r>
          </a:p>
          <a:p>
            <a:r>
              <a:rPr lang="en-US" dirty="0"/>
              <a:t>What can go wrong?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Who owns a prefix?</a:t>
            </a:r>
          </a:p>
        </p:txBody>
      </p:sp>
      <p:sp>
        <p:nvSpPr>
          <p:cNvPr id="15923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Allocated by Internet authorities</a:t>
            </a:r>
            <a:endParaRPr lang="en-US" sz="3200" dirty="0"/>
          </a:p>
          <a:p>
            <a:pPr lvl="1"/>
            <a:r>
              <a:rPr lang="en-US" sz="2800" dirty="0"/>
              <a:t>Regional Internet Registries </a:t>
            </a:r>
            <a:r>
              <a:rPr lang="en-US" dirty="0"/>
              <a:t>(ARIN, RIPE, APNIC)</a:t>
            </a:r>
          </a:p>
          <a:p>
            <a:pPr lvl="1"/>
            <a:r>
              <a:rPr lang="en-US" sz="2800" dirty="0"/>
              <a:t>Internet Service Providers</a:t>
            </a:r>
          </a:p>
          <a:p>
            <a:pPr marL="609585" lvl="1" indent="0">
              <a:buNone/>
            </a:pPr>
            <a:endParaRPr lang="en-US" sz="2800" dirty="0"/>
          </a:p>
          <a:p>
            <a:r>
              <a:rPr lang="en-US" sz="3200" dirty="0">
                <a:solidFill>
                  <a:srgbClr val="FFC000"/>
                </a:solidFill>
              </a:rPr>
              <a:t>Ideally, AS who owns prefi</a:t>
            </a:r>
            <a:r>
              <a:rPr lang="en-US" dirty="0">
                <a:solidFill>
                  <a:srgbClr val="FFC000"/>
                </a:solidFill>
              </a:rPr>
              <a:t>x (or its providers) </a:t>
            </a:r>
            <a:br>
              <a:rPr lang="en-US" dirty="0">
                <a:solidFill>
                  <a:srgbClr val="FFC000"/>
                </a:solidFill>
              </a:rPr>
            </a:br>
            <a:r>
              <a:rPr lang="en-US" dirty="0">
                <a:solidFill>
                  <a:srgbClr val="FFC000"/>
                </a:solidFill>
              </a:rPr>
              <a:t>should advertise it</a:t>
            </a:r>
            <a:endParaRPr lang="en-US" sz="3200" dirty="0">
              <a:solidFill>
                <a:srgbClr val="FFC000"/>
              </a:solidFill>
            </a:endParaRPr>
          </a:p>
          <a:p>
            <a:r>
              <a:rPr lang="en-US" sz="3333" dirty="0"/>
              <a:t>However:  </a:t>
            </a:r>
            <a:r>
              <a:rPr lang="en-US" sz="2800" dirty="0"/>
              <a:t>BGP does not verify this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A1FE8-4535-B44B-A80C-4BE1672E9D03}" type="slidenum">
              <a:rPr lang="en-US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6140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Who owns a prefix?</a:t>
            </a:r>
          </a:p>
        </p:txBody>
      </p:sp>
      <p:sp>
        <p:nvSpPr>
          <p:cNvPr id="15923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Allocated by Internet authorities</a:t>
            </a:r>
            <a:endParaRPr lang="en-US" sz="3200" dirty="0"/>
          </a:p>
          <a:p>
            <a:pPr lvl="1"/>
            <a:r>
              <a:rPr lang="en-US" sz="2800" dirty="0"/>
              <a:t>Regional Internet Registries </a:t>
            </a:r>
            <a:r>
              <a:rPr lang="en-US" dirty="0"/>
              <a:t>(ARIN, RIPE, APNIC)</a:t>
            </a:r>
          </a:p>
          <a:p>
            <a:pPr lvl="1"/>
            <a:r>
              <a:rPr lang="en-US" sz="2800" dirty="0"/>
              <a:t>Internet Service Providers</a:t>
            </a:r>
          </a:p>
          <a:p>
            <a:pPr marL="609585" lvl="1" indent="0"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A1FE8-4535-B44B-A80C-4BE1672E9D03}" type="slidenum">
              <a:rPr lang="en-US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151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D03A8FC-3B65-AE7C-8413-611A1507A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96657" y="1606865"/>
            <a:ext cx="8998686" cy="47992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7957EDF-CA63-D6EA-C4C6-0FEA0B9B7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Five RIRs</a:t>
            </a:r>
          </a:p>
        </p:txBody>
      </p:sp>
    </p:spTree>
    <p:extLst>
      <p:ext uri="{BB962C8B-B14F-4D97-AF65-F5344CB8AC3E}">
        <p14:creationId xmlns:p14="http://schemas.microsoft.com/office/powerpoint/2010/main" val="41339711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4E360-9A17-A9DB-CB84-084829993F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go wrong?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DC76A3-FDB0-18C7-E602-28D9260293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441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D94A6-57FE-3240-0260-D075B46CF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Prefix hijacking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BE92C1-6536-B986-8ED9-54C2A3FA0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15199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Prefix Hijacking</a:t>
            </a:r>
          </a:p>
        </p:txBody>
      </p:sp>
      <p:sp>
        <p:nvSpPr>
          <p:cNvPr id="1593379" name="Rectangle 35"/>
          <p:cNvSpPr>
            <a:spLocks noGrp="1" noChangeArrowheads="1"/>
          </p:cNvSpPr>
          <p:nvPr>
            <p:ph idx="1"/>
          </p:nvPr>
        </p:nvSpPr>
        <p:spPr>
          <a:xfrm>
            <a:off x="1947863" y="5108981"/>
            <a:ext cx="8915400" cy="166528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80000"/>
              </a:lnSpc>
            </a:pPr>
            <a:r>
              <a:rPr lang="en-US" dirty="0"/>
              <a:t>Consequences for the affected </a:t>
            </a:r>
            <a:r>
              <a:rPr lang="en-US" dirty="0" err="1"/>
              <a:t>ASes</a:t>
            </a:r>
            <a:endParaRPr lang="en-US" dirty="0"/>
          </a:p>
          <a:p>
            <a:pPr lvl="1">
              <a:lnSpc>
                <a:spcPct val="80000"/>
              </a:lnSpc>
            </a:pPr>
            <a:r>
              <a:rPr lang="en-US" dirty="0"/>
              <a:t>Sinkhole: data traffic is discarded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Snooping: data traffic is inspected, and then redirected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Impersonation: data traffic is sent to bogus destinations</a:t>
            </a:r>
          </a:p>
        </p:txBody>
      </p:sp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AA98B-E1A7-F34B-BF37-0BE115F5612C}" type="slidenum">
              <a:rPr lang="en-US"/>
              <a:pPr/>
              <a:t>47</a:t>
            </a:fld>
            <a:endParaRPr lang="en-US"/>
          </a:p>
        </p:txBody>
      </p:sp>
      <p:grpSp>
        <p:nvGrpSpPr>
          <p:cNvPr id="1593347" name="Group 3"/>
          <p:cNvGrpSpPr>
            <a:grpSpLocks/>
          </p:cNvGrpSpPr>
          <p:nvPr/>
        </p:nvGrpSpPr>
        <p:grpSpPr bwMode="auto">
          <a:xfrm>
            <a:off x="2006600" y="1041401"/>
            <a:ext cx="8447088" cy="3986213"/>
            <a:chOff x="516" y="945"/>
            <a:chExt cx="5004" cy="3195"/>
          </a:xfrm>
        </p:grpSpPr>
        <p:graphicFrame>
          <p:nvGraphicFramePr>
            <p:cNvPr id="1593348" name="Object 4"/>
            <p:cNvGraphicFramePr>
              <a:graphicFrameLocks noChangeAspect="1"/>
            </p:cNvGraphicFramePr>
            <p:nvPr/>
          </p:nvGraphicFramePr>
          <p:xfrm>
            <a:off x="657" y="1338"/>
            <a:ext cx="1668" cy="12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2" imgW="1905266" imgH="1390844" progId="MSPhotoEd.3">
                    <p:embed/>
                  </p:oleObj>
                </mc:Choice>
                <mc:Fallback>
                  <p:oleObj name="Photo Editor Photo" r:id="rId2" imgW="1905266" imgH="1390844" progId="MSPhotoEd.3">
                    <p:embed/>
                    <p:pic>
                      <p:nvPicPr>
                        <p:cNvPr id="1593348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7" y="1338"/>
                          <a:ext cx="1668" cy="12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93349" name="Object 5"/>
            <p:cNvGraphicFramePr>
              <a:graphicFrameLocks noChangeAspect="1"/>
            </p:cNvGraphicFramePr>
            <p:nvPr/>
          </p:nvGraphicFramePr>
          <p:xfrm>
            <a:off x="2907" y="945"/>
            <a:ext cx="1671" cy="13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4" imgW="1905266" imgH="1390844" progId="MSPhotoEd.3">
                    <p:embed/>
                  </p:oleObj>
                </mc:Choice>
                <mc:Fallback>
                  <p:oleObj name="Photo Editor Photo" r:id="rId4" imgW="1905266" imgH="1390844" progId="MSPhotoEd.3">
                    <p:embed/>
                    <p:pic>
                      <p:nvPicPr>
                        <p:cNvPr id="1593349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07" y="945"/>
                          <a:ext cx="1671" cy="13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93350" name="Object 6"/>
            <p:cNvGraphicFramePr>
              <a:graphicFrameLocks noChangeAspect="1"/>
            </p:cNvGraphicFramePr>
            <p:nvPr/>
          </p:nvGraphicFramePr>
          <p:xfrm>
            <a:off x="2553" y="2517"/>
            <a:ext cx="1671" cy="13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5" imgW="1905266" imgH="1390844" progId="MSPhotoEd.3">
                    <p:embed/>
                  </p:oleObj>
                </mc:Choice>
                <mc:Fallback>
                  <p:oleObj name="Photo Editor Photo" r:id="rId5" imgW="1905266" imgH="1390844" progId="MSPhotoEd.3">
                    <p:embed/>
                    <p:pic>
                      <p:nvPicPr>
                        <p:cNvPr id="159335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53" y="2517"/>
                          <a:ext cx="1671" cy="13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93351" name="Text Box 7"/>
            <p:cNvSpPr txBox="1">
              <a:spLocks noChangeArrowheads="1"/>
            </p:cNvSpPr>
            <p:nvPr/>
          </p:nvSpPr>
          <p:spPr bwMode="auto">
            <a:xfrm>
              <a:off x="2854" y="3048"/>
              <a:ext cx="109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endParaRPr lang="fr-FR" sz="1600">
                <a:latin typeface="Times New Roman" charset="0"/>
              </a:endParaRPr>
            </a:p>
          </p:txBody>
        </p:sp>
        <p:graphicFrame>
          <p:nvGraphicFramePr>
            <p:cNvPr id="1593352" name="Object 8"/>
            <p:cNvGraphicFramePr>
              <a:graphicFrameLocks noChangeAspect="1"/>
            </p:cNvGraphicFramePr>
            <p:nvPr/>
          </p:nvGraphicFramePr>
          <p:xfrm>
            <a:off x="699" y="2647"/>
            <a:ext cx="813" cy="6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7" imgW="1905266" imgH="1390844" progId="MSPhotoEd.3">
                    <p:embed/>
                  </p:oleObj>
                </mc:Choice>
                <mc:Fallback>
                  <p:oleObj name="Photo Editor Photo" r:id="rId7" imgW="1905266" imgH="1390844" progId="MSPhotoEd.3">
                    <p:embed/>
                    <p:pic>
                      <p:nvPicPr>
                        <p:cNvPr id="1593352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9" y="2647"/>
                          <a:ext cx="813" cy="6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93353" name="Object 9"/>
            <p:cNvGraphicFramePr>
              <a:graphicFrameLocks noChangeAspect="1"/>
            </p:cNvGraphicFramePr>
            <p:nvPr/>
          </p:nvGraphicFramePr>
          <p:xfrm>
            <a:off x="516" y="3501"/>
            <a:ext cx="525" cy="4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8" imgW="1905266" imgH="1390844" progId="MSPhotoEd.3">
                    <p:embed/>
                  </p:oleObj>
                </mc:Choice>
                <mc:Fallback>
                  <p:oleObj name="Photo Editor Photo" r:id="rId8" imgW="1905266" imgH="1390844" progId="MSPhotoEd.3">
                    <p:embed/>
                    <p:pic>
                      <p:nvPicPr>
                        <p:cNvPr id="1593353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6" y="3501"/>
                          <a:ext cx="525" cy="4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93354" name="Object 10"/>
            <p:cNvGraphicFramePr>
              <a:graphicFrameLocks noChangeAspect="1"/>
            </p:cNvGraphicFramePr>
            <p:nvPr/>
          </p:nvGraphicFramePr>
          <p:xfrm>
            <a:off x="4404" y="2086"/>
            <a:ext cx="813" cy="6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9" imgW="1905266" imgH="1390844" progId="MSPhotoEd.3">
                    <p:embed/>
                  </p:oleObj>
                </mc:Choice>
                <mc:Fallback>
                  <p:oleObj name="Photo Editor Photo" r:id="rId9" imgW="1905266" imgH="1390844" progId="MSPhotoEd.3">
                    <p:embed/>
                    <p:pic>
                      <p:nvPicPr>
                        <p:cNvPr id="1593354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04" y="2086"/>
                          <a:ext cx="813" cy="6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93355" name="Object 11"/>
            <p:cNvGraphicFramePr>
              <a:graphicFrameLocks noChangeAspect="1"/>
            </p:cNvGraphicFramePr>
            <p:nvPr/>
          </p:nvGraphicFramePr>
          <p:xfrm>
            <a:off x="4995" y="2922"/>
            <a:ext cx="525" cy="4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10" imgW="1905266" imgH="1390844" progId="MSPhotoEd.3">
                    <p:embed/>
                  </p:oleObj>
                </mc:Choice>
                <mc:Fallback>
                  <p:oleObj name="Photo Editor Photo" r:id="rId10" imgW="1905266" imgH="1390844" progId="MSPhotoEd.3">
                    <p:embed/>
                    <p:pic>
                      <p:nvPicPr>
                        <p:cNvPr id="1593355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95" y="2922"/>
                          <a:ext cx="525" cy="4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93356" name="Line 12"/>
            <p:cNvSpPr>
              <a:spLocks noChangeShapeType="1"/>
            </p:cNvSpPr>
            <p:nvPr/>
          </p:nvSpPr>
          <p:spPr bwMode="auto">
            <a:xfrm flipV="1">
              <a:off x="837" y="3240"/>
              <a:ext cx="117" cy="29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3357" name="Line 13"/>
            <p:cNvSpPr>
              <a:spLocks noChangeShapeType="1"/>
            </p:cNvSpPr>
            <p:nvPr/>
          </p:nvSpPr>
          <p:spPr bwMode="auto">
            <a:xfrm flipV="1">
              <a:off x="1035" y="2439"/>
              <a:ext cx="81" cy="27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3358" name="Line 14"/>
            <p:cNvSpPr>
              <a:spLocks noChangeShapeType="1"/>
            </p:cNvSpPr>
            <p:nvPr/>
          </p:nvSpPr>
          <p:spPr bwMode="auto">
            <a:xfrm flipV="1">
              <a:off x="2187" y="1566"/>
              <a:ext cx="837" cy="13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3359" name="Line 15"/>
            <p:cNvSpPr>
              <a:spLocks noChangeShapeType="1"/>
            </p:cNvSpPr>
            <p:nvPr/>
          </p:nvSpPr>
          <p:spPr bwMode="auto">
            <a:xfrm>
              <a:off x="1953" y="2367"/>
              <a:ext cx="891" cy="46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3360" name="Line 16"/>
            <p:cNvSpPr>
              <a:spLocks noChangeShapeType="1"/>
            </p:cNvSpPr>
            <p:nvPr/>
          </p:nvSpPr>
          <p:spPr bwMode="auto">
            <a:xfrm>
              <a:off x="4473" y="1737"/>
              <a:ext cx="396" cy="40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3361" name="Line 17"/>
            <p:cNvSpPr>
              <a:spLocks noChangeShapeType="1"/>
            </p:cNvSpPr>
            <p:nvPr/>
          </p:nvSpPr>
          <p:spPr bwMode="auto">
            <a:xfrm flipH="1">
              <a:off x="4086" y="2691"/>
              <a:ext cx="540" cy="3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3362" name="Line 18"/>
            <p:cNvSpPr>
              <a:spLocks noChangeShapeType="1"/>
            </p:cNvSpPr>
            <p:nvPr/>
          </p:nvSpPr>
          <p:spPr bwMode="auto">
            <a:xfrm>
              <a:off x="4869" y="2718"/>
              <a:ext cx="225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3363" name="Line 19"/>
            <p:cNvSpPr>
              <a:spLocks noChangeShapeType="1"/>
            </p:cNvSpPr>
            <p:nvPr/>
          </p:nvSpPr>
          <p:spPr bwMode="auto">
            <a:xfrm>
              <a:off x="5256" y="3330"/>
              <a:ext cx="0" cy="2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3364" name="Line 20"/>
            <p:cNvSpPr>
              <a:spLocks noChangeShapeType="1"/>
            </p:cNvSpPr>
            <p:nvPr/>
          </p:nvSpPr>
          <p:spPr bwMode="auto">
            <a:xfrm>
              <a:off x="774" y="3924"/>
              <a:ext cx="0" cy="2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3365" name="Line 21"/>
            <p:cNvSpPr>
              <a:spLocks noChangeShapeType="1"/>
            </p:cNvSpPr>
            <p:nvPr/>
          </p:nvSpPr>
          <p:spPr bwMode="auto">
            <a:xfrm flipH="1">
              <a:off x="3348" y="2142"/>
              <a:ext cx="18" cy="51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3366" name="Text Box 22"/>
            <p:cNvSpPr txBox="1">
              <a:spLocks noChangeArrowheads="1"/>
            </p:cNvSpPr>
            <p:nvPr/>
          </p:nvSpPr>
          <p:spPr bwMode="auto">
            <a:xfrm>
              <a:off x="716" y="3562"/>
              <a:ext cx="178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>
                  <a:latin typeface="Times New Roman" charset="0"/>
                </a:rPr>
                <a:t>1</a:t>
              </a:r>
              <a:endParaRPr lang="en-US" sz="1600">
                <a:latin typeface="Times New Roman" charset="0"/>
              </a:endParaRPr>
            </a:p>
          </p:txBody>
        </p:sp>
        <p:sp>
          <p:nvSpPr>
            <p:cNvPr id="1593367" name="Text Box 23"/>
            <p:cNvSpPr txBox="1">
              <a:spLocks noChangeArrowheads="1"/>
            </p:cNvSpPr>
            <p:nvPr/>
          </p:nvSpPr>
          <p:spPr bwMode="auto">
            <a:xfrm>
              <a:off x="950" y="2823"/>
              <a:ext cx="178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>
                  <a:latin typeface="Times New Roman" charset="0"/>
                </a:rPr>
                <a:t>2</a:t>
              </a:r>
              <a:endParaRPr lang="en-US" sz="1600">
                <a:latin typeface="Times New Roman" charset="0"/>
              </a:endParaRPr>
            </a:p>
          </p:txBody>
        </p:sp>
        <p:sp>
          <p:nvSpPr>
            <p:cNvPr id="1593368" name="Text Box 24"/>
            <p:cNvSpPr txBox="1">
              <a:spLocks noChangeArrowheads="1"/>
            </p:cNvSpPr>
            <p:nvPr/>
          </p:nvSpPr>
          <p:spPr bwMode="auto">
            <a:xfrm>
              <a:off x="1337" y="1798"/>
              <a:ext cx="178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>
                  <a:latin typeface="Times New Roman" charset="0"/>
                </a:rPr>
                <a:t>3</a:t>
              </a:r>
              <a:endParaRPr lang="en-US" sz="1600">
                <a:latin typeface="Times New Roman" charset="0"/>
              </a:endParaRPr>
            </a:p>
          </p:txBody>
        </p:sp>
        <p:sp>
          <p:nvSpPr>
            <p:cNvPr id="1593369" name="Text Box 25"/>
            <p:cNvSpPr txBox="1">
              <a:spLocks noChangeArrowheads="1"/>
            </p:cNvSpPr>
            <p:nvPr/>
          </p:nvSpPr>
          <p:spPr bwMode="auto">
            <a:xfrm>
              <a:off x="3623" y="1455"/>
              <a:ext cx="178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>
                  <a:latin typeface="Times New Roman" charset="0"/>
                </a:rPr>
                <a:t>4</a:t>
              </a:r>
              <a:endParaRPr lang="en-US" sz="1600">
                <a:latin typeface="Times New Roman" charset="0"/>
              </a:endParaRPr>
            </a:p>
          </p:txBody>
        </p:sp>
        <p:sp>
          <p:nvSpPr>
            <p:cNvPr id="1593370" name="Text Box 26"/>
            <p:cNvSpPr txBox="1">
              <a:spLocks noChangeArrowheads="1"/>
            </p:cNvSpPr>
            <p:nvPr/>
          </p:nvSpPr>
          <p:spPr bwMode="auto">
            <a:xfrm>
              <a:off x="4703" y="2275"/>
              <a:ext cx="178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>
                  <a:latin typeface="Times New Roman" charset="0"/>
                </a:rPr>
                <a:t>5</a:t>
              </a:r>
              <a:endParaRPr lang="en-US" sz="1600">
                <a:latin typeface="Times New Roman" charset="0"/>
              </a:endParaRPr>
            </a:p>
          </p:txBody>
        </p:sp>
        <p:sp>
          <p:nvSpPr>
            <p:cNvPr id="1593371" name="Text Box 27"/>
            <p:cNvSpPr txBox="1">
              <a:spLocks noChangeArrowheads="1"/>
            </p:cNvSpPr>
            <p:nvPr/>
          </p:nvSpPr>
          <p:spPr bwMode="auto">
            <a:xfrm>
              <a:off x="5144" y="2985"/>
              <a:ext cx="178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>
                  <a:latin typeface="Times New Roman" charset="0"/>
                </a:rPr>
                <a:t>6</a:t>
              </a:r>
              <a:endParaRPr lang="en-US" sz="1600">
                <a:latin typeface="Times New Roman" charset="0"/>
              </a:endParaRPr>
            </a:p>
          </p:txBody>
        </p:sp>
        <p:sp>
          <p:nvSpPr>
            <p:cNvPr id="1593372" name="Text Box 28"/>
            <p:cNvSpPr txBox="1">
              <a:spLocks noChangeArrowheads="1"/>
            </p:cNvSpPr>
            <p:nvPr/>
          </p:nvSpPr>
          <p:spPr bwMode="auto">
            <a:xfrm>
              <a:off x="3254" y="2994"/>
              <a:ext cx="178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>
                  <a:latin typeface="Times New Roman" charset="0"/>
                </a:rPr>
                <a:t>7</a:t>
              </a:r>
              <a:endParaRPr lang="en-US" sz="1600">
                <a:latin typeface="Times New Roman" charset="0"/>
              </a:endParaRPr>
            </a:p>
          </p:txBody>
        </p:sp>
      </p:grpSp>
      <p:sp>
        <p:nvSpPr>
          <p:cNvPr id="1593373" name="Text Box 29"/>
          <p:cNvSpPr txBox="1">
            <a:spLocks noChangeArrowheads="1"/>
          </p:cNvSpPr>
          <p:nvPr/>
        </p:nvSpPr>
        <p:spPr bwMode="auto">
          <a:xfrm>
            <a:off x="8715376" y="4329113"/>
            <a:ext cx="19716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>
                <a:solidFill>
                  <a:srgbClr val="008000"/>
                </a:solidFill>
                <a:latin typeface="Times New Roman" charset="0"/>
              </a:rPr>
              <a:t>12.34.0.0/16</a:t>
            </a:r>
          </a:p>
        </p:txBody>
      </p:sp>
      <p:sp>
        <p:nvSpPr>
          <p:cNvPr id="1593374" name="Freeform 30"/>
          <p:cNvSpPr>
            <a:spLocks/>
          </p:cNvSpPr>
          <p:nvPr/>
        </p:nvSpPr>
        <p:spPr bwMode="auto">
          <a:xfrm>
            <a:off x="1541463" y="779463"/>
            <a:ext cx="8875712" cy="3962400"/>
          </a:xfrm>
          <a:custGeom>
            <a:avLst/>
            <a:gdLst>
              <a:gd name="T0" fmla="*/ 244 w 5591"/>
              <a:gd name="T1" fmla="*/ 2320 h 2496"/>
              <a:gd name="T2" fmla="*/ 225 w 5591"/>
              <a:gd name="T3" fmla="*/ 2227 h 2496"/>
              <a:gd name="T4" fmla="*/ 488 w 5591"/>
              <a:gd name="T5" fmla="*/ 705 h 2496"/>
              <a:gd name="T6" fmla="*/ 3155 w 5591"/>
              <a:gd name="T7" fmla="*/ 179 h 2496"/>
              <a:gd name="T8" fmla="*/ 4789 w 5591"/>
              <a:gd name="T9" fmla="*/ 248 h 2496"/>
              <a:gd name="T10" fmla="*/ 5591 w 5591"/>
              <a:gd name="T11" fmla="*/ 1669 h 2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591" h="2496">
                <a:moveTo>
                  <a:pt x="244" y="2320"/>
                </a:moveTo>
                <a:cubicBezTo>
                  <a:pt x="214" y="2408"/>
                  <a:pt x="184" y="2496"/>
                  <a:pt x="225" y="2227"/>
                </a:cubicBezTo>
                <a:cubicBezTo>
                  <a:pt x="266" y="1958"/>
                  <a:pt x="0" y="1046"/>
                  <a:pt x="488" y="705"/>
                </a:cubicBezTo>
                <a:cubicBezTo>
                  <a:pt x="976" y="364"/>
                  <a:pt x="2438" y="255"/>
                  <a:pt x="3155" y="179"/>
                </a:cubicBezTo>
                <a:cubicBezTo>
                  <a:pt x="3872" y="103"/>
                  <a:pt x="4383" y="0"/>
                  <a:pt x="4789" y="248"/>
                </a:cubicBezTo>
                <a:cubicBezTo>
                  <a:pt x="5195" y="496"/>
                  <a:pt x="5457" y="1431"/>
                  <a:pt x="5591" y="1669"/>
                </a:cubicBezTo>
              </a:path>
            </a:pathLst>
          </a:custGeom>
          <a:noFill/>
          <a:ln w="50800" cap="flat" cmpd="sng">
            <a:solidFill>
              <a:srgbClr val="008000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 dirty="0"/>
          </a:p>
        </p:txBody>
      </p:sp>
      <p:sp>
        <p:nvSpPr>
          <p:cNvPr id="1593375" name="Freeform 31"/>
          <p:cNvSpPr>
            <a:spLocks/>
          </p:cNvSpPr>
          <p:nvPr/>
        </p:nvSpPr>
        <p:spPr bwMode="auto">
          <a:xfrm>
            <a:off x="7011988" y="3740151"/>
            <a:ext cx="2813050" cy="1160463"/>
          </a:xfrm>
          <a:custGeom>
            <a:avLst/>
            <a:gdLst>
              <a:gd name="T0" fmla="*/ 0 w 1772"/>
              <a:gd name="T1" fmla="*/ 731 h 731"/>
              <a:gd name="T2" fmla="*/ 1089 w 1772"/>
              <a:gd name="T3" fmla="*/ 74 h 731"/>
              <a:gd name="T4" fmla="*/ 1772 w 1772"/>
              <a:gd name="T5" fmla="*/ 287 h 7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72" h="731">
                <a:moveTo>
                  <a:pt x="0" y="731"/>
                </a:moveTo>
                <a:cubicBezTo>
                  <a:pt x="397" y="439"/>
                  <a:pt x="794" y="148"/>
                  <a:pt x="1089" y="74"/>
                </a:cubicBezTo>
                <a:cubicBezTo>
                  <a:pt x="1384" y="0"/>
                  <a:pt x="1578" y="143"/>
                  <a:pt x="1772" y="287"/>
                </a:cubicBezTo>
              </a:path>
            </a:pathLst>
          </a:custGeom>
          <a:noFill/>
          <a:ln w="50800" cap="flat" cmpd="sng">
            <a:solidFill>
              <a:srgbClr val="008000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3376" name="Text Box 32"/>
          <p:cNvSpPr txBox="1">
            <a:spLocks noChangeArrowheads="1"/>
          </p:cNvSpPr>
          <p:nvPr/>
        </p:nvSpPr>
        <p:spPr bwMode="auto">
          <a:xfrm>
            <a:off x="2668589" y="4659313"/>
            <a:ext cx="19716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>
                <a:solidFill>
                  <a:srgbClr val="CC3300"/>
                </a:solidFill>
                <a:latin typeface="Times New Roman" charset="0"/>
              </a:rPr>
              <a:t>12.34.0.0/16</a:t>
            </a:r>
          </a:p>
        </p:txBody>
      </p:sp>
      <p:sp>
        <p:nvSpPr>
          <p:cNvPr id="1593377" name="Freeform 33"/>
          <p:cNvSpPr>
            <a:spLocks/>
          </p:cNvSpPr>
          <p:nvPr/>
        </p:nvSpPr>
        <p:spPr bwMode="auto">
          <a:xfrm>
            <a:off x="3305175" y="3001963"/>
            <a:ext cx="1023938" cy="1611312"/>
          </a:xfrm>
          <a:custGeom>
            <a:avLst/>
            <a:gdLst>
              <a:gd name="T0" fmla="*/ 645 w 645"/>
              <a:gd name="T1" fmla="*/ 0 h 1015"/>
              <a:gd name="T2" fmla="*/ 275 w 645"/>
              <a:gd name="T3" fmla="*/ 395 h 1015"/>
              <a:gd name="T4" fmla="*/ 0 w 645"/>
              <a:gd name="T5" fmla="*/ 1015 h 10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45" h="1015">
                <a:moveTo>
                  <a:pt x="645" y="0"/>
                </a:moveTo>
                <a:cubicBezTo>
                  <a:pt x="513" y="113"/>
                  <a:pt x="382" y="226"/>
                  <a:pt x="275" y="395"/>
                </a:cubicBezTo>
                <a:cubicBezTo>
                  <a:pt x="168" y="564"/>
                  <a:pt x="84" y="789"/>
                  <a:pt x="0" y="1015"/>
                </a:cubicBezTo>
              </a:path>
            </a:pathLst>
          </a:custGeom>
          <a:noFill/>
          <a:ln w="50800" cap="flat" cmpd="sng">
            <a:solidFill>
              <a:srgbClr val="CC3300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3378" name="Freeform 34"/>
          <p:cNvSpPr>
            <a:spLocks/>
          </p:cNvSpPr>
          <p:nvPr/>
        </p:nvSpPr>
        <p:spPr bwMode="auto">
          <a:xfrm>
            <a:off x="7467600" y="903289"/>
            <a:ext cx="2903538" cy="2454275"/>
          </a:xfrm>
          <a:custGeom>
            <a:avLst/>
            <a:gdLst>
              <a:gd name="T0" fmla="*/ 0 w 1785"/>
              <a:gd name="T1" fmla="*/ 32 h 1428"/>
              <a:gd name="T2" fmla="*/ 827 w 1785"/>
              <a:gd name="T3" fmla="*/ 63 h 1428"/>
              <a:gd name="T4" fmla="*/ 1309 w 1785"/>
              <a:gd name="T5" fmla="*/ 408 h 1428"/>
              <a:gd name="T6" fmla="*/ 1785 w 1785"/>
              <a:gd name="T7" fmla="*/ 1428 h 1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85" h="1428">
                <a:moveTo>
                  <a:pt x="0" y="32"/>
                </a:moveTo>
                <a:cubicBezTo>
                  <a:pt x="304" y="16"/>
                  <a:pt x="609" y="0"/>
                  <a:pt x="827" y="63"/>
                </a:cubicBezTo>
                <a:cubicBezTo>
                  <a:pt x="1045" y="126"/>
                  <a:pt x="1149" y="180"/>
                  <a:pt x="1309" y="408"/>
                </a:cubicBezTo>
                <a:cubicBezTo>
                  <a:pt x="1469" y="636"/>
                  <a:pt x="1627" y="1032"/>
                  <a:pt x="1785" y="1428"/>
                </a:cubicBezTo>
              </a:path>
            </a:pathLst>
          </a:custGeom>
          <a:noFill/>
          <a:ln w="50800" cap="flat" cmpd="sng">
            <a:solidFill>
              <a:srgbClr val="008000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3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3379" grpId="0" build="p"/>
      <p:bldP spid="1593374" grpId="0" animBg="1"/>
      <p:bldP spid="1593374" grpId="1" animBg="1"/>
      <p:bldP spid="1593375" grpId="0" animBg="1"/>
      <p:bldP spid="1593376" grpId="0"/>
      <p:bldP spid="1593377" grpId="0" animBg="1"/>
      <p:bldP spid="159337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Sub-Prefix Hijacking</a:t>
            </a:r>
          </a:p>
        </p:txBody>
      </p:sp>
      <p:sp>
        <p:nvSpPr>
          <p:cNvPr id="1595427" name="Rectangle 35"/>
          <p:cNvSpPr>
            <a:spLocks noGrp="1" noChangeArrowheads="1"/>
          </p:cNvSpPr>
          <p:nvPr>
            <p:ph idx="1"/>
          </p:nvPr>
        </p:nvSpPr>
        <p:spPr>
          <a:xfrm>
            <a:off x="1985964" y="5196783"/>
            <a:ext cx="8258175" cy="1498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Originating a more-specific prefix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Every AS picks the bogus route for that prefix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Traffic follows the longest matching prefix</a:t>
            </a:r>
          </a:p>
        </p:txBody>
      </p:sp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A5C7-7FFF-ED49-A20F-5573825EF4C3}" type="slidenum">
              <a:rPr lang="en-US"/>
              <a:pPr/>
              <a:t>48</a:t>
            </a:fld>
            <a:endParaRPr lang="en-US"/>
          </a:p>
        </p:txBody>
      </p:sp>
      <p:grpSp>
        <p:nvGrpSpPr>
          <p:cNvPr id="1595395" name="Group 3"/>
          <p:cNvGrpSpPr>
            <a:grpSpLocks/>
          </p:cNvGrpSpPr>
          <p:nvPr/>
        </p:nvGrpSpPr>
        <p:grpSpPr bwMode="auto">
          <a:xfrm>
            <a:off x="1978025" y="1193801"/>
            <a:ext cx="8447088" cy="3986213"/>
            <a:chOff x="516" y="945"/>
            <a:chExt cx="5004" cy="3195"/>
          </a:xfrm>
        </p:grpSpPr>
        <p:graphicFrame>
          <p:nvGraphicFramePr>
            <p:cNvPr id="1595396" name="Object 4"/>
            <p:cNvGraphicFramePr>
              <a:graphicFrameLocks noChangeAspect="1"/>
            </p:cNvGraphicFramePr>
            <p:nvPr/>
          </p:nvGraphicFramePr>
          <p:xfrm>
            <a:off x="657" y="1338"/>
            <a:ext cx="1668" cy="12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2" imgW="1905266" imgH="1390844" progId="MSPhotoEd.3">
                    <p:embed/>
                  </p:oleObj>
                </mc:Choice>
                <mc:Fallback>
                  <p:oleObj name="Photo Editor Photo" r:id="rId2" imgW="1905266" imgH="1390844" progId="MSPhotoEd.3">
                    <p:embed/>
                    <p:pic>
                      <p:nvPicPr>
                        <p:cNvPr id="1595396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7" y="1338"/>
                          <a:ext cx="1668" cy="12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95397" name="Object 5"/>
            <p:cNvGraphicFramePr>
              <a:graphicFrameLocks noChangeAspect="1"/>
            </p:cNvGraphicFramePr>
            <p:nvPr/>
          </p:nvGraphicFramePr>
          <p:xfrm>
            <a:off x="2907" y="945"/>
            <a:ext cx="1671" cy="13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4" imgW="1905266" imgH="1390844" progId="MSPhotoEd.3">
                    <p:embed/>
                  </p:oleObj>
                </mc:Choice>
                <mc:Fallback>
                  <p:oleObj name="Photo Editor Photo" r:id="rId4" imgW="1905266" imgH="1390844" progId="MSPhotoEd.3">
                    <p:embed/>
                    <p:pic>
                      <p:nvPicPr>
                        <p:cNvPr id="1595397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07" y="945"/>
                          <a:ext cx="1671" cy="13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95398" name="Object 6"/>
            <p:cNvGraphicFramePr>
              <a:graphicFrameLocks noChangeAspect="1"/>
            </p:cNvGraphicFramePr>
            <p:nvPr/>
          </p:nvGraphicFramePr>
          <p:xfrm>
            <a:off x="2553" y="2517"/>
            <a:ext cx="1671" cy="13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5" imgW="1905266" imgH="1390844" progId="MSPhotoEd.3">
                    <p:embed/>
                  </p:oleObj>
                </mc:Choice>
                <mc:Fallback>
                  <p:oleObj name="Photo Editor Photo" r:id="rId5" imgW="1905266" imgH="1390844" progId="MSPhotoEd.3">
                    <p:embed/>
                    <p:pic>
                      <p:nvPicPr>
                        <p:cNvPr id="1595398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53" y="2517"/>
                          <a:ext cx="1671" cy="13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95399" name="Text Box 7"/>
            <p:cNvSpPr txBox="1">
              <a:spLocks noChangeArrowheads="1"/>
            </p:cNvSpPr>
            <p:nvPr/>
          </p:nvSpPr>
          <p:spPr bwMode="auto">
            <a:xfrm>
              <a:off x="2854" y="3048"/>
              <a:ext cx="109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endParaRPr lang="fr-FR" sz="1600">
                <a:latin typeface="Times New Roman" charset="0"/>
              </a:endParaRPr>
            </a:p>
          </p:txBody>
        </p:sp>
        <p:graphicFrame>
          <p:nvGraphicFramePr>
            <p:cNvPr id="1595400" name="Object 8"/>
            <p:cNvGraphicFramePr>
              <a:graphicFrameLocks noChangeAspect="1"/>
            </p:cNvGraphicFramePr>
            <p:nvPr/>
          </p:nvGraphicFramePr>
          <p:xfrm>
            <a:off x="699" y="2647"/>
            <a:ext cx="813" cy="6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7" imgW="1905266" imgH="1390844" progId="MSPhotoEd.3">
                    <p:embed/>
                  </p:oleObj>
                </mc:Choice>
                <mc:Fallback>
                  <p:oleObj name="Photo Editor Photo" r:id="rId7" imgW="1905266" imgH="1390844" progId="MSPhotoEd.3">
                    <p:embed/>
                    <p:pic>
                      <p:nvPicPr>
                        <p:cNvPr id="159540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9" y="2647"/>
                          <a:ext cx="813" cy="6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95401" name="Object 9"/>
            <p:cNvGraphicFramePr>
              <a:graphicFrameLocks noChangeAspect="1"/>
            </p:cNvGraphicFramePr>
            <p:nvPr/>
          </p:nvGraphicFramePr>
          <p:xfrm>
            <a:off x="516" y="3501"/>
            <a:ext cx="525" cy="4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8" imgW="1905266" imgH="1390844" progId="MSPhotoEd.3">
                    <p:embed/>
                  </p:oleObj>
                </mc:Choice>
                <mc:Fallback>
                  <p:oleObj name="Photo Editor Photo" r:id="rId8" imgW="1905266" imgH="1390844" progId="MSPhotoEd.3">
                    <p:embed/>
                    <p:pic>
                      <p:nvPicPr>
                        <p:cNvPr id="1595401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6" y="3501"/>
                          <a:ext cx="525" cy="4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95402" name="Object 10"/>
            <p:cNvGraphicFramePr>
              <a:graphicFrameLocks noChangeAspect="1"/>
            </p:cNvGraphicFramePr>
            <p:nvPr/>
          </p:nvGraphicFramePr>
          <p:xfrm>
            <a:off x="4404" y="2086"/>
            <a:ext cx="813" cy="6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9" imgW="1905266" imgH="1390844" progId="MSPhotoEd.3">
                    <p:embed/>
                  </p:oleObj>
                </mc:Choice>
                <mc:Fallback>
                  <p:oleObj name="Photo Editor Photo" r:id="rId9" imgW="1905266" imgH="1390844" progId="MSPhotoEd.3">
                    <p:embed/>
                    <p:pic>
                      <p:nvPicPr>
                        <p:cNvPr id="1595402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04" y="2086"/>
                          <a:ext cx="813" cy="6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95403" name="Object 11"/>
            <p:cNvGraphicFramePr>
              <a:graphicFrameLocks noChangeAspect="1"/>
            </p:cNvGraphicFramePr>
            <p:nvPr/>
          </p:nvGraphicFramePr>
          <p:xfrm>
            <a:off x="4995" y="2922"/>
            <a:ext cx="525" cy="4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10" imgW="1905266" imgH="1390844" progId="MSPhotoEd.3">
                    <p:embed/>
                  </p:oleObj>
                </mc:Choice>
                <mc:Fallback>
                  <p:oleObj name="Photo Editor Photo" r:id="rId10" imgW="1905266" imgH="1390844" progId="MSPhotoEd.3">
                    <p:embed/>
                    <p:pic>
                      <p:nvPicPr>
                        <p:cNvPr id="1595403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95" y="2922"/>
                          <a:ext cx="525" cy="4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95404" name="Line 12"/>
            <p:cNvSpPr>
              <a:spLocks noChangeShapeType="1"/>
            </p:cNvSpPr>
            <p:nvPr/>
          </p:nvSpPr>
          <p:spPr bwMode="auto">
            <a:xfrm flipV="1">
              <a:off x="837" y="3240"/>
              <a:ext cx="117" cy="29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5405" name="Line 13"/>
            <p:cNvSpPr>
              <a:spLocks noChangeShapeType="1"/>
            </p:cNvSpPr>
            <p:nvPr/>
          </p:nvSpPr>
          <p:spPr bwMode="auto">
            <a:xfrm flipV="1">
              <a:off x="1035" y="2439"/>
              <a:ext cx="81" cy="27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5406" name="Line 14"/>
            <p:cNvSpPr>
              <a:spLocks noChangeShapeType="1"/>
            </p:cNvSpPr>
            <p:nvPr/>
          </p:nvSpPr>
          <p:spPr bwMode="auto">
            <a:xfrm flipV="1">
              <a:off x="2187" y="1566"/>
              <a:ext cx="837" cy="13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5407" name="Line 15"/>
            <p:cNvSpPr>
              <a:spLocks noChangeShapeType="1"/>
            </p:cNvSpPr>
            <p:nvPr/>
          </p:nvSpPr>
          <p:spPr bwMode="auto">
            <a:xfrm>
              <a:off x="1953" y="2367"/>
              <a:ext cx="891" cy="46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5408" name="Line 16"/>
            <p:cNvSpPr>
              <a:spLocks noChangeShapeType="1"/>
            </p:cNvSpPr>
            <p:nvPr/>
          </p:nvSpPr>
          <p:spPr bwMode="auto">
            <a:xfrm>
              <a:off x="4473" y="1737"/>
              <a:ext cx="396" cy="40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5409" name="Line 17"/>
            <p:cNvSpPr>
              <a:spLocks noChangeShapeType="1"/>
            </p:cNvSpPr>
            <p:nvPr/>
          </p:nvSpPr>
          <p:spPr bwMode="auto">
            <a:xfrm flipH="1">
              <a:off x="4086" y="2691"/>
              <a:ext cx="540" cy="3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5410" name="Line 18"/>
            <p:cNvSpPr>
              <a:spLocks noChangeShapeType="1"/>
            </p:cNvSpPr>
            <p:nvPr/>
          </p:nvSpPr>
          <p:spPr bwMode="auto">
            <a:xfrm>
              <a:off x="4869" y="2718"/>
              <a:ext cx="225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5411" name="Line 19"/>
            <p:cNvSpPr>
              <a:spLocks noChangeShapeType="1"/>
            </p:cNvSpPr>
            <p:nvPr/>
          </p:nvSpPr>
          <p:spPr bwMode="auto">
            <a:xfrm>
              <a:off x="5256" y="3330"/>
              <a:ext cx="0" cy="2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5412" name="Line 20"/>
            <p:cNvSpPr>
              <a:spLocks noChangeShapeType="1"/>
            </p:cNvSpPr>
            <p:nvPr/>
          </p:nvSpPr>
          <p:spPr bwMode="auto">
            <a:xfrm>
              <a:off x="774" y="3924"/>
              <a:ext cx="0" cy="2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5413" name="Line 21"/>
            <p:cNvSpPr>
              <a:spLocks noChangeShapeType="1"/>
            </p:cNvSpPr>
            <p:nvPr/>
          </p:nvSpPr>
          <p:spPr bwMode="auto">
            <a:xfrm flipH="1">
              <a:off x="3348" y="2142"/>
              <a:ext cx="18" cy="51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5414" name="Text Box 22"/>
            <p:cNvSpPr txBox="1">
              <a:spLocks noChangeArrowheads="1"/>
            </p:cNvSpPr>
            <p:nvPr/>
          </p:nvSpPr>
          <p:spPr bwMode="auto">
            <a:xfrm>
              <a:off x="716" y="3562"/>
              <a:ext cx="178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>
                  <a:latin typeface="Times New Roman" charset="0"/>
                </a:rPr>
                <a:t>1</a:t>
              </a:r>
              <a:endParaRPr lang="en-US" sz="1600">
                <a:latin typeface="Times New Roman" charset="0"/>
              </a:endParaRPr>
            </a:p>
          </p:txBody>
        </p:sp>
        <p:sp>
          <p:nvSpPr>
            <p:cNvPr id="1595415" name="Text Box 23"/>
            <p:cNvSpPr txBox="1">
              <a:spLocks noChangeArrowheads="1"/>
            </p:cNvSpPr>
            <p:nvPr/>
          </p:nvSpPr>
          <p:spPr bwMode="auto">
            <a:xfrm>
              <a:off x="950" y="2823"/>
              <a:ext cx="178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>
                  <a:latin typeface="Times New Roman" charset="0"/>
                </a:rPr>
                <a:t>2</a:t>
              </a:r>
              <a:endParaRPr lang="en-US" sz="1600">
                <a:latin typeface="Times New Roman" charset="0"/>
              </a:endParaRPr>
            </a:p>
          </p:txBody>
        </p:sp>
        <p:sp>
          <p:nvSpPr>
            <p:cNvPr id="1595416" name="Text Box 24"/>
            <p:cNvSpPr txBox="1">
              <a:spLocks noChangeArrowheads="1"/>
            </p:cNvSpPr>
            <p:nvPr/>
          </p:nvSpPr>
          <p:spPr bwMode="auto">
            <a:xfrm>
              <a:off x="1337" y="1798"/>
              <a:ext cx="178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>
                  <a:latin typeface="Times New Roman" charset="0"/>
                </a:rPr>
                <a:t>3</a:t>
              </a:r>
              <a:endParaRPr lang="en-US" sz="1600">
                <a:latin typeface="Times New Roman" charset="0"/>
              </a:endParaRPr>
            </a:p>
          </p:txBody>
        </p:sp>
        <p:sp>
          <p:nvSpPr>
            <p:cNvPr id="1595417" name="Text Box 25"/>
            <p:cNvSpPr txBox="1">
              <a:spLocks noChangeArrowheads="1"/>
            </p:cNvSpPr>
            <p:nvPr/>
          </p:nvSpPr>
          <p:spPr bwMode="auto">
            <a:xfrm>
              <a:off x="3623" y="1455"/>
              <a:ext cx="178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>
                  <a:latin typeface="Times New Roman" charset="0"/>
                </a:rPr>
                <a:t>4</a:t>
              </a:r>
              <a:endParaRPr lang="en-US" sz="1600">
                <a:latin typeface="Times New Roman" charset="0"/>
              </a:endParaRPr>
            </a:p>
          </p:txBody>
        </p:sp>
        <p:sp>
          <p:nvSpPr>
            <p:cNvPr id="1595418" name="Text Box 26"/>
            <p:cNvSpPr txBox="1">
              <a:spLocks noChangeArrowheads="1"/>
            </p:cNvSpPr>
            <p:nvPr/>
          </p:nvSpPr>
          <p:spPr bwMode="auto">
            <a:xfrm>
              <a:off x="4703" y="2275"/>
              <a:ext cx="178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>
                  <a:latin typeface="Times New Roman" charset="0"/>
                </a:rPr>
                <a:t>5</a:t>
              </a:r>
              <a:endParaRPr lang="en-US" sz="1600">
                <a:latin typeface="Times New Roman" charset="0"/>
              </a:endParaRPr>
            </a:p>
          </p:txBody>
        </p:sp>
        <p:sp>
          <p:nvSpPr>
            <p:cNvPr id="1595419" name="Text Box 27"/>
            <p:cNvSpPr txBox="1">
              <a:spLocks noChangeArrowheads="1"/>
            </p:cNvSpPr>
            <p:nvPr/>
          </p:nvSpPr>
          <p:spPr bwMode="auto">
            <a:xfrm>
              <a:off x="5144" y="2985"/>
              <a:ext cx="178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>
                  <a:latin typeface="Times New Roman" charset="0"/>
                </a:rPr>
                <a:t>6</a:t>
              </a:r>
              <a:endParaRPr lang="en-US" sz="1600">
                <a:latin typeface="Times New Roman" charset="0"/>
              </a:endParaRPr>
            </a:p>
          </p:txBody>
        </p:sp>
        <p:sp>
          <p:nvSpPr>
            <p:cNvPr id="1595420" name="Text Box 28"/>
            <p:cNvSpPr txBox="1">
              <a:spLocks noChangeArrowheads="1"/>
            </p:cNvSpPr>
            <p:nvPr/>
          </p:nvSpPr>
          <p:spPr bwMode="auto">
            <a:xfrm>
              <a:off x="3254" y="2994"/>
              <a:ext cx="178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>
                  <a:latin typeface="Times New Roman" charset="0"/>
                </a:rPr>
                <a:t>7</a:t>
              </a:r>
              <a:endParaRPr lang="en-US" sz="1600">
                <a:latin typeface="Times New Roman" charset="0"/>
              </a:endParaRPr>
            </a:p>
          </p:txBody>
        </p:sp>
      </p:grpSp>
      <p:sp>
        <p:nvSpPr>
          <p:cNvPr id="1595421" name="Text Box 29"/>
          <p:cNvSpPr txBox="1">
            <a:spLocks noChangeArrowheads="1"/>
          </p:cNvSpPr>
          <p:nvPr/>
        </p:nvSpPr>
        <p:spPr bwMode="auto">
          <a:xfrm>
            <a:off x="8667751" y="4481513"/>
            <a:ext cx="19716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>
                <a:solidFill>
                  <a:srgbClr val="008000"/>
                </a:solidFill>
                <a:latin typeface="Times New Roman" charset="0"/>
              </a:rPr>
              <a:t>12.34.0.0/16</a:t>
            </a:r>
          </a:p>
        </p:txBody>
      </p:sp>
      <p:sp>
        <p:nvSpPr>
          <p:cNvPr id="1595422" name="Freeform 30"/>
          <p:cNvSpPr>
            <a:spLocks/>
          </p:cNvSpPr>
          <p:nvPr/>
        </p:nvSpPr>
        <p:spPr bwMode="auto">
          <a:xfrm>
            <a:off x="6983413" y="3892551"/>
            <a:ext cx="2813050" cy="1160463"/>
          </a:xfrm>
          <a:custGeom>
            <a:avLst/>
            <a:gdLst>
              <a:gd name="T0" fmla="*/ 0 w 1772"/>
              <a:gd name="T1" fmla="*/ 731 h 731"/>
              <a:gd name="T2" fmla="*/ 1089 w 1772"/>
              <a:gd name="T3" fmla="*/ 74 h 731"/>
              <a:gd name="T4" fmla="*/ 1772 w 1772"/>
              <a:gd name="T5" fmla="*/ 287 h 7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72" h="731">
                <a:moveTo>
                  <a:pt x="0" y="731"/>
                </a:moveTo>
                <a:cubicBezTo>
                  <a:pt x="397" y="439"/>
                  <a:pt x="794" y="148"/>
                  <a:pt x="1089" y="74"/>
                </a:cubicBezTo>
                <a:cubicBezTo>
                  <a:pt x="1384" y="0"/>
                  <a:pt x="1578" y="143"/>
                  <a:pt x="1772" y="287"/>
                </a:cubicBezTo>
              </a:path>
            </a:pathLst>
          </a:custGeom>
          <a:noFill/>
          <a:ln w="50800" cap="flat" cmpd="sng">
            <a:solidFill>
              <a:srgbClr val="008000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5423" name="Text Box 31"/>
          <p:cNvSpPr txBox="1">
            <a:spLocks noChangeArrowheads="1"/>
          </p:cNvSpPr>
          <p:nvPr/>
        </p:nvSpPr>
        <p:spPr bwMode="auto">
          <a:xfrm>
            <a:off x="2522539" y="4792663"/>
            <a:ext cx="23272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>
                <a:solidFill>
                  <a:srgbClr val="CC3300"/>
                </a:solidFill>
                <a:latin typeface="Times New Roman" charset="0"/>
              </a:rPr>
              <a:t>12.34.158.0/24</a:t>
            </a:r>
          </a:p>
        </p:txBody>
      </p:sp>
      <p:sp>
        <p:nvSpPr>
          <p:cNvPr id="1595424" name="Freeform 32"/>
          <p:cNvSpPr>
            <a:spLocks/>
          </p:cNvSpPr>
          <p:nvPr/>
        </p:nvSpPr>
        <p:spPr bwMode="auto">
          <a:xfrm>
            <a:off x="1474788" y="922338"/>
            <a:ext cx="8875713" cy="3962400"/>
          </a:xfrm>
          <a:custGeom>
            <a:avLst/>
            <a:gdLst>
              <a:gd name="T0" fmla="*/ 244 w 5591"/>
              <a:gd name="T1" fmla="*/ 2320 h 2496"/>
              <a:gd name="T2" fmla="*/ 225 w 5591"/>
              <a:gd name="T3" fmla="*/ 2227 h 2496"/>
              <a:gd name="T4" fmla="*/ 488 w 5591"/>
              <a:gd name="T5" fmla="*/ 705 h 2496"/>
              <a:gd name="T6" fmla="*/ 3155 w 5591"/>
              <a:gd name="T7" fmla="*/ 179 h 2496"/>
              <a:gd name="T8" fmla="*/ 4789 w 5591"/>
              <a:gd name="T9" fmla="*/ 248 h 2496"/>
              <a:gd name="T10" fmla="*/ 5591 w 5591"/>
              <a:gd name="T11" fmla="*/ 1669 h 2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591" h="2496">
                <a:moveTo>
                  <a:pt x="244" y="2320"/>
                </a:moveTo>
                <a:cubicBezTo>
                  <a:pt x="214" y="2408"/>
                  <a:pt x="184" y="2496"/>
                  <a:pt x="225" y="2227"/>
                </a:cubicBezTo>
                <a:cubicBezTo>
                  <a:pt x="266" y="1958"/>
                  <a:pt x="0" y="1046"/>
                  <a:pt x="488" y="705"/>
                </a:cubicBezTo>
                <a:cubicBezTo>
                  <a:pt x="976" y="364"/>
                  <a:pt x="2438" y="255"/>
                  <a:pt x="3155" y="179"/>
                </a:cubicBezTo>
                <a:cubicBezTo>
                  <a:pt x="3872" y="103"/>
                  <a:pt x="4383" y="0"/>
                  <a:pt x="4789" y="248"/>
                </a:cubicBezTo>
                <a:cubicBezTo>
                  <a:pt x="5195" y="496"/>
                  <a:pt x="5457" y="1431"/>
                  <a:pt x="5591" y="1669"/>
                </a:cubicBezTo>
              </a:path>
            </a:pathLst>
          </a:custGeom>
          <a:noFill/>
          <a:ln w="50800" cap="flat" cmpd="sng">
            <a:solidFill>
              <a:srgbClr val="008000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5425" name="Freeform 33"/>
          <p:cNvSpPr>
            <a:spLocks/>
          </p:cNvSpPr>
          <p:nvPr/>
        </p:nvSpPr>
        <p:spPr bwMode="auto">
          <a:xfrm>
            <a:off x="1844676" y="903289"/>
            <a:ext cx="8632825" cy="3913187"/>
          </a:xfrm>
          <a:custGeom>
            <a:avLst/>
            <a:gdLst>
              <a:gd name="T0" fmla="*/ 5438 w 5438"/>
              <a:gd name="T1" fmla="*/ 1638 h 2465"/>
              <a:gd name="T2" fmla="*/ 4655 w 5438"/>
              <a:gd name="T3" fmla="*/ 530 h 2465"/>
              <a:gd name="T4" fmla="*/ 3316 w 5438"/>
              <a:gd name="T5" fmla="*/ 105 h 2465"/>
              <a:gd name="T6" fmla="*/ 548 w 5438"/>
              <a:gd name="T7" fmla="*/ 393 h 2465"/>
              <a:gd name="T8" fmla="*/ 29 w 5438"/>
              <a:gd name="T9" fmla="*/ 2465 h 24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38" h="2465">
                <a:moveTo>
                  <a:pt x="5438" y="1638"/>
                </a:moveTo>
                <a:cubicBezTo>
                  <a:pt x="5223" y="1211"/>
                  <a:pt x="5009" y="785"/>
                  <a:pt x="4655" y="530"/>
                </a:cubicBezTo>
                <a:cubicBezTo>
                  <a:pt x="4301" y="275"/>
                  <a:pt x="4000" y="128"/>
                  <a:pt x="3316" y="105"/>
                </a:cubicBezTo>
                <a:cubicBezTo>
                  <a:pt x="2632" y="82"/>
                  <a:pt x="1096" y="0"/>
                  <a:pt x="548" y="393"/>
                </a:cubicBezTo>
                <a:cubicBezTo>
                  <a:pt x="0" y="786"/>
                  <a:pt x="14" y="1625"/>
                  <a:pt x="29" y="2465"/>
                </a:cubicBezTo>
              </a:path>
            </a:pathLst>
          </a:custGeom>
          <a:noFill/>
          <a:ln w="50800" cap="flat" cmpd="sng">
            <a:solidFill>
              <a:srgbClr val="CC3300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5426" name="Freeform 34"/>
          <p:cNvSpPr>
            <a:spLocks/>
          </p:cNvSpPr>
          <p:nvPr/>
        </p:nvSpPr>
        <p:spPr bwMode="auto">
          <a:xfrm>
            <a:off x="3171826" y="3181351"/>
            <a:ext cx="2587625" cy="1558925"/>
          </a:xfrm>
          <a:custGeom>
            <a:avLst/>
            <a:gdLst>
              <a:gd name="T0" fmla="*/ 1534 w 1630"/>
              <a:gd name="T1" fmla="*/ 350 h 982"/>
              <a:gd name="T2" fmla="*/ 1471 w 1630"/>
              <a:gd name="T3" fmla="*/ 313 h 982"/>
              <a:gd name="T4" fmla="*/ 582 w 1630"/>
              <a:gd name="T5" fmla="*/ 112 h 982"/>
              <a:gd name="T6" fmla="*/ 0 w 1630"/>
              <a:gd name="T7" fmla="*/ 982 h 9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30" h="982">
                <a:moveTo>
                  <a:pt x="1534" y="350"/>
                </a:moveTo>
                <a:cubicBezTo>
                  <a:pt x="1582" y="351"/>
                  <a:pt x="1630" y="353"/>
                  <a:pt x="1471" y="313"/>
                </a:cubicBezTo>
                <a:cubicBezTo>
                  <a:pt x="1312" y="273"/>
                  <a:pt x="827" y="0"/>
                  <a:pt x="582" y="112"/>
                </a:cubicBezTo>
                <a:cubicBezTo>
                  <a:pt x="337" y="224"/>
                  <a:pt x="97" y="836"/>
                  <a:pt x="0" y="982"/>
                </a:cubicBezTo>
              </a:path>
            </a:pathLst>
          </a:custGeom>
          <a:noFill/>
          <a:ln w="50800" cap="flat" cmpd="sng">
            <a:solidFill>
              <a:srgbClr val="CC3300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8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5427" grpId="0" build="p"/>
      <p:bldP spid="1595422" grpId="0" animBg="1"/>
      <p:bldP spid="1595422" grpId="1" animBg="1"/>
      <p:bldP spid="1595423" grpId="0"/>
      <p:bldP spid="1595424" grpId="0" animBg="1"/>
      <p:bldP spid="1595424" grpId="1" animBg="1"/>
      <p:bldP spid="1595425" grpId="0" animBg="1"/>
      <p:bldP spid="1595426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Hijacking is Hard to Debug</a:t>
            </a:r>
          </a:p>
        </p:txBody>
      </p:sp>
      <p:sp>
        <p:nvSpPr>
          <p:cNvPr id="15943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Real origin AS doesn</a:t>
            </a:r>
            <a:r>
              <a:rPr lang="en-US" altLang="ja-JP" sz="3200" dirty="0"/>
              <a:t>’</a:t>
            </a:r>
            <a:r>
              <a:rPr lang="en-US" sz="3200" dirty="0"/>
              <a:t>t see the problem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Picks its own route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Might not even learn the bogus route</a:t>
            </a:r>
          </a:p>
          <a:p>
            <a:pPr>
              <a:lnSpc>
                <a:spcPct val="80000"/>
              </a:lnSpc>
            </a:pPr>
            <a:r>
              <a:rPr lang="en-US" sz="3200" dirty="0"/>
              <a:t>May not cause loss of connectivity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E.g., if the bogus AS snoops and redirects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… may only cause performance degradation</a:t>
            </a:r>
          </a:p>
          <a:p>
            <a:pPr>
              <a:lnSpc>
                <a:spcPct val="80000"/>
              </a:lnSpc>
            </a:pPr>
            <a:r>
              <a:rPr lang="en-US" sz="3200" dirty="0"/>
              <a:t>Or, loss of connectivity is isolated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E.g., only for sources in parts of the Internet</a:t>
            </a:r>
          </a:p>
          <a:p>
            <a:pPr>
              <a:lnSpc>
                <a:spcPct val="80000"/>
              </a:lnSpc>
            </a:pPr>
            <a:r>
              <a:rPr lang="en-US" sz="3200" dirty="0"/>
              <a:t>Diagnosing prefix hijacking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Analyzing updates from many vantage points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Launching </a:t>
            </a:r>
            <a:r>
              <a:rPr lang="en-US" sz="2800" dirty="0" err="1"/>
              <a:t>traceroute</a:t>
            </a:r>
            <a:r>
              <a:rPr lang="en-US" sz="2800" dirty="0"/>
              <a:t> from many vantage points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B147-5098-AF4C-9A45-CED8403EC611}" type="slidenum">
              <a:rPr lang="en-US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0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3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3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4371" grpId="0" build="p" bldLvl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608A949-5617-D349-8737-B2E9D7EEA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D6CAD1-C946-4B93-B6A2-6369BC3B5860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B47474-281A-544F-9351-6943EDDB5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0"/>
            <a:ext cx="8572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6A51F9-B471-CC45-A9C1-FD3548CCD9F2}"/>
              </a:ext>
            </a:extLst>
          </p:cNvPr>
          <p:cNvSpPr txBox="1"/>
          <p:nvPr/>
        </p:nvSpPr>
        <p:spPr>
          <a:xfrm>
            <a:off x="50801" y="5509145"/>
            <a:ext cx="680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venir Book" panose="02000503020000020003" pitchFamily="2" charset="0"/>
              </a:rPr>
              <a:t> </a:t>
            </a:r>
          </a:p>
          <a:p>
            <a:r>
              <a:rPr lang="en-US" sz="2400" dirty="0">
                <a:latin typeface="Avenir Book" panose="02000503020000020003" pitchFamily="2" charset="0"/>
              </a:rPr>
              <a:t>Map of the Internet, 2021 (via BGP)</a:t>
            </a:r>
          </a:p>
          <a:p>
            <a:r>
              <a:rPr lang="en-US" sz="2400" dirty="0">
                <a:latin typeface="Avenir Book" panose="02000503020000020003" pitchFamily="2" charset="0"/>
              </a:rPr>
              <a:t>OPTE project</a:t>
            </a:r>
          </a:p>
        </p:txBody>
      </p:sp>
    </p:spTree>
    <p:extLst>
      <p:ext uri="{BB962C8B-B14F-4D97-AF65-F5344CB8AC3E}">
        <p14:creationId xmlns:p14="http://schemas.microsoft.com/office/powerpoint/2010/main" val="4623629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How to Hijack a Prefix</a:t>
            </a:r>
          </a:p>
        </p:txBody>
      </p:sp>
      <p:sp>
        <p:nvSpPr>
          <p:cNvPr id="15964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The hijacking AS has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Router with </a:t>
            </a:r>
            <a:r>
              <a:rPr lang="en-US" sz="2800" dirty="0" err="1"/>
              <a:t>eBGP</a:t>
            </a:r>
            <a:r>
              <a:rPr lang="en-US" sz="2800" dirty="0"/>
              <a:t> session(s)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Configured to originate the prefix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Getting access to the router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Network operator makes configuration mistake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Disgruntled operator launches an attack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Outsider breaks into the router and reconfigures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Getting other </a:t>
            </a:r>
            <a:r>
              <a:rPr lang="en-US" sz="3200" dirty="0" err="1"/>
              <a:t>ASes</a:t>
            </a:r>
            <a:r>
              <a:rPr lang="en-US" sz="3200" dirty="0"/>
              <a:t> to believe bogus route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Neighbor </a:t>
            </a:r>
            <a:r>
              <a:rPr lang="en-US" sz="2800" dirty="0" err="1"/>
              <a:t>ASes</a:t>
            </a:r>
            <a:r>
              <a:rPr lang="en-US" sz="2800" dirty="0"/>
              <a:t> not filtering the routes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… e.g., by allowing only expected prefixes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But, specifying filters on </a:t>
            </a:r>
            <a:r>
              <a:rPr lang="en-US" sz="2800" i="1" dirty="0"/>
              <a:t>peering</a:t>
            </a:r>
            <a:r>
              <a:rPr lang="en-US" sz="2800" dirty="0"/>
              <a:t> links is hard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6973-1A5F-C547-98CD-C694F52E3AEB}" type="slidenum">
              <a:rPr lang="en-US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30597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3773D-220C-A24E-A163-FD8CDE2B8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Notable incidents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6EA83-F26A-544A-A8C2-E4FAFAD10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June 24, 2019:  Misconfigured small customer router accepted lots of transit traffic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21CA391-51DB-4EF5-F328-6367470BCA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3211" y="2453925"/>
            <a:ext cx="2396812" cy="479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CDF74FA-4A11-B798-CEBE-9FA52165149B}"/>
              </a:ext>
            </a:extLst>
          </p:cNvPr>
          <p:cNvSpPr/>
          <p:nvPr/>
        </p:nvSpPr>
        <p:spPr>
          <a:xfrm>
            <a:off x="1969461" y="5717840"/>
            <a:ext cx="4833890" cy="681004"/>
          </a:xfrm>
          <a:prstGeom prst="roundRect">
            <a:avLst/>
          </a:prstGeom>
          <a:solidFill>
            <a:srgbClr val="22A6F4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000" dirty="0">
                <a:latin typeface="Avenir Book" charset="0"/>
                <a:ea typeface="Avenir Book" charset="0"/>
                <a:cs typeface="Avenir Book" charset="0"/>
              </a:rPr>
              <a:t>At this level, solving problems involves a lot of human expertise! 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BCECEB-27CA-384F-A34E-5A511FA8240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40" t="24863"/>
          <a:stretch/>
        </p:blipFill>
        <p:spPr>
          <a:xfrm>
            <a:off x="-86498" y="2817246"/>
            <a:ext cx="7978865" cy="130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15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A5083C-8FA8-A22F-040A-CFB030204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B9D5CD-78A8-1934-3D81-A66A8CE558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BAB33A-DB13-D1AE-6973-721A8B0D2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03" y="731836"/>
            <a:ext cx="11345994" cy="5156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09465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DCC2A-0D78-F354-3791-CFC275982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Facebook DNS outage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1D3F38-681E-4FC8-5EC2-B13FF81A0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October 2021:  Misconfiguration causes Facebook to withdraw routes for its DNS servers</a:t>
            </a:r>
          </a:p>
          <a:p>
            <a:endParaRPr lang="en-US" dirty="0"/>
          </a:p>
          <a:p>
            <a:r>
              <a:rPr lang="en-US" dirty="0"/>
              <a:t>DNS:  core service that translates domain names to Ips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err="1"/>
              <a:t>facebook.com</a:t>
            </a:r>
            <a:r>
              <a:rPr lang="en-US" dirty="0"/>
              <a:t> =&gt; 1.2.3.6</a:t>
            </a:r>
          </a:p>
          <a:p>
            <a:endParaRPr lang="en-US" dirty="0"/>
          </a:p>
          <a:p>
            <a:r>
              <a:rPr lang="en-US" dirty="0"/>
              <a:t>All services dependent on Facebook services go offline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1517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Pakistan </a:t>
            </a:r>
            <a:r>
              <a:rPr lang="en-US" dirty="0" err="1"/>
              <a:t>Youtube</a:t>
            </a:r>
            <a:r>
              <a:rPr lang="en-US" dirty="0"/>
              <a:t> incident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ym typeface="Wingdings"/>
              </a:rPr>
              <a:t>Youtube’s</a:t>
            </a:r>
            <a:r>
              <a:rPr lang="en-US" dirty="0">
                <a:sym typeface="Wingdings"/>
              </a:rPr>
              <a:t> has prefix 208.65.152.0/22</a:t>
            </a:r>
          </a:p>
          <a:p>
            <a:r>
              <a:rPr lang="en-US" dirty="0">
                <a:sym typeface="Wingdings"/>
              </a:rPr>
              <a:t>Pakistan’s government order </a:t>
            </a:r>
            <a:r>
              <a:rPr lang="en-US" dirty="0" err="1">
                <a:sym typeface="Wingdings"/>
              </a:rPr>
              <a:t>Youtube</a:t>
            </a:r>
            <a:r>
              <a:rPr lang="en-US" dirty="0">
                <a:sym typeface="Wingdings"/>
              </a:rPr>
              <a:t> blocked</a:t>
            </a:r>
          </a:p>
          <a:p>
            <a:r>
              <a:rPr lang="en-US" dirty="0">
                <a:sym typeface="Wingdings"/>
              </a:rPr>
              <a:t>Pakistan Telecom (AS 17557) announces </a:t>
            </a:r>
            <a:r>
              <a:rPr lang="en-US" dirty="0"/>
              <a:t>208.65.153.0/24 in the wrong direction (outwards!)</a:t>
            </a:r>
          </a:p>
          <a:p>
            <a:r>
              <a:rPr lang="en-US" dirty="0">
                <a:sym typeface="Wingdings"/>
              </a:rPr>
              <a:t>Longest prefix match caused worldwide outage</a:t>
            </a:r>
          </a:p>
          <a:p>
            <a:r>
              <a:rPr lang="en-US" dirty="0">
                <a:sym typeface="Wingdings"/>
                <a:hlinkClick r:id="rId3"/>
              </a:rPr>
              <a:t>http://www.youtube.com/watch?v=IzLPKuAOe50</a:t>
            </a:r>
            <a:r>
              <a:rPr lang="en-US" dirty="0">
                <a:sym typeface="Wingdings"/>
              </a:rPr>
              <a:t> 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430BA-B722-3380-0FEE-A6A06BA1BEA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68049"/>
            <a:ext cx="10972800" cy="4525963"/>
          </a:xfrm>
        </p:spPr>
        <p:txBody>
          <a:bodyPr/>
          <a:lstStyle/>
          <a:p>
            <a:r>
              <a:rPr lang="en-US" dirty="0"/>
              <a:t>ISP outage in Russian-occupied city of Kherson, Ukraine</a:t>
            </a:r>
          </a:p>
          <a:p>
            <a:r>
              <a:rPr lang="en-US" dirty="0"/>
              <a:t>Comes back several days later… with traffic routed through a Russian ISP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747AF2-5852-45EE-DFAC-1B1C96C691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2242660"/>
            <a:ext cx="8735291" cy="26643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6C93CE-4622-437B-324A-FBA8034DA9C4}"/>
              </a:ext>
            </a:extLst>
          </p:cNvPr>
          <p:cNvSpPr txBox="1"/>
          <p:nvPr/>
        </p:nvSpPr>
        <p:spPr>
          <a:xfrm>
            <a:off x="332509" y="6220619"/>
            <a:ext cx="9017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  <a:hlinkClick r:id="rId3"/>
              </a:rPr>
              <a:t>https://blog.cloudflare.com/tracking-shifts-in-internet-connectivity-in-kherson-ukraine/</a:t>
            </a: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476512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839C793-49C2-F9F7-8711-558210EAD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907" y="1334068"/>
            <a:ext cx="9944003" cy="31270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EE5F19-8043-0C78-3590-7FAB1FF509BC}"/>
              </a:ext>
            </a:extLst>
          </p:cNvPr>
          <p:cNvSpPr txBox="1"/>
          <p:nvPr/>
        </p:nvSpPr>
        <p:spPr>
          <a:xfrm>
            <a:off x="221673" y="471055"/>
            <a:ext cx="49830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Prefix Hijacking in the wild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D9AB0E0-C40B-250B-8B8C-30DB2C43E985}"/>
              </a:ext>
            </a:extLst>
          </p:cNvPr>
          <p:cNvSpPr txBox="1"/>
          <p:nvPr/>
        </p:nvSpPr>
        <p:spPr>
          <a:xfrm>
            <a:off x="8866910" y="4554735"/>
            <a:ext cx="1723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  <a:hlinkClick r:id="rId3"/>
              </a:rPr>
              <a:t>Writeup</a:t>
            </a: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 (</a:t>
            </a:r>
            <a:r>
              <a:rPr lang="en-US" dirty="0">
                <a:latin typeface="Avenir Book" charset="0"/>
                <a:ea typeface="Avenir Book" charset="0"/>
                <a:cs typeface="Avenir Book" charset="0"/>
                <a:hlinkClick r:id="rId4"/>
              </a:rPr>
              <a:t>more</a:t>
            </a:r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9726640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other incidents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China incident, April 8</a:t>
            </a:r>
            <a:r>
              <a:rPr lang="en-US" baseline="30000" dirty="0"/>
              <a:t>th</a:t>
            </a:r>
            <a:r>
              <a:rPr lang="en-US" dirty="0"/>
              <a:t> 2010</a:t>
            </a:r>
          </a:p>
          <a:p>
            <a:pPr lvl="1"/>
            <a:r>
              <a:rPr lang="en-US" dirty="0"/>
              <a:t>China Telecom’s AS23724 generally announces 40 prefixes</a:t>
            </a:r>
          </a:p>
          <a:p>
            <a:pPr lvl="1"/>
            <a:r>
              <a:rPr lang="en-US" dirty="0"/>
              <a:t>On April 8</a:t>
            </a:r>
            <a:r>
              <a:rPr lang="en-US" baseline="30000" dirty="0"/>
              <a:t>th</a:t>
            </a:r>
            <a:r>
              <a:rPr lang="en-US" dirty="0"/>
              <a:t>, announced ~37,000 prefixes</a:t>
            </a:r>
          </a:p>
          <a:p>
            <a:pPr lvl="1"/>
            <a:r>
              <a:rPr lang="en-US" dirty="0"/>
              <a:t>About 10% leaked outside of China</a:t>
            </a:r>
          </a:p>
          <a:p>
            <a:pPr lvl="1"/>
            <a:r>
              <a:rPr lang="en-US" dirty="0"/>
              <a:t>Suddenly, going to </a:t>
            </a:r>
            <a:r>
              <a:rPr lang="en-US" dirty="0">
                <a:hlinkClick r:id="rId2"/>
              </a:rPr>
              <a:t>www.dell.com</a:t>
            </a:r>
            <a:r>
              <a:rPr lang="en-US" dirty="0"/>
              <a:t> might have you routing through AS23724!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2296EC-11A2-4873-0780-A683874FAD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632819"/>
            <a:ext cx="7772400" cy="1724282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“Shutting off” the Internet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219200"/>
            <a:ext cx="11452485" cy="1582488"/>
          </a:xfrm>
        </p:spPr>
        <p:txBody>
          <a:bodyPr/>
          <a:lstStyle/>
          <a:p>
            <a:r>
              <a:rPr lang="en-US" dirty="0"/>
              <a:t>Starting from Jan 27</a:t>
            </a:r>
            <a:r>
              <a:rPr lang="en-US" baseline="30000" dirty="0"/>
              <a:t>th</a:t>
            </a:r>
            <a:r>
              <a:rPr lang="en-US" dirty="0"/>
              <a:t>, 2011, Egypt was disconnected from the Internet</a:t>
            </a:r>
          </a:p>
          <a:p>
            <a:pPr lvl="1"/>
            <a:r>
              <a:rPr lang="en-US" dirty="0"/>
              <a:t>2769/2903 networks withdrawn from BGP (95%)!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278" y="2770486"/>
            <a:ext cx="7003444" cy="37460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68268" y="6516514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RIPEStat</a:t>
            </a:r>
            <a:r>
              <a:rPr lang="en-US" dirty="0"/>
              <a:t> - http://</a:t>
            </a:r>
            <a:r>
              <a:rPr lang="en-US" dirty="0" err="1"/>
              <a:t>stat.ripe.net/egypt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03254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Egypt Incident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521" y="1367156"/>
            <a:ext cx="8905169" cy="39394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44306" y="6488668"/>
            <a:ext cx="502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BGPMon</a:t>
            </a:r>
            <a:r>
              <a:rPr lang="en-US" dirty="0"/>
              <a:t> (http://</a:t>
            </a:r>
            <a:r>
              <a:rPr lang="en-US" dirty="0" err="1"/>
              <a:t>bgpmon.net/blog/?p</a:t>
            </a:r>
            <a:r>
              <a:rPr lang="en-US" dirty="0"/>
              <a:t>=480)</a:t>
            </a:r>
          </a:p>
        </p:txBody>
      </p:sp>
    </p:spTree>
    <p:extLst>
      <p:ext uri="{BB962C8B-B14F-4D97-AF65-F5344CB8AC3E}">
        <p14:creationId xmlns:p14="http://schemas.microsoft.com/office/powerpoint/2010/main" val="2664082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7AD8D-4B6F-EEF0-80A7-E3BEBC345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Before:  Interior routing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0A50F04-003E-6F5D-BCD0-EFA5CF39A69A}"/>
              </a:ext>
            </a:extLst>
          </p:cNvPr>
          <p:cNvGrpSpPr/>
          <p:nvPr/>
        </p:nvGrpSpPr>
        <p:grpSpPr>
          <a:xfrm>
            <a:off x="4451497" y="1379248"/>
            <a:ext cx="2872038" cy="1917932"/>
            <a:chOff x="4128930" y="1874836"/>
            <a:chExt cx="2872038" cy="191793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0D52191-1C71-7B78-91B2-E4150DC00DF1}"/>
                </a:ext>
              </a:extLst>
            </p:cNvPr>
            <p:cNvSpPr/>
            <p:nvPr/>
          </p:nvSpPr>
          <p:spPr>
            <a:xfrm>
              <a:off x="5119641" y="2632213"/>
              <a:ext cx="504918" cy="504918"/>
            </a:xfrm>
            <a:prstGeom prst="ellipse">
              <a:avLst/>
            </a:prstGeom>
            <a:solidFill>
              <a:srgbClr val="20A6F5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  <a:cs typeface="Minion Pro"/>
                </a:rPr>
                <a:t>A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5CC6290-A3C8-E721-31D4-7DF95039F69B}"/>
                </a:ext>
              </a:extLst>
            </p:cNvPr>
            <p:cNvSpPr/>
            <p:nvPr/>
          </p:nvSpPr>
          <p:spPr>
            <a:xfrm>
              <a:off x="6496050" y="1874836"/>
              <a:ext cx="504918" cy="504918"/>
            </a:xfrm>
            <a:prstGeom prst="ellipse">
              <a:avLst/>
            </a:prstGeom>
            <a:solidFill>
              <a:srgbClr val="20A6F5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  <a:cs typeface="Minion Pro"/>
                </a:rPr>
                <a:t>B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B4C0BB5-0785-347C-4EB5-52B4B7ADB11F}"/>
                </a:ext>
              </a:extLst>
            </p:cNvPr>
            <p:cNvSpPr/>
            <p:nvPr/>
          </p:nvSpPr>
          <p:spPr>
            <a:xfrm>
              <a:off x="6496050" y="3287850"/>
              <a:ext cx="504918" cy="504918"/>
            </a:xfrm>
            <a:prstGeom prst="ellipse">
              <a:avLst/>
            </a:prstGeom>
            <a:solidFill>
              <a:srgbClr val="20A6F5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  <a:cs typeface="Minion Pro"/>
                </a:rPr>
                <a:t>C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27E3015-FF0B-3039-0937-B1A5D6FF9D80}"/>
                </a:ext>
              </a:extLst>
            </p:cNvPr>
            <p:cNvSpPr/>
            <p:nvPr/>
          </p:nvSpPr>
          <p:spPr>
            <a:xfrm>
              <a:off x="4128930" y="2632213"/>
              <a:ext cx="504918" cy="504918"/>
            </a:xfrm>
            <a:prstGeom prst="ellipse">
              <a:avLst/>
            </a:prstGeom>
            <a:solidFill>
              <a:srgbClr val="20A6F5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  <a:cs typeface="Minion Pro"/>
                </a:rPr>
                <a:t>D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AEF3B94-62E4-9556-9874-EEE32815358C}"/>
                </a:ext>
              </a:extLst>
            </p:cNvPr>
            <p:cNvCxnSpPr>
              <a:cxnSpLocks/>
              <a:stCxn id="8" idx="6"/>
              <a:endCxn id="5" idx="2"/>
            </p:cNvCxnSpPr>
            <p:nvPr/>
          </p:nvCxnSpPr>
          <p:spPr>
            <a:xfrm>
              <a:off x="4633848" y="2884672"/>
              <a:ext cx="485793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90546C8-BA1B-7502-0A9D-03CFC5336014}"/>
                </a:ext>
              </a:extLst>
            </p:cNvPr>
            <p:cNvCxnSpPr>
              <a:cxnSpLocks/>
              <a:stCxn id="5" idx="7"/>
              <a:endCxn id="6" idx="3"/>
            </p:cNvCxnSpPr>
            <p:nvPr/>
          </p:nvCxnSpPr>
          <p:spPr>
            <a:xfrm flipV="1">
              <a:off x="5550615" y="2305810"/>
              <a:ext cx="1019379" cy="40034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DBA65C1-DD9D-7B99-143D-ECEBA1B26328}"/>
                </a:ext>
              </a:extLst>
            </p:cNvPr>
            <p:cNvCxnSpPr>
              <a:cxnSpLocks/>
              <a:endCxn id="7" idx="2"/>
            </p:cNvCxnSpPr>
            <p:nvPr/>
          </p:nvCxnSpPr>
          <p:spPr>
            <a:xfrm>
              <a:off x="5586310" y="3010901"/>
              <a:ext cx="909740" cy="52940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DC15E0B-7F75-E190-FE59-748B175928E9}"/>
                </a:ext>
              </a:extLst>
            </p:cNvPr>
            <p:cNvCxnSpPr>
              <a:cxnSpLocks/>
              <a:stCxn id="6" idx="4"/>
              <a:endCxn id="7" idx="0"/>
            </p:cNvCxnSpPr>
            <p:nvPr/>
          </p:nvCxnSpPr>
          <p:spPr>
            <a:xfrm>
              <a:off x="6748509" y="2379754"/>
              <a:ext cx="0" cy="90809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1B3FF3A6-97AE-5805-E631-9BEB10CFE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9580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FB072-2F9F-484B-ADEB-E0AFA3B11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be done?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B06DAC-AB9B-0F40-9CA8-7AC44D34B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Originally:  Internet Routing Registries (IRRs):  public database listing IP allocations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But, database not verified and often incomplete/wrong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6F2A3C-76AC-DC42-9768-1B907618EE8E}"/>
              </a:ext>
            </a:extLst>
          </p:cNvPr>
          <p:cNvSpPr txBox="1"/>
          <p:nvPr/>
        </p:nvSpPr>
        <p:spPr>
          <a:xfrm>
            <a:off x="3021495" y="2949475"/>
            <a:ext cx="6149010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route: 10.0.0.0/8 </a:t>
            </a:r>
          </a:p>
          <a:p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descr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: University of Blogging </a:t>
            </a:r>
          </a:p>
          <a:p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descr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: Anytown, USA 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origin: AS65099 </a:t>
            </a:r>
          </a:p>
          <a:p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mnt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-by: MNT-UNIVERSITY 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notify: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person@example.com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changed: </a:t>
            </a:r>
            <a:r>
              <a:rPr lang="en-US" dirty="0" err="1">
                <a:latin typeface="Consolas" panose="020B0609020204030204" pitchFamily="49" charset="0"/>
                <a:cs typeface="Consolas" panose="020B0609020204030204" pitchFamily="49" charset="0"/>
              </a:rPr>
              <a:t>person@example.com</a:t>
            </a:r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 20180101 </a:t>
            </a:r>
          </a:p>
          <a:p>
            <a:r>
              <a:rPr lang="en-US" dirty="0">
                <a:latin typeface="Consolas" panose="020B0609020204030204" pitchFamily="49" charset="0"/>
                <a:cs typeface="Consolas" panose="020B0609020204030204" pitchFamily="49" charset="0"/>
              </a:rPr>
              <a:t>source: RADB </a:t>
            </a:r>
            <a:endParaRPr lang="en-US" dirty="0">
              <a:latin typeface="Consolas" panose="020B0609020204030204" pitchFamily="49" charset="0"/>
              <a:ea typeface="Avenir Book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906499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FB072-2F9F-484B-ADEB-E0AFA3B11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be done?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6F2A3C-76AC-DC42-9768-1B907618EE8E}"/>
              </a:ext>
            </a:extLst>
          </p:cNvPr>
          <p:cNvSpPr txBox="1"/>
          <p:nvPr/>
        </p:nvSpPr>
        <p:spPr>
          <a:xfrm>
            <a:off x="2199860" y="1850914"/>
            <a:ext cx="7792280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$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whois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-h 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whois.radb.net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AS14325</a:t>
            </a:r>
          </a:p>
          <a:p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aut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-num:    AS14325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as-name:    ASN-OSHEAN</a:t>
            </a:r>
          </a:p>
          <a:p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descr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:      OSHEAN, Inc.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import:     from AS14325:AS-MBRS   accept 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PeerAS</a:t>
            </a:r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mp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-import:  from AS14325:AS-MBRS   accept 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PeerAS</a:t>
            </a:r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export:     to AS-ANY   announce AS14325:AS-MBRS</a:t>
            </a:r>
          </a:p>
          <a:p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mp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-export:  to AS-ANY   announce AS14325:AS-MBRS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admin-c:    Tim Rue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tech-c:     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Ventsislav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Gotov</a:t>
            </a:r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notify:     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vgotov@oshean.org</a:t>
            </a:r>
            <a:endParaRPr lang="en-US" sz="1600" dirty="0">
              <a:latin typeface="Consolas" panose="020B0609020204030204" pitchFamily="49" charset="0"/>
              <a:cs typeface="Consolas" panose="020B0609020204030204" pitchFamily="49" charset="0"/>
            </a:endParaRPr>
          </a:p>
          <a:p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mnt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-by:     MAINT-AS14325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changed:    </a:t>
            </a:r>
            <a:r>
              <a:rPr lang="en-US" sz="1600" dirty="0" err="1">
                <a:latin typeface="Consolas" panose="020B0609020204030204" pitchFamily="49" charset="0"/>
                <a:cs typeface="Consolas" panose="020B0609020204030204" pitchFamily="49" charset="0"/>
              </a:rPr>
              <a:t>vgotov@oshean.org</a:t>
            </a:r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 20210512</a:t>
            </a:r>
          </a:p>
          <a:p>
            <a:r>
              <a:rPr lang="en-US" sz="1600" dirty="0">
                <a:latin typeface="Consolas" panose="020B0609020204030204" pitchFamily="49" charset="0"/>
                <a:cs typeface="Consolas" panose="020B0609020204030204" pitchFamily="49" charset="0"/>
              </a:rPr>
              <a:t>source:     RADB</a:t>
            </a:r>
          </a:p>
          <a:p>
            <a:endParaRPr lang="en-US" sz="1600" dirty="0">
              <a:latin typeface="Consolas" panose="020B0609020204030204" pitchFamily="49" charset="0"/>
              <a:ea typeface="Avenir Book" charset="0"/>
              <a:cs typeface="Consolas" panose="020B060902020403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97633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Solution: RPKI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Based on a public key infrastructure</a:t>
            </a:r>
          </a:p>
          <a:p>
            <a:r>
              <a:rPr lang="en-US" dirty="0"/>
              <a:t>Address attestations</a:t>
            </a:r>
          </a:p>
          <a:p>
            <a:pPr lvl="1"/>
            <a:r>
              <a:rPr lang="en-US" dirty="0"/>
              <a:t>Claims the right to originate a prefix</a:t>
            </a:r>
          </a:p>
          <a:p>
            <a:pPr lvl="1"/>
            <a:r>
              <a:rPr lang="en-US" dirty="0"/>
              <a:t>Signed and distributed out of band, checked on BGP updates</a:t>
            </a:r>
          </a:p>
          <a:p>
            <a:pPr lvl="1"/>
            <a:r>
              <a:rPr lang="en-US" dirty="0"/>
              <a:t>Checked through delegation chain from ICANN</a:t>
            </a:r>
          </a:p>
          <a:p>
            <a:r>
              <a:rPr lang="en-US" dirty="0"/>
              <a:t>Can avoid</a:t>
            </a:r>
          </a:p>
          <a:p>
            <a:pPr lvl="1"/>
            <a:r>
              <a:rPr lang="en-US" dirty="0"/>
              <a:t>Prefix hijacking</a:t>
            </a:r>
          </a:p>
          <a:p>
            <a:pPr lvl="1"/>
            <a:r>
              <a:rPr lang="en-US" dirty="0"/>
              <a:t>Addition, removal, or reordering of intermediate </a:t>
            </a:r>
            <a:r>
              <a:rPr lang="en-US" dirty="0" err="1"/>
              <a:t>ASes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408666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Solution: RPKI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Every AS adds </a:t>
            </a:r>
            <a:r>
              <a:rPr lang="en-US" i="1" dirty="0">
                <a:solidFill>
                  <a:srgbClr val="FFC000"/>
                </a:solidFill>
              </a:rPr>
              <a:t>signature</a:t>
            </a:r>
            <a:r>
              <a:rPr lang="en-US" dirty="0"/>
              <a:t> of its route info in database</a:t>
            </a:r>
          </a:p>
          <a:p>
            <a:pPr lvl="1"/>
            <a:r>
              <a:rPr lang="en-US" dirty="0"/>
              <a:t>Max prefix size, etc.</a:t>
            </a:r>
          </a:p>
          <a:p>
            <a:pPr marL="609585" lvl="1" indent="0">
              <a:buNone/>
            </a:pPr>
            <a:endParaRPr lang="en-US" dirty="0"/>
          </a:p>
          <a:p>
            <a:r>
              <a:rPr lang="en-US" dirty="0"/>
              <a:t>Other </a:t>
            </a:r>
            <a:r>
              <a:rPr lang="en-US" dirty="0" err="1"/>
              <a:t>ASes</a:t>
            </a:r>
            <a:r>
              <a:rPr lang="en-US" dirty="0"/>
              <a:t> using routes can </a:t>
            </a:r>
            <a:r>
              <a:rPr lang="en-US" dirty="0">
                <a:solidFill>
                  <a:srgbClr val="FFC000"/>
                </a:solidFill>
              </a:rPr>
              <a:t>cryptographically verify </a:t>
            </a:r>
            <a:r>
              <a:rPr lang="en-US" dirty="0"/>
              <a:t>advertised routes against signature</a:t>
            </a:r>
          </a:p>
          <a:p>
            <a:pPr marL="0" indent="0">
              <a:buNone/>
            </a:pPr>
            <a:r>
              <a:rPr lang="en-US" dirty="0"/>
              <a:t>  </a:t>
            </a:r>
          </a:p>
          <a:p>
            <a:r>
              <a:rPr lang="en-US" dirty="0"/>
              <a:t>Can avoid</a:t>
            </a:r>
          </a:p>
          <a:p>
            <a:pPr lvl="1"/>
            <a:r>
              <a:rPr lang="en-US" dirty="0"/>
              <a:t>Prefix hijacking</a:t>
            </a:r>
          </a:p>
          <a:p>
            <a:pPr lvl="1"/>
            <a:r>
              <a:rPr lang="en-US" dirty="0"/>
              <a:t>Addition, removal, or reordering of intermediate </a:t>
            </a:r>
            <a:r>
              <a:rPr lang="en-US" dirty="0" err="1"/>
              <a:t>ASes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4072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36F0A-EFE0-9442-8DEB-4280F1DB7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RPKI deployment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ED59210-B80F-3743-A6C6-A6B9D65BDE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23166" y="1600200"/>
            <a:ext cx="9545667" cy="4525963"/>
          </a:xfrm>
        </p:spPr>
      </p:pic>
    </p:spTree>
    <p:extLst>
      <p:ext uri="{BB962C8B-B14F-4D97-AF65-F5344CB8AC3E}">
        <p14:creationId xmlns:p14="http://schemas.microsoft.com/office/powerpoint/2010/main" val="30083539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45E80-BFEC-0D40-97F1-3FD79DA09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RPKI at Brown?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7B2F1-463C-684B-A9FF-A72D115AF0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86617D-9BE2-5742-B3E5-2AC2A7205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0" y="1744664"/>
            <a:ext cx="96266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4291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1400" y="2935432"/>
            <a:ext cx="75692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Following slides not covered, but interesting</a:t>
            </a:r>
          </a:p>
        </p:txBody>
      </p:sp>
    </p:spTree>
    <p:extLst>
      <p:ext uri="{BB962C8B-B14F-4D97-AF65-F5344CB8AC3E}">
        <p14:creationId xmlns:p14="http://schemas.microsoft.com/office/powerpoint/2010/main" val="212347553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BGP Protocol Details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i="1" u="sng" dirty="0"/>
              <a:t>BGP speakers</a:t>
            </a:r>
            <a:r>
              <a:rPr lang="en-US" dirty="0"/>
              <a:t>:  nodes that communicates with other </a:t>
            </a:r>
            <a:r>
              <a:rPr lang="en-US" dirty="0" err="1"/>
              <a:t>ASes</a:t>
            </a:r>
            <a:r>
              <a:rPr lang="en-US" dirty="0"/>
              <a:t> over BGP</a:t>
            </a:r>
          </a:p>
          <a:p>
            <a:endParaRPr lang="en-US" dirty="0"/>
          </a:p>
          <a:p>
            <a:r>
              <a:rPr lang="en-US" dirty="0"/>
              <a:t>Speakers connect over TCP on port 179</a:t>
            </a:r>
          </a:p>
          <a:p>
            <a:pPr>
              <a:buNone/>
            </a:pPr>
            <a:endParaRPr lang="en-US" dirty="0"/>
          </a:p>
          <a:p>
            <a:r>
              <a:rPr lang="en-US" dirty="0"/>
              <a:t>Exact protocol details are out of scope for this class; most important messages have type UPDATE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9353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BAB7A-A839-514C-A68D-7579DFF0F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Prefixes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047130-2D80-9747-8B85-FD504B33A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Nodes in local network share prefix</a:t>
            </a:r>
          </a:p>
          <a:p>
            <a:pPr lvl="1"/>
            <a:r>
              <a:rPr lang="en-US" dirty="0"/>
              <a:t>Key to decide whether to send message locally</a:t>
            </a:r>
          </a:p>
          <a:p>
            <a:r>
              <a:rPr lang="en-US" dirty="0"/>
              <a:t>Prefixes can also aggregate multiple networks</a:t>
            </a:r>
          </a:p>
          <a:p>
            <a:pPr lvl="1"/>
            <a:r>
              <a:rPr lang="en-US" dirty="0"/>
              <a:t>E.g., 100.20.33.128/25, 100.20.33.0/25 -&gt; 100.20.33.0/24</a:t>
            </a:r>
          </a:p>
          <a:p>
            <a:r>
              <a:rPr lang="en-US" dirty="0"/>
              <a:t>If networks connected hierarchically, can have significant aggregation</a:t>
            </a:r>
          </a:p>
          <a:p>
            <a:r>
              <a:rPr lang="en-US" dirty="0"/>
              <a:t>But allocations aren’t so hierarchical… what does this mean?  </a:t>
            </a:r>
          </a:p>
        </p:txBody>
      </p:sp>
    </p:spTree>
    <p:extLst>
      <p:ext uri="{BB962C8B-B14F-4D97-AF65-F5344CB8AC3E}">
        <p14:creationId xmlns:p14="http://schemas.microsoft.com/office/powerpoint/2010/main" val="20690812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BGP Messages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Base protocol has four message types</a:t>
            </a:r>
          </a:p>
          <a:p>
            <a:pPr lvl="1"/>
            <a:r>
              <a:rPr lang="en-US" dirty="0">
                <a:solidFill>
                  <a:srgbClr val="FFCC33"/>
                </a:solidFill>
              </a:rPr>
              <a:t> OPEN </a:t>
            </a:r>
            <a:r>
              <a:rPr lang="en-US" dirty="0"/>
              <a:t>– Initialize connection. Identifies peers and must be first message in each direction</a:t>
            </a:r>
          </a:p>
          <a:p>
            <a:pPr lvl="1"/>
            <a:r>
              <a:rPr lang="en-US" dirty="0"/>
              <a:t> </a:t>
            </a:r>
            <a:r>
              <a:rPr lang="en-US" dirty="0">
                <a:solidFill>
                  <a:srgbClr val="FFCC33"/>
                </a:solidFill>
              </a:rPr>
              <a:t>UPDATE</a:t>
            </a:r>
            <a:r>
              <a:rPr lang="en-US" dirty="0"/>
              <a:t> – Announce routing changes (most important message)</a:t>
            </a:r>
          </a:p>
          <a:p>
            <a:pPr lvl="1"/>
            <a:r>
              <a:rPr lang="en-US" dirty="0"/>
              <a:t> </a:t>
            </a:r>
            <a:r>
              <a:rPr lang="en-US" dirty="0">
                <a:solidFill>
                  <a:srgbClr val="FFCC33"/>
                </a:solidFill>
              </a:rPr>
              <a:t>NOTIFICATION</a:t>
            </a:r>
            <a:r>
              <a:rPr lang="en-US" dirty="0"/>
              <a:t> – Announce error when closing connection</a:t>
            </a:r>
          </a:p>
          <a:p>
            <a:pPr lvl="1"/>
            <a:r>
              <a:rPr lang="en-US" dirty="0"/>
              <a:t> </a:t>
            </a:r>
            <a:r>
              <a:rPr lang="en-US" dirty="0">
                <a:solidFill>
                  <a:srgbClr val="FFCC33"/>
                </a:solidFill>
              </a:rPr>
              <a:t>KEEPALIVE</a:t>
            </a:r>
            <a:r>
              <a:rPr lang="en-US" dirty="0"/>
              <a:t> – Make sure peer is alive</a:t>
            </a:r>
          </a:p>
          <a:p>
            <a:r>
              <a:rPr lang="en-US" dirty="0"/>
              <a:t>Extensions can define more message types</a:t>
            </a:r>
          </a:p>
          <a:p>
            <a:pPr lvl="1"/>
            <a:r>
              <a:rPr lang="en-US" dirty="0"/>
              <a:t>E.g., ROUTE-REFRESH [RFC 2918]</a:t>
            </a:r>
          </a:p>
        </p:txBody>
      </p:sp>
    </p:spTree>
    <p:extLst>
      <p:ext uri="{BB962C8B-B14F-4D97-AF65-F5344CB8AC3E}">
        <p14:creationId xmlns:p14="http://schemas.microsoft.com/office/powerpoint/2010/main" val="2583252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57AD8D-4B6F-EEF0-80A7-E3BEBC345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Before:  Interior routing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2A0E5-EB6E-28A9-6ACB-8058AAF1E0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8355" y="3811427"/>
            <a:ext cx="11706577" cy="25520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All nodes advertise their routes to all other nodes:</a:t>
            </a:r>
          </a:p>
          <a:p>
            <a:r>
              <a:rPr lang="en-US" dirty="0"/>
              <a:t>Goal:  connect everything to everything</a:t>
            </a:r>
          </a:p>
          <a:p>
            <a:r>
              <a:rPr lang="en-US" dirty="0"/>
              <a:t>One administrative domain</a:t>
            </a:r>
          </a:p>
          <a:p>
            <a:r>
              <a:rPr lang="en-US" dirty="0"/>
              <a:t>Find optimal path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0A50F04-003E-6F5D-BCD0-EFA5CF39A69A}"/>
              </a:ext>
            </a:extLst>
          </p:cNvPr>
          <p:cNvGrpSpPr/>
          <p:nvPr/>
        </p:nvGrpSpPr>
        <p:grpSpPr>
          <a:xfrm>
            <a:off x="4451497" y="1379248"/>
            <a:ext cx="2872038" cy="1917932"/>
            <a:chOff x="4128930" y="1874836"/>
            <a:chExt cx="2872038" cy="1917932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30D52191-1C71-7B78-91B2-E4150DC00DF1}"/>
                </a:ext>
              </a:extLst>
            </p:cNvPr>
            <p:cNvSpPr/>
            <p:nvPr/>
          </p:nvSpPr>
          <p:spPr>
            <a:xfrm>
              <a:off x="5119641" y="2632213"/>
              <a:ext cx="504918" cy="504918"/>
            </a:xfrm>
            <a:prstGeom prst="ellipse">
              <a:avLst/>
            </a:prstGeom>
            <a:solidFill>
              <a:srgbClr val="20A6F5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  <a:cs typeface="Minion Pro"/>
                </a:rPr>
                <a:t>A</a:t>
              </a: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35CC6290-A3C8-E721-31D4-7DF95039F69B}"/>
                </a:ext>
              </a:extLst>
            </p:cNvPr>
            <p:cNvSpPr/>
            <p:nvPr/>
          </p:nvSpPr>
          <p:spPr>
            <a:xfrm>
              <a:off x="6496050" y="1874836"/>
              <a:ext cx="504918" cy="504918"/>
            </a:xfrm>
            <a:prstGeom prst="ellipse">
              <a:avLst/>
            </a:prstGeom>
            <a:solidFill>
              <a:srgbClr val="20A6F5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  <a:cs typeface="Minion Pro"/>
                </a:rPr>
                <a:t>B</a:t>
              </a: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FB4C0BB5-0785-347C-4EB5-52B4B7ADB11F}"/>
                </a:ext>
              </a:extLst>
            </p:cNvPr>
            <p:cNvSpPr/>
            <p:nvPr/>
          </p:nvSpPr>
          <p:spPr>
            <a:xfrm>
              <a:off x="6496050" y="3287850"/>
              <a:ext cx="504918" cy="504918"/>
            </a:xfrm>
            <a:prstGeom prst="ellipse">
              <a:avLst/>
            </a:prstGeom>
            <a:solidFill>
              <a:srgbClr val="20A6F5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  <a:cs typeface="Minion Pro"/>
                </a:rPr>
                <a:t>C</a:t>
              </a: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B27E3015-FF0B-3039-0937-B1A5D6FF9D80}"/>
                </a:ext>
              </a:extLst>
            </p:cNvPr>
            <p:cNvSpPr/>
            <p:nvPr/>
          </p:nvSpPr>
          <p:spPr>
            <a:xfrm>
              <a:off x="4128930" y="2632213"/>
              <a:ext cx="504918" cy="504918"/>
            </a:xfrm>
            <a:prstGeom prst="ellipse">
              <a:avLst/>
            </a:prstGeom>
            <a:solidFill>
              <a:srgbClr val="20A6F5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rtlCol="0" anchor="ctr"/>
            <a:lstStyle/>
            <a:p>
              <a:r>
                <a:rPr lang="en-US" sz="2000" dirty="0">
                  <a:solidFill>
                    <a:schemeClr val="tx1"/>
                  </a:solidFill>
                  <a:latin typeface="Avenir Book" panose="02000503020000020003" pitchFamily="2" charset="0"/>
                  <a:cs typeface="Minion Pro"/>
                </a:rPr>
                <a:t>D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AEF3B94-62E4-9556-9874-EEE32815358C}"/>
                </a:ext>
              </a:extLst>
            </p:cNvPr>
            <p:cNvCxnSpPr>
              <a:cxnSpLocks/>
              <a:stCxn id="8" idx="6"/>
              <a:endCxn id="5" idx="2"/>
            </p:cNvCxnSpPr>
            <p:nvPr/>
          </p:nvCxnSpPr>
          <p:spPr>
            <a:xfrm>
              <a:off x="4633848" y="2884672"/>
              <a:ext cx="485793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90546C8-BA1B-7502-0A9D-03CFC5336014}"/>
                </a:ext>
              </a:extLst>
            </p:cNvPr>
            <p:cNvCxnSpPr>
              <a:cxnSpLocks/>
              <a:stCxn id="5" idx="7"/>
              <a:endCxn id="6" idx="3"/>
            </p:cNvCxnSpPr>
            <p:nvPr/>
          </p:nvCxnSpPr>
          <p:spPr>
            <a:xfrm flipV="1">
              <a:off x="5550615" y="2305810"/>
              <a:ext cx="1019379" cy="400347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9DBA65C1-DD9D-7B99-143D-ECEBA1B26328}"/>
                </a:ext>
              </a:extLst>
            </p:cNvPr>
            <p:cNvCxnSpPr>
              <a:cxnSpLocks/>
              <a:endCxn id="7" idx="2"/>
            </p:cNvCxnSpPr>
            <p:nvPr/>
          </p:nvCxnSpPr>
          <p:spPr>
            <a:xfrm>
              <a:off x="5586310" y="3010901"/>
              <a:ext cx="909740" cy="529408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DC15E0B-7F75-E190-FE59-748B175928E9}"/>
                </a:ext>
              </a:extLst>
            </p:cNvPr>
            <p:cNvCxnSpPr>
              <a:cxnSpLocks/>
              <a:stCxn id="6" idx="4"/>
              <a:endCxn id="7" idx="0"/>
            </p:cNvCxnSpPr>
            <p:nvPr/>
          </p:nvCxnSpPr>
          <p:spPr>
            <a:xfrm>
              <a:off x="6748509" y="2379754"/>
              <a:ext cx="0" cy="908096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94639352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Anatomy of an UPDATE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Withdrawn routes: list of </a:t>
            </a:r>
            <a:r>
              <a:rPr lang="en-US" dirty="0">
                <a:solidFill>
                  <a:srgbClr val="FFCC33"/>
                </a:solidFill>
              </a:rPr>
              <a:t>withdrawn</a:t>
            </a:r>
            <a:r>
              <a:rPr lang="en-US" dirty="0"/>
              <a:t> IP prefixes</a:t>
            </a:r>
          </a:p>
          <a:p>
            <a:r>
              <a:rPr lang="en-US" dirty="0">
                <a:solidFill>
                  <a:srgbClr val="FFCC33"/>
                </a:solidFill>
              </a:rPr>
              <a:t>Network Layer </a:t>
            </a:r>
            <a:r>
              <a:rPr lang="en-US" dirty="0" err="1">
                <a:solidFill>
                  <a:srgbClr val="FFCC33"/>
                </a:solidFill>
              </a:rPr>
              <a:t>Reachability</a:t>
            </a:r>
            <a:r>
              <a:rPr lang="en-US" dirty="0">
                <a:solidFill>
                  <a:srgbClr val="FFCC33"/>
                </a:solidFill>
              </a:rPr>
              <a:t> Information (NLRI)</a:t>
            </a:r>
          </a:p>
          <a:p>
            <a:pPr lvl="1"/>
            <a:r>
              <a:rPr lang="en-US" dirty="0"/>
              <a:t>List of prefixes to which path attributes apply</a:t>
            </a:r>
          </a:p>
          <a:p>
            <a:r>
              <a:rPr lang="en-US" dirty="0"/>
              <a:t>Path attributes</a:t>
            </a:r>
          </a:p>
          <a:p>
            <a:pPr lvl="1"/>
            <a:r>
              <a:rPr lang="en-US" dirty="0"/>
              <a:t>ORIGIN, </a:t>
            </a:r>
            <a:r>
              <a:rPr lang="en-US" dirty="0">
                <a:solidFill>
                  <a:srgbClr val="FFCC33"/>
                </a:solidFill>
              </a:rPr>
              <a:t>AS_PATH, NEXT_HOP</a:t>
            </a:r>
            <a:r>
              <a:rPr lang="en-US" dirty="0"/>
              <a:t>, MULTI-EXIT-DISC, LOCAL_PREF, ATOMIC_AGGREGATE, AGGREGATOR, …</a:t>
            </a:r>
          </a:p>
          <a:p>
            <a:pPr lvl="1"/>
            <a:r>
              <a:rPr lang="en-US" dirty="0"/>
              <a:t>Extensible:  can add new types of attributes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52102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NLRI: 128.148.0.0/16</a:t>
            </a:r>
          </a:p>
          <a:p>
            <a:r>
              <a:rPr lang="en-US" dirty="0"/>
              <a:t>AS-Path: ASN 44444 3356 14325 11078</a:t>
            </a:r>
          </a:p>
          <a:p>
            <a:r>
              <a:rPr lang="en-US" dirty="0"/>
              <a:t>Next Hop IP</a:t>
            </a:r>
          </a:p>
          <a:p>
            <a:r>
              <a:rPr lang="en-US" dirty="0"/>
              <a:t>Various knobs for traffic engineering:</a:t>
            </a:r>
          </a:p>
          <a:p>
            <a:pPr lvl="1"/>
            <a:r>
              <a:rPr lang="en-US" dirty="0"/>
              <a:t>Metric, weight, </a:t>
            </a:r>
            <a:r>
              <a:rPr lang="en-US" dirty="0" err="1"/>
              <a:t>LocalPath</a:t>
            </a:r>
            <a:r>
              <a:rPr lang="en-US" dirty="0"/>
              <a:t>, MED, Communities</a:t>
            </a:r>
          </a:p>
          <a:p>
            <a:pPr lvl="1"/>
            <a:r>
              <a:rPr lang="en-US" dirty="0"/>
              <a:t>Lots of voodoo</a:t>
            </a:r>
          </a:p>
        </p:txBody>
      </p:sp>
    </p:spTree>
    <p:extLst>
      <p:ext uri="{BB962C8B-B14F-4D97-AF65-F5344CB8AC3E}">
        <p14:creationId xmlns:p14="http://schemas.microsoft.com/office/powerpoint/2010/main" val="4447710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CC82D3-24F4-2302-8B60-EB22CA0EB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Demo:  AS11078</a:t>
            </a:r>
          </a:p>
        </p:txBody>
      </p:sp>
    </p:spTree>
    <p:extLst>
      <p:ext uri="{BB962C8B-B14F-4D97-AF65-F5344CB8AC3E}">
        <p14:creationId xmlns:p14="http://schemas.microsoft.com/office/powerpoint/2010/main" val="14920670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BGP Security Goals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Confidential message exchange between neighbors</a:t>
            </a:r>
          </a:p>
          <a:p>
            <a:r>
              <a:rPr lang="en-US" dirty="0">
                <a:solidFill>
                  <a:srgbClr val="FFCC33"/>
                </a:solidFill>
              </a:rPr>
              <a:t>Validity of routing information</a:t>
            </a:r>
          </a:p>
          <a:p>
            <a:pPr lvl="1"/>
            <a:r>
              <a:rPr lang="en-US" dirty="0">
                <a:solidFill>
                  <a:srgbClr val="FFCC33"/>
                </a:solidFill>
              </a:rPr>
              <a:t>Origin, Path, Policy</a:t>
            </a:r>
          </a:p>
          <a:p>
            <a:r>
              <a:rPr lang="en-US" dirty="0"/>
              <a:t>Correspondence to the data path</a:t>
            </a:r>
          </a:p>
        </p:txBody>
      </p:sp>
    </p:spTree>
    <p:extLst>
      <p:ext uri="{BB962C8B-B14F-4D97-AF65-F5344CB8AC3E}">
        <p14:creationId xmlns:p14="http://schemas.microsoft.com/office/powerpoint/2010/main" val="317579513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2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Origin: IP Address Ownership and Hijacking</a:t>
            </a:r>
          </a:p>
        </p:txBody>
      </p:sp>
      <p:sp>
        <p:nvSpPr>
          <p:cNvPr id="159232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3200" dirty="0"/>
              <a:t>IP address block assignment</a:t>
            </a:r>
          </a:p>
          <a:p>
            <a:pPr lvl="1"/>
            <a:r>
              <a:rPr lang="en-US" sz="2800" dirty="0"/>
              <a:t>Regional Internet Registries </a:t>
            </a:r>
            <a:r>
              <a:rPr lang="en-US" dirty="0"/>
              <a:t>(ARIN, RIPE, APNIC)</a:t>
            </a:r>
          </a:p>
          <a:p>
            <a:pPr lvl="1"/>
            <a:r>
              <a:rPr lang="en-US" sz="2800" dirty="0"/>
              <a:t>Internet Service Providers</a:t>
            </a:r>
          </a:p>
          <a:p>
            <a:r>
              <a:rPr lang="en-US" sz="3200" dirty="0"/>
              <a:t>Proper origination of a prefix into BGP</a:t>
            </a:r>
          </a:p>
          <a:p>
            <a:pPr lvl="1"/>
            <a:r>
              <a:rPr lang="en-US" sz="2800" dirty="0"/>
              <a:t>By the AS who owns the prefix</a:t>
            </a:r>
          </a:p>
          <a:p>
            <a:pPr lvl="1"/>
            <a:r>
              <a:rPr lang="en-US" sz="2800" dirty="0"/>
              <a:t>… or, by its upstream provider(s) in its behalf</a:t>
            </a:r>
          </a:p>
          <a:p>
            <a:r>
              <a:rPr lang="en-US" sz="3200" dirty="0"/>
              <a:t>However, what’s to stop someone else?</a:t>
            </a:r>
          </a:p>
          <a:p>
            <a:pPr lvl="1"/>
            <a:r>
              <a:rPr lang="en-US" sz="2800" dirty="0"/>
              <a:t>Prefix hijacking: another AS originates the prefix</a:t>
            </a:r>
          </a:p>
          <a:p>
            <a:pPr lvl="1"/>
            <a:r>
              <a:rPr lang="en-US" sz="2800" dirty="0"/>
              <a:t>BGP does not verify that the AS is authorized</a:t>
            </a:r>
          </a:p>
          <a:p>
            <a:pPr lvl="1"/>
            <a:r>
              <a:rPr lang="en-US" sz="2800" dirty="0"/>
              <a:t>Registries of prefix ownership are inaccurate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8A1FE8-4535-B44B-A80C-4BE1672E9D03}" type="slidenum">
              <a:rPr lang="en-US"/>
              <a:pPr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09290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Prefix Hijacking</a:t>
            </a:r>
          </a:p>
        </p:txBody>
      </p:sp>
      <p:sp>
        <p:nvSpPr>
          <p:cNvPr id="1593379" name="Rectangle 35"/>
          <p:cNvSpPr>
            <a:spLocks noGrp="1" noChangeArrowheads="1"/>
          </p:cNvSpPr>
          <p:nvPr>
            <p:ph idx="1"/>
          </p:nvPr>
        </p:nvSpPr>
        <p:spPr>
          <a:xfrm>
            <a:off x="1947863" y="5108981"/>
            <a:ext cx="8915400" cy="1665287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80000"/>
              </a:lnSpc>
            </a:pPr>
            <a:r>
              <a:rPr lang="en-US" dirty="0"/>
              <a:t>Consequences for the affected </a:t>
            </a:r>
            <a:r>
              <a:rPr lang="en-US" dirty="0" err="1"/>
              <a:t>ASes</a:t>
            </a:r>
            <a:endParaRPr lang="en-US" dirty="0"/>
          </a:p>
          <a:p>
            <a:pPr lvl="1">
              <a:lnSpc>
                <a:spcPct val="80000"/>
              </a:lnSpc>
            </a:pPr>
            <a:r>
              <a:rPr lang="en-US" dirty="0" err="1"/>
              <a:t>Blackhole</a:t>
            </a:r>
            <a:r>
              <a:rPr lang="en-US" dirty="0"/>
              <a:t>: data traffic is discarded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Snooping: data traffic is inspected, and then redirected</a:t>
            </a:r>
          </a:p>
          <a:p>
            <a:pPr lvl="1">
              <a:lnSpc>
                <a:spcPct val="80000"/>
              </a:lnSpc>
            </a:pPr>
            <a:r>
              <a:rPr lang="en-US" dirty="0"/>
              <a:t>Impersonation: data traffic is sent to bogus destinations</a:t>
            </a:r>
          </a:p>
        </p:txBody>
      </p:sp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AA98B-E1A7-F34B-BF37-0BE115F5612C}" type="slidenum">
              <a:rPr lang="en-US"/>
              <a:pPr/>
              <a:t>75</a:t>
            </a:fld>
            <a:endParaRPr lang="en-US"/>
          </a:p>
        </p:txBody>
      </p:sp>
      <p:grpSp>
        <p:nvGrpSpPr>
          <p:cNvPr id="1593347" name="Group 3"/>
          <p:cNvGrpSpPr>
            <a:grpSpLocks/>
          </p:cNvGrpSpPr>
          <p:nvPr/>
        </p:nvGrpSpPr>
        <p:grpSpPr bwMode="auto">
          <a:xfrm>
            <a:off x="2006600" y="1041401"/>
            <a:ext cx="8447088" cy="3986213"/>
            <a:chOff x="516" y="945"/>
            <a:chExt cx="5004" cy="3195"/>
          </a:xfrm>
        </p:grpSpPr>
        <p:graphicFrame>
          <p:nvGraphicFramePr>
            <p:cNvPr id="1593348" name="Object 4"/>
            <p:cNvGraphicFramePr>
              <a:graphicFrameLocks noChangeAspect="1"/>
            </p:cNvGraphicFramePr>
            <p:nvPr/>
          </p:nvGraphicFramePr>
          <p:xfrm>
            <a:off x="657" y="1338"/>
            <a:ext cx="1668" cy="12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2" imgW="1905266" imgH="1390844" progId="MSPhotoEd.3">
                    <p:embed/>
                  </p:oleObj>
                </mc:Choice>
                <mc:Fallback>
                  <p:oleObj name="Photo Editor Photo" r:id="rId2" imgW="1905266" imgH="1390844" progId="MSPhotoEd.3">
                    <p:embed/>
                    <p:pic>
                      <p:nvPicPr>
                        <p:cNvPr id="1593348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7" y="1338"/>
                          <a:ext cx="1668" cy="12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93349" name="Object 5"/>
            <p:cNvGraphicFramePr>
              <a:graphicFrameLocks noChangeAspect="1"/>
            </p:cNvGraphicFramePr>
            <p:nvPr/>
          </p:nvGraphicFramePr>
          <p:xfrm>
            <a:off x="2907" y="945"/>
            <a:ext cx="1671" cy="13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4" imgW="1905266" imgH="1390844" progId="MSPhotoEd.3">
                    <p:embed/>
                  </p:oleObj>
                </mc:Choice>
                <mc:Fallback>
                  <p:oleObj name="Photo Editor Photo" r:id="rId4" imgW="1905266" imgH="1390844" progId="MSPhotoEd.3">
                    <p:embed/>
                    <p:pic>
                      <p:nvPicPr>
                        <p:cNvPr id="1593349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07" y="945"/>
                          <a:ext cx="1671" cy="13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93350" name="Object 6"/>
            <p:cNvGraphicFramePr>
              <a:graphicFrameLocks noChangeAspect="1"/>
            </p:cNvGraphicFramePr>
            <p:nvPr/>
          </p:nvGraphicFramePr>
          <p:xfrm>
            <a:off x="2553" y="2517"/>
            <a:ext cx="1671" cy="13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5" imgW="1905266" imgH="1390844" progId="MSPhotoEd.3">
                    <p:embed/>
                  </p:oleObj>
                </mc:Choice>
                <mc:Fallback>
                  <p:oleObj name="Photo Editor Photo" r:id="rId5" imgW="1905266" imgH="1390844" progId="MSPhotoEd.3">
                    <p:embed/>
                    <p:pic>
                      <p:nvPicPr>
                        <p:cNvPr id="159335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53" y="2517"/>
                          <a:ext cx="1671" cy="13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93351" name="Text Box 7"/>
            <p:cNvSpPr txBox="1">
              <a:spLocks noChangeArrowheads="1"/>
            </p:cNvSpPr>
            <p:nvPr/>
          </p:nvSpPr>
          <p:spPr bwMode="auto">
            <a:xfrm>
              <a:off x="2854" y="3048"/>
              <a:ext cx="109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endParaRPr lang="fr-FR" sz="1600">
                <a:latin typeface="Times New Roman" charset="0"/>
              </a:endParaRPr>
            </a:p>
          </p:txBody>
        </p:sp>
        <p:graphicFrame>
          <p:nvGraphicFramePr>
            <p:cNvPr id="1593352" name="Object 8"/>
            <p:cNvGraphicFramePr>
              <a:graphicFrameLocks noChangeAspect="1"/>
            </p:cNvGraphicFramePr>
            <p:nvPr/>
          </p:nvGraphicFramePr>
          <p:xfrm>
            <a:off x="699" y="2647"/>
            <a:ext cx="813" cy="6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7" imgW="1905266" imgH="1390844" progId="MSPhotoEd.3">
                    <p:embed/>
                  </p:oleObj>
                </mc:Choice>
                <mc:Fallback>
                  <p:oleObj name="Photo Editor Photo" r:id="rId7" imgW="1905266" imgH="1390844" progId="MSPhotoEd.3">
                    <p:embed/>
                    <p:pic>
                      <p:nvPicPr>
                        <p:cNvPr id="1593352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9" y="2647"/>
                          <a:ext cx="813" cy="6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93353" name="Object 9"/>
            <p:cNvGraphicFramePr>
              <a:graphicFrameLocks noChangeAspect="1"/>
            </p:cNvGraphicFramePr>
            <p:nvPr/>
          </p:nvGraphicFramePr>
          <p:xfrm>
            <a:off x="516" y="3501"/>
            <a:ext cx="525" cy="4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8" imgW="1905266" imgH="1390844" progId="MSPhotoEd.3">
                    <p:embed/>
                  </p:oleObj>
                </mc:Choice>
                <mc:Fallback>
                  <p:oleObj name="Photo Editor Photo" r:id="rId8" imgW="1905266" imgH="1390844" progId="MSPhotoEd.3">
                    <p:embed/>
                    <p:pic>
                      <p:nvPicPr>
                        <p:cNvPr id="1593353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6" y="3501"/>
                          <a:ext cx="525" cy="4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93354" name="Object 10"/>
            <p:cNvGraphicFramePr>
              <a:graphicFrameLocks noChangeAspect="1"/>
            </p:cNvGraphicFramePr>
            <p:nvPr/>
          </p:nvGraphicFramePr>
          <p:xfrm>
            <a:off x="4404" y="2086"/>
            <a:ext cx="813" cy="6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9" imgW="1905266" imgH="1390844" progId="MSPhotoEd.3">
                    <p:embed/>
                  </p:oleObj>
                </mc:Choice>
                <mc:Fallback>
                  <p:oleObj name="Photo Editor Photo" r:id="rId9" imgW="1905266" imgH="1390844" progId="MSPhotoEd.3">
                    <p:embed/>
                    <p:pic>
                      <p:nvPicPr>
                        <p:cNvPr id="1593354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04" y="2086"/>
                          <a:ext cx="813" cy="6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93355" name="Object 11"/>
            <p:cNvGraphicFramePr>
              <a:graphicFrameLocks noChangeAspect="1"/>
            </p:cNvGraphicFramePr>
            <p:nvPr/>
          </p:nvGraphicFramePr>
          <p:xfrm>
            <a:off x="4995" y="2922"/>
            <a:ext cx="525" cy="4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10" imgW="1905266" imgH="1390844" progId="MSPhotoEd.3">
                    <p:embed/>
                  </p:oleObj>
                </mc:Choice>
                <mc:Fallback>
                  <p:oleObj name="Photo Editor Photo" r:id="rId10" imgW="1905266" imgH="1390844" progId="MSPhotoEd.3">
                    <p:embed/>
                    <p:pic>
                      <p:nvPicPr>
                        <p:cNvPr id="1593355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95" y="2922"/>
                          <a:ext cx="525" cy="4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93356" name="Line 12"/>
            <p:cNvSpPr>
              <a:spLocks noChangeShapeType="1"/>
            </p:cNvSpPr>
            <p:nvPr/>
          </p:nvSpPr>
          <p:spPr bwMode="auto">
            <a:xfrm flipV="1">
              <a:off x="837" y="3240"/>
              <a:ext cx="117" cy="29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3357" name="Line 13"/>
            <p:cNvSpPr>
              <a:spLocks noChangeShapeType="1"/>
            </p:cNvSpPr>
            <p:nvPr/>
          </p:nvSpPr>
          <p:spPr bwMode="auto">
            <a:xfrm flipV="1">
              <a:off x="1035" y="2439"/>
              <a:ext cx="81" cy="27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3358" name="Line 14"/>
            <p:cNvSpPr>
              <a:spLocks noChangeShapeType="1"/>
            </p:cNvSpPr>
            <p:nvPr/>
          </p:nvSpPr>
          <p:spPr bwMode="auto">
            <a:xfrm flipV="1">
              <a:off x="2187" y="1566"/>
              <a:ext cx="837" cy="13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3359" name="Line 15"/>
            <p:cNvSpPr>
              <a:spLocks noChangeShapeType="1"/>
            </p:cNvSpPr>
            <p:nvPr/>
          </p:nvSpPr>
          <p:spPr bwMode="auto">
            <a:xfrm>
              <a:off x="1953" y="2367"/>
              <a:ext cx="891" cy="46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3360" name="Line 16"/>
            <p:cNvSpPr>
              <a:spLocks noChangeShapeType="1"/>
            </p:cNvSpPr>
            <p:nvPr/>
          </p:nvSpPr>
          <p:spPr bwMode="auto">
            <a:xfrm>
              <a:off x="4473" y="1737"/>
              <a:ext cx="396" cy="40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3361" name="Line 17"/>
            <p:cNvSpPr>
              <a:spLocks noChangeShapeType="1"/>
            </p:cNvSpPr>
            <p:nvPr/>
          </p:nvSpPr>
          <p:spPr bwMode="auto">
            <a:xfrm flipH="1">
              <a:off x="4086" y="2691"/>
              <a:ext cx="540" cy="3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3362" name="Line 18"/>
            <p:cNvSpPr>
              <a:spLocks noChangeShapeType="1"/>
            </p:cNvSpPr>
            <p:nvPr/>
          </p:nvSpPr>
          <p:spPr bwMode="auto">
            <a:xfrm>
              <a:off x="4869" y="2718"/>
              <a:ext cx="225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3363" name="Line 19"/>
            <p:cNvSpPr>
              <a:spLocks noChangeShapeType="1"/>
            </p:cNvSpPr>
            <p:nvPr/>
          </p:nvSpPr>
          <p:spPr bwMode="auto">
            <a:xfrm>
              <a:off x="5256" y="3330"/>
              <a:ext cx="0" cy="2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3364" name="Line 20"/>
            <p:cNvSpPr>
              <a:spLocks noChangeShapeType="1"/>
            </p:cNvSpPr>
            <p:nvPr/>
          </p:nvSpPr>
          <p:spPr bwMode="auto">
            <a:xfrm>
              <a:off x="774" y="3924"/>
              <a:ext cx="0" cy="2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3365" name="Line 21"/>
            <p:cNvSpPr>
              <a:spLocks noChangeShapeType="1"/>
            </p:cNvSpPr>
            <p:nvPr/>
          </p:nvSpPr>
          <p:spPr bwMode="auto">
            <a:xfrm flipH="1">
              <a:off x="3348" y="2142"/>
              <a:ext cx="18" cy="51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3366" name="Text Box 22"/>
            <p:cNvSpPr txBox="1">
              <a:spLocks noChangeArrowheads="1"/>
            </p:cNvSpPr>
            <p:nvPr/>
          </p:nvSpPr>
          <p:spPr bwMode="auto">
            <a:xfrm>
              <a:off x="716" y="3562"/>
              <a:ext cx="178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>
                  <a:latin typeface="Times New Roman" charset="0"/>
                </a:rPr>
                <a:t>1</a:t>
              </a:r>
              <a:endParaRPr lang="en-US" sz="1600">
                <a:latin typeface="Times New Roman" charset="0"/>
              </a:endParaRPr>
            </a:p>
          </p:txBody>
        </p:sp>
        <p:sp>
          <p:nvSpPr>
            <p:cNvPr id="1593367" name="Text Box 23"/>
            <p:cNvSpPr txBox="1">
              <a:spLocks noChangeArrowheads="1"/>
            </p:cNvSpPr>
            <p:nvPr/>
          </p:nvSpPr>
          <p:spPr bwMode="auto">
            <a:xfrm>
              <a:off x="950" y="2823"/>
              <a:ext cx="178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>
                  <a:latin typeface="Times New Roman" charset="0"/>
                </a:rPr>
                <a:t>2</a:t>
              </a:r>
              <a:endParaRPr lang="en-US" sz="1600">
                <a:latin typeface="Times New Roman" charset="0"/>
              </a:endParaRPr>
            </a:p>
          </p:txBody>
        </p:sp>
        <p:sp>
          <p:nvSpPr>
            <p:cNvPr id="1593368" name="Text Box 24"/>
            <p:cNvSpPr txBox="1">
              <a:spLocks noChangeArrowheads="1"/>
            </p:cNvSpPr>
            <p:nvPr/>
          </p:nvSpPr>
          <p:spPr bwMode="auto">
            <a:xfrm>
              <a:off x="1337" y="1798"/>
              <a:ext cx="178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>
                  <a:latin typeface="Times New Roman" charset="0"/>
                </a:rPr>
                <a:t>3</a:t>
              </a:r>
              <a:endParaRPr lang="en-US" sz="1600">
                <a:latin typeface="Times New Roman" charset="0"/>
              </a:endParaRPr>
            </a:p>
          </p:txBody>
        </p:sp>
        <p:sp>
          <p:nvSpPr>
            <p:cNvPr id="1593369" name="Text Box 25"/>
            <p:cNvSpPr txBox="1">
              <a:spLocks noChangeArrowheads="1"/>
            </p:cNvSpPr>
            <p:nvPr/>
          </p:nvSpPr>
          <p:spPr bwMode="auto">
            <a:xfrm>
              <a:off x="3623" y="1455"/>
              <a:ext cx="178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>
                  <a:latin typeface="Times New Roman" charset="0"/>
                </a:rPr>
                <a:t>4</a:t>
              </a:r>
              <a:endParaRPr lang="en-US" sz="1600">
                <a:latin typeface="Times New Roman" charset="0"/>
              </a:endParaRPr>
            </a:p>
          </p:txBody>
        </p:sp>
        <p:sp>
          <p:nvSpPr>
            <p:cNvPr id="1593370" name="Text Box 26"/>
            <p:cNvSpPr txBox="1">
              <a:spLocks noChangeArrowheads="1"/>
            </p:cNvSpPr>
            <p:nvPr/>
          </p:nvSpPr>
          <p:spPr bwMode="auto">
            <a:xfrm>
              <a:off x="4703" y="2275"/>
              <a:ext cx="178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>
                  <a:latin typeface="Times New Roman" charset="0"/>
                </a:rPr>
                <a:t>5</a:t>
              </a:r>
              <a:endParaRPr lang="en-US" sz="1600">
                <a:latin typeface="Times New Roman" charset="0"/>
              </a:endParaRPr>
            </a:p>
          </p:txBody>
        </p:sp>
        <p:sp>
          <p:nvSpPr>
            <p:cNvPr id="1593371" name="Text Box 27"/>
            <p:cNvSpPr txBox="1">
              <a:spLocks noChangeArrowheads="1"/>
            </p:cNvSpPr>
            <p:nvPr/>
          </p:nvSpPr>
          <p:spPr bwMode="auto">
            <a:xfrm>
              <a:off x="5144" y="2985"/>
              <a:ext cx="178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>
                  <a:latin typeface="Times New Roman" charset="0"/>
                </a:rPr>
                <a:t>6</a:t>
              </a:r>
              <a:endParaRPr lang="en-US" sz="1600">
                <a:latin typeface="Times New Roman" charset="0"/>
              </a:endParaRPr>
            </a:p>
          </p:txBody>
        </p:sp>
        <p:sp>
          <p:nvSpPr>
            <p:cNvPr id="1593372" name="Text Box 28"/>
            <p:cNvSpPr txBox="1">
              <a:spLocks noChangeArrowheads="1"/>
            </p:cNvSpPr>
            <p:nvPr/>
          </p:nvSpPr>
          <p:spPr bwMode="auto">
            <a:xfrm>
              <a:off x="3254" y="2994"/>
              <a:ext cx="178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>
                  <a:latin typeface="Times New Roman" charset="0"/>
                </a:rPr>
                <a:t>7</a:t>
              </a:r>
              <a:endParaRPr lang="en-US" sz="1600">
                <a:latin typeface="Times New Roman" charset="0"/>
              </a:endParaRPr>
            </a:p>
          </p:txBody>
        </p:sp>
      </p:grpSp>
      <p:sp>
        <p:nvSpPr>
          <p:cNvPr id="1593373" name="Text Box 29"/>
          <p:cNvSpPr txBox="1">
            <a:spLocks noChangeArrowheads="1"/>
          </p:cNvSpPr>
          <p:nvPr/>
        </p:nvSpPr>
        <p:spPr bwMode="auto">
          <a:xfrm>
            <a:off x="8715376" y="4329113"/>
            <a:ext cx="19716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>
                <a:solidFill>
                  <a:srgbClr val="008000"/>
                </a:solidFill>
                <a:latin typeface="Times New Roman" charset="0"/>
              </a:rPr>
              <a:t>12.34.0.0/16</a:t>
            </a:r>
          </a:p>
        </p:txBody>
      </p:sp>
      <p:sp>
        <p:nvSpPr>
          <p:cNvPr id="1593374" name="Freeform 30"/>
          <p:cNvSpPr>
            <a:spLocks/>
          </p:cNvSpPr>
          <p:nvPr/>
        </p:nvSpPr>
        <p:spPr bwMode="auto">
          <a:xfrm>
            <a:off x="1541463" y="779463"/>
            <a:ext cx="8875712" cy="3962400"/>
          </a:xfrm>
          <a:custGeom>
            <a:avLst/>
            <a:gdLst>
              <a:gd name="T0" fmla="*/ 244 w 5591"/>
              <a:gd name="T1" fmla="*/ 2320 h 2496"/>
              <a:gd name="T2" fmla="*/ 225 w 5591"/>
              <a:gd name="T3" fmla="*/ 2227 h 2496"/>
              <a:gd name="T4" fmla="*/ 488 w 5591"/>
              <a:gd name="T5" fmla="*/ 705 h 2496"/>
              <a:gd name="T6" fmla="*/ 3155 w 5591"/>
              <a:gd name="T7" fmla="*/ 179 h 2496"/>
              <a:gd name="T8" fmla="*/ 4789 w 5591"/>
              <a:gd name="T9" fmla="*/ 248 h 2496"/>
              <a:gd name="T10" fmla="*/ 5591 w 5591"/>
              <a:gd name="T11" fmla="*/ 1669 h 2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591" h="2496">
                <a:moveTo>
                  <a:pt x="244" y="2320"/>
                </a:moveTo>
                <a:cubicBezTo>
                  <a:pt x="214" y="2408"/>
                  <a:pt x="184" y="2496"/>
                  <a:pt x="225" y="2227"/>
                </a:cubicBezTo>
                <a:cubicBezTo>
                  <a:pt x="266" y="1958"/>
                  <a:pt x="0" y="1046"/>
                  <a:pt x="488" y="705"/>
                </a:cubicBezTo>
                <a:cubicBezTo>
                  <a:pt x="976" y="364"/>
                  <a:pt x="2438" y="255"/>
                  <a:pt x="3155" y="179"/>
                </a:cubicBezTo>
                <a:cubicBezTo>
                  <a:pt x="3872" y="103"/>
                  <a:pt x="4383" y="0"/>
                  <a:pt x="4789" y="248"/>
                </a:cubicBezTo>
                <a:cubicBezTo>
                  <a:pt x="5195" y="496"/>
                  <a:pt x="5457" y="1431"/>
                  <a:pt x="5591" y="1669"/>
                </a:cubicBezTo>
              </a:path>
            </a:pathLst>
          </a:custGeom>
          <a:noFill/>
          <a:ln w="50800" cap="flat" cmpd="sng">
            <a:solidFill>
              <a:srgbClr val="008000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3375" name="Freeform 31"/>
          <p:cNvSpPr>
            <a:spLocks/>
          </p:cNvSpPr>
          <p:nvPr/>
        </p:nvSpPr>
        <p:spPr bwMode="auto">
          <a:xfrm>
            <a:off x="7011988" y="3740151"/>
            <a:ext cx="2813050" cy="1160463"/>
          </a:xfrm>
          <a:custGeom>
            <a:avLst/>
            <a:gdLst>
              <a:gd name="T0" fmla="*/ 0 w 1772"/>
              <a:gd name="T1" fmla="*/ 731 h 731"/>
              <a:gd name="T2" fmla="*/ 1089 w 1772"/>
              <a:gd name="T3" fmla="*/ 74 h 731"/>
              <a:gd name="T4" fmla="*/ 1772 w 1772"/>
              <a:gd name="T5" fmla="*/ 287 h 7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72" h="731">
                <a:moveTo>
                  <a:pt x="0" y="731"/>
                </a:moveTo>
                <a:cubicBezTo>
                  <a:pt x="397" y="439"/>
                  <a:pt x="794" y="148"/>
                  <a:pt x="1089" y="74"/>
                </a:cubicBezTo>
                <a:cubicBezTo>
                  <a:pt x="1384" y="0"/>
                  <a:pt x="1578" y="143"/>
                  <a:pt x="1772" y="287"/>
                </a:cubicBezTo>
              </a:path>
            </a:pathLst>
          </a:custGeom>
          <a:noFill/>
          <a:ln w="50800" cap="flat" cmpd="sng">
            <a:solidFill>
              <a:srgbClr val="008000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3376" name="Text Box 32"/>
          <p:cNvSpPr txBox="1">
            <a:spLocks noChangeArrowheads="1"/>
          </p:cNvSpPr>
          <p:nvPr/>
        </p:nvSpPr>
        <p:spPr bwMode="auto">
          <a:xfrm>
            <a:off x="2668589" y="4659313"/>
            <a:ext cx="19716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>
                <a:solidFill>
                  <a:srgbClr val="CC3300"/>
                </a:solidFill>
                <a:latin typeface="Times New Roman" charset="0"/>
              </a:rPr>
              <a:t>12.34.0.0/16</a:t>
            </a:r>
          </a:p>
        </p:txBody>
      </p:sp>
      <p:sp>
        <p:nvSpPr>
          <p:cNvPr id="1593377" name="Freeform 33"/>
          <p:cNvSpPr>
            <a:spLocks/>
          </p:cNvSpPr>
          <p:nvPr/>
        </p:nvSpPr>
        <p:spPr bwMode="auto">
          <a:xfrm>
            <a:off x="3305175" y="3001963"/>
            <a:ext cx="1023938" cy="1611312"/>
          </a:xfrm>
          <a:custGeom>
            <a:avLst/>
            <a:gdLst>
              <a:gd name="T0" fmla="*/ 645 w 645"/>
              <a:gd name="T1" fmla="*/ 0 h 1015"/>
              <a:gd name="T2" fmla="*/ 275 w 645"/>
              <a:gd name="T3" fmla="*/ 395 h 1015"/>
              <a:gd name="T4" fmla="*/ 0 w 645"/>
              <a:gd name="T5" fmla="*/ 1015 h 10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45" h="1015">
                <a:moveTo>
                  <a:pt x="645" y="0"/>
                </a:moveTo>
                <a:cubicBezTo>
                  <a:pt x="513" y="113"/>
                  <a:pt x="382" y="226"/>
                  <a:pt x="275" y="395"/>
                </a:cubicBezTo>
                <a:cubicBezTo>
                  <a:pt x="168" y="564"/>
                  <a:pt x="84" y="789"/>
                  <a:pt x="0" y="1015"/>
                </a:cubicBezTo>
              </a:path>
            </a:pathLst>
          </a:custGeom>
          <a:noFill/>
          <a:ln w="50800" cap="flat" cmpd="sng">
            <a:solidFill>
              <a:srgbClr val="CC3300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3378" name="Freeform 34"/>
          <p:cNvSpPr>
            <a:spLocks/>
          </p:cNvSpPr>
          <p:nvPr/>
        </p:nvSpPr>
        <p:spPr bwMode="auto">
          <a:xfrm>
            <a:off x="7467600" y="903289"/>
            <a:ext cx="2903538" cy="2454275"/>
          </a:xfrm>
          <a:custGeom>
            <a:avLst/>
            <a:gdLst>
              <a:gd name="T0" fmla="*/ 0 w 1785"/>
              <a:gd name="T1" fmla="*/ 32 h 1428"/>
              <a:gd name="T2" fmla="*/ 827 w 1785"/>
              <a:gd name="T3" fmla="*/ 63 h 1428"/>
              <a:gd name="T4" fmla="*/ 1309 w 1785"/>
              <a:gd name="T5" fmla="*/ 408 h 1428"/>
              <a:gd name="T6" fmla="*/ 1785 w 1785"/>
              <a:gd name="T7" fmla="*/ 1428 h 14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85" h="1428">
                <a:moveTo>
                  <a:pt x="0" y="32"/>
                </a:moveTo>
                <a:cubicBezTo>
                  <a:pt x="304" y="16"/>
                  <a:pt x="609" y="0"/>
                  <a:pt x="827" y="63"/>
                </a:cubicBezTo>
                <a:cubicBezTo>
                  <a:pt x="1045" y="126"/>
                  <a:pt x="1149" y="180"/>
                  <a:pt x="1309" y="408"/>
                </a:cubicBezTo>
                <a:cubicBezTo>
                  <a:pt x="1469" y="636"/>
                  <a:pt x="1627" y="1032"/>
                  <a:pt x="1785" y="1428"/>
                </a:cubicBezTo>
              </a:path>
            </a:pathLst>
          </a:custGeom>
          <a:noFill/>
          <a:ln w="50800" cap="flat" cmpd="sng">
            <a:solidFill>
              <a:srgbClr val="008000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82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3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3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33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3379" grpId="0" build="p"/>
      <p:bldP spid="1593374" grpId="0" animBg="1"/>
      <p:bldP spid="1593374" grpId="1" animBg="1"/>
      <p:bldP spid="1593375" grpId="0" animBg="1"/>
      <p:bldP spid="1593376" grpId="0"/>
      <p:bldP spid="1593377" grpId="0" animBg="1"/>
      <p:bldP spid="1593378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Hijacking is Hard to Debug</a:t>
            </a:r>
          </a:p>
        </p:txBody>
      </p:sp>
      <p:sp>
        <p:nvSpPr>
          <p:cNvPr id="1594371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Real origin AS doesn</a:t>
            </a:r>
            <a:r>
              <a:rPr lang="en-US" altLang="ja-JP" sz="3200" dirty="0"/>
              <a:t>’</a:t>
            </a:r>
            <a:r>
              <a:rPr lang="en-US" sz="3200" dirty="0"/>
              <a:t>t see the problem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Picks its own route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Might not even learn the bogus route</a:t>
            </a:r>
          </a:p>
          <a:p>
            <a:pPr>
              <a:lnSpc>
                <a:spcPct val="80000"/>
              </a:lnSpc>
            </a:pPr>
            <a:r>
              <a:rPr lang="en-US" sz="3200" dirty="0"/>
              <a:t>May not cause loss of connectivity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E.g., if the bogus AS snoops and redirects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… may only cause performance degradation</a:t>
            </a:r>
          </a:p>
          <a:p>
            <a:pPr>
              <a:lnSpc>
                <a:spcPct val="80000"/>
              </a:lnSpc>
            </a:pPr>
            <a:r>
              <a:rPr lang="en-US" sz="3200" dirty="0"/>
              <a:t>Or, loss of connectivity is isolated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E.g., only for sources in parts of the Internet</a:t>
            </a:r>
          </a:p>
          <a:p>
            <a:pPr>
              <a:lnSpc>
                <a:spcPct val="80000"/>
              </a:lnSpc>
            </a:pPr>
            <a:r>
              <a:rPr lang="en-US" sz="3200" dirty="0"/>
              <a:t>Diagnosing prefix hijacking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Analyzing updates from many vantage points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Launching </a:t>
            </a:r>
            <a:r>
              <a:rPr lang="en-US" sz="2800" dirty="0" err="1"/>
              <a:t>traceroute</a:t>
            </a:r>
            <a:r>
              <a:rPr lang="en-US" sz="2800" dirty="0"/>
              <a:t> from many vantage points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BFB147-5098-AF4C-9A45-CED8403EC611}" type="slidenum">
              <a:rPr lang="en-US"/>
              <a:pPr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6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3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3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3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3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3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3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3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37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37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37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437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4371" grpId="0" build="p" bldLvl="2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Sub-Prefix Hijacking</a:t>
            </a:r>
          </a:p>
        </p:txBody>
      </p:sp>
      <p:sp>
        <p:nvSpPr>
          <p:cNvPr id="1595427" name="Rectangle 35"/>
          <p:cNvSpPr>
            <a:spLocks noGrp="1" noChangeArrowheads="1"/>
          </p:cNvSpPr>
          <p:nvPr>
            <p:ph idx="1"/>
          </p:nvPr>
        </p:nvSpPr>
        <p:spPr>
          <a:xfrm>
            <a:off x="1985964" y="5196783"/>
            <a:ext cx="8258175" cy="1498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Originating a more-specific prefix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Every AS picks the bogus route for that prefix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Traffic follows the longest matching prefix</a:t>
            </a:r>
          </a:p>
        </p:txBody>
      </p:sp>
      <p:sp>
        <p:nvSpPr>
          <p:cNvPr id="3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A9A5C7-7FFF-ED49-A20F-5573825EF4C3}" type="slidenum">
              <a:rPr lang="en-US"/>
              <a:pPr/>
              <a:t>77</a:t>
            </a:fld>
            <a:endParaRPr lang="en-US"/>
          </a:p>
        </p:txBody>
      </p:sp>
      <p:grpSp>
        <p:nvGrpSpPr>
          <p:cNvPr id="1595395" name="Group 3"/>
          <p:cNvGrpSpPr>
            <a:grpSpLocks/>
          </p:cNvGrpSpPr>
          <p:nvPr/>
        </p:nvGrpSpPr>
        <p:grpSpPr bwMode="auto">
          <a:xfrm>
            <a:off x="1978025" y="1193801"/>
            <a:ext cx="8447088" cy="3986213"/>
            <a:chOff x="516" y="945"/>
            <a:chExt cx="5004" cy="3195"/>
          </a:xfrm>
        </p:grpSpPr>
        <p:graphicFrame>
          <p:nvGraphicFramePr>
            <p:cNvPr id="1595396" name="Object 4"/>
            <p:cNvGraphicFramePr>
              <a:graphicFrameLocks noChangeAspect="1"/>
            </p:cNvGraphicFramePr>
            <p:nvPr/>
          </p:nvGraphicFramePr>
          <p:xfrm>
            <a:off x="657" y="1338"/>
            <a:ext cx="1668" cy="127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2" imgW="1905266" imgH="1390844" progId="MSPhotoEd.3">
                    <p:embed/>
                  </p:oleObj>
                </mc:Choice>
                <mc:Fallback>
                  <p:oleObj name="Photo Editor Photo" r:id="rId2" imgW="1905266" imgH="1390844" progId="MSPhotoEd.3">
                    <p:embed/>
                    <p:pic>
                      <p:nvPicPr>
                        <p:cNvPr id="1595396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7" y="1338"/>
                          <a:ext cx="1668" cy="127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95397" name="Object 5"/>
            <p:cNvGraphicFramePr>
              <a:graphicFrameLocks noChangeAspect="1"/>
            </p:cNvGraphicFramePr>
            <p:nvPr/>
          </p:nvGraphicFramePr>
          <p:xfrm>
            <a:off x="2907" y="945"/>
            <a:ext cx="1671" cy="13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4" imgW="1905266" imgH="1390844" progId="MSPhotoEd.3">
                    <p:embed/>
                  </p:oleObj>
                </mc:Choice>
                <mc:Fallback>
                  <p:oleObj name="Photo Editor Photo" r:id="rId4" imgW="1905266" imgH="1390844" progId="MSPhotoEd.3">
                    <p:embed/>
                    <p:pic>
                      <p:nvPicPr>
                        <p:cNvPr id="1595397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07" y="945"/>
                          <a:ext cx="1671" cy="13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95398" name="Object 6"/>
            <p:cNvGraphicFramePr>
              <a:graphicFrameLocks noChangeAspect="1"/>
            </p:cNvGraphicFramePr>
            <p:nvPr/>
          </p:nvGraphicFramePr>
          <p:xfrm>
            <a:off x="2553" y="2517"/>
            <a:ext cx="1671" cy="13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5" imgW="1905266" imgH="1390844" progId="MSPhotoEd.3">
                    <p:embed/>
                  </p:oleObj>
                </mc:Choice>
                <mc:Fallback>
                  <p:oleObj name="Photo Editor Photo" r:id="rId5" imgW="1905266" imgH="1390844" progId="MSPhotoEd.3">
                    <p:embed/>
                    <p:pic>
                      <p:nvPicPr>
                        <p:cNvPr id="1595398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53" y="2517"/>
                          <a:ext cx="1671" cy="13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95399" name="Text Box 7"/>
            <p:cNvSpPr txBox="1">
              <a:spLocks noChangeArrowheads="1"/>
            </p:cNvSpPr>
            <p:nvPr/>
          </p:nvSpPr>
          <p:spPr bwMode="auto">
            <a:xfrm>
              <a:off x="2854" y="3048"/>
              <a:ext cx="109" cy="2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endParaRPr lang="fr-FR" sz="1600">
                <a:latin typeface="Times New Roman" charset="0"/>
              </a:endParaRPr>
            </a:p>
          </p:txBody>
        </p:sp>
        <p:graphicFrame>
          <p:nvGraphicFramePr>
            <p:cNvPr id="1595400" name="Object 8"/>
            <p:cNvGraphicFramePr>
              <a:graphicFrameLocks noChangeAspect="1"/>
            </p:cNvGraphicFramePr>
            <p:nvPr/>
          </p:nvGraphicFramePr>
          <p:xfrm>
            <a:off x="699" y="2647"/>
            <a:ext cx="813" cy="6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7" imgW="1905266" imgH="1390844" progId="MSPhotoEd.3">
                    <p:embed/>
                  </p:oleObj>
                </mc:Choice>
                <mc:Fallback>
                  <p:oleObj name="Photo Editor Photo" r:id="rId7" imgW="1905266" imgH="1390844" progId="MSPhotoEd.3">
                    <p:embed/>
                    <p:pic>
                      <p:nvPicPr>
                        <p:cNvPr id="159540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99" y="2647"/>
                          <a:ext cx="813" cy="6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95401" name="Object 9"/>
            <p:cNvGraphicFramePr>
              <a:graphicFrameLocks noChangeAspect="1"/>
            </p:cNvGraphicFramePr>
            <p:nvPr/>
          </p:nvGraphicFramePr>
          <p:xfrm>
            <a:off x="516" y="3501"/>
            <a:ext cx="525" cy="4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8" imgW="1905266" imgH="1390844" progId="MSPhotoEd.3">
                    <p:embed/>
                  </p:oleObj>
                </mc:Choice>
                <mc:Fallback>
                  <p:oleObj name="Photo Editor Photo" r:id="rId8" imgW="1905266" imgH="1390844" progId="MSPhotoEd.3">
                    <p:embed/>
                    <p:pic>
                      <p:nvPicPr>
                        <p:cNvPr id="1595401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6" y="3501"/>
                          <a:ext cx="525" cy="4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95402" name="Object 10"/>
            <p:cNvGraphicFramePr>
              <a:graphicFrameLocks noChangeAspect="1"/>
            </p:cNvGraphicFramePr>
            <p:nvPr/>
          </p:nvGraphicFramePr>
          <p:xfrm>
            <a:off x="4404" y="2086"/>
            <a:ext cx="813" cy="6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9" imgW="1905266" imgH="1390844" progId="MSPhotoEd.3">
                    <p:embed/>
                  </p:oleObj>
                </mc:Choice>
                <mc:Fallback>
                  <p:oleObj name="Photo Editor Photo" r:id="rId9" imgW="1905266" imgH="1390844" progId="MSPhotoEd.3">
                    <p:embed/>
                    <p:pic>
                      <p:nvPicPr>
                        <p:cNvPr id="1595402" name="Object 1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04" y="2086"/>
                          <a:ext cx="813" cy="6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95403" name="Object 11"/>
            <p:cNvGraphicFramePr>
              <a:graphicFrameLocks noChangeAspect="1"/>
            </p:cNvGraphicFramePr>
            <p:nvPr/>
          </p:nvGraphicFramePr>
          <p:xfrm>
            <a:off x="4995" y="2922"/>
            <a:ext cx="525" cy="44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Photo Editor Photo" r:id="rId10" imgW="1905266" imgH="1390844" progId="MSPhotoEd.3">
                    <p:embed/>
                  </p:oleObj>
                </mc:Choice>
                <mc:Fallback>
                  <p:oleObj name="Photo Editor Photo" r:id="rId10" imgW="1905266" imgH="1390844" progId="MSPhotoEd.3">
                    <p:embed/>
                    <p:pic>
                      <p:nvPicPr>
                        <p:cNvPr id="1595403" name="Object 1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95" y="2922"/>
                          <a:ext cx="525" cy="44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 xmlns="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xmlns="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 xmlns="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595404" name="Line 12"/>
            <p:cNvSpPr>
              <a:spLocks noChangeShapeType="1"/>
            </p:cNvSpPr>
            <p:nvPr/>
          </p:nvSpPr>
          <p:spPr bwMode="auto">
            <a:xfrm flipV="1">
              <a:off x="837" y="3240"/>
              <a:ext cx="117" cy="29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5405" name="Line 13"/>
            <p:cNvSpPr>
              <a:spLocks noChangeShapeType="1"/>
            </p:cNvSpPr>
            <p:nvPr/>
          </p:nvSpPr>
          <p:spPr bwMode="auto">
            <a:xfrm flipV="1">
              <a:off x="1035" y="2439"/>
              <a:ext cx="81" cy="279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5406" name="Line 14"/>
            <p:cNvSpPr>
              <a:spLocks noChangeShapeType="1"/>
            </p:cNvSpPr>
            <p:nvPr/>
          </p:nvSpPr>
          <p:spPr bwMode="auto">
            <a:xfrm flipV="1">
              <a:off x="2187" y="1566"/>
              <a:ext cx="837" cy="13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5407" name="Line 15"/>
            <p:cNvSpPr>
              <a:spLocks noChangeShapeType="1"/>
            </p:cNvSpPr>
            <p:nvPr/>
          </p:nvSpPr>
          <p:spPr bwMode="auto">
            <a:xfrm>
              <a:off x="1953" y="2367"/>
              <a:ext cx="891" cy="46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5408" name="Line 16"/>
            <p:cNvSpPr>
              <a:spLocks noChangeShapeType="1"/>
            </p:cNvSpPr>
            <p:nvPr/>
          </p:nvSpPr>
          <p:spPr bwMode="auto">
            <a:xfrm>
              <a:off x="4473" y="1737"/>
              <a:ext cx="396" cy="40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5409" name="Line 17"/>
            <p:cNvSpPr>
              <a:spLocks noChangeShapeType="1"/>
            </p:cNvSpPr>
            <p:nvPr/>
          </p:nvSpPr>
          <p:spPr bwMode="auto">
            <a:xfrm flipH="1">
              <a:off x="4086" y="2691"/>
              <a:ext cx="540" cy="324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5410" name="Line 18"/>
            <p:cNvSpPr>
              <a:spLocks noChangeShapeType="1"/>
            </p:cNvSpPr>
            <p:nvPr/>
          </p:nvSpPr>
          <p:spPr bwMode="auto">
            <a:xfrm>
              <a:off x="4869" y="2718"/>
              <a:ext cx="225" cy="28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5411" name="Line 19"/>
            <p:cNvSpPr>
              <a:spLocks noChangeShapeType="1"/>
            </p:cNvSpPr>
            <p:nvPr/>
          </p:nvSpPr>
          <p:spPr bwMode="auto">
            <a:xfrm>
              <a:off x="5256" y="3330"/>
              <a:ext cx="0" cy="22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5412" name="Line 20"/>
            <p:cNvSpPr>
              <a:spLocks noChangeShapeType="1"/>
            </p:cNvSpPr>
            <p:nvPr/>
          </p:nvSpPr>
          <p:spPr bwMode="auto">
            <a:xfrm>
              <a:off x="774" y="3924"/>
              <a:ext cx="0" cy="21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5413" name="Line 21"/>
            <p:cNvSpPr>
              <a:spLocks noChangeShapeType="1"/>
            </p:cNvSpPr>
            <p:nvPr/>
          </p:nvSpPr>
          <p:spPr bwMode="auto">
            <a:xfrm flipH="1">
              <a:off x="3348" y="2142"/>
              <a:ext cx="18" cy="513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95414" name="Text Box 22"/>
            <p:cNvSpPr txBox="1">
              <a:spLocks noChangeArrowheads="1"/>
            </p:cNvSpPr>
            <p:nvPr/>
          </p:nvSpPr>
          <p:spPr bwMode="auto">
            <a:xfrm>
              <a:off x="716" y="3562"/>
              <a:ext cx="178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>
                  <a:latin typeface="Times New Roman" charset="0"/>
                </a:rPr>
                <a:t>1</a:t>
              </a:r>
              <a:endParaRPr lang="en-US" sz="1600">
                <a:latin typeface="Times New Roman" charset="0"/>
              </a:endParaRPr>
            </a:p>
          </p:txBody>
        </p:sp>
        <p:sp>
          <p:nvSpPr>
            <p:cNvPr id="1595415" name="Text Box 23"/>
            <p:cNvSpPr txBox="1">
              <a:spLocks noChangeArrowheads="1"/>
            </p:cNvSpPr>
            <p:nvPr/>
          </p:nvSpPr>
          <p:spPr bwMode="auto">
            <a:xfrm>
              <a:off x="950" y="2823"/>
              <a:ext cx="178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>
                  <a:latin typeface="Times New Roman" charset="0"/>
                </a:rPr>
                <a:t>2</a:t>
              </a:r>
              <a:endParaRPr lang="en-US" sz="1600">
                <a:latin typeface="Times New Roman" charset="0"/>
              </a:endParaRPr>
            </a:p>
          </p:txBody>
        </p:sp>
        <p:sp>
          <p:nvSpPr>
            <p:cNvPr id="1595416" name="Text Box 24"/>
            <p:cNvSpPr txBox="1">
              <a:spLocks noChangeArrowheads="1"/>
            </p:cNvSpPr>
            <p:nvPr/>
          </p:nvSpPr>
          <p:spPr bwMode="auto">
            <a:xfrm>
              <a:off x="1337" y="1798"/>
              <a:ext cx="178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>
                  <a:latin typeface="Times New Roman" charset="0"/>
                </a:rPr>
                <a:t>3</a:t>
              </a:r>
              <a:endParaRPr lang="en-US" sz="1600">
                <a:latin typeface="Times New Roman" charset="0"/>
              </a:endParaRPr>
            </a:p>
          </p:txBody>
        </p:sp>
        <p:sp>
          <p:nvSpPr>
            <p:cNvPr id="1595417" name="Text Box 25"/>
            <p:cNvSpPr txBox="1">
              <a:spLocks noChangeArrowheads="1"/>
            </p:cNvSpPr>
            <p:nvPr/>
          </p:nvSpPr>
          <p:spPr bwMode="auto">
            <a:xfrm>
              <a:off x="3623" y="1455"/>
              <a:ext cx="178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>
                  <a:latin typeface="Times New Roman" charset="0"/>
                </a:rPr>
                <a:t>4</a:t>
              </a:r>
              <a:endParaRPr lang="en-US" sz="1600">
                <a:latin typeface="Times New Roman" charset="0"/>
              </a:endParaRPr>
            </a:p>
          </p:txBody>
        </p:sp>
        <p:sp>
          <p:nvSpPr>
            <p:cNvPr id="1595418" name="Text Box 26"/>
            <p:cNvSpPr txBox="1">
              <a:spLocks noChangeArrowheads="1"/>
            </p:cNvSpPr>
            <p:nvPr/>
          </p:nvSpPr>
          <p:spPr bwMode="auto">
            <a:xfrm>
              <a:off x="4703" y="2275"/>
              <a:ext cx="178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>
                  <a:latin typeface="Times New Roman" charset="0"/>
                </a:rPr>
                <a:t>5</a:t>
              </a:r>
              <a:endParaRPr lang="en-US" sz="1600">
                <a:latin typeface="Times New Roman" charset="0"/>
              </a:endParaRPr>
            </a:p>
          </p:txBody>
        </p:sp>
        <p:sp>
          <p:nvSpPr>
            <p:cNvPr id="1595419" name="Text Box 27"/>
            <p:cNvSpPr txBox="1">
              <a:spLocks noChangeArrowheads="1"/>
            </p:cNvSpPr>
            <p:nvPr/>
          </p:nvSpPr>
          <p:spPr bwMode="auto">
            <a:xfrm>
              <a:off x="5144" y="2985"/>
              <a:ext cx="178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>
                  <a:latin typeface="Times New Roman" charset="0"/>
                </a:rPr>
                <a:t>6</a:t>
              </a:r>
              <a:endParaRPr lang="en-US" sz="1600">
                <a:latin typeface="Times New Roman" charset="0"/>
              </a:endParaRPr>
            </a:p>
          </p:txBody>
        </p:sp>
        <p:sp>
          <p:nvSpPr>
            <p:cNvPr id="1595420" name="Text Box 28"/>
            <p:cNvSpPr txBox="1">
              <a:spLocks noChangeArrowheads="1"/>
            </p:cNvSpPr>
            <p:nvPr/>
          </p:nvSpPr>
          <p:spPr bwMode="auto">
            <a:xfrm>
              <a:off x="3254" y="2994"/>
              <a:ext cx="178" cy="2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 eaLnBrk="0" hangingPunct="0"/>
              <a:r>
                <a:rPr lang="en-US">
                  <a:latin typeface="Times New Roman" charset="0"/>
                </a:rPr>
                <a:t>7</a:t>
              </a:r>
              <a:endParaRPr lang="en-US" sz="1600">
                <a:latin typeface="Times New Roman" charset="0"/>
              </a:endParaRPr>
            </a:p>
          </p:txBody>
        </p:sp>
      </p:grpSp>
      <p:sp>
        <p:nvSpPr>
          <p:cNvPr id="1595421" name="Text Box 29"/>
          <p:cNvSpPr txBox="1">
            <a:spLocks noChangeArrowheads="1"/>
          </p:cNvSpPr>
          <p:nvPr/>
        </p:nvSpPr>
        <p:spPr bwMode="auto">
          <a:xfrm>
            <a:off x="8667751" y="4481513"/>
            <a:ext cx="19716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>
                <a:solidFill>
                  <a:srgbClr val="008000"/>
                </a:solidFill>
                <a:latin typeface="Times New Roman" charset="0"/>
              </a:rPr>
              <a:t>12.34.0.0/16</a:t>
            </a:r>
          </a:p>
        </p:txBody>
      </p:sp>
      <p:sp>
        <p:nvSpPr>
          <p:cNvPr id="1595422" name="Freeform 30"/>
          <p:cNvSpPr>
            <a:spLocks/>
          </p:cNvSpPr>
          <p:nvPr/>
        </p:nvSpPr>
        <p:spPr bwMode="auto">
          <a:xfrm>
            <a:off x="6983413" y="3892551"/>
            <a:ext cx="2813050" cy="1160463"/>
          </a:xfrm>
          <a:custGeom>
            <a:avLst/>
            <a:gdLst>
              <a:gd name="T0" fmla="*/ 0 w 1772"/>
              <a:gd name="T1" fmla="*/ 731 h 731"/>
              <a:gd name="T2" fmla="*/ 1089 w 1772"/>
              <a:gd name="T3" fmla="*/ 74 h 731"/>
              <a:gd name="T4" fmla="*/ 1772 w 1772"/>
              <a:gd name="T5" fmla="*/ 287 h 7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1772" h="731">
                <a:moveTo>
                  <a:pt x="0" y="731"/>
                </a:moveTo>
                <a:cubicBezTo>
                  <a:pt x="397" y="439"/>
                  <a:pt x="794" y="148"/>
                  <a:pt x="1089" y="74"/>
                </a:cubicBezTo>
                <a:cubicBezTo>
                  <a:pt x="1384" y="0"/>
                  <a:pt x="1578" y="143"/>
                  <a:pt x="1772" y="287"/>
                </a:cubicBezTo>
              </a:path>
            </a:pathLst>
          </a:custGeom>
          <a:noFill/>
          <a:ln w="50800" cap="flat" cmpd="sng">
            <a:solidFill>
              <a:srgbClr val="008000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5423" name="Text Box 31"/>
          <p:cNvSpPr txBox="1">
            <a:spLocks noChangeArrowheads="1"/>
          </p:cNvSpPr>
          <p:nvPr/>
        </p:nvSpPr>
        <p:spPr bwMode="auto">
          <a:xfrm>
            <a:off x="2522539" y="4792663"/>
            <a:ext cx="2327275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>
                <a:solidFill>
                  <a:srgbClr val="CC3300"/>
                </a:solidFill>
                <a:latin typeface="Times New Roman" charset="0"/>
              </a:rPr>
              <a:t>12.34.158.0/24</a:t>
            </a:r>
          </a:p>
        </p:txBody>
      </p:sp>
      <p:sp>
        <p:nvSpPr>
          <p:cNvPr id="1595424" name="Freeform 32"/>
          <p:cNvSpPr>
            <a:spLocks/>
          </p:cNvSpPr>
          <p:nvPr/>
        </p:nvSpPr>
        <p:spPr bwMode="auto">
          <a:xfrm>
            <a:off x="1474788" y="922338"/>
            <a:ext cx="8875713" cy="3962400"/>
          </a:xfrm>
          <a:custGeom>
            <a:avLst/>
            <a:gdLst>
              <a:gd name="T0" fmla="*/ 244 w 5591"/>
              <a:gd name="T1" fmla="*/ 2320 h 2496"/>
              <a:gd name="T2" fmla="*/ 225 w 5591"/>
              <a:gd name="T3" fmla="*/ 2227 h 2496"/>
              <a:gd name="T4" fmla="*/ 488 w 5591"/>
              <a:gd name="T5" fmla="*/ 705 h 2496"/>
              <a:gd name="T6" fmla="*/ 3155 w 5591"/>
              <a:gd name="T7" fmla="*/ 179 h 2496"/>
              <a:gd name="T8" fmla="*/ 4789 w 5591"/>
              <a:gd name="T9" fmla="*/ 248 h 2496"/>
              <a:gd name="T10" fmla="*/ 5591 w 5591"/>
              <a:gd name="T11" fmla="*/ 1669 h 24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591" h="2496">
                <a:moveTo>
                  <a:pt x="244" y="2320"/>
                </a:moveTo>
                <a:cubicBezTo>
                  <a:pt x="214" y="2408"/>
                  <a:pt x="184" y="2496"/>
                  <a:pt x="225" y="2227"/>
                </a:cubicBezTo>
                <a:cubicBezTo>
                  <a:pt x="266" y="1958"/>
                  <a:pt x="0" y="1046"/>
                  <a:pt x="488" y="705"/>
                </a:cubicBezTo>
                <a:cubicBezTo>
                  <a:pt x="976" y="364"/>
                  <a:pt x="2438" y="255"/>
                  <a:pt x="3155" y="179"/>
                </a:cubicBezTo>
                <a:cubicBezTo>
                  <a:pt x="3872" y="103"/>
                  <a:pt x="4383" y="0"/>
                  <a:pt x="4789" y="248"/>
                </a:cubicBezTo>
                <a:cubicBezTo>
                  <a:pt x="5195" y="496"/>
                  <a:pt x="5457" y="1431"/>
                  <a:pt x="5591" y="1669"/>
                </a:cubicBezTo>
              </a:path>
            </a:pathLst>
          </a:custGeom>
          <a:noFill/>
          <a:ln w="50800" cap="flat" cmpd="sng">
            <a:solidFill>
              <a:srgbClr val="008000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5425" name="Freeform 33"/>
          <p:cNvSpPr>
            <a:spLocks/>
          </p:cNvSpPr>
          <p:nvPr/>
        </p:nvSpPr>
        <p:spPr bwMode="auto">
          <a:xfrm>
            <a:off x="1844676" y="903289"/>
            <a:ext cx="8632825" cy="3913187"/>
          </a:xfrm>
          <a:custGeom>
            <a:avLst/>
            <a:gdLst>
              <a:gd name="T0" fmla="*/ 5438 w 5438"/>
              <a:gd name="T1" fmla="*/ 1638 h 2465"/>
              <a:gd name="T2" fmla="*/ 4655 w 5438"/>
              <a:gd name="T3" fmla="*/ 530 h 2465"/>
              <a:gd name="T4" fmla="*/ 3316 w 5438"/>
              <a:gd name="T5" fmla="*/ 105 h 2465"/>
              <a:gd name="T6" fmla="*/ 548 w 5438"/>
              <a:gd name="T7" fmla="*/ 393 h 2465"/>
              <a:gd name="T8" fmla="*/ 29 w 5438"/>
              <a:gd name="T9" fmla="*/ 2465 h 24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5438" h="2465">
                <a:moveTo>
                  <a:pt x="5438" y="1638"/>
                </a:moveTo>
                <a:cubicBezTo>
                  <a:pt x="5223" y="1211"/>
                  <a:pt x="5009" y="785"/>
                  <a:pt x="4655" y="530"/>
                </a:cubicBezTo>
                <a:cubicBezTo>
                  <a:pt x="4301" y="275"/>
                  <a:pt x="4000" y="128"/>
                  <a:pt x="3316" y="105"/>
                </a:cubicBezTo>
                <a:cubicBezTo>
                  <a:pt x="2632" y="82"/>
                  <a:pt x="1096" y="0"/>
                  <a:pt x="548" y="393"/>
                </a:cubicBezTo>
                <a:cubicBezTo>
                  <a:pt x="0" y="786"/>
                  <a:pt x="14" y="1625"/>
                  <a:pt x="29" y="2465"/>
                </a:cubicBezTo>
              </a:path>
            </a:pathLst>
          </a:custGeom>
          <a:noFill/>
          <a:ln w="50800" cap="flat" cmpd="sng">
            <a:solidFill>
              <a:srgbClr val="CC3300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95426" name="Freeform 34"/>
          <p:cNvSpPr>
            <a:spLocks/>
          </p:cNvSpPr>
          <p:nvPr/>
        </p:nvSpPr>
        <p:spPr bwMode="auto">
          <a:xfrm>
            <a:off x="3171826" y="3181351"/>
            <a:ext cx="2587625" cy="1558925"/>
          </a:xfrm>
          <a:custGeom>
            <a:avLst/>
            <a:gdLst>
              <a:gd name="T0" fmla="*/ 1534 w 1630"/>
              <a:gd name="T1" fmla="*/ 350 h 982"/>
              <a:gd name="T2" fmla="*/ 1471 w 1630"/>
              <a:gd name="T3" fmla="*/ 313 h 982"/>
              <a:gd name="T4" fmla="*/ 582 w 1630"/>
              <a:gd name="T5" fmla="*/ 112 h 982"/>
              <a:gd name="T6" fmla="*/ 0 w 1630"/>
              <a:gd name="T7" fmla="*/ 982 h 9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630" h="982">
                <a:moveTo>
                  <a:pt x="1534" y="350"/>
                </a:moveTo>
                <a:cubicBezTo>
                  <a:pt x="1582" y="351"/>
                  <a:pt x="1630" y="353"/>
                  <a:pt x="1471" y="313"/>
                </a:cubicBezTo>
                <a:cubicBezTo>
                  <a:pt x="1312" y="273"/>
                  <a:pt x="827" y="0"/>
                  <a:pt x="582" y="112"/>
                </a:cubicBezTo>
                <a:cubicBezTo>
                  <a:pt x="337" y="224"/>
                  <a:pt x="97" y="836"/>
                  <a:pt x="0" y="982"/>
                </a:cubicBezTo>
              </a:path>
            </a:pathLst>
          </a:custGeom>
          <a:noFill/>
          <a:ln w="50800" cap="flat" cmpd="sng">
            <a:solidFill>
              <a:srgbClr val="CC3300"/>
            </a:solidFill>
            <a:prstDash val="solid"/>
            <a:round/>
            <a:headEnd/>
            <a:tailEnd type="triangle" w="lg" len="lg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173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54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5427" grpId="0" build="p"/>
      <p:bldP spid="1595422" grpId="0" animBg="1"/>
      <p:bldP spid="1595422" grpId="1" animBg="1"/>
      <p:bldP spid="1595423" grpId="0"/>
      <p:bldP spid="1595424" grpId="0" animBg="1"/>
      <p:bldP spid="1595424" grpId="1" animBg="1"/>
      <p:bldP spid="1595425" grpId="0" animBg="1"/>
      <p:bldP spid="159542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6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How to Hijack a Prefix</a:t>
            </a:r>
          </a:p>
        </p:txBody>
      </p:sp>
      <p:sp>
        <p:nvSpPr>
          <p:cNvPr id="159641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3200" dirty="0"/>
              <a:t>The hijacking AS has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Router with </a:t>
            </a:r>
            <a:r>
              <a:rPr lang="en-US" sz="2800" dirty="0" err="1"/>
              <a:t>eBGP</a:t>
            </a:r>
            <a:r>
              <a:rPr lang="en-US" sz="2800" dirty="0"/>
              <a:t> session(s)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Configured to originate the prefix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Getting access to the router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Network operator makes configuration mistake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Disgruntled operator launches an attack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Outsider breaks into the router and reconfigures</a:t>
            </a:r>
          </a:p>
          <a:p>
            <a:pPr>
              <a:lnSpc>
                <a:spcPct val="90000"/>
              </a:lnSpc>
            </a:pPr>
            <a:r>
              <a:rPr lang="en-US" sz="3200" dirty="0"/>
              <a:t>Getting other </a:t>
            </a:r>
            <a:r>
              <a:rPr lang="en-US" sz="3200" dirty="0" err="1"/>
              <a:t>ASes</a:t>
            </a:r>
            <a:r>
              <a:rPr lang="en-US" sz="3200" dirty="0"/>
              <a:t> to believe bogus route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Neighbor </a:t>
            </a:r>
            <a:r>
              <a:rPr lang="en-US" sz="2800" dirty="0" err="1"/>
              <a:t>ASes</a:t>
            </a:r>
            <a:r>
              <a:rPr lang="en-US" sz="2800" dirty="0"/>
              <a:t> not filtering the routes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… e.g., by allowing only expected prefixes</a:t>
            </a:r>
          </a:p>
          <a:p>
            <a:pPr lvl="1">
              <a:lnSpc>
                <a:spcPct val="90000"/>
              </a:lnSpc>
            </a:pPr>
            <a:r>
              <a:rPr lang="en-US" sz="2800" dirty="0"/>
              <a:t>But, specifying filters on </a:t>
            </a:r>
            <a:r>
              <a:rPr lang="en-US" sz="2800" i="1" dirty="0"/>
              <a:t>peering</a:t>
            </a:r>
            <a:r>
              <a:rPr lang="en-US" sz="2800" dirty="0"/>
              <a:t> links is hard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8D6973-1A5F-C547-98CD-C694F52E3AEB}" type="slidenum">
              <a:rPr lang="en-US"/>
              <a:pPr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0058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3773D-220C-A24E-A163-FD8CDE2B8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Notable incidents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C6EA83-F26A-544A-A8C2-E4FAFAD10F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October 4 2021:  Facebook accidentally removed  routes for its DNS servers</a:t>
            </a:r>
          </a:p>
          <a:p>
            <a:pPr lvl="1"/>
            <a:r>
              <a:rPr lang="en-US" dirty="0"/>
              <a:t>Outside world couldn’t resolve </a:t>
            </a:r>
            <a:r>
              <a:rPr lang="en-US" dirty="0" err="1"/>
              <a:t>facebook.com</a:t>
            </a:r>
            <a:r>
              <a:rPr lang="en-US" dirty="0"/>
              <a:t>, and neither could Facebook!</a:t>
            </a:r>
          </a:p>
          <a:p>
            <a:r>
              <a:rPr lang="en-US" dirty="0"/>
              <a:t>June 24, 2019:  Misconfigured router accepted lots of transit traffic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0BCECEB-27CA-384F-A34E-5A511FA824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40" t="24863"/>
          <a:stretch/>
        </p:blipFill>
        <p:spPr>
          <a:xfrm>
            <a:off x="2106567" y="4823616"/>
            <a:ext cx="7978865" cy="130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100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3F3CB33B-6CAB-083D-D4E8-D87FD792EBB3}"/>
              </a:ext>
            </a:extLst>
          </p:cNvPr>
          <p:cNvSpPr/>
          <p:nvPr/>
        </p:nvSpPr>
        <p:spPr>
          <a:xfrm>
            <a:off x="3151180" y="1475102"/>
            <a:ext cx="1101640" cy="1101640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B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85A2749-3225-0ED9-6CCE-689EEBF46943}"/>
              </a:ext>
            </a:extLst>
          </p:cNvPr>
          <p:cNvSpPr/>
          <p:nvPr/>
        </p:nvSpPr>
        <p:spPr>
          <a:xfrm>
            <a:off x="2210870" y="2476683"/>
            <a:ext cx="1101640" cy="1101640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89212A3-C7C5-C974-F16D-AF9B6716C7C4}"/>
              </a:ext>
            </a:extLst>
          </p:cNvPr>
          <p:cNvSpPr/>
          <p:nvPr/>
        </p:nvSpPr>
        <p:spPr>
          <a:xfrm>
            <a:off x="4252820" y="2729142"/>
            <a:ext cx="1101640" cy="1101640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C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2A999E7-E8DC-9D60-7B3A-7A364D74DF81}"/>
              </a:ext>
            </a:extLst>
          </p:cNvPr>
          <p:cNvSpPr/>
          <p:nvPr/>
        </p:nvSpPr>
        <p:spPr>
          <a:xfrm>
            <a:off x="5759926" y="1566906"/>
            <a:ext cx="504918" cy="504918"/>
          </a:xfrm>
          <a:prstGeom prst="ellipse">
            <a:avLst/>
          </a:prstGeom>
          <a:solidFill>
            <a:srgbClr val="FFCC3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  <a:cs typeface="Minion Pro"/>
              </a:rPr>
              <a:t>X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C21E406-32ED-4374-5EC7-553C9C286DCA}"/>
              </a:ext>
            </a:extLst>
          </p:cNvPr>
          <p:cNvSpPr/>
          <p:nvPr/>
        </p:nvSpPr>
        <p:spPr>
          <a:xfrm>
            <a:off x="6086329" y="3027503"/>
            <a:ext cx="504918" cy="504918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Q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29C8CC4-8F97-6E32-E18B-2FE5256A6364}"/>
              </a:ext>
            </a:extLst>
          </p:cNvPr>
          <p:cNvSpPr/>
          <p:nvPr/>
        </p:nvSpPr>
        <p:spPr>
          <a:xfrm>
            <a:off x="1093830" y="2729142"/>
            <a:ext cx="504918" cy="504918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Z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1E3B81D-A96A-F24B-734E-29CF04A80723}"/>
              </a:ext>
            </a:extLst>
          </p:cNvPr>
          <p:cNvCxnSpPr>
            <a:stCxn id="22" idx="6"/>
            <a:endCxn id="18" idx="2"/>
          </p:cNvCxnSpPr>
          <p:nvPr/>
        </p:nvCxnSpPr>
        <p:spPr>
          <a:xfrm>
            <a:off x="1598748" y="2981601"/>
            <a:ext cx="612122" cy="45902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AB77F34-00E5-AF61-160E-B6707D1593C0}"/>
              </a:ext>
            </a:extLst>
          </p:cNvPr>
          <p:cNvCxnSpPr>
            <a:stCxn id="18" idx="7"/>
            <a:endCxn id="17" idx="3"/>
          </p:cNvCxnSpPr>
          <p:nvPr/>
        </p:nvCxnSpPr>
        <p:spPr>
          <a:xfrm rot="5400000" flipH="1" flipV="1">
            <a:off x="3120545" y="2446047"/>
            <a:ext cx="222603" cy="161332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0AC1401-00C6-D822-47CF-254D77D98DE4}"/>
              </a:ext>
            </a:extLst>
          </p:cNvPr>
          <p:cNvCxnSpPr>
            <a:stCxn id="18" idx="6"/>
            <a:endCxn id="19" idx="2"/>
          </p:cNvCxnSpPr>
          <p:nvPr/>
        </p:nvCxnSpPr>
        <p:spPr>
          <a:xfrm>
            <a:off x="3312510" y="3027504"/>
            <a:ext cx="940310" cy="252459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ACF633E-FB1A-DA83-EA6F-A821F2B50981}"/>
              </a:ext>
            </a:extLst>
          </p:cNvPr>
          <p:cNvCxnSpPr>
            <a:stCxn id="19" idx="1"/>
            <a:endCxn id="17" idx="5"/>
          </p:cNvCxnSpPr>
          <p:nvPr/>
        </p:nvCxnSpPr>
        <p:spPr>
          <a:xfrm rot="16200000" flipV="1">
            <a:off x="4015289" y="2491611"/>
            <a:ext cx="475062" cy="322662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5FEC71A-3E32-6EAE-3056-C378A51D8486}"/>
              </a:ext>
            </a:extLst>
          </p:cNvPr>
          <p:cNvCxnSpPr>
            <a:stCxn id="17" idx="6"/>
            <a:endCxn id="20" idx="2"/>
          </p:cNvCxnSpPr>
          <p:nvPr/>
        </p:nvCxnSpPr>
        <p:spPr>
          <a:xfrm flipV="1">
            <a:off x="4252820" y="1819366"/>
            <a:ext cx="1507106" cy="20655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9B49183-0783-FE04-AD15-ECBE7AEB1292}"/>
              </a:ext>
            </a:extLst>
          </p:cNvPr>
          <p:cNvCxnSpPr>
            <a:stCxn id="19" idx="7"/>
            <a:endCxn id="20" idx="3"/>
          </p:cNvCxnSpPr>
          <p:nvPr/>
        </p:nvCxnSpPr>
        <p:spPr>
          <a:xfrm rot="5400000" flipH="1" flipV="1">
            <a:off x="5067204" y="2123808"/>
            <a:ext cx="892593" cy="64074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A4D520A-EDA2-8C5F-623C-E7DFC863E259}"/>
              </a:ext>
            </a:extLst>
          </p:cNvPr>
          <p:cNvCxnSpPr>
            <a:stCxn id="19" idx="6"/>
            <a:endCxn id="21" idx="2"/>
          </p:cNvCxnSpPr>
          <p:nvPr/>
        </p:nvCxnSpPr>
        <p:spPr>
          <a:xfrm>
            <a:off x="5354461" y="3279962"/>
            <a:ext cx="731869" cy="1588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52E08A9-7A80-B287-EAF5-2E0E6D5A48BE}"/>
              </a:ext>
            </a:extLst>
          </p:cNvPr>
          <p:cNvCxnSpPr>
            <a:cxnSpLocks/>
            <a:stCxn id="21" idx="0"/>
            <a:endCxn id="20" idx="4"/>
          </p:cNvCxnSpPr>
          <p:nvPr/>
        </p:nvCxnSpPr>
        <p:spPr>
          <a:xfrm flipH="1" flipV="1">
            <a:off x="6012385" y="2071824"/>
            <a:ext cx="326403" cy="955679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C53D9D0-4E0B-B9B0-151B-A62127C4D784}"/>
              </a:ext>
            </a:extLst>
          </p:cNvPr>
          <p:cNvSpPr txBox="1"/>
          <p:nvPr/>
        </p:nvSpPr>
        <p:spPr>
          <a:xfrm>
            <a:off x="277092" y="328834"/>
            <a:ext cx="21980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Now:  BGP</a:t>
            </a:r>
          </a:p>
        </p:txBody>
      </p:sp>
      <p:graphicFrame>
        <p:nvGraphicFramePr>
          <p:cNvPr id="36" name="Content Placeholder 5">
            <a:extLst>
              <a:ext uri="{FF2B5EF4-FFF2-40B4-BE49-F238E27FC236}">
                <a16:creationId xmlns:a16="http://schemas.microsoft.com/office/drawing/2014/main" id="{4948E370-7460-B1D1-29A6-053AA68B5F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1147516"/>
              </p:ext>
            </p:extLst>
          </p:nvPr>
        </p:nvGraphicFramePr>
        <p:xfrm>
          <a:off x="7939182" y="1566906"/>
          <a:ext cx="3781051" cy="28284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22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02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098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Next Hop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Path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3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(Origin)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1378231"/>
                  </a:ext>
                </a:extLst>
              </a:tr>
              <a:tr h="3573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3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3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Q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3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B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239592"/>
                  </a:ext>
                </a:extLst>
              </a:tr>
              <a:tr h="3573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348259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C308813F-0597-2FCB-8ADD-E5652E5467E5}"/>
              </a:ext>
            </a:extLst>
          </p:cNvPr>
          <p:cNvSpPr txBox="1"/>
          <p:nvPr/>
        </p:nvSpPr>
        <p:spPr>
          <a:xfrm>
            <a:off x="7898824" y="1197574"/>
            <a:ext cx="1965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X’s table (subset):</a:t>
            </a:r>
          </a:p>
        </p:txBody>
      </p:sp>
    </p:spTree>
    <p:extLst>
      <p:ext uri="{BB962C8B-B14F-4D97-AF65-F5344CB8AC3E}">
        <p14:creationId xmlns:p14="http://schemas.microsoft.com/office/powerpoint/2010/main" val="224024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“Shutting off” the Internet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219200"/>
            <a:ext cx="11452485" cy="1582488"/>
          </a:xfrm>
        </p:spPr>
        <p:txBody>
          <a:bodyPr/>
          <a:lstStyle/>
          <a:p>
            <a:r>
              <a:rPr lang="en-US" dirty="0"/>
              <a:t>Starting from Jan 27</a:t>
            </a:r>
            <a:r>
              <a:rPr lang="en-US" baseline="30000" dirty="0"/>
              <a:t>th</a:t>
            </a:r>
            <a:r>
              <a:rPr lang="en-US" dirty="0"/>
              <a:t>, 2011, Egypt was disconnected from the Internet</a:t>
            </a:r>
          </a:p>
          <a:p>
            <a:pPr lvl="1"/>
            <a:r>
              <a:rPr lang="en-US" dirty="0"/>
              <a:t>2769/2903 networks withdrawn from BGP (95%)!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278" y="2770486"/>
            <a:ext cx="7003444" cy="37460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68268" y="6516514"/>
            <a:ext cx="43652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RIPEStat</a:t>
            </a:r>
            <a:r>
              <a:rPr lang="en-US" dirty="0"/>
              <a:t> - http://</a:t>
            </a:r>
            <a:r>
              <a:rPr lang="en-US" dirty="0" err="1"/>
              <a:t>stat.ripe.net/egypt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3009565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Egypt Incident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521" y="1367156"/>
            <a:ext cx="8905169" cy="39394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644306" y="6488668"/>
            <a:ext cx="50236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BGPMon</a:t>
            </a:r>
            <a:r>
              <a:rPr lang="en-US" dirty="0"/>
              <a:t> (http://</a:t>
            </a:r>
            <a:r>
              <a:rPr lang="en-US" dirty="0" err="1"/>
              <a:t>bgpmon.net/blog/?p</a:t>
            </a:r>
            <a:r>
              <a:rPr lang="en-US" dirty="0"/>
              <a:t>=480)</a:t>
            </a:r>
          </a:p>
        </p:txBody>
      </p:sp>
    </p:spTree>
    <p:extLst>
      <p:ext uri="{BB962C8B-B14F-4D97-AF65-F5344CB8AC3E}">
        <p14:creationId xmlns:p14="http://schemas.microsoft.com/office/powerpoint/2010/main" val="18977045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Pakistan </a:t>
            </a:r>
            <a:r>
              <a:rPr lang="en-US" dirty="0" err="1"/>
              <a:t>Youtube</a:t>
            </a:r>
            <a:r>
              <a:rPr lang="en-US" dirty="0"/>
              <a:t> incident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ym typeface="Wingdings"/>
              </a:rPr>
              <a:t>Youtube’s</a:t>
            </a:r>
            <a:r>
              <a:rPr lang="en-US" dirty="0">
                <a:sym typeface="Wingdings"/>
              </a:rPr>
              <a:t> has prefix 208.65.152.0/22</a:t>
            </a:r>
          </a:p>
          <a:p>
            <a:r>
              <a:rPr lang="en-US" dirty="0">
                <a:sym typeface="Wingdings"/>
              </a:rPr>
              <a:t>Pakistan’s government order </a:t>
            </a:r>
            <a:r>
              <a:rPr lang="en-US" dirty="0" err="1">
                <a:sym typeface="Wingdings"/>
              </a:rPr>
              <a:t>Youtube</a:t>
            </a:r>
            <a:r>
              <a:rPr lang="en-US" dirty="0">
                <a:sym typeface="Wingdings"/>
              </a:rPr>
              <a:t> blocked</a:t>
            </a:r>
          </a:p>
          <a:p>
            <a:r>
              <a:rPr lang="en-US" dirty="0">
                <a:sym typeface="Wingdings"/>
              </a:rPr>
              <a:t>Pakistan Telecom (AS 17557) announces </a:t>
            </a:r>
            <a:r>
              <a:rPr lang="en-US" dirty="0"/>
              <a:t>208.65.153.0/24 in the wrong direction (outwards!)</a:t>
            </a:r>
          </a:p>
          <a:p>
            <a:r>
              <a:rPr lang="en-US" dirty="0">
                <a:sym typeface="Wingdings"/>
              </a:rPr>
              <a:t>Longest prefix match caused worldwide outage</a:t>
            </a:r>
          </a:p>
          <a:p>
            <a:r>
              <a:rPr lang="en-US" dirty="0">
                <a:sym typeface="Wingdings"/>
                <a:hlinkClick r:id="rId3"/>
              </a:rPr>
              <a:t>http://www.youtube.com/watch?v=IzLPKuAOe50</a:t>
            </a:r>
            <a:r>
              <a:rPr lang="en-US" dirty="0">
                <a:sym typeface="Wingding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366555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Many other incidents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Spammers steal unused IP space to hide</a:t>
            </a:r>
          </a:p>
          <a:p>
            <a:pPr lvl="1"/>
            <a:r>
              <a:rPr lang="en-US" dirty="0"/>
              <a:t>Announce very short prefixes (e.g., /8). Why?</a:t>
            </a:r>
          </a:p>
          <a:p>
            <a:pPr lvl="1"/>
            <a:r>
              <a:rPr lang="en-US" dirty="0"/>
              <a:t>For a short amount of time</a:t>
            </a:r>
          </a:p>
          <a:p>
            <a:r>
              <a:rPr lang="en-US" dirty="0"/>
              <a:t>China incident, April 8</a:t>
            </a:r>
            <a:r>
              <a:rPr lang="en-US" baseline="30000" dirty="0"/>
              <a:t>th</a:t>
            </a:r>
            <a:r>
              <a:rPr lang="en-US" dirty="0"/>
              <a:t> 2010</a:t>
            </a:r>
          </a:p>
          <a:p>
            <a:pPr lvl="1"/>
            <a:r>
              <a:rPr lang="en-US" dirty="0"/>
              <a:t>China Telecom’s AS23724 generally announces 40 prefixes</a:t>
            </a:r>
          </a:p>
          <a:p>
            <a:pPr lvl="1"/>
            <a:r>
              <a:rPr lang="en-US" dirty="0"/>
              <a:t>On April 8</a:t>
            </a:r>
            <a:r>
              <a:rPr lang="en-US" baseline="30000" dirty="0"/>
              <a:t>th</a:t>
            </a:r>
            <a:r>
              <a:rPr lang="en-US" dirty="0"/>
              <a:t>, announced ~37,000 prefixes</a:t>
            </a:r>
          </a:p>
          <a:p>
            <a:pPr lvl="1"/>
            <a:r>
              <a:rPr lang="en-US" dirty="0"/>
              <a:t>About 10% leaked outside of China</a:t>
            </a:r>
          </a:p>
          <a:p>
            <a:pPr lvl="1"/>
            <a:r>
              <a:rPr lang="en-US" dirty="0"/>
              <a:t>Suddenly, going to </a:t>
            </a:r>
            <a:r>
              <a:rPr lang="en-US" dirty="0">
                <a:hlinkClick r:id="rId2"/>
              </a:rPr>
              <a:t>www.dell.com</a:t>
            </a:r>
            <a:r>
              <a:rPr lang="en-US" dirty="0"/>
              <a:t> might have you routing through AS23724!</a:t>
            </a:r>
          </a:p>
        </p:txBody>
      </p:sp>
    </p:spTree>
    <p:extLst>
      <p:ext uri="{BB962C8B-B14F-4D97-AF65-F5344CB8AC3E}">
        <p14:creationId xmlns:p14="http://schemas.microsoft.com/office/powerpoint/2010/main" val="123013168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Attacks on BGP Paths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Remove an AS from the path</a:t>
            </a:r>
          </a:p>
          <a:p>
            <a:pPr lvl="1"/>
            <a:r>
              <a:rPr lang="en-US" dirty="0"/>
              <a:t>E.g., 701 3715 88 -&gt; 701 88</a:t>
            </a:r>
          </a:p>
          <a:p>
            <a:r>
              <a:rPr lang="en-US" dirty="0"/>
              <a:t>Why?</a:t>
            </a:r>
          </a:p>
          <a:p>
            <a:pPr lvl="1"/>
            <a:r>
              <a:rPr lang="en-US" dirty="0"/>
              <a:t>Attract sources that would normally avoid AS 3715</a:t>
            </a:r>
          </a:p>
          <a:p>
            <a:pPr lvl="1"/>
            <a:r>
              <a:rPr lang="en-US" dirty="0"/>
              <a:t>Make path through you look more attractive</a:t>
            </a:r>
          </a:p>
          <a:p>
            <a:pPr lvl="1"/>
            <a:r>
              <a:rPr lang="en-US" dirty="0"/>
              <a:t>Make AS 88 look like it is closer to the core</a:t>
            </a:r>
          </a:p>
          <a:p>
            <a:pPr lvl="1"/>
            <a:r>
              <a:rPr lang="en-US" dirty="0"/>
              <a:t>Can fool loop detection!</a:t>
            </a:r>
          </a:p>
          <a:p>
            <a:r>
              <a:rPr lang="en-US" dirty="0"/>
              <a:t>May be hard to tell whether this is a lie</a:t>
            </a:r>
          </a:p>
          <a:p>
            <a:pPr lvl="1"/>
            <a:r>
              <a:rPr lang="en-US" dirty="0"/>
              <a:t>88 could indeed connect directly to 701!</a:t>
            </a:r>
          </a:p>
        </p:txBody>
      </p:sp>
    </p:spTree>
    <p:extLst>
      <p:ext uri="{BB962C8B-B14F-4D97-AF65-F5344CB8AC3E}">
        <p14:creationId xmlns:p14="http://schemas.microsoft.com/office/powerpoint/2010/main" val="266109147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Attacks on BGP Paths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Adding </a:t>
            </a:r>
            <a:r>
              <a:rPr lang="en-US" dirty="0" err="1"/>
              <a:t>ASes</a:t>
            </a:r>
            <a:r>
              <a:rPr lang="en-US" dirty="0"/>
              <a:t> to the path</a:t>
            </a:r>
          </a:p>
          <a:p>
            <a:pPr lvl="1"/>
            <a:r>
              <a:rPr lang="en-US" dirty="0"/>
              <a:t>E.g., 701 88 -&gt; 701 3715 88</a:t>
            </a:r>
          </a:p>
          <a:p>
            <a:r>
              <a:rPr lang="en-US" dirty="0"/>
              <a:t>Why? </a:t>
            </a:r>
          </a:p>
          <a:p>
            <a:pPr lvl="1"/>
            <a:r>
              <a:rPr lang="en-US" dirty="0"/>
              <a:t>Trigger loop detection in AS 3715</a:t>
            </a:r>
          </a:p>
          <a:p>
            <a:pPr lvl="2"/>
            <a:r>
              <a:rPr lang="en-US" dirty="0"/>
              <a:t>This would block unwanted traffic from AS 3715!</a:t>
            </a:r>
          </a:p>
          <a:p>
            <a:pPr lvl="1"/>
            <a:r>
              <a:rPr lang="en-US" dirty="0"/>
              <a:t>Make your AS look more connected</a:t>
            </a:r>
          </a:p>
          <a:p>
            <a:r>
              <a:rPr lang="en-US" dirty="0"/>
              <a:t>Who can tell this is a lie?</a:t>
            </a:r>
          </a:p>
          <a:p>
            <a:pPr lvl="1"/>
            <a:r>
              <a:rPr lang="en-US" dirty="0"/>
              <a:t>AS 3715 could, if it could see the route</a:t>
            </a:r>
          </a:p>
          <a:p>
            <a:pPr lvl="1"/>
            <a:r>
              <a:rPr lang="en-US" dirty="0"/>
              <a:t>AS 88 could, but would it really care?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699345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Attacks on BGP Paths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Adding </a:t>
            </a:r>
            <a:r>
              <a:rPr lang="en-US" dirty="0" err="1"/>
              <a:t>ASes</a:t>
            </a:r>
            <a:r>
              <a:rPr lang="en-US" dirty="0"/>
              <a:t> at the end of the path</a:t>
            </a:r>
          </a:p>
          <a:p>
            <a:pPr lvl="1"/>
            <a:r>
              <a:rPr lang="en-US" dirty="0"/>
              <a:t>E.g., 701 88 into 701 88 3</a:t>
            </a:r>
          </a:p>
          <a:p>
            <a:r>
              <a:rPr lang="en-US" dirty="0"/>
              <a:t>Why?</a:t>
            </a:r>
          </a:p>
          <a:p>
            <a:pPr lvl="1"/>
            <a:r>
              <a:rPr lang="en-US" dirty="0"/>
              <a:t>Evade detection for a bogus route (if added AS is legitimate owner of a prefix)</a:t>
            </a:r>
          </a:p>
          <a:p>
            <a:r>
              <a:rPr lang="en-US" dirty="0"/>
              <a:t>Hard to tell that the path is bogus!</a:t>
            </a:r>
          </a:p>
        </p:txBody>
      </p:sp>
      <p:graphicFrame>
        <p:nvGraphicFramePr>
          <p:cNvPr id="4" name="Object 6"/>
          <p:cNvGraphicFramePr>
            <a:graphicFrameLocks noChangeAspect="1"/>
          </p:cNvGraphicFramePr>
          <p:nvPr/>
        </p:nvGraphicFramePr>
        <p:xfrm>
          <a:off x="5278029" y="4735513"/>
          <a:ext cx="1905000" cy="1390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3" imgW="1905266" imgH="1390844" progId="MSPhotoEd.3">
                  <p:embed/>
                </p:oleObj>
              </mc:Choice>
              <mc:Fallback>
                <p:oleObj name="Photo Editor Photo" r:id="rId3" imgW="1905266" imgH="1390844" progId="MSPhotoEd.3">
                  <p:embed/>
                  <p:pic>
                    <p:nvPicPr>
                      <p:cNvPr id="4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8029" y="4735513"/>
                        <a:ext cx="1905000" cy="1390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7"/>
          <p:cNvGraphicFramePr>
            <a:graphicFrameLocks noChangeAspect="1"/>
          </p:cNvGraphicFramePr>
          <p:nvPr/>
        </p:nvGraphicFramePr>
        <p:xfrm>
          <a:off x="4033430" y="5810250"/>
          <a:ext cx="1114425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5" imgW="1905266" imgH="1390844" progId="MSPhotoEd.3">
                  <p:embed/>
                </p:oleObj>
              </mc:Choice>
              <mc:Fallback>
                <p:oleObj name="Photo Editor Photo" r:id="rId5" imgW="1905266" imgH="1390844" progId="MSPhotoEd.3">
                  <p:embed/>
                  <p:pic>
                    <p:nvPicPr>
                      <p:cNvPr id="5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3430" y="5810250"/>
                        <a:ext cx="1114425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930491" y="5197476"/>
            <a:ext cx="62786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Minion Pro"/>
                <a:cs typeface="Minion Pro"/>
              </a:rPr>
              <a:t>701</a:t>
            </a: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412842" y="6002339"/>
            <a:ext cx="48013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Minion Pro"/>
                <a:cs typeface="Minion Pro"/>
              </a:rPr>
              <a:t>88</a:t>
            </a:r>
          </a:p>
        </p:txBody>
      </p:sp>
      <p:sp>
        <p:nvSpPr>
          <p:cNvPr id="8" name="Line 13"/>
          <p:cNvSpPr>
            <a:spLocks noChangeShapeType="1"/>
          </p:cNvSpPr>
          <p:nvPr/>
        </p:nvSpPr>
        <p:spPr bwMode="auto">
          <a:xfrm flipV="1">
            <a:off x="5031967" y="5772150"/>
            <a:ext cx="652463" cy="23018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400">
              <a:latin typeface="Minion Pro"/>
              <a:cs typeface="Minion Pro"/>
            </a:endParaRPr>
          </a:p>
        </p:txBody>
      </p:sp>
      <p:graphicFrame>
        <p:nvGraphicFramePr>
          <p:cNvPr id="9" name="Object 16"/>
          <p:cNvGraphicFramePr>
            <a:graphicFrameLocks noChangeAspect="1"/>
          </p:cNvGraphicFramePr>
          <p:nvPr/>
        </p:nvGraphicFramePr>
        <p:xfrm>
          <a:off x="9142005" y="5541963"/>
          <a:ext cx="1114425" cy="812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hoto Editor Photo" r:id="rId6" imgW="1905266" imgH="1390844" progId="MSPhotoEd.3">
                  <p:embed/>
                </p:oleObj>
              </mc:Choice>
              <mc:Fallback>
                <p:oleObj name="Photo Editor Photo" r:id="rId6" imgW="1905266" imgH="1390844" progId="MSPhotoEd.3">
                  <p:embed/>
                  <p:pic>
                    <p:nvPicPr>
                      <p:cNvPr id="9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2005" y="5541963"/>
                        <a:ext cx="1114425" cy="812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9596030" y="5734051"/>
            <a:ext cx="33239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Minion Pro"/>
                <a:cs typeface="Minion Pro"/>
              </a:rPr>
              <a:t>3</a:t>
            </a:r>
          </a:p>
        </p:txBody>
      </p:sp>
      <p:sp>
        <p:nvSpPr>
          <p:cNvPr id="11" name="Text Box 18"/>
          <p:cNvSpPr txBox="1">
            <a:spLocks noChangeArrowheads="1"/>
          </p:cNvSpPr>
          <p:nvPr/>
        </p:nvSpPr>
        <p:spPr bwMode="auto">
          <a:xfrm>
            <a:off x="9065805" y="6270626"/>
            <a:ext cx="13834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>
                <a:latin typeface="Minion Pro"/>
                <a:cs typeface="Minion Pro"/>
              </a:rPr>
              <a:t>18.0.0.0/8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766605" y="5964239"/>
            <a:ext cx="138345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0000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latin typeface="Minion Pro"/>
                <a:cs typeface="Minion Pro"/>
              </a:rPr>
              <a:t>18.0.0.0/8</a:t>
            </a:r>
          </a:p>
        </p:txBody>
      </p:sp>
    </p:spTree>
    <p:extLst>
      <p:ext uri="{BB962C8B-B14F-4D97-AF65-F5344CB8AC3E}">
        <p14:creationId xmlns:p14="http://schemas.microsoft.com/office/powerpoint/2010/main" val="375355786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Solution: S-BGP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Based on a public key infrastructure</a:t>
            </a:r>
          </a:p>
          <a:p>
            <a:r>
              <a:rPr lang="en-US" dirty="0"/>
              <a:t>Address attestations</a:t>
            </a:r>
          </a:p>
          <a:p>
            <a:pPr lvl="1"/>
            <a:r>
              <a:rPr lang="en-US" dirty="0"/>
              <a:t>Claims the right to originate a prefix</a:t>
            </a:r>
          </a:p>
          <a:p>
            <a:pPr lvl="1"/>
            <a:r>
              <a:rPr lang="en-US" dirty="0"/>
              <a:t>Signed and distributed out of band</a:t>
            </a:r>
          </a:p>
          <a:p>
            <a:pPr lvl="1"/>
            <a:r>
              <a:rPr lang="en-US" dirty="0"/>
              <a:t>Checked through delegation chain from ICANN</a:t>
            </a:r>
          </a:p>
          <a:p>
            <a:r>
              <a:rPr lang="en-US" dirty="0"/>
              <a:t>Route attestations</a:t>
            </a:r>
          </a:p>
          <a:p>
            <a:pPr lvl="1"/>
            <a:r>
              <a:rPr lang="en-US" dirty="0"/>
              <a:t>Attribute in BGP update message</a:t>
            </a:r>
          </a:p>
          <a:p>
            <a:pPr lvl="1"/>
            <a:r>
              <a:rPr lang="en-US" dirty="0"/>
              <a:t>Signed by each AS as route along path</a:t>
            </a:r>
          </a:p>
          <a:p>
            <a:r>
              <a:rPr lang="en-US" dirty="0"/>
              <a:t>S-BGP can avoid</a:t>
            </a:r>
          </a:p>
          <a:p>
            <a:pPr lvl="1"/>
            <a:r>
              <a:rPr lang="en-US" dirty="0"/>
              <a:t>Prefix hijacking</a:t>
            </a:r>
          </a:p>
          <a:p>
            <a:pPr lvl="1"/>
            <a:r>
              <a:rPr lang="en-US" dirty="0"/>
              <a:t>Addition, removal, or reordering of intermediate </a:t>
            </a:r>
            <a:r>
              <a:rPr lang="en-US" dirty="0" err="1"/>
              <a:t>ASes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926615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S-BGP Deployment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Very challenging</a:t>
            </a:r>
          </a:p>
          <a:p>
            <a:pPr lvl="1"/>
            <a:r>
              <a:rPr lang="en-US" dirty="0"/>
              <a:t>PKI (RPKI)</a:t>
            </a:r>
          </a:p>
          <a:p>
            <a:pPr lvl="1"/>
            <a:r>
              <a:rPr lang="en-US" dirty="0"/>
              <a:t>Accurate address registries</a:t>
            </a:r>
          </a:p>
          <a:p>
            <a:pPr lvl="1"/>
            <a:r>
              <a:rPr lang="en-US" dirty="0"/>
              <a:t>Need to perform cryptographic operations on all path operations</a:t>
            </a:r>
          </a:p>
          <a:p>
            <a:pPr lvl="1"/>
            <a:r>
              <a:rPr lang="en-US" dirty="0"/>
              <a:t>Flag day almost impossible</a:t>
            </a:r>
          </a:p>
          <a:p>
            <a:pPr lvl="1"/>
            <a:r>
              <a:rPr lang="en-US" dirty="0"/>
              <a:t>Incremental deployment offers little incentive</a:t>
            </a:r>
          </a:p>
          <a:p>
            <a:r>
              <a:rPr lang="en-US" dirty="0"/>
              <a:t>But there is hope! [Goldberg et al, 2011]</a:t>
            </a:r>
          </a:p>
          <a:p>
            <a:pPr lvl="1"/>
            <a:r>
              <a:rPr lang="en-US" dirty="0"/>
              <a:t>Road to incremental deployment</a:t>
            </a:r>
          </a:p>
          <a:p>
            <a:pPr lvl="1"/>
            <a:r>
              <a:rPr lang="en-US" dirty="0">
                <a:solidFill>
                  <a:srgbClr val="FFCC33"/>
                </a:solidFill>
              </a:rPr>
              <a:t>Change rules to break ties for secure paths</a:t>
            </a:r>
          </a:p>
          <a:p>
            <a:pPr lvl="1"/>
            <a:r>
              <a:rPr lang="en-US" dirty="0"/>
              <a:t>If a few top Tier-1 ISPs </a:t>
            </a:r>
          </a:p>
          <a:p>
            <a:pPr lvl="2"/>
            <a:r>
              <a:rPr lang="en-US" dirty="0"/>
              <a:t>Plus their respective stub clients deploy simplified version (just sign, not validate)</a:t>
            </a:r>
          </a:p>
          <a:p>
            <a:pPr lvl="2"/>
            <a:r>
              <a:rPr lang="en-US" dirty="0"/>
              <a:t> Gains in traffic =&gt; $ =&gt; adoption!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903167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F45E80-BFEC-0D40-97F1-3FD79DA092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7B2F1-463C-684B-A9FF-A72D115AF0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86617D-9BE2-5742-B3E5-2AC2A72051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700" y="1744664"/>
            <a:ext cx="9626600" cy="438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693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16">
            <a:extLst>
              <a:ext uri="{FF2B5EF4-FFF2-40B4-BE49-F238E27FC236}">
                <a16:creationId xmlns:a16="http://schemas.microsoft.com/office/drawing/2014/main" id="{3F3CB33B-6CAB-083D-D4E8-D87FD792EBB3}"/>
              </a:ext>
            </a:extLst>
          </p:cNvPr>
          <p:cNvSpPr/>
          <p:nvPr/>
        </p:nvSpPr>
        <p:spPr>
          <a:xfrm>
            <a:off x="3151180" y="1475102"/>
            <a:ext cx="1101640" cy="1101640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B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85A2749-3225-0ED9-6CCE-689EEBF46943}"/>
              </a:ext>
            </a:extLst>
          </p:cNvPr>
          <p:cNvSpPr/>
          <p:nvPr/>
        </p:nvSpPr>
        <p:spPr>
          <a:xfrm>
            <a:off x="2210870" y="2476683"/>
            <a:ext cx="1101640" cy="1101640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A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89212A3-C7C5-C974-F16D-AF9B6716C7C4}"/>
              </a:ext>
            </a:extLst>
          </p:cNvPr>
          <p:cNvSpPr/>
          <p:nvPr/>
        </p:nvSpPr>
        <p:spPr>
          <a:xfrm>
            <a:off x="4252820" y="2729142"/>
            <a:ext cx="1101640" cy="1101640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C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2A999E7-E8DC-9D60-7B3A-7A364D74DF81}"/>
              </a:ext>
            </a:extLst>
          </p:cNvPr>
          <p:cNvSpPr/>
          <p:nvPr/>
        </p:nvSpPr>
        <p:spPr>
          <a:xfrm>
            <a:off x="5759926" y="1566906"/>
            <a:ext cx="504918" cy="504918"/>
          </a:xfrm>
          <a:prstGeom prst="ellipse">
            <a:avLst/>
          </a:prstGeom>
          <a:solidFill>
            <a:srgbClr val="FFCC33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2000" dirty="0">
                <a:solidFill>
                  <a:schemeClr val="bg1"/>
                </a:solidFill>
                <a:latin typeface="Avenir Book" panose="02000503020000020003" pitchFamily="2" charset="0"/>
                <a:cs typeface="Minion Pro"/>
              </a:rPr>
              <a:t>X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C21E406-32ED-4374-5EC7-553C9C286DCA}"/>
              </a:ext>
            </a:extLst>
          </p:cNvPr>
          <p:cNvSpPr/>
          <p:nvPr/>
        </p:nvSpPr>
        <p:spPr>
          <a:xfrm>
            <a:off x="6086329" y="3027503"/>
            <a:ext cx="504918" cy="504918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Q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229C8CC4-8F97-6E32-E18B-2FE5256A6364}"/>
              </a:ext>
            </a:extLst>
          </p:cNvPr>
          <p:cNvSpPr/>
          <p:nvPr/>
        </p:nvSpPr>
        <p:spPr>
          <a:xfrm>
            <a:off x="1093830" y="2729142"/>
            <a:ext cx="504918" cy="504918"/>
          </a:xfrm>
          <a:prstGeom prst="ellipse">
            <a:avLst/>
          </a:prstGeom>
          <a:solidFill>
            <a:srgbClr val="20A6F5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 anchor="ctr"/>
          <a:lstStyle/>
          <a:p>
            <a:r>
              <a:rPr lang="en-US" sz="2000" dirty="0">
                <a:solidFill>
                  <a:schemeClr val="tx1"/>
                </a:solidFill>
                <a:latin typeface="Avenir Book" panose="02000503020000020003" pitchFamily="2" charset="0"/>
                <a:cs typeface="Minion Pro"/>
              </a:rPr>
              <a:t>Z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1E3B81D-A96A-F24B-734E-29CF04A80723}"/>
              </a:ext>
            </a:extLst>
          </p:cNvPr>
          <p:cNvCxnSpPr>
            <a:stCxn id="22" idx="6"/>
            <a:endCxn id="18" idx="2"/>
          </p:cNvCxnSpPr>
          <p:nvPr/>
        </p:nvCxnSpPr>
        <p:spPr>
          <a:xfrm>
            <a:off x="1598748" y="2981601"/>
            <a:ext cx="612122" cy="45902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AB77F34-00E5-AF61-160E-B6707D1593C0}"/>
              </a:ext>
            </a:extLst>
          </p:cNvPr>
          <p:cNvCxnSpPr>
            <a:stCxn id="18" idx="7"/>
            <a:endCxn id="17" idx="3"/>
          </p:cNvCxnSpPr>
          <p:nvPr/>
        </p:nvCxnSpPr>
        <p:spPr>
          <a:xfrm rot="5400000" flipH="1" flipV="1">
            <a:off x="3120545" y="2446047"/>
            <a:ext cx="222603" cy="161332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F0AC1401-00C6-D822-47CF-254D77D98DE4}"/>
              </a:ext>
            </a:extLst>
          </p:cNvPr>
          <p:cNvCxnSpPr>
            <a:stCxn id="18" idx="6"/>
            <a:endCxn id="19" idx="2"/>
          </p:cNvCxnSpPr>
          <p:nvPr/>
        </p:nvCxnSpPr>
        <p:spPr>
          <a:xfrm>
            <a:off x="3312510" y="3027504"/>
            <a:ext cx="940310" cy="252459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ACF633E-FB1A-DA83-EA6F-A821F2B50981}"/>
              </a:ext>
            </a:extLst>
          </p:cNvPr>
          <p:cNvCxnSpPr>
            <a:stCxn id="19" idx="1"/>
            <a:endCxn id="17" idx="5"/>
          </p:cNvCxnSpPr>
          <p:nvPr/>
        </p:nvCxnSpPr>
        <p:spPr>
          <a:xfrm rot="16200000" flipV="1">
            <a:off x="4015289" y="2491611"/>
            <a:ext cx="475062" cy="322662"/>
          </a:xfrm>
          <a:prstGeom prst="line">
            <a:avLst/>
          </a:prstGeom>
          <a:ln w="285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5FEC71A-3E32-6EAE-3056-C378A51D8486}"/>
              </a:ext>
            </a:extLst>
          </p:cNvPr>
          <p:cNvCxnSpPr>
            <a:stCxn id="17" idx="6"/>
            <a:endCxn id="20" idx="2"/>
          </p:cNvCxnSpPr>
          <p:nvPr/>
        </p:nvCxnSpPr>
        <p:spPr>
          <a:xfrm flipV="1">
            <a:off x="4252820" y="1819366"/>
            <a:ext cx="1507106" cy="206557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9B49183-0783-FE04-AD15-ECBE7AEB1292}"/>
              </a:ext>
            </a:extLst>
          </p:cNvPr>
          <p:cNvCxnSpPr>
            <a:stCxn id="19" idx="7"/>
            <a:endCxn id="20" idx="3"/>
          </p:cNvCxnSpPr>
          <p:nvPr/>
        </p:nvCxnSpPr>
        <p:spPr>
          <a:xfrm rot="5400000" flipH="1" flipV="1">
            <a:off x="5067204" y="2123808"/>
            <a:ext cx="892593" cy="640741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A4D520A-EDA2-8C5F-623C-E7DFC863E259}"/>
              </a:ext>
            </a:extLst>
          </p:cNvPr>
          <p:cNvCxnSpPr>
            <a:stCxn id="19" idx="6"/>
            <a:endCxn id="21" idx="2"/>
          </p:cNvCxnSpPr>
          <p:nvPr/>
        </p:nvCxnSpPr>
        <p:spPr>
          <a:xfrm>
            <a:off x="5354461" y="3279962"/>
            <a:ext cx="731869" cy="1588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52E08A9-7A80-B287-EAF5-2E0E6D5A48BE}"/>
              </a:ext>
            </a:extLst>
          </p:cNvPr>
          <p:cNvCxnSpPr>
            <a:cxnSpLocks/>
            <a:stCxn id="21" idx="0"/>
            <a:endCxn id="20" idx="4"/>
          </p:cNvCxnSpPr>
          <p:nvPr/>
        </p:nvCxnSpPr>
        <p:spPr>
          <a:xfrm flipH="1" flipV="1">
            <a:off x="6012385" y="2071824"/>
            <a:ext cx="326403" cy="955679"/>
          </a:xfrm>
          <a:prstGeom prst="line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1EDE9816-839A-F8D0-161C-79B695FE4A82}"/>
              </a:ext>
            </a:extLst>
          </p:cNvPr>
          <p:cNvSpPr txBox="1"/>
          <p:nvPr/>
        </p:nvSpPr>
        <p:spPr>
          <a:xfrm>
            <a:off x="405807" y="5005672"/>
            <a:ext cx="783413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venir Book" charset="0"/>
                <a:ea typeface="Avenir Book" charset="0"/>
                <a:cs typeface="Avenir Book" charset="0"/>
              </a:rPr>
              <a:t>X has neighbors B, C, Q.</a:t>
            </a:r>
          </a:p>
          <a:p>
            <a:endParaRPr lang="en-US" sz="2400" dirty="0">
              <a:latin typeface="Avenir Book" charset="0"/>
              <a:ea typeface="Avenir Book" charset="0"/>
              <a:cs typeface="Avenir Book" charset="0"/>
            </a:endParaRPr>
          </a:p>
          <a:p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What routes might X </a:t>
            </a:r>
            <a:r>
              <a:rPr lang="en-US" sz="2800" u="sng" dirty="0">
                <a:latin typeface="Avenir Book" charset="0"/>
                <a:ea typeface="Avenir Book" charset="0"/>
                <a:cs typeface="Avenir Book" charset="0"/>
              </a:rPr>
              <a:t>NOT</a:t>
            </a:r>
            <a:r>
              <a:rPr lang="en-US" sz="2800" dirty="0">
                <a:latin typeface="Avenir Book" charset="0"/>
                <a:ea typeface="Avenir Book" charset="0"/>
                <a:cs typeface="Avenir Book" charset="0"/>
              </a:rPr>
              <a:t> want to tell B?  Why?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C53D9D0-4E0B-B9B0-151B-A62127C4D784}"/>
              </a:ext>
            </a:extLst>
          </p:cNvPr>
          <p:cNvSpPr txBox="1"/>
          <p:nvPr/>
        </p:nvSpPr>
        <p:spPr>
          <a:xfrm>
            <a:off x="277092" y="328834"/>
            <a:ext cx="21980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venir Book" charset="0"/>
                <a:ea typeface="Avenir Book" charset="0"/>
                <a:cs typeface="Avenir Book" charset="0"/>
              </a:rPr>
              <a:t>Now:  BGP</a:t>
            </a:r>
          </a:p>
        </p:txBody>
      </p:sp>
      <p:graphicFrame>
        <p:nvGraphicFramePr>
          <p:cNvPr id="36" name="Content Placeholder 5">
            <a:extLst>
              <a:ext uri="{FF2B5EF4-FFF2-40B4-BE49-F238E27FC236}">
                <a16:creationId xmlns:a16="http://schemas.microsoft.com/office/drawing/2014/main" id="{4948E370-7460-B1D1-29A6-053AA68B5F3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23012289"/>
              </p:ext>
            </p:extLst>
          </p:nvPr>
        </p:nvGraphicFramePr>
        <p:xfrm>
          <a:off x="7939182" y="1566906"/>
          <a:ext cx="3781051" cy="28284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5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722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02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0983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Network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Next Hop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Path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73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--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(Origin)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1378231"/>
                  </a:ext>
                </a:extLst>
              </a:tr>
              <a:tr h="3573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73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73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Q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Q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73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B 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239592"/>
                  </a:ext>
                </a:extLst>
              </a:tr>
              <a:tr h="357396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…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venir Book" panose="02000503020000020003" pitchFamily="2" charset="0"/>
                          <a:cs typeface="Minion Pro"/>
                        </a:rPr>
                        <a:t>…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2348259"/>
                  </a:ext>
                </a:extLst>
              </a:tr>
            </a:tbl>
          </a:graphicData>
        </a:graphic>
      </p:graphicFrame>
      <p:sp>
        <p:nvSpPr>
          <p:cNvPr id="37" name="TextBox 36">
            <a:extLst>
              <a:ext uri="{FF2B5EF4-FFF2-40B4-BE49-F238E27FC236}">
                <a16:creationId xmlns:a16="http://schemas.microsoft.com/office/drawing/2014/main" id="{C308813F-0597-2FCB-8ADD-E5652E5467E5}"/>
              </a:ext>
            </a:extLst>
          </p:cNvPr>
          <p:cNvSpPr txBox="1"/>
          <p:nvPr/>
        </p:nvSpPr>
        <p:spPr>
          <a:xfrm>
            <a:off x="7898824" y="1197574"/>
            <a:ext cx="1965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venir Book" charset="0"/>
                <a:ea typeface="Avenir Book" charset="0"/>
                <a:cs typeface="Avenir Book" charset="0"/>
              </a:rPr>
              <a:t>X’s table (subset):</a:t>
            </a:r>
          </a:p>
        </p:txBody>
      </p:sp>
    </p:spTree>
    <p:extLst>
      <p:ext uri="{BB962C8B-B14F-4D97-AF65-F5344CB8AC3E}">
        <p14:creationId xmlns:p14="http://schemas.microsoft.com/office/powerpoint/2010/main" val="766506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Plane Attacks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Routers/</a:t>
            </a:r>
            <a:r>
              <a:rPr lang="en-US" dirty="0" err="1"/>
              <a:t>ASes</a:t>
            </a:r>
            <a:r>
              <a:rPr lang="en-US" dirty="0"/>
              <a:t> can advertise one route, but not necessarily follow it! </a:t>
            </a:r>
          </a:p>
          <a:p>
            <a:r>
              <a:rPr lang="en-US" dirty="0"/>
              <a:t>May drop packets</a:t>
            </a:r>
          </a:p>
          <a:p>
            <a:pPr lvl="1"/>
            <a:r>
              <a:rPr lang="en-US" dirty="0"/>
              <a:t>Or a fraction of packets</a:t>
            </a:r>
          </a:p>
          <a:p>
            <a:pPr lvl="1"/>
            <a:r>
              <a:rPr lang="en-US" dirty="0"/>
              <a:t>What if you just slow down some traffic?</a:t>
            </a:r>
          </a:p>
          <a:p>
            <a:r>
              <a:rPr lang="en-US" dirty="0"/>
              <a:t>Can send packets in a different direction</a:t>
            </a:r>
          </a:p>
          <a:p>
            <a:pPr lvl="1"/>
            <a:r>
              <a:rPr lang="en-US" dirty="0"/>
              <a:t>Impersonation attack</a:t>
            </a:r>
          </a:p>
          <a:p>
            <a:pPr lvl="1"/>
            <a:r>
              <a:rPr lang="en-US" dirty="0"/>
              <a:t>Snooping attack</a:t>
            </a:r>
          </a:p>
          <a:p>
            <a:r>
              <a:rPr lang="en-US" dirty="0"/>
              <a:t>How to detect?</a:t>
            </a:r>
          </a:p>
          <a:p>
            <a:pPr lvl="1"/>
            <a:r>
              <a:rPr lang="en-US" dirty="0"/>
              <a:t>Congestion or an attack?</a:t>
            </a:r>
          </a:p>
          <a:p>
            <a:pPr lvl="1"/>
            <a:r>
              <a:rPr lang="en-US" dirty="0"/>
              <a:t>Can let ping/</a:t>
            </a:r>
            <a:r>
              <a:rPr lang="en-US" dirty="0" err="1"/>
              <a:t>traceroute</a:t>
            </a:r>
            <a:r>
              <a:rPr lang="en-US" dirty="0"/>
              <a:t> packets go through</a:t>
            </a:r>
          </a:p>
          <a:p>
            <a:pPr lvl="1"/>
            <a:r>
              <a:rPr lang="en-US" dirty="0"/>
              <a:t>End-to-end checks?</a:t>
            </a:r>
          </a:p>
          <a:p>
            <a:r>
              <a:rPr lang="en-US" dirty="0"/>
              <a:t>Harder to pull off, as you need control of a router</a:t>
            </a:r>
          </a:p>
        </p:txBody>
      </p:sp>
    </p:spTree>
    <p:extLst>
      <p:ext uri="{BB962C8B-B14F-4D97-AF65-F5344CB8AC3E}">
        <p14:creationId xmlns:p14="http://schemas.microsoft.com/office/powerpoint/2010/main" val="242074191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BGP Recap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Key protocol that holds Internet routing together</a:t>
            </a:r>
          </a:p>
          <a:p>
            <a:r>
              <a:rPr lang="en-US" dirty="0"/>
              <a:t>Path Vector Protocol among Autonomous Systems</a:t>
            </a:r>
          </a:p>
          <a:p>
            <a:r>
              <a:rPr lang="en-US" dirty="0"/>
              <a:t>Policy, feasibility first; non-optimal routes</a:t>
            </a:r>
          </a:p>
          <a:p>
            <a:r>
              <a:rPr lang="en-US" dirty="0"/>
              <a:t>Important security problems</a:t>
            </a:r>
          </a:p>
        </p:txBody>
      </p:sp>
    </p:spTree>
    <p:extLst>
      <p:ext uri="{BB962C8B-B14F-4D97-AF65-F5344CB8AC3E}">
        <p14:creationId xmlns:p14="http://schemas.microsoft.com/office/powerpoint/2010/main" val="415793735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Class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Network layer </a:t>
            </a:r>
            <a:r>
              <a:rPr lang="en-US"/>
              <a:t>wrap 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54930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BGP State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BGP speaker conceptually maintains 3 sets of state</a:t>
            </a:r>
          </a:p>
          <a:p>
            <a:r>
              <a:rPr lang="en-US" dirty="0" err="1"/>
              <a:t>Adj</a:t>
            </a:r>
            <a:r>
              <a:rPr lang="en-US" dirty="0"/>
              <a:t>-RIB-In</a:t>
            </a:r>
          </a:p>
          <a:p>
            <a:pPr lvl="1"/>
            <a:r>
              <a:rPr lang="en-US" dirty="0"/>
              <a:t>“Adjacent Routing Information Base, Incoming”</a:t>
            </a:r>
          </a:p>
          <a:p>
            <a:pPr lvl="1"/>
            <a:r>
              <a:rPr lang="en-US" dirty="0"/>
              <a:t>Unprocessed routes learned from other BGP speakers</a:t>
            </a:r>
          </a:p>
          <a:p>
            <a:r>
              <a:rPr lang="en-US" dirty="0"/>
              <a:t>Loc-RIB</a:t>
            </a:r>
          </a:p>
          <a:p>
            <a:pPr lvl="1"/>
            <a:r>
              <a:rPr lang="en-US" dirty="0"/>
              <a:t>Contains routes from </a:t>
            </a:r>
            <a:r>
              <a:rPr lang="en-US" dirty="0" err="1"/>
              <a:t>Adj</a:t>
            </a:r>
            <a:r>
              <a:rPr lang="en-US" dirty="0"/>
              <a:t>-RIB-In selected by policy</a:t>
            </a:r>
          </a:p>
          <a:p>
            <a:pPr lvl="1"/>
            <a:r>
              <a:rPr lang="en-US" dirty="0"/>
              <a:t>Must know how to reach first hop</a:t>
            </a:r>
          </a:p>
          <a:p>
            <a:r>
              <a:rPr lang="en-US" dirty="0" err="1"/>
              <a:t>Adj</a:t>
            </a:r>
            <a:r>
              <a:rPr lang="en-US" dirty="0"/>
              <a:t>-RIB-Out</a:t>
            </a:r>
          </a:p>
          <a:p>
            <a:pPr lvl="1"/>
            <a:r>
              <a:rPr lang="en-US" dirty="0"/>
              <a:t>Subset of Loc-RIB to be advertised to peer speakers</a:t>
            </a:r>
          </a:p>
          <a:p>
            <a:pPr lvl="1"/>
            <a:r>
              <a:rPr lang="en-US" dirty="0"/>
              <a:t>Can be different for each peer</a:t>
            </a:r>
          </a:p>
        </p:txBody>
      </p:sp>
    </p:spTree>
    <p:extLst>
      <p:ext uri="{BB962C8B-B14F-4D97-AF65-F5344CB8AC3E}">
        <p14:creationId xmlns:p14="http://schemas.microsoft.com/office/powerpoint/2010/main" val="253708444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C092F0-89B9-1644-9EDF-5D7B1F6EC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BGP 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9BD79-A7B1-0D46-AEBE-C2F1E31842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11400" y="1509686"/>
            <a:ext cx="7569200" cy="680952"/>
          </a:xfrm>
        </p:spPr>
        <p:txBody>
          <a:bodyPr anchor="t"/>
          <a:lstStyle/>
          <a:p>
            <a:pPr marL="0" indent="0" algn="ctr">
              <a:buNone/>
            </a:pPr>
            <a:r>
              <a:rPr lang="en-US" dirty="0" err="1"/>
              <a:t>RIBIn</a:t>
            </a:r>
            <a:r>
              <a:rPr lang="en-US" dirty="0"/>
              <a:t> </a:t>
            </a:r>
            <a:r>
              <a:rPr lang="en-US" b="0" dirty="0"/>
              <a:t>⊃ </a:t>
            </a:r>
            <a:r>
              <a:rPr lang="en-US" dirty="0" err="1"/>
              <a:t>LocRIB</a:t>
            </a:r>
            <a:r>
              <a:rPr lang="en-US" b="0" dirty="0"/>
              <a:t> ⊃ </a:t>
            </a:r>
            <a:r>
              <a:rPr lang="en-US" dirty="0" err="1"/>
              <a:t>RIBOut</a:t>
            </a:r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E5BBB43-C01A-654E-943C-6AA13588BC62}"/>
              </a:ext>
            </a:extLst>
          </p:cNvPr>
          <p:cNvGrpSpPr/>
          <p:nvPr/>
        </p:nvGrpSpPr>
        <p:grpSpPr>
          <a:xfrm>
            <a:off x="3486369" y="2199446"/>
            <a:ext cx="624338" cy="633656"/>
            <a:chOff x="622300" y="3714750"/>
            <a:chExt cx="850900" cy="863600"/>
          </a:xfrm>
          <a:solidFill>
            <a:schemeClr val="tx1"/>
          </a:solidFill>
        </p:grpSpPr>
        <p:sp>
          <p:nvSpPr>
            <p:cNvPr id="7" name="Vertical Scroll 6">
              <a:extLst>
                <a:ext uri="{FF2B5EF4-FFF2-40B4-BE49-F238E27FC236}">
                  <a16:creationId xmlns:a16="http://schemas.microsoft.com/office/drawing/2014/main" id="{A562B2EC-83A7-1344-8A5F-BEBEE06AE151}"/>
                </a:ext>
              </a:extLst>
            </p:cNvPr>
            <p:cNvSpPr/>
            <p:nvPr/>
          </p:nvSpPr>
          <p:spPr>
            <a:xfrm rot="10800000">
              <a:off x="622300" y="3714750"/>
              <a:ext cx="850900" cy="863600"/>
            </a:xfrm>
            <a:prstGeom prst="verticalScroll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F288553-BC5C-5D4A-B9F2-A45E38A2131E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3873500"/>
              <a:ext cx="511175" cy="0"/>
            </a:xfrm>
            <a:prstGeom prst="line">
              <a:avLst/>
            </a:prstGeom>
            <a:grpFill/>
            <a:ln w="9525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BD1B1E4-E4A9-4640-96AD-155D7E75CAF2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3927475"/>
              <a:ext cx="511175" cy="0"/>
            </a:xfrm>
            <a:prstGeom prst="line">
              <a:avLst/>
            </a:prstGeom>
            <a:grpFill/>
            <a:ln w="9525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5BD8A6F-0C6B-0E46-B1CE-7375C38FFC1C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3981450"/>
              <a:ext cx="511175" cy="0"/>
            </a:xfrm>
            <a:prstGeom prst="line">
              <a:avLst/>
            </a:prstGeom>
            <a:grpFill/>
            <a:ln w="9525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D0BC0DC-0FBD-754E-AC67-62CB3A99AC86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4035425"/>
              <a:ext cx="511175" cy="0"/>
            </a:xfrm>
            <a:prstGeom prst="line">
              <a:avLst/>
            </a:prstGeom>
            <a:grpFill/>
            <a:ln w="9525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5BEB200-5DC6-2149-AE96-57E5CE57F2F7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4089400"/>
              <a:ext cx="511175" cy="0"/>
            </a:xfrm>
            <a:prstGeom prst="line">
              <a:avLst/>
            </a:prstGeom>
            <a:grpFill/>
            <a:ln w="9525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D276D85-622C-5549-B374-F05CD1AD7604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4143375"/>
              <a:ext cx="511175" cy="0"/>
            </a:xfrm>
            <a:prstGeom prst="line">
              <a:avLst/>
            </a:prstGeom>
            <a:grpFill/>
            <a:ln w="9525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7B2C9F8-C366-A94B-92E7-7CD992A0A0B5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4197350"/>
              <a:ext cx="511175" cy="0"/>
            </a:xfrm>
            <a:prstGeom prst="line">
              <a:avLst/>
            </a:prstGeom>
            <a:grpFill/>
            <a:ln w="9525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86EA542-DAAD-754F-A197-16C445888817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4251325"/>
              <a:ext cx="511175" cy="0"/>
            </a:xfrm>
            <a:prstGeom prst="line">
              <a:avLst/>
            </a:prstGeom>
            <a:grpFill/>
            <a:ln w="9525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6024651-3522-5A41-B94D-531F157A8570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4305300"/>
              <a:ext cx="511175" cy="0"/>
            </a:xfrm>
            <a:prstGeom prst="line">
              <a:avLst/>
            </a:prstGeom>
            <a:grpFill/>
            <a:ln w="9525"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DBCF923-B19C-8245-9231-909A835ACB95}"/>
              </a:ext>
            </a:extLst>
          </p:cNvPr>
          <p:cNvGrpSpPr/>
          <p:nvPr/>
        </p:nvGrpSpPr>
        <p:grpSpPr>
          <a:xfrm>
            <a:off x="3228997" y="3184430"/>
            <a:ext cx="624338" cy="633656"/>
            <a:chOff x="622300" y="3714750"/>
            <a:chExt cx="850900" cy="863600"/>
          </a:xfrm>
          <a:solidFill>
            <a:schemeClr val="tx1"/>
          </a:solidFill>
        </p:grpSpPr>
        <p:sp>
          <p:nvSpPr>
            <p:cNvPr id="43" name="Vertical Scroll 42">
              <a:extLst>
                <a:ext uri="{FF2B5EF4-FFF2-40B4-BE49-F238E27FC236}">
                  <a16:creationId xmlns:a16="http://schemas.microsoft.com/office/drawing/2014/main" id="{4863CBBF-AE59-CB4F-83A0-67E92C51C1C4}"/>
                </a:ext>
              </a:extLst>
            </p:cNvPr>
            <p:cNvSpPr/>
            <p:nvPr/>
          </p:nvSpPr>
          <p:spPr>
            <a:xfrm rot="10800000">
              <a:off x="622300" y="3714750"/>
              <a:ext cx="850900" cy="863600"/>
            </a:xfrm>
            <a:prstGeom prst="verticalScroll">
              <a:avLst/>
            </a:prstGeom>
            <a:grpFill/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EDC74218-2A59-9D47-A448-BAEC4C9EFBA4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3873500"/>
              <a:ext cx="511175" cy="0"/>
            </a:xfrm>
            <a:prstGeom prst="line">
              <a:avLst/>
            </a:prstGeom>
            <a:grpFill/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DF34B655-9B45-7E49-AA43-F846444E6064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3927475"/>
              <a:ext cx="511175" cy="0"/>
            </a:xfrm>
            <a:prstGeom prst="line">
              <a:avLst/>
            </a:prstGeom>
            <a:grpFill/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6D60088-9F19-A944-8D64-A7C1D9E4E952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3981450"/>
              <a:ext cx="511175" cy="0"/>
            </a:xfrm>
            <a:prstGeom prst="line">
              <a:avLst/>
            </a:prstGeom>
            <a:grpFill/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88874CB-FC71-BF41-867E-DC5F82049A09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4035425"/>
              <a:ext cx="511175" cy="0"/>
            </a:xfrm>
            <a:prstGeom prst="line">
              <a:avLst/>
            </a:prstGeom>
            <a:grpFill/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44907CB6-7CB5-3148-B2DF-DEB37C230D10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4089400"/>
              <a:ext cx="511175" cy="0"/>
            </a:xfrm>
            <a:prstGeom prst="line">
              <a:avLst/>
            </a:prstGeom>
            <a:grpFill/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7D76B01E-B340-E645-9197-0C13CDBBC344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4143375"/>
              <a:ext cx="511175" cy="0"/>
            </a:xfrm>
            <a:prstGeom prst="line">
              <a:avLst/>
            </a:prstGeom>
            <a:grpFill/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58B8B5C4-704F-B342-890C-931174320063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4197350"/>
              <a:ext cx="511175" cy="0"/>
            </a:xfrm>
            <a:prstGeom prst="line">
              <a:avLst/>
            </a:prstGeom>
            <a:grpFill/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C20F6A70-54BA-A74D-8610-28FFBAA76469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4251325"/>
              <a:ext cx="511175" cy="0"/>
            </a:xfrm>
            <a:prstGeom prst="line">
              <a:avLst/>
            </a:prstGeom>
            <a:grpFill/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29EF4A5A-AA64-7242-A506-30D5F3A4AEF0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4305300"/>
              <a:ext cx="511175" cy="0"/>
            </a:xfrm>
            <a:prstGeom prst="line">
              <a:avLst/>
            </a:prstGeom>
            <a:grpFill/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636432D0-F84D-2445-ACF1-EB6E36F85D17}"/>
              </a:ext>
            </a:extLst>
          </p:cNvPr>
          <p:cNvGrpSpPr/>
          <p:nvPr/>
        </p:nvGrpSpPr>
        <p:grpSpPr>
          <a:xfrm>
            <a:off x="3537671" y="4276241"/>
            <a:ext cx="624338" cy="633656"/>
            <a:chOff x="622300" y="3714750"/>
            <a:chExt cx="850900" cy="863600"/>
          </a:xfrm>
          <a:solidFill>
            <a:schemeClr val="tx1"/>
          </a:solidFill>
        </p:grpSpPr>
        <p:sp>
          <p:nvSpPr>
            <p:cNvPr id="54" name="Vertical Scroll 53">
              <a:extLst>
                <a:ext uri="{FF2B5EF4-FFF2-40B4-BE49-F238E27FC236}">
                  <a16:creationId xmlns:a16="http://schemas.microsoft.com/office/drawing/2014/main" id="{3487EF54-4F14-084C-94B9-BAC1D939B8F0}"/>
                </a:ext>
              </a:extLst>
            </p:cNvPr>
            <p:cNvSpPr/>
            <p:nvPr/>
          </p:nvSpPr>
          <p:spPr>
            <a:xfrm rot="10800000">
              <a:off x="622300" y="3714750"/>
              <a:ext cx="850900" cy="863600"/>
            </a:xfrm>
            <a:prstGeom prst="verticalScroll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6700E034-823E-DD41-B0AA-FB0B1229EE6F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3873500"/>
              <a:ext cx="511175" cy="0"/>
            </a:xfrm>
            <a:prstGeom prst="line">
              <a:avLst/>
            </a:prstGeom>
            <a:grpFill/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68D5001-2775-FE4A-90B9-74D4CFF46853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3927475"/>
              <a:ext cx="511175" cy="0"/>
            </a:xfrm>
            <a:prstGeom prst="line">
              <a:avLst/>
            </a:prstGeom>
            <a:grpFill/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7DB868E-F50E-2F4A-B11E-C7D93803FFA8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3981450"/>
              <a:ext cx="511175" cy="0"/>
            </a:xfrm>
            <a:prstGeom prst="line">
              <a:avLst/>
            </a:prstGeom>
            <a:grpFill/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50F537FE-3B02-BD48-8BAB-E73DB4EBEC8A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4035425"/>
              <a:ext cx="511175" cy="0"/>
            </a:xfrm>
            <a:prstGeom prst="line">
              <a:avLst/>
            </a:prstGeom>
            <a:grpFill/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D97EE7A-609F-AA41-B7DF-7F91628EEF84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4089400"/>
              <a:ext cx="511175" cy="0"/>
            </a:xfrm>
            <a:prstGeom prst="line">
              <a:avLst/>
            </a:prstGeom>
            <a:grpFill/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B4FAB58D-1975-6C42-A6A8-9CAB81F332D6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4143375"/>
              <a:ext cx="511175" cy="0"/>
            </a:xfrm>
            <a:prstGeom prst="line">
              <a:avLst/>
            </a:prstGeom>
            <a:grpFill/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694DDF08-1A52-F848-8FE3-707018E74C6A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4197350"/>
              <a:ext cx="511175" cy="0"/>
            </a:xfrm>
            <a:prstGeom prst="line">
              <a:avLst/>
            </a:prstGeom>
            <a:grpFill/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47F267D2-CDB0-0D49-B0DA-65A6E5900611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4251325"/>
              <a:ext cx="511175" cy="0"/>
            </a:xfrm>
            <a:prstGeom prst="line">
              <a:avLst/>
            </a:prstGeom>
            <a:grpFill/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EB9D0C0-B75E-8E49-9C8E-A2307C1AB978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4305300"/>
              <a:ext cx="511175" cy="0"/>
            </a:xfrm>
            <a:prstGeom prst="line">
              <a:avLst/>
            </a:prstGeom>
            <a:grpFill/>
            <a:ln w="9525">
              <a:solidFill>
                <a:srgbClr val="0070C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B3162389-4F90-C14C-9236-B7D2B7C92A7B}"/>
              </a:ext>
            </a:extLst>
          </p:cNvPr>
          <p:cNvGrpSpPr/>
          <p:nvPr/>
        </p:nvGrpSpPr>
        <p:grpSpPr>
          <a:xfrm>
            <a:off x="4996208" y="2543855"/>
            <a:ext cx="2323806" cy="2190953"/>
            <a:chOff x="2248194" y="3736150"/>
            <a:chExt cx="2323806" cy="2190953"/>
          </a:xfrm>
          <a:solidFill>
            <a:schemeClr val="tx1"/>
          </a:solidFill>
        </p:grpSpPr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id="{BEE3998D-9F42-EA42-A832-4D6548F92ADC}"/>
                </a:ext>
              </a:extLst>
            </p:cNvPr>
            <p:cNvSpPr/>
            <p:nvPr/>
          </p:nvSpPr>
          <p:spPr>
            <a:xfrm>
              <a:off x="2248194" y="3736150"/>
              <a:ext cx="2323806" cy="2190953"/>
            </a:xfrm>
            <a:prstGeom prst="roundRect">
              <a:avLst>
                <a:gd name="adj" fmla="val 1039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BDB44592-5148-DE40-AC40-8154FE828F6A}"/>
                </a:ext>
              </a:extLst>
            </p:cNvPr>
            <p:cNvGrpSpPr/>
            <p:nvPr/>
          </p:nvGrpSpPr>
          <p:grpSpPr>
            <a:xfrm>
              <a:off x="3376945" y="4259879"/>
              <a:ext cx="982593" cy="997258"/>
              <a:chOff x="622300" y="3714750"/>
              <a:chExt cx="850900" cy="863600"/>
            </a:xfrm>
            <a:grpFill/>
          </p:grpSpPr>
          <p:sp>
            <p:nvSpPr>
              <p:cNvPr id="98" name="Vertical Scroll 97">
                <a:extLst>
                  <a:ext uri="{FF2B5EF4-FFF2-40B4-BE49-F238E27FC236}">
                    <a16:creationId xmlns:a16="http://schemas.microsoft.com/office/drawing/2014/main" id="{44596690-29DA-414C-B5B9-F5E24A6B73B8}"/>
                  </a:ext>
                </a:extLst>
              </p:cNvPr>
              <p:cNvSpPr/>
              <p:nvPr/>
            </p:nvSpPr>
            <p:spPr>
              <a:xfrm rot="10800000">
                <a:off x="622300" y="3714750"/>
                <a:ext cx="850900" cy="863600"/>
              </a:xfrm>
              <a:prstGeom prst="verticalScroll">
                <a:avLst/>
              </a:prstGeom>
              <a:grp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</a:endParaRPr>
              </a:p>
            </p:txBody>
          </p:sp>
          <p:cxnSp>
            <p:nvCxnSpPr>
              <p:cNvPr id="99" name="Straight Connector 98">
                <a:extLst>
                  <a:ext uri="{FF2B5EF4-FFF2-40B4-BE49-F238E27FC236}">
                    <a16:creationId xmlns:a16="http://schemas.microsoft.com/office/drawing/2014/main" id="{B11906B7-7AD3-6C4F-99AF-750154FB180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400" y="3873500"/>
                <a:ext cx="511175" cy="0"/>
              </a:xfrm>
              <a:prstGeom prst="line">
                <a:avLst/>
              </a:prstGeom>
              <a:grpFill/>
              <a:ln w="95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4B7BCBF0-BF87-0C46-9C29-D6FC1C02FC1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400" y="3927475"/>
                <a:ext cx="511175" cy="0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36BA6048-7284-204C-8596-B39D6F0F1A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400" y="3981450"/>
                <a:ext cx="511175" cy="0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Straight Connector 101">
                <a:extLst>
                  <a:ext uri="{FF2B5EF4-FFF2-40B4-BE49-F238E27FC236}">
                    <a16:creationId xmlns:a16="http://schemas.microsoft.com/office/drawing/2014/main" id="{F4A9B6EA-6AFE-AD4B-9686-4A1E880E486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400" y="4035425"/>
                <a:ext cx="511175" cy="0"/>
              </a:xfrm>
              <a:prstGeom prst="line">
                <a:avLst/>
              </a:prstGeom>
              <a:grpFill/>
              <a:ln w="95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68EF6409-9C68-404D-B185-5F9D00D49C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400" y="4089400"/>
                <a:ext cx="511175" cy="0"/>
              </a:xfrm>
              <a:prstGeom prst="line">
                <a:avLst/>
              </a:prstGeom>
              <a:grpFill/>
              <a:ln w="95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A66F532A-DE3A-354C-9D07-D2062C7F516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400" y="4143375"/>
                <a:ext cx="511175" cy="0"/>
              </a:xfrm>
              <a:prstGeom prst="line">
                <a:avLst/>
              </a:prstGeom>
              <a:grpFill/>
              <a:ln w="952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5" name="Straight Connector 104">
                <a:extLst>
                  <a:ext uri="{FF2B5EF4-FFF2-40B4-BE49-F238E27FC236}">
                    <a16:creationId xmlns:a16="http://schemas.microsoft.com/office/drawing/2014/main" id="{49AFF8BF-F9D7-3E41-BF96-8BA86767436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400" y="4197350"/>
                <a:ext cx="511175" cy="0"/>
              </a:xfrm>
              <a:prstGeom prst="line">
                <a:avLst/>
              </a:prstGeom>
              <a:grpFill/>
              <a:ln w="952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6" name="Straight Connector 105">
                <a:extLst>
                  <a:ext uri="{FF2B5EF4-FFF2-40B4-BE49-F238E27FC236}">
                    <a16:creationId xmlns:a16="http://schemas.microsoft.com/office/drawing/2014/main" id="{5E4F8CC2-D4AC-3746-95A3-8A0ECBF01E0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400" y="4251325"/>
                <a:ext cx="511175" cy="0"/>
              </a:xfrm>
              <a:prstGeom prst="line">
                <a:avLst/>
              </a:prstGeom>
              <a:grpFill/>
              <a:ln w="9525">
                <a:solidFill>
                  <a:schemeClr val="accent2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7" name="Straight Connector 106">
                <a:extLst>
                  <a:ext uri="{FF2B5EF4-FFF2-40B4-BE49-F238E27FC236}">
                    <a16:creationId xmlns:a16="http://schemas.microsoft.com/office/drawing/2014/main" id="{E563D699-C0BF-3346-8873-DD2712287E6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400" y="4305300"/>
                <a:ext cx="511175" cy="0"/>
              </a:xfrm>
              <a:prstGeom prst="line">
                <a:avLst/>
              </a:prstGeom>
              <a:grpFill/>
              <a:ln w="9525">
                <a:solidFill>
                  <a:schemeClr val="accent1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52" name="Group 151">
              <a:extLst>
                <a:ext uri="{FF2B5EF4-FFF2-40B4-BE49-F238E27FC236}">
                  <a16:creationId xmlns:a16="http://schemas.microsoft.com/office/drawing/2014/main" id="{8AE6CFB6-F47E-C548-BE34-0E9EA9A7D3F2}"/>
                </a:ext>
              </a:extLst>
            </p:cNvPr>
            <p:cNvGrpSpPr/>
            <p:nvPr/>
          </p:nvGrpSpPr>
          <p:grpSpPr>
            <a:xfrm>
              <a:off x="2414486" y="4143398"/>
              <a:ext cx="624338" cy="633656"/>
              <a:chOff x="622300" y="3714750"/>
              <a:chExt cx="850900" cy="863600"/>
            </a:xfrm>
            <a:grpFill/>
          </p:grpSpPr>
          <p:sp>
            <p:nvSpPr>
              <p:cNvPr id="153" name="Vertical Scroll 152">
                <a:extLst>
                  <a:ext uri="{FF2B5EF4-FFF2-40B4-BE49-F238E27FC236}">
                    <a16:creationId xmlns:a16="http://schemas.microsoft.com/office/drawing/2014/main" id="{08EF122D-B142-DD42-9C81-69B9302934E3}"/>
                  </a:ext>
                </a:extLst>
              </p:cNvPr>
              <p:cNvSpPr/>
              <p:nvPr/>
            </p:nvSpPr>
            <p:spPr>
              <a:xfrm rot="10800000">
                <a:off x="622300" y="3714750"/>
                <a:ext cx="850900" cy="863600"/>
              </a:xfrm>
              <a:prstGeom prst="verticalScroll">
                <a:avLst/>
              </a:prstGeom>
              <a:grpFill/>
              <a:ln>
                <a:solidFill>
                  <a:schemeClr val="accent2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</a:endParaRPr>
              </a:p>
            </p:txBody>
          </p:sp>
          <p:cxnSp>
            <p:nvCxnSpPr>
              <p:cNvPr id="154" name="Straight Connector 153">
                <a:extLst>
                  <a:ext uri="{FF2B5EF4-FFF2-40B4-BE49-F238E27FC236}">
                    <a16:creationId xmlns:a16="http://schemas.microsoft.com/office/drawing/2014/main" id="{6DED5291-4EF5-8D43-924F-188E1AC461B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400" y="3873500"/>
                <a:ext cx="511175" cy="0"/>
              </a:xfrm>
              <a:prstGeom prst="line">
                <a:avLst/>
              </a:prstGeom>
              <a:grp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5" name="Straight Connector 154">
                <a:extLst>
                  <a:ext uri="{FF2B5EF4-FFF2-40B4-BE49-F238E27FC236}">
                    <a16:creationId xmlns:a16="http://schemas.microsoft.com/office/drawing/2014/main" id="{33C567DA-2B54-6E45-9004-CB54C1922F8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400" y="3927475"/>
                <a:ext cx="511175" cy="0"/>
              </a:xfrm>
              <a:prstGeom prst="line">
                <a:avLst/>
              </a:prstGeom>
              <a:grp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6" name="Straight Connector 155">
                <a:extLst>
                  <a:ext uri="{FF2B5EF4-FFF2-40B4-BE49-F238E27FC236}">
                    <a16:creationId xmlns:a16="http://schemas.microsoft.com/office/drawing/2014/main" id="{4D071298-E6F1-A24D-98AB-C1B46A8A514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400" y="3981450"/>
                <a:ext cx="511175" cy="0"/>
              </a:xfrm>
              <a:prstGeom prst="line">
                <a:avLst/>
              </a:prstGeom>
              <a:grp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7" name="Straight Connector 156">
                <a:extLst>
                  <a:ext uri="{FF2B5EF4-FFF2-40B4-BE49-F238E27FC236}">
                    <a16:creationId xmlns:a16="http://schemas.microsoft.com/office/drawing/2014/main" id="{1502CABE-9E42-F14F-B2FE-A27439BB3B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400" y="4035425"/>
                <a:ext cx="511175" cy="0"/>
              </a:xfrm>
              <a:prstGeom prst="line">
                <a:avLst/>
              </a:prstGeom>
              <a:grp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8" name="Straight Connector 157">
                <a:extLst>
                  <a:ext uri="{FF2B5EF4-FFF2-40B4-BE49-F238E27FC236}">
                    <a16:creationId xmlns:a16="http://schemas.microsoft.com/office/drawing/2014/main" id="{979ADA66-400C-A549-8499-65C50206037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400" y="4089400"/>
                <a:ext cx="511175" cy="0"/>
              </a:xfrm>
              <a:prstGeom prst="line">
                <a:avLst/>
              </a:prstGeom>
              <a:grp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9" name="Straight Connector 158">
                <a:extLst>
                  <a:ext uri="{FF2B5EF4-FFF2-40B4-BE49-F238E27FC236}">
                    <a16:creationId xmlns:a16="http://schemas.microsoft.com/office/drawing/2014/main" id="{BBFE912F-02B7-2D4F-A707-420BB1AB89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400" y="4143375"/>
                <a:ext cx="511175" cy="0"/>
              </a:xfrm>
              <a:prstGeom prst="line">
                <a:avLst/>
              </a:prstGeom>
              <a:grp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0" name="Straight Connector 159">
                <a:extLst>
                  <a:ext uri="{FF2B5EF4-FFF2-40B4-BE49-F238E27FC236}">
                    <a16:creationId xmlns:a16="http://schemas.microsoft.com/office/drawing/2014/main" id="{A122DB77-302F-0547-9239-8A909DE18B6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400" y="4197350"/>
                <a:ext cx="511175" cy="0"/>
              </a:xfrm>
              <a:prstGeom prst="line">
                <a:avLst/>
              </a:prstGeom>
              <a:grp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Straight Connector 160">
                <a:extLst>
                  <a:ext uri="{FF2B5EF4-FFF2-40B4-BE49-F238E27FC236}">
                    <a16:creationId xmlns:a16="http://schemas.microsoft.com/office/drawing/2014/main" id="{1867BE8D-F97C-FE4B-B042-B28D084917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400" y="4251325"/>
                <a:ext cx="511175" cy="0"/>
              </a:xfrm>
              <a:prstGeom prst="line">
                <a:avLst/>
              </a:prstGeom>
              <a:grp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2" name="Straight Connector 161">
                <a:extLst>
                  <a:ext uri="{FF2B5EF4-FFF2-40B4-BE49-F238E27FC236}">
                    <a16:creationId xmlns:a16="http://schemas.microsoft.com/office/drawing/2014/main" id="{9F382B27-1369-364C-A9C8-2B7C9618BD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400" y="4305300"/>
                <a:ext cx="511175" cy="0"/>
              </a:xfrm>
              <a:prstGeom prst="line">
                <a:avLst/>
              </a:prstGeom>
              <a:grpFill/>
              <a:ln w="9525">
                <a:solidFill>
                  <a:schemeClr val="accent2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74" name="Group 173">
              <a:extLst>
                <a:ext uri="{FF2B5EF4-FFF2-40B4-BE49-F238E27FC236}">
                  <a16:creationId xmlns:a16="http://schemas.microsoft.com/office/drawing/2014/main" id="{98762897-B36D-0D4E-A02C-84565B391F53}"/>
                </a:ext>
              </a:extLst>
            </p:cNvPr>
            <p:cNvGrpSpPr/>
            <p:nvPr/>
          </p:nvGrpSpPr>
          <p:grpSpPr>
            <a:xfrm>
              <a:off x="2502642" y="4508515"/>
              <a:ext cx="624338" cy="633656"/>
              <a:chOff x="622300" y="3714750"/>
              <a:chExt cx="850900" cy="863600"/>
            </a:xfrm>
            <a:grpFill/>
          </p:grpSpPr>
          <p:sp>
            <p:nvSpPr>
              <p:cNvPr id="175" name="Vertical Scroll 174">
                <a:extLst>
                  <a:ext uri="{FF2B5EF4-FFF2-40B4-BE49-F238E27FC236}">
                    <a16:creationId xmlns:a16="http://schemas.microsoft.com/office/drawing/2014/main" id="{DEF7AFA1-3F41-1B47-8E7C-E9EC274332BC}"/>
                  </a:ext>
                </a:extLst>
              </p:cNvPr>
              <p:cNvSpPr/>
              <p:nvPr/>
            </p:nvSpPr>
            <p:spPr>
              <a:xfrm rot="10800000">
                <a:off x="622300" y="3714750"/>
                <a:ext cx="850900" cy="863600"/>
              </a:xfrm>
              <a:prstGeom prst="verticalScroll">
                <a:avLst/>
              </a:prstGeom>
              <a:grpFill/>
              <a:ln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</a:endParaRPr>
              </a:p>
            </p:txBody>
          </p:sp>
          <p:cxnSp>
            <p:nvCxnSpPr>
              <p:cNvPr id="176" name="Straight Connector 175">
                <a:extLst>
                  <a:ext uri="{FF2B5EF4-FFF2-40B4-BE49-F238E27FC236}">
                    <a16:creationId xmlns:a16="http://schemas.microsoft.com/office/drawing/2014/main" id="{B1B16149-7BBD-8E41-B1E3-28E6A4BCF72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400" y="3873500"/>
                <a:ext cx="511175" cy="0"/>
              </a:xfrm>
              <a:prstGeom prst="line">
                <a:avLst/>
              </a:prstGeom>
              <a:grpFill/>
              <a:ln w="9525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7" name="Straight Connector 176">
                <a:extLst>
                  <a:ext uri="{FF2B5EF4-FFF2-40B4-BE49-F238E27FC236}">
                    <a16:creationId xmlns:a16="http://schemas.microsoft.com/office/drawing/2014/main" id="{46EE1DA0-A0EB-B946-B73C-4F3EEF52F6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400" y="3927475"/>
                <a:ext cx="511175" cy="0"/>
              </a:xfrm>
              <a:prstGeom prst="line">
                <a:avLst/>
              </a:prstGeom>
              <a:grpFill/>
              <a:ln w="9525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Connector 177">
                <a:extLst>
                  <a:ext uri="{FF2B5EF4-FFF2-40B4-BE49-F238E27FC236}">
                    <a16:creationId xmlns:a16="http://schemas.microsoft.com/office/drawing/2014/main" id="{973E8BB5-3366-EB4F-9F82-F4962B7AE2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400" y="3981450"/>
                <a:ext cx="511175" cy="0"/>
              </a:xfrm>
              <a:prstGeom prst="line">
                <a:avLst/>
              </a:prstGeom>
              <a:grpFill/>
              <a:ln w="9525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9" name="Straight Connector 178">
                <a:extLst>
                  <a:ext uri="{FF2B5EF4-FFF2-40B4-BE49-F238E27FC236}">
                    <a16:creationId xmlns:a16="http://schemas.microsoft.com/office/drawing/2014/main" id="{FD53C120-CA3B-8A4F-8FB0-E027210A1AF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400" y="4035425"/>
                <a:ext cx="511175" cy="0"/>
              </a:xfrm>
              <a:prstGeom prst="line">
                <a:avLst/>
              </a:prstGeom>
              <a:grpFill/>
              <a:ln w="9525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>
                <a:extLst>
                  <a:ext uri="{FF2B5EF4-FFF2-40B4-BE49-F238E27FC236}">
                    <a16:creationId xmlns:a16="http://schemas.microsoft.com/office/drawing/2014/main" id="{72226CF6-4BC8-F942-95FB-A7236DEB97B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400" y="4089400"/>
                <a:ext cx="511175" cy="0"/>
              </a:xfrm>
              <a:prstGeom prst="line">
                <a:avLst/>
              </a:prstGeom>
              <a:grpFill/>
              <a:ln w="9525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>
                <a:extLst>
                  <a:ext uri="{FF2B5EF4-FFF2-40B4-BE49-F238E27FC236}">
                    <a16:creationId xmlns:a16="http://schemas.microsoft.com/office/drawing/2014/main" id="{432A5AAE-5E7F-D54D-9E96-352542D6F0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400" y="4143375"/>
                <a:ext cx="511175" cy="0"/>
              </a:xfrm>
              <a:prstGeom prst="line">
                <a:avLst/>
              </a:prstGeom>
              <a:grpFill/>
              <a:ln w="9525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>
                <a:extLst>
                  <a:ext uri="{FF2B5EF4-FFF2-40B4-BE49-F238E27FC236}">
                    <a16:creationId xmlns:a16="http://schemas.microsoft.com/office/drawing/2014/main" id="{4A1E6197-2286-2744-AF41-44F19B5C13D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400" y="4197350"/>
                <a:ext cx="511175" cy="0"/>
              </a:xfrm>
              <a:prstGeom prst="line">
                <a:avLst/>
              </a:prstGeom>
              <a:grpFill/>
              <a:ln w="9525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C60A1911-D4B5-4E40-AEE2-36B094312D5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400" y="4251325"/>
                <a:ext cx="511175" cy="0"/>
              </a:xfrm>
              <a:prstGeom prst="line">
                <a:avLst/>
              </a:prstGeom>
              <a:grpFill/>
              <a:ln w="9525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4" name="Straight Connector 183">
                <a:extLst>
                  <a:ext uri="{FF2B5EF4-FFF2-40B4-BE49-F238E27FC236}">
                    <a16:creationId xmlns:a16="http://schemas.microsoft.com/office/drawing/2014/main" id="{EC6EE258-D00A-E44D-ADE5-679E23FD244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400" y="4305300"/>
                <a:ext cx="511175" cy="0"/>
              </a:xfrm>
              <a:prstGeom prst="line">
                <a:avLst/>
              </a:prstGeom>
              <a:grpFill/>
              <a:ln w="9525">
                <a:solidFill>
                  <a:srgbClr val="0070C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3" name="Group 162">
              <a:extLst>
                <a:ext uri="{FF2B5EF4-FFF2-40B4-BE49-F238E27FC236}">
                  <a16:creationId xmlns:a16="http://schemas.microsoft.com/office/drawing/2014/main" id="{1F496F88-2C27-C34B-AC0B-1CCF87494780}"/>
                </a:ext>
              </a:extLst>
            </p:cNvPr>
            <p:cNvGrpSpPr/>
            <p:nvPr/>
          </p:nvGrpSpPr>
          <p:grpSpPr>
            <a:xfrm>
              <a:off x="2326329" y="4350101"/>
              <a:ext cx="624338" cy="633656"/>
              <a:chOff x="622300" y="3714750"/>
              <a:chExt cx="850900" cy="863600"/>
            </a:xfrm>
            <a:grpFill/>
          </p:grpSpPr>
          <p:sp>
            <p:nvSpPr>
              <p:cNvPr id="164" name="Vertical Scroll 163">
                <a:extLst>
                  <a:ext uri="{FF2B5EF4-FFF2-40B4-BE49-F238E27FC236}">
                    <a16:creationId xmlns:a16="http://schemas.microsoft.com/office/drawing/2014/main" id="{E6F1058A-2420-6E4F-AA63-5E7649854B32}"/>
                  </a:ext>
                </a:extLst>
              </p:cNvPr>
              <p:cNvSpPr/>
              <p:nvPr/>
            </p:nvSpPr>
            <p:spPr>
              <a:xfrm rot="10800000">
                <a:off x="622300" y="3714750"/>
                <a:ext cx="850900" cy="863600"/>
              </a:xfrm>
              <a:prstGeom prst="verticalScroll">
                <a:avLst/>
              </a:prstGeom>
              <a:grpFill/>
              <a:ln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tx2"/>
                  </a:solidFill>
                </a:endParaRPr>
              </a:p>
            </p:txBody>
          </p:sp>
          <p:cxnSp>
            <p:nvCxnSpPr>
              <p:cNvPr id="165" name="Straight Connector 164">
                <a:extLst>
                  <a:ext uri="{FF2B5EF4-FFF2-40B4-BE49-F238E27FC236}">
                    <a16:creationId xmlns:a16="http://schemas.microsoft.com/office/drawing/2014/main" id="{7DFDEA04-9408-114F-848B-57312F999F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400" y="3873500"/>
                <a:ext cx="511175" cy="0"/>
              </a:xfrm>
              <a:prstGeom prst="line">
                <a:avLst/>
              </a:prstGeom>
              <a:grpFill/>
              <a:ln w="952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6" name="Straight Connector 165">
                <a:extLst>
                  <a:ext uri="{FF2B5EF4-FFF2-40B4-BE49-F238E27FC236}">
                    <a16:creationId xmlns:a16="http://schemas.microsoft.com/office/drawing/2014/main" id="{4D627882-6F71-1945-B785-CDBBB3C455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400" y="3927475"/>
                <a:ext cx="511175" cy="0"/>
              </a:xfrm>
              <a:prstGeom prst="line">
                <a:avLst/>
              </a:prstGeom>
              <a:grpFill/>
              <a:ln w="952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7" name="Straight Connector 166">
                <a:extLst>
                  <a:ext uri="{FF2B5EF4-FFF2-40B4-BE49-F238E27FC236}">
                    <a16:creationId xmlns:a16="http://schemas.microsoft.com/office/drawing/2014/main" id="{6AB7AA06-08BE-CB46-AC53-256E98367EC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400" y="3981450"/>
                <a:ext cx="511175" cy="0"/>
              </a:xfrm>
              <a:prstGeom prst="line">
                <a:avLst/>
              </a:prstGeom>
              <a:grpFill/>
              <a:ln w="952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8" name="Straight Connector 167">
                <a:extLst>
                  <a:ext uri="{FF2B5EF4-FFF2-40B4-BE49-F238E27FC236}">
                    <a16:creationId xmlns:a16="http://schemas.microsoft.com/office/drawing/2014/main" id="{E12056D4-400E-0742-A29F-4ED9162FC9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400" y="4035425"/>
                <a:ext cx="511175" cy="0"/>
              </a:xfrm>
              <a:prstGeom prst="line">
                <a:avLst/>
              </a:prstGeom>
              <a:grpFill/>
              <a:ln w="952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Connector 168">
                <a:extLst>
                  <a:ext uri="{FF2B5EF4-FFF2-40B4-BE49-F238E27FC236}">
                    <a16:creationId xmlns:a16="http://schemas.microsoft.com/office/drawing/2014/main" id="{5BA25275-5B27-E447-BA1D-B45A8912A9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400" y="4089400"/>
                <a:ext cx="511175" cy="0"/>
              </a:xfrm>
              <a:prstGeom prst="line">
                <a:avLst/>
              </a:prstGeom>
              <a:grpFill/>
              <a:ln w="952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0" name="Straight Connector 169">
                <a:extLst>
                  <a:ext uri="{FF2B5EF4-FFF2-40B4-BE49-F238E27FC236}">
                    <a16:creationId xmlns:a16="http://schemas.microsoft.com/office/drawing/2014/main" id="{3B22C3F9-EADD-F644-9C59-FF51B102C2E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400" y="4143375"/>
                <a:ext cx="511175" cy="0"/>
              </a:xfrm>
              <a:prstGeom prst="line">
                <a:avLst/>
              </a:prstGeom>
              <a:grpFill/>
              <a:ln w="952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1" name="Straight Connector 170">
                <a:extLst>
                  <a:ext uri="{FF2B5EF4-FFF2-40B4-BE49-F238E27FC236}">
                    <a16:creationId xmlns:a16="http://schemas.microsoft.com/office/drawing/2014/main" id="{CBD55396-D42C-0D4E-BA23-206D1B6B557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400" y="4197350"/>
                <a:ext cx="511175" cy="0"/>
              </a:xfrm>
              <a:prstGeom prst="line">
                <a:avLst/>
              </a:prstGeom>
              <a:grpFill/>
              <a:ln w="952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2" name="Straight Connector 171">
                <a:extLst>
                  <a:ext uri="{FF2B5EF4-FFF2-40B4-BE49-F238E27FC236}">
                    <a16:creationId xmlns:a16="http://schemas.microsoft.com/office/drawing/2014/main" id="{D764D948-5880-E146-91BA-D14878C825C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400" y="4251325"/>
                <a:ext cx="511175" cy="0"/>
              </a:xfrm>
              <a:prstGeom prst="line">
                <a:avLst/>
              </a:prstGeom>
              <a:grpFill/>
              <a:ln w="952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3" name="Straight Connector 172">
                <a:extLst>
                  <a:ext uri="{FF2B5EF4-FFF2-40B4-BE49-F238E27FC236}">
                    <a16:creationId xmlns:a16="http://schemas.microsoft.com/office/drawing/2014/main" id="{CF754FF0-6E13-424A-9E99-9A5D29A8CAD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87400" y="4305300"/>
                <a:ext cx="511175" cy="0"/>
              </a:xfrm>
              <a:prstGeom prst="line">
                <a:avLst/>
              </a:prstGeom>
              <a:grpFill/>
              <a:ln w="952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55C363F6-DE04-5547-A697-0A8BD4D745F8}"/>
              </a:ext>
            </a:extLst>
          </p:cNvPr>
          <p:cNvGrpSpPr/>
          <p:nvPr/>
        </p:nvGrpSpPr>
        <p:grpSpPr>
          <a:xfrm>
            <a:off x="8286319" y="2523994"/>
            <a:ext cx="613638" cy="622796"/>
            <a:chOff x="622300" y="3714750"/>
            <a:chExt cx="850900" cy="863600"/>
          </a:xfrm>
          <a:solidFill>
            <a:schemeClr val="tx1"/>
          </a:solidFill>
        </p:grpSpPr>
        <p:sp>
          <p:nvSpPr>
            <p:cNvPr id="186" name="Vertical Scroll 185">
              <a:extLst>
                <a:ext uri="{FF2B5EF4-FFF2-40B4-BE49-F238E27FC236}">
                  <a16:creationId xmlns:a16="http://schemas.microsoft.com/office/drawing/2014/main" id="{4A5B3F3F-0199-9845-B6AF-54006537F0FD}"/>
                </a:ext>
              </a:extLst>
            </p:cNvPr>
            <p:cNvSpPr/>
            <p:nvPr/>
          </p:nvSpPr>
          <p:spPr>
            <a:xfrm rot="10800000">
              <a:off x="622300" y="3714750"/>
              <a:ext cx="850900" cy="863600"/>
            </a:xfrm>
            <a:prstGeom prst="verticalScroll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cxnSp>
          <p:nvCxnSpPr>
            <p:cNvPr id="187" name="Straight Connector 186">
              <a:extLst>
                <a:ext uri="{FF2B5EF4-FFF2-40B4-BE49-F238E27FC236}">
                  <a16:creationId xmlns:a16="http://schemas.microsoft.com/office/drawing/2014/main" id="{00AB8164-AF72-4543-A9FF-A90EAFFDD54B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3873500"/>
              <a:ext cx="511175" cy="0"/>
            </a:xfrm>
            <a:prstGeom prst="line">
              <a:avLst/>
            </a:prstGeom>
            <a:grpFill/>
            <a:ln w="952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>
              <a:extLst>
                <a:ext uri="{FF2B5EF4-FFF2-40B4-BE49-F238E27FC236}">
                  <a16:creationId xmlns:a16="http://schemas.microsoft.com/office/drawing/2014/main" id="{0F1F1D59-6157-DE46-8FB9-16305B335E82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3927475"/>
              <a:ext cx="511175" cy="0"/>
            </a:xfrm>
            <a:prstGeom prst="line">
              <a:avLst/>
            </a:prstGeom>
            <a:grpFill/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1" name="Straight Connector 190">
              <a:extLst>
                <a:ext uri="{FF2B5EF4-FFF2-40B4-BE49-F238E27FC236}">
                  <a16:creationId xmlns:a16="http://schemas.microsoft.com/office/drawing/2014/main" id="{A6D36ED4-F650-5548-BB0A-9D6762EA8C86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4089400"/>
              <a:ext cx="511175" cy="0"/>
            </a:xfrm>
            <a:prstGeom prst="line">
              <a:avLst/>
            </a:prstGeom>
            <a:grpFill/>
            <a:ln w="952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2" name="Straight Connector 191">
              <a:extLst>
                <a:ext uri="{FF2B5EF4-FFF2-40B4-BE49-F238E27FC236}">
                  <a16:creationId xmlns:a16="http://schemas.microsoft.com/office/drawing/2014/main" id="{5546F4E7-EC4E-C041-8706-E04B8920D04F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4143375"/>
              <a:ext cx="511175" cy="0"/>
            </a:xfrm>
            <a:prstGeom prst="line">
              <a:avLst/>
            </a:prstGeom>
            <a:grpFill/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3" name="Straight Connector 192">
              <a:extLst>
                <a:ext uri="{FF2B5EF4-FFF2-40B4-BE49-F238E27FC236}">
                  <a16:creationId xmlns:a16="http://schemas.microsoft.com/office/drawing/2014/main" id="{1B7B97FD-ECEA-0C43-8386-E70CCCB0BBC5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4197350"/>
              <a:ext cx="511175" cy="0"/>
            </a:xfrm>
            <a:prstGeom prst="line">
              <a:avLst/>
            </a:prstGeom>
            <a:grpFill/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5" name="Straight Connector 194">
              <a:extLst>
                <a:ext uri="{FF2B5EF4-FFF2-40B4-BE49-F238E27FC236}">
                  <a16:creationId xmlns:a16="http://schemas.microsoft.com/office/drawing/2014/main" id="{3FC26524-E3F5-4743-9DAC-9D3888D2D5CA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4305300"/>
              <a:ext cx="511175" cy="0"/>
            </a:xfrm>
            <a:prstGeom prst="line">
              <a:avLst/>
            </a:prstGeom>
            <a:grpFill/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1DD75AEE-9451-9B47-B364-878E4163AC13}"/>
              </a:ext>
            </a:extLst>
          </p:cNvPr>
          <p:cNvGrpSpPr/>
          <p:nvPr/>
        </p:nvGrpSpPr>
        <p:grpSpPr>
          <a:xfrm>
            <a:off x="8593139" y="3246538"/>
            <a:ext cx="613638" cy="622796"/>
            <a:chOff x="622300" y="3714750"/>
            <a:chExt cx="850900" cy="863600"/>
          </a:xfrm>
          <a:solidFill>
            <a:schemeClr val="tx1"/>
          </a:solidFill>
        </p:grpSpPr>
        <p:sp>
          <p:nvSpPr>
            <p:cNvPr id="197" name="Vertical Scroll 196">
              <a:extLst>
                <a:ext uri="{FF2B5EF4-FFF2-40B4-BE49-F238E27FC236}">
                  <a16:creationId xmlns:a16="http://schemas.microsoft.com/office/drawing/2014/main" id="{D8A9E0BF-72AC-8544-B9A4-179D6431B5A7}"/>
                </a:ext>
              </a:extLst>
            </p:cNvPr>
            <p:cNvSpPr/>
            <p:nvPr/>
          </p:nvSpPr>
          <p:spPr>
            <a:xfrm rot="10800000">
              <a:off x="622300" y="3714750"/>
              <a:ext cx="850900" cy="863600"/>
            </a:xfrm>
            <a:prstGeom prst="verticalScroll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cxnSp>
          <p:nvCxnSpPr>
            <p:cNvPr id="200" name="Straight Connector 199">
              <a:extLst>
                <a:ext uri="{FF2B5EF4-FFF2-40B4-BE49-F238E27FC236}">
                  <a16:creationId xmlns:a16="http://schemas.microsoft.com/office/drawing/2014/main" id="{0FF768FD-E11D-8A47-BE4F-F6FD536D5BCF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3981450"/>
              <a:ext cx="511175" cy="0"/>
            </a:xfrm>
            <a:prstGeom prst="line">
              <a:avLst/>
            </a:prstGeom>
            <a:grpFill/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1" name="Straight Connector 200">
              <a:extLst>
                <a:ext uri="{FF2B5EF4-FFF2-40B4-BE49-F238E27FC236}">
                  <a16:creationId xmlns:a16="http://schemas.microsoft.com/office/drawing/2014/main" id="{98CEF4B4-8A53-574E-B61F-18C9D8ABD432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4035425"/>
              <a:ext cx="511175" cy="0"/>
            </a:xfrm>
            <a:prstGeom prst="line">
              <a:avLst/>
            </a:prstGeom>
            <a:grpFill/>
            <a:ln w="952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2" name="Straight Connector 201">
              <a:extLst>
                <a:ext uri="{FF2B5EF4-FFF2-40B4-BE49-F238E27FC236}">
                  <a16:creationId xmlns:a16="http://schemas.microsoft.com/office/drawing/2014/main" id="{43906740-7676-AF44-B553-D8CB1EB9AD36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4089400"/>
              <a:ext cx="511175" cy="0"/>
            </a:xfrm>
            <a:prstGeom prst="line">
              <a:avLst/>
            </a:prstGeom>
            <a:grpFill/>
            <a:ln w="952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5" name="Straight Connector 204">
              <a:extLst>
                <a:ext uri="{FF2B5EF4-FFF2-40B4-BE49-F238E27FC236}">
                  <a16:creationId xmlns:a16="http://schemas.microsoft.com/office/drawing/2014/main" id="{30DFBD30-3682-3B47-9FC4-1952E21E9237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4251325"/>
              <a:ext cx="511175" cy="0"/>
            </a:xfrm>
            <a:prstGeom prst="line">
              <a:avLst/>
            </a:prstGeom>
            <a:grpFill/>
            <a:ln w="952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6" name="Straight Connector 205">
              <a:extLst>
                <a:ext uri="{FF2B5EF4-FFF2-40B4-BE49-F238E27FC236}">
                  <a16:creationId xmlns:a16="http://schemas.microsoft.com/office/drawing/2014/main" id="{72185BC2-796C-1F4A-8D29-FDD86BA0FA1D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4305300"/>
              <a:ext cx="511175" cy="0"/>
            </a:xfrm>
            <a:prstGeom prst="line">
              <a:avLst/>
            </a:prstGeom>
            <a:grpFill/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7" name="Group 206">
            <a:extLst>
              <a:ext uri="{FF2B5EF4-FFF2-40B4-BE49-F238E27FC236}">
                <a16:creationId xmlns:a16="http://schemas.microsoft.com/office/drawing/2014/main" id="{CD1E477C-638A-A741-8091-F390F1D02ED2}"/>
              </a:ext>
            </a:extLst>
          </p:cNvPr>
          <p:cNvGrpSpPr/>
          <p:nvPr/>
        </p:nvGrpSpPr>
        <p:grpSpPr>
          <a:xfrm>
            <a:off x="8348645" y="3970272"/>
            <a:ext cx="613638" cy="622796"/>
            <a:chOff x="622300" y="3714750"/>
            <a:chExt cx="850900" cy="863600"/>
          </a:xfrm>
          <a:solidFill>
            <a:schemeClr val="tx1"/>
          </a:solidFill>
        </p:grpSpPr>
        <p:sp>
          <p:nvSpPr>
            <p:cNvPr id="208" name="Vertical Scroll 207">
              <a:extLst>
                <a:ext uri="{FF2B5EF4-FFF2-40B4-BE49-F238E27FC236}">
                  <a16:creationId xmlns:a16="http://schemas.microsoft.com/office/drawing/2014/main" id="{7916AD2C-BB5D-6144-9DC7-5877912759E2}"/>
                </a:ext>
              </a:extLst>
            </p:cNvPr>
            <p:cNvSpPr/>
            <p:nvPr/>
          </p:nvSpPr>
          <p:spPr>
            <a:xfrm rot="10800000">
              <a:off x="622300" y="3714750"/>
              <a:ext cx="850900" cy="863600"/>
            </a:xfrm>
            <a:prstGeom prst="verticalScroll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2"/>
                </a:solidFill>
              </a:endParaRPr>
            </a:p>
          </p:txBody>
        </p:sp>
        <p:cxnSp>
          <p:nvCxnSpPr>
            <p:cNvPr id="209" name="Straight Connector 208">
              <a:extLst>
                <a:ext uri="{FF2B5EF4-FFF2-40B4-BE49-F238E27FC236}">
                  <a16:creationId xmlns:a16="http://schemas.microsoft.com/office/drawing/2014/main" id="{C20168DD-1A34-9F4A-8AE5-D61EFCDB32C6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3873500"/>
              <a:ext cx="511175" cy="0"/>
            </a:xfrm>
            <a:prstGeom prst="line">
              <a:avLst/>
            </a:prstGeom>
            <a:grpFill/>
            <a:ln w="952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>
              <a:extLst>
                <a:ext uri="{FF2B5EF4-FFF2-40B4-BE49-F238E27FC236}">
                  <a16:creationId xmlns:a16="http://schemas.microsoft.com/office/drawing/2014/main" id="{B3EBBC7B-C717-F642-9CDD-83155BBC0732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3981450"/>
              <a:ext cx="511175" cy="0"/>
            </a:xfrm>
            <a:prstGeom prst="line">
              <a:avLst/>
            </a:prstGeom>
            <a:grpFill/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>
              <a:extLst>
                <a:ext uri="{FF2B5EF4-FFF2-40B4-BE49-F238E27FC236}">
                  <a16:creationId xmlns:a16="http://schemas.microsoft.com/office/drawing/2014/main" id="{32D4E4F9-6CFD-2B42-931D-A1ED53FC4AF3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4035425"/>
              <a:ext cx="511175" cy="0"/>
            </a:xfrm>
            <a:prstGeom prst="line">
              <a:avLst/>
            </a:prstGeom>
            <a:grpFill/>
            <a:ln w="9525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>
              <a:extLst>
                <a:ext uri="{FF2B5EF4-FFF2-40B4-BE49-F238E27FC236}">
                  <a16:creationId xmlns:a16="http://schemas.microsoft.com/office/drawing/2014/main" id="{07FAB16F-0146-1B41-BBE0-CBAE0CEDD050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4143375"/>
              <a:ext cx="511175" cy="0"/>
            </a:xfrm>
            <a:prstGeom prst="line">
              <a:avLst/>
            </a:prstGeom>
            <a:grpFill/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BE3D1545-F32B-3E4A-B90C-11124767B271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4197350"/>
              <a:ext cx="511175" cy="0"/>
            </a:xfrm>
            <a:prstGeom prst="line">
              <a:avLst/>
            </a:prstGeom>
            <a:grpFill/>
            <a:ln w="9525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>
              <a:extLst>
                <a:ext uri="{FF2B5EF4-FFF2-40B4-BE49-F238E27FC236}">
                  <a16:creationId xmlns:a16="http://schemas.microsoft.com/office/drawing/2014/main" id="{166E9AE9-2A74-B34E-BC5A-E289DB98314E}"/>
                </a:ext>
              </a:extLst>
            </p:cNvPr>
            <p:cNvCxnSpPr>
              <a:cxnSpLocks/>
            </p:cNvCxnSpPr>
            <p:nvPr/>
          </p:nvCxnSpPr>
          <p:spPr>
            <a:xfrm>
              <a:off x="787400" y="4305300"/>
              <a:ext cx="511175" cy="0"/>
            </a:xfrm>
            <a:prstGeom prst="line">
              <a:avLst/>
            </a:prstGeom>
            <a:grpFill/>
            <a:ln w="952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0" name="Straight Arrow Connector 219">
            <a:extLst>
              <a:ext uri="{FF2B5EF4-FFF2-40B4-BE49-F238E27FC236}">
                <a16:creationId xmlns:a16="http://schemas.microsoft.com/office/drawing/2014/main" id="{F7DFE98F-3786-484E-86A6-7F07E3E517C1}"/>
              </a:ext>
            </a:extLst>
          </p:cNvPr>
          <p:cNvCxnSpPr/>
          <p:nvPr/>
        </p:nvCxnSpPr>
        <p:spPr>
          <a:xfrm>
            <a:off x="4162010" y="2553549"/>
            <a:ext cx="912333" cy="67244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1" name="Straight Arrow Connector 220">
            <a:extLst>
              <a:ext uri="{FF2B5EF4-FFF2-40B4-BE49-F238E27FC236}">
                <a16:creationId xmlns:a16="http://schemas.microsoft.com/office/drawing/2014/main" id="{66EB5BED-6FD6-6E4F-8D0C-AD7FF529DA20}"/>
              </a:ext>
            </a:extLst>
          </p:cNvPr>
          <p:cNvCxnSpPr>
            <a:cxnSpLocks/>
          </p:cNvCxnSpPr>
          <p:nvPr/>
        </p:nvCxnSpPr>
        <p:spPr>
          <a:xfrm flipV="1">
            <a:off x="3974475" y="3478659"/>
            <a:ext cx="1068012" cy="2027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4" name="Straight Arrow Connector 223">
            <a:extLst>
              <a:ext uri="{FF2B5EF4-FFF2-40B4-BE49-F238E27FC236}">
                <a16:creationId xmlns:a16="http://schemas.microsoft.com/office/drawing/2014/main" id="{1DADD00E-457C-E645-9100-61FE7D64D7E5}"/>
              </a:ext>
            </a:extLst>
          </p:cNvPr>
          <p:cNvCxnSpPr>
            <a:cxnSpLocks/>
          </p:cNvCxnSpPr>
          <p:nvPr/>
        </p:nvCxnSpPr>
        <p:spPr>
          <a:xfrm flipV="1">
            <a:off x="4217181" y="3818089"/>
            <a:ext cx="825306" cy="64555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7" name="Straight Arrow Connector 226">
            <a:extLst>
              <a:ext uri="{FF2B5EF4-FFF2-40B4-BE49-F238E27FC236}">
                <a16:creationId xmlns:a16="http://schemas.microsoft.com/office/drawing/2014/main" id="{750300A2-61B5-914A-B3ED-618F6C7FE67F}"/>
              </a:ext>
            </a:extLst>
          </p:cNvPr>
          <p:cNvCxnSpPr>
            <a:cxnSpLocks/>
          </p:cNvCxnSpPr>
          <p:nvPr/>
        </p:nvCxnSpPr>
        <p:spPr>
          <a:xfrm flipV="1">
            <a:off x="5920116" y="3597064"/>
            <a:ext cx="265245" cy="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9" name="Straight Arrow Connector 228">
            <a:extLst>
              <a:ext uri="{FF2B5EF4-FFF2-40B4-BE49-F238E27FC236}">
                <a16:creationId xmlns:a16="http://schemas.microsoft.com/office/drawing/2014/main" id="{20CA8397-EE89-1D43-8BD7-3FF944FDE44C}"/>
              </a:ext>
            </a:extLst>
          </p:cNvPr>
          <p:cNvCxnSpPr>
            <a:cxnSpLocks/>
          </p:cNvCxnSpPr>
          <p:nvPr/>
        </p:nvCxnSpPr>
        <p:spPr>
          <a:xfrm flipV="1">
            <a:off x="7253233" y="2872026"/>
            <a:ext cx="1000926" cy="49123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0" name="Straight Arrow Connector 229">
            <a:extLst>
              <a:ext uri="{FF2B5EF4-FFF2-40B4-BE49-F238E27FC236}">
                <a16:creationId xmlns:a16="http://schemas.microsoft.com/office/drawing/2014/main" id="{DE93254D-DFAE-BD40-B1C6-262B8E2615C1}"/>
              </a:ext>
            </a:extLst>
          </p:cNvPr>
          <p:cNvCxnSpPr>
            <a:cxnSpLocks/>
          </p:cNvCxnSpPr>
          <p:nvPr/>
        </p:nvCxnSpPr>
        <p:spPr>
          <a:xfrm flipV="1">
            <a:off x="7123153" y="3633497"/>
            <a:ext cx="1371807" cy="53706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1" name="Straight Arrow Connector 230">
            <a:extLst>
              <a:ext uri="{FF2B5EF4-FFF2-40B4-BE49-F238E27FC236}">
                <a16:creationId xmlns:a16="http://schemas.microsoft.com/office/drawing/2014/main" id="{ED4FDA50-32B9-2340-B904-5D62FDEA3A3C}"/>
              </a:ext>
            </a:extLst>
          </p:cNvPr>
          <p:cNvCxnSpPr>
            <a:cxnSpLocks/>
          </p:cNvCxnSpPr>
          <p:nvPr/>
        </p:nvCxnSpPr>
        <p:spPr>
          <a:xfrm>
            <a:off x="7226617" y="3970273"/>
            <a:ext cx="1059703" cy="348033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3" name="TextBox 252">
            <a:extLst>
              <a:ext uri="{FF2B5EF4-FFF2-40B4-BE49-F238E27FC236}">
                <a16:creationId xmlns:a16="http://schemas.microsoft.com/office/drawing/2014/main" id="{48E174A4-D510-C04D-9110-7D46A543FB14}"/>
              </a:ext>
            </a:extLst>
          </p:cNvPr>
          <p:cNvSpPr txBox="1"/>
          <p:nvPr/>
        </p:nvSpPr>
        <p:spPr>
          <a:xfrm>
            <a:off x="2795690" y="5106109"/>
            <a:ext cx="20473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venir Book" panose="02000503020000020003" pitchFamily="2" charset="0"/>
              </a:rPr>
              <a:t>Announcements</a:t>
            </a:r>
          </a:p>
          <a:p>
            <a:pPr algn="ctr"/>
            <a:r>
              <a:rPr lang="en-US" sz="2000" dirty="0">
                <a:latin typeface="Avenir Book" panose="02000503020000020003" pitchFamily="2" charset="0"/>
              </a:rPr>
              <a:t>from peers</a:t>
            </a:r>
          </a:p>
        </p:txBody>
      </p:sp>
      <p:sp>
        <p:nvSpPr>
          <p:cNvPr id="254" name="Left Brace 253">
            <a:extLst>
              <a:ext uri="{FF2B5EF4-FFF2-40B4-BE49-F238E27FC236}">
                <a16:creationId xmlns:a16="http://schemas.microsoft.com/office/drawing/2014/main" id="{075CEF06-071A-2D4F-AE1D-89F55A2738D9}"/>
              </a:ext>
            </a:extLst>
          </p:cNvPr>
          <p:cNvSpPr/>
          <p:nvPr/>
        </p:nvSpPr>
        <p:spPr>
          <a:xfrm rot="16200000">
            <a:off x="5395748" y="3853391"/>
            <a:ext cx="128129" cy="771275"/>
          </a:xfrm>
          <a:prstGeom prst="leftBrace">
            <a:avLst/>
          </a:prstGeom>
          <a:ln>
            <a:solidFill>
              <a:srgbClr val="FFCC33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5" name="TextBox 254">
            <a:extLst>
              <a:ext uri="{FF2B5EF4-FFF2-40B4-BE49-F238E27FC236}">
                <a16:creationId xmlns:a16="http://schemas.microsoft.com/office/drawing/2014/main" id="{CFF17784-115B-0049-8C9E-2DF0BE8199E5}"/>
              </a:ext>
            </a:extLst>
          </p:cNvPr>
          <p:cNvSpPr txBox="1"/>
          <p:nvPr/>
        </p:nvSpPr>
        <p:spPr>
          <a:xfrm>
            <a:off x="5142345" y="4317261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RIBIn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6" name="TextBox 255">
            <a:extLst>
              <a:ext uri="{FF2B5EF4-FFF2-40B4-BE49-F238E27FC236}">
                <a16:creationId xmlns:a16="http://schemas.microsoft.com/office/drawing/2014/main" id="{BCD60CA1-ECB2-FA42-B5A5-97E617BF6BFC}"/>
              </a:ext>
            </a:extLst>
          </p:cNvPr>
          <p:cNvSpPr txBox="1"/>
          <p:nvPr/>
        </p:nvSpPr>
        <p:spPr>
          <a:xfrm>
            <a:off x="6188432" y="4287263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LocRIB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7" name="TextBox 256">
            <a:extLst>
              <a:ext uri="{FF2B5EF4-FFF2-40B4-BE49-F238E27FC236}">
                <a16:creationId xmlns:a16="http://schemas.microsoft.com/office/drawing/2014/main" id="{E6B7C55A-8C45-F64E-9729-0C0364C6D276}"/>
              </a:ext>
            </a:extLst>
          </p:cNvPr>
          <p:cNvSpPr txBox="1"/>
          <p:nvPr/>
        </p:nvSpPr>
        <p:spPr>
          <a:xfrm>
            <a:off x="7852939" y="4828932"/>
            <a:ext cx="18421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err="1">
                <a:latin typeface="Avenir Book" panose="02000503020000020003" pitchFamily="2" charset="0"/>
              </a:rPr>
              <a:t>RIBOut</a:t>
            </a:r>
            <a:endParaRPr lang="en-US" sz="2000" dirty="0">
              <a:latin typeface="Avenir Book" panose="02000503020000020003" pitchFamily="2" charset="0"/>
            </a:endParaRPr>
          </a:p>
          <a:p>
            <a:r>
              <a:rPr lang="en-US" sz="2000" dirty="0">
                <a:latin typeface="Avenir Book" panose="02000503020000020003" pitchFamily="2" charset="0"/>
              </a:rPr>
              <a:t>(for each peer)</a:t>
            </a:r>
          </a:p>
        </p:txBody>
      </p:sp>
    </p:spTree>
    <p:extLst>
      <p:ext uri="{BB962C8B-B14F-4D97-AF65-F5344CB8AC3E}">
        <p14:creationId xmlns:p14="http://schemas.microsoft.com/office/powerpoint/2010/main" val="71779281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2B930-60CA-1840-9D03-72CA91E8D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Recall:  BGP mechanics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603BC-DBA7-484F-8159-6154E10E0E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Path-vector protocol</a:t>
            </a:r>
          </a:p>
          <a:p>
            <a:r>
              <a:rPr lang="en-US" dirty="0"/>
              <a:t>Exchange prefix reachability with neighbors (</a:t>
            </a:r>
            <a:r>
              <a:rPr lang="en-US" dirty="0" err="1"/>
              <a:t>ASes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E.g., “I can reach prefix 128.148.0.0/16 through </a:t>
            </a:r>
            <a:r>
              <a:rPr lang="en-US" dirty="0" err="1"/>
              <a:t>ASes</a:t>
            </a:r>
            <a:r>
              <a:rPr lang="en-US" dirty="0"/>
              <a:t> 44444 3356 14325 11078”</a:t>
            </a:r>
          </a:p>
          <a:p>
            <a:r>
              <a:rPr lang="en-US" dirty="0"/>
              <a:t>Select routes to propagate to neighbors based on routing </a:t>
            </a:r>
            <a:r>
              <a:rPr lang="en-US" i="1" dirty="0"/>
              <a:t>policy, not shortest-path costs</a:t>
            </a:r>
          </a:p>
          <a:p>
            <a:endParaRPr lang="en-US" b="1" dirty="0"/>
          </a:p>
          <a:p>
            <a:r>
              <a:rPr lang="en-US" b="1" dirty="0"/>
              <a:t>Today:  Policies and implications</a:t>
            </a:r>
          </a:p>
        </p:txBody>
      </p:sp>
    </p:spTree>
    <p:extLst>
      <p:ext uri="{BB962C8B-B14F-4D97-AF65-F5344CB8AC3E}">
        <p14:creationId xmlns:p14="http://schemas.microsoft.com/office/powerpoint/2010/main" val="3441849941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Convergence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Given a change, how long until the network re-stabilizes?</a:t>
            </a:r>
          </a:p>
          <a:p>
            <a:pPr lvl="1"/>
            <a:r>
              <a:rPr lang="en-US" dirty="0"/>
              <a:t>Depends on change: sometimes never</a:t>
            </a:r>
          </a:p>
          <a:p>
            <a:pPr lvl="1"/>
            <a:r>
              <a:rPr lang="en-US" dirty="0"/>
              <a:t>Open research problem: “tweak and pray”</a:t>
            </a:r>
          </a:p>
          <a:p>
            <a:pPr lvl="1"/>
            <a:r>
              <a:rPr lang="en-US" dirty="0"/>
              <a:t>Distributed setting is challenging</a:t>
            </a:r>
          </a:p>
          <a:p>
            <a:pPr lvl="0"/>
            <a:r>
              <a:rPr lang="en-US" dirty="0"/>
              <a:t>Some reasons for change</a:t>
            </a:r>
          </a:p>
          <a:p>
            <a:pPr lvl="1"/>
            <a:r>
              <a:rPr lang="en-US" dirty="0"/>
              <a:t>Topology changes</a:t>
            </a:r>
          </a:p>
          <a:p>
            <a:pPr lvl="1"/>
            <a:r>
              <a:rPr lang="en-US" dirty="0"/>
              <a:t>BGP session failures</a:t>
            </a:r>
          </a:p>
          <a:p>
            <a:pPr lvl="1"/>
            <a:r>
              <a:rPr lang="en-US" dirty="0"/>
              <a:t>Changes in policy</a:t>
            </a:r>
          </a:p>
          <a:p>
            <a:pPr lvl="1"/>
            <a:r>
              <a:rPr lang="en-US" dirty="0"/>
              <a:t>Conflicts between policies can cause oscillation</a:t>
            </a:r>
          </a:p>
        </p:txBody>
      </p:sp>
    </p:spTree>
    <p:extLst>
      <p:ext uri="{BB962C8B-B14F-4D97-AF65-F5344CB8AC3E}">
        <p14:creationId xmlns:p14="http://schemas.microsoft.com/office/powerpoint/2010/main" val="59635750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0759" name="Line 7"/>
          <p:cNvSpPr>
            <a:spLocks noChangeShapeType="1"/>
          </p:cNvSpPr>
          <p:nvPr/>
        </p:nvSpPr>
        <p:spPr bwMode="auto">
          <a:xfrm flipH="1">
            <a:off x="7373939" y="2482851"/>
            <a:ext cx="314325" cy="7270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Minion Pro"/>
              <a:cs typeface="Minion Pro"/>
            </a:endParaRPr>
          </a:p>
        </p:txBody>
      </p:sp>
      <p:sp>
        <p:nvSpPr>
          <p:cNvPr id="1610760" name="Line 8"/>
          <p:cNvSpPr>
            <a:spLocks noChangeShapeType="1"/>
          </p:cNvSpPr>
          <p:nvPr/>
        </p:nvSpPr>
        <p:spPr bwMode="auto">
          <a:xfrm>
            <a:off x="7948614" y="3933826"/>
            <a:ext cx="955675" cy="1111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Minion Pro"/>
              <a:cs typeface="Minion Pro"/>
            </a:endParaRPr>
          </a:p>
        </p:txBody>
      </p:sp>
      <p:sp>
        <p:nvSpPr>
          <p:cNvPr id="1610761" name="Line 9"/>
          <p:cNvSpPr>
            <a:spLocks noChangeShapeType="1"/>
          </p:cNvSpPr>
          <p:nvPr/>
        </p:nvSpPr>
        <p:spPr bwMode="auto">
          <a:xfrm flipH="1">
            <a:off x="8966200" y="4475163"/>
            <a:ext cx="463550" cy="104616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arrow" w="lg" len="lg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Minion Pro"/>
              <a:cs typeface="Minion Pro"/>
            </a:endParaRPr>
          </a:p>
        </p:txBody>
      </p:sp>
      <p:sp>
        <p:nvSpPr>
          <p:cNvPr id="1610762" name="Line 10"/>
          <p:cNvSpPr>
            <a:spLocks noChangeShapeType="1"/>
          </p:cNvSpPr>
          <p:nvPr/>
        </p:nvSpPr>
        <p:spPr bwMode="auto">
          <a:xfrm>
            <a:off x="7275514" y="4562476"/>
            <a:ext cx="700087" cy="96996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Minion Pro"/>
              <a:cs typeface="Minion Pro"/>
            </a:endParaRPr>
          </a:p>
        </p:txBody>
      </p:sp>
      <p:sp>
        <p:nvSpPr>
          <p:cNvPr id="1610785" name="Line 33"/>
          <p:cNvSpPr>
            <a:spLocks noChangeShapeType="1"/>
          </p:cNvSpPr>
          <p:nvPr/>
        </p:nvSpPr>
        <p:spPr bwMode="auto">
          <a:xfrm>
            <a:off x="9063039" y="2413001"/>
            <a:ext cx="536575" cy="98107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arrow" w="lg" len="lg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Minion Pro"/>
              <a:cs typeface="Minion Pro"/>
            </a:endParaRPr>
          </a:p>
        </p:txBody>
      </p:sp>
      <p:sp>
        <p:nvSpPr>
          <p:cNvPr id="42" name="Oval 41"/>
          <p:cNvSpPr/>
          <p:nvPr/>
        </p:nvSpPr>
        <p:spPr>
          <a:xfrm>
            <a:off x="6359832" y="3221039"/>
            <a:ext cx="1831363" cy="127761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/>
          <p:cNvSpPr/>
          <p:nvPr/>
        </p:nvSpPr>
        <p:spPr>
          <a:xfrm>
            <a:off x="8904289" y="3306129"/>
            <a:ext cx="1831363" cy="127761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/>
          <p:cNvSpPr/>
          <p:nvPr/>
        </p:nvSpPr>
        <p:spPr>
          <a:xfrm>
            <a:off x="7556501" y="5374325"/>
            <a:ext cx="1831363" cy="127761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/>
          <p:cNvSpPr/>
          <p:nvPr/>
        </p:nvSpPr>
        <p:spPr>
          <a:xfrm>
            <a:off x="7404101" y="1378270"/>
            <a:ext cx="1831363" cy="127761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0771" name="Line 19"/>
          <p:cNvSpPr>
            <a:spLocks noChangeShapeType="1"/>
          </p:cNvSpPr>
          <p:nvPr/>
        </p:nvSpPr>
        <p:spPr bwMode="auto">
          <a:xfrm flipH="1">
            <a:off x="2703514" y="2460626"/>
            <a:ext cx="314325" cy="72707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arrow" w="lg" len="lg"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Minion Pro"/>
              <a:cs typeface="Minion Pro"/>
            </a:endParaRPr>
          </a:p>
        </p:txBody>
      </p:sp>
      <p:sp>
        <p:nvSpPr>
          <p:cNvPr id="1610772" name="Line 20"/>
          <p:cNvSpPr>
            <a:spLocks noChangeShapeType="1"/>
          </p:cNvSpPr>
          <p:nvPr/>
        </p:nvSpPr>
        <p:spPr bwMode="auto">
          <a:xfrm>
            <a:off x="4338639" y="2425701"/>
            <a:ext cx="536575" cy="98107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arrow" w="lg" len="lg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Minion Pro"/>
              <a:cs typeface="Minion Pro"/>
            </a:endParaRPr>
          </a:p>
        </p:txBody>
      </p:sp>
      <p:sp>
        <p:nvSpPr>
          <p:cNvPr id="1610773" name="Line 21"/>
          <p:cNvSpPr>
            <a:spLocks noChangeShapeType="1"/>
          </p:cNvSpPr>
          <p:nvPr/>
        </p:nvSpPr>
        <p:spPr bwMode="auto">
          <a:xfrm>
            <a:off x="3278189" y="3911601"/>
            <a:ext cx="955675" cy="1111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Minion Pro"/>
              <a:cs typeface="Minion Pro"/>
            </a:endParaRPr>
          </a:p>
        </p:txBody>
      </p:sp>
      <p:sp>
        <p:nvSpPr>
          <p:cNvPr id="1610774" name="Line 22"/>
          <p:cNvSpPr>
            <a:spLocks noChangeShapeType="1"/>
          </p:cNvSpPr>
          <p:nvPr/>
        </p:nvSpPr>
        <p:spPr bwMode="auto">
          <a:xfrm flipH="1">
            <a:off x="4295775" y="4452938"/>
            <a:ext cx="463550" cy="10461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Minion Pro"/>
              <a:cs typeface="Minion Pro"/>
            </a:endParaRPr>
          </a:p>
        </p:txBody>
      </p:sp>
      <p:sp>
        <p:nvSpPr>
          <p:cNvPr id="1610775" name="Line 23"/>
          <p:cNvSpPr>
            <a:spLocks noChangeShapeType="1"/>
          </p:cNvSpPr>
          <p:nvPr/>
        </p:nvSpPr>
        <p:spPr bwMode="auto">
          <a:xfrm>
            <a:off x="2605089" y="4540251"/>
            <a:ext cx="700087" cy="96996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arrow" w="lg" len="lg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Minion Pro"/>
              <a:cs typeface="Minion Pro"/>
            </a:endParaRPr>
          </a:p>
        </p:txBody>
      </p:sp>
      <p:sp>
        <p:nvSpPr>
          <p:cNvPr id="39" name="Oval 38"/>
          <p:cNvSpPr/>
          <p:nvPr/>
        </p:nvSpPr>
        <p:spPr>
          <a:xfrm>
            <a:off x="1689407" y="3209926"/>
            <a:ext cx="1831363" cy="127761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/>
        </p:nvSpPr>
        <p:spPr>
          <a:xfrm>
            <a:off x="4233864" y="3295016"/>
            <a:ext cx="1831363" cy="127761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/>
          <p:cNvSpPr/>
          <p:nvPr/>
        </p:nvSpPr>
        <p:spPr>
          <a:xfrm>
            <a:off x="2886076" y="5363212"/>
            <a:ext cx="1831363" cy="127761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val 1"/>
          <p:cNvSpPr/>
          <p:nvPr/>
        </p:nvSpPr>
        <p:spPr>
          <a:xfrm>
            <a:off x="2733676" y="1367157"/>
            <a:ext cx="1831363" cy="127761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0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Routing Change: Before and After</a:t>
            </a:r>
          </a:p>
        </p:txBody>
      </p:sp>
      <p:sp>
        <p:nvSpPr>
          <p:cNvPr id="1610763" name="Text Box 11"/>
          <p:cNvSpPr txBox="1">
            <a:spLocks noChangeArrowheads="1"/>
          </p:cNvSpPr>
          <p:nvPr/>
        </p:nvSpPr>
        <p:spPr bwMode="auto">
          <a:xfrm>
            <a:off x="8096250" y="1641475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33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3600">
                <a:latin typeface="Minion Pro"/>
                <a:cs typeface="Minion Pro"/>
              </a:rPr>
              <a:t>0</a:t>
            </a:r>
          </a:p>
        </p:txBody>
      </p:sp>
      <p:sp>
        <p:nvSpPr>
          <p:cNvPr id="1610764" name="Text Box 12"/>
          <p:cNvSpPr txBox="1">
            <a:spLocks noChangeArrowheads="1"/>
          </p:cNvSpPr>
          <p:nvPr/>
        </p:nvSpPr>
        <p:spPr bwMode="auto">
          <a:xfrm>
            <a:off x="6991350" y="3568700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33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3600">
                <a:latin typeface="Minion Pro"/>
                <a:cs typeface="Minion Pro"/>
              </a:rPr>
              <a:t>1</a:t>
            </a:r>
          </a:p>
        </p:txBody>
      </p:sp>
      <p:sp>
        <p:nvSpPr>
          <p:cNvPr id="1610765" name="Text Box 13"/>
          <p:cNvSpPr txBox="1">
            <a:spLocks noChangeArrowheads="1"/>
          </p:cNvSpPr>
          <p:nvPr/>
        </p:nvSpPr>
        <p:spPr bwMode="auto">
          <a:xfrm>
            <a:off x="9617075" y="3654425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33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3600">
                <a:latin typeface="Minion Pro"/>
                <a:cs typeface="Minion Pro"/>
              </a:rPr>
              <a:t>2</a:t>
            </a:r>
          </a:p>
        </p:txBody>
      </p:sp>
      <p:sp>
        <p:nvSpPr>
          <p:cNvPr id="1610766" name="Text Box 14"/>
          <p:cNvSpPr txBox="1">
            <a:spLocks noChangeArrowheads="1"/>
          </p:cNvSpPr>
          <p:nvPr/>
        </p:nvSpPr>
        <p:spPr bwMode="auto">
          <a:xfrm>
            <a:off x="8345488" y="5691188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33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3600">
                <a:latin typeface="Minion Pro"/>
                <a:cs typeface="Minion Pro"/>
              </a:rPr>
              <a:t>3</a:t>
            </a:r>
          </a:p>
        </p:txBody>
      </p:sp>
      <p:sp>
        <p:nvSpPr>
          <p:cNvPr id="1610776" name="Text Box 24"/>
          <p:cNvSpPr txBox="1">
            <a:spLocks noChangeArrowheads="1"/>
          </p:cNvSpPr>
          <p:nvPr/>
        </p:nvSpPr>
        <p:spPr bwMode="auto">
          <a:xfrm>
            <a:off x="3425825" y="1619250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33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3600" dirty="0">
                <a:latin typeface="Minion Pro"/>
                <a:cs typeface="Minion Pro"/>
              </a:rPr>
              <a:t>0</a:t>
            </a:r>
          </a:p>
        </p:txBody>
      </p:sp>
      <p:sp>
        <p:nvSpPr>
          <p:cNvPr id="1610777" name="Text Box 25"/>
          <p:cNvSpPr txBox="1">
            <a:spLocks noChangeArrowheads="1"/>
          </p:cNvSpPr>
          <p:nvPr/>
        </p:nvSpPr>
        <p:spPr bwMode="auto">
          <a:xfrm>
            <a:off x="2320925" y="3546475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33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3600">
                <a:latin typeface="Minion Pro"/>
                <a:cs typeface="Minion Pro"/>
              </a:rPr>
              <a:t>1</a:t>
            </a:r>
          </a:p>
        </p:txBody>
      </p:sp>
      <p:sp>
        <p:nvSpPr>
          <p:cNvPr id="1610778" name="Text Box 26"/>
          <p:cNvSpPr txBox="1">
            <a:spLocks noChangeArrowheads="1"/>
          </p:cNvSpPr>
          <p:nvPr/>
        </p:nvSpPr>
        <p:spPr bwMode="auto">
          <a:xfrm>
            <a:off x="4946650" y="3632200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33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3600">
                <a:latin typeface="Minion Pro"/>
                <a:cs typeface="Minion Pro"/>
              </a:rPr>
              <a:t>2</a:t>
            </a:r>
          </a:p>
        </p:txBody>
      </p:sp>
      <p:sp>
        <p:nvSpPr>
          <p:cNvPr id="1610779" name="Text Box 27"/>
          <p:cNvSpPr txBox="1">
            <a:spLocks noChangeArrowheads="1"/>
          </p:cNvSpPr>
          <p:nvPr/>
        </p:nvSpPr>
        <p:spPr bwMode="auto">
          <a:xfrm>
            <a:off x="3675063" y="5668963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33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3600">
                <a:latin typeface="Minion Pro"/>
                <a:cs typeface="Minion Pro"/>
              </a:rPr>
              <a:t>3</a:t>
            </a:r>
          </a:p>
        </p:txBody>
      </p:sp>
      <p:sp>
        <p:nvSpPr>
          <p:cNvPr id="1610780" name="Text Box 28"/>
          <p:cNvSpPr txBox="1">
            <a:spLocks noChangeArrowheads="1"/>
          </p:cNvSpPr>
          <p:nvPr/>
        </p:nvSpPr>
        <p:spPr bwMode="auto">
          <a:xfrm>
            <a:off x="1830389" y="2540001"/>
            <a:ext cx="8667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33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 dirty="0">
                <a:solidFill>
                  <a:schemeClr val="accent2"/>
                </a:solidFill>
                <a:latin typeface="Minion Pro"/>
                <a:cs typeface="Minion Pro"/>
              </a:rPr>
              <a:t>(1,0)</a:t>
            </a:r>
          </a:p>
        </p:txBody>
      </p:sp>
      <p:sp>
        <p:nvSpPr>
          <p:cNvPr id="1610781" name="Text Box 29"/>
          <p:cNvSpPr txBox="1">
            <a:spLocks noChangeArrowheads="1"/>
          </p:cNvSpPr>
          <p:nvPr/>
        </p:nvSpPr>
        <p:spPr bwMode="auto">
          <a:xfrm>
            <a:off x="4791076" y="2536826"/>
            <a:ext cx="8667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33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Minion Pro"/>
                <a:cs typeface="Minion Pro"/>
              </a:rPr>
              <a:t>(2,0)</a:t>
            </a:r>
          </a:p>
        </p:txBody>
      </p:sp>
      <p:sp>
        <p:nvSpPr>
          <p:cNvPr id="1610782" name="Text Box 30"/>
          <p:cNvSpPr txBox="1">
            <a:spLocks noChangeArrowheads="1"/>
          </p:cNvSpPr>
          <p:nvPr/>
        </p:nvSpPr>
        <p:spPr bwMode="auto">
          <a:xfrm>
            <a:off x="1922464" y="5057776"/>
            <a:ext cx="11334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33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Minion Pro"/>
                <a:cs typeface="Minion Pro"/>
              </a:rPr>
              <a:t>(3,1,0)</a:t>
            </a:r>
          </a:p>
        </p:txBody>
      </p:sp>
      <p:sp>
        <p:nvSpPr>
          <p:cNvPr id="1610786" name="Text Box 34"/>
          <p:cNvSpPr txBox="1">
            <a:spLocks noChangeArrowheads="1"/>
          </p:cNvSpPr>
          <p:nvPr/>
        </p:nvSpPr>
        <p:spPr bwMode="auto">
          <a:xfrm>
            <a:off x="9515476" y="2524126"/>
            <a:ext cx="8667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33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Minion Pro"/>
                <a:cs typeface="Minion Pro"/>
              </a:rPr>
              <a:t>(2,0)</a:t>
            </a:r>
          </a:p>
        </p:txBody>
      </p:sp>
      <p:sp>
        <p:nvSpPr>
          <p:cNvPr id="1610787" name="Text Box 35"/>
          <p:cNvSpPr txBox="1">
            <a:spLocks noChangeArrowheads="1"/>
          </p:cNvSpPr>
          <p:nvPr/>
        </p:nvSpPr>
        <p:spPr bwMode="auto">
          <a:xfrm>
            <a:off x="7926389" y="3260726"/>
            <a:ext cx="11334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33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Minion Pro"/>
                <a:cs typeface="Minion Pro"/>
              </a:rPr>
              <a:t>(1,2,0)</a:t>
            </a:r>
          </a:p>
        </p:txBody>
      </p:sp>
      <p:sp>
        <p:nvSpPr>
          <p:cNvPr id="1610788" name="Text Box 36"/>
          <p:cNvSpPr txBox="1">
            <a:spLocks noChangeArrowheads="1"/>
          </p:cNvSpPr>
          <p:nvPr/>
        </p:nvSpPr>
        <p:spPr bwMode="auto">
          <a:xfrm>
            <a:off x="9224964" y="5000626"/>
            <a:ext cx="11334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33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Minion Pro"/>
                <a:cs typeface="Minion Pro"/>
              </a:rPr>
              <a:t>(3,2,0)</a:t>
            </a:r>
          </a:p>
        </p:txBody>
      </p:sp>
      <p:sp>
        <p:nvSpPr>
          <p:cNvPr id="3" name="Explosion 2 2"/>
          <p:cNvSpPr/>
          <p:nvPr/>
        </p:nvSpPr>
        <p:spPr>
          <a:xfrm rot="1576846">
            <a:off x="7251143" y="2650871"/>
            <a:ext cx="606425" cy="452437"/>
          </a:xfrm>
          <a:prstGeom prst="irregularSeal2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926097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Routing Change: Path Exploration</a:t>
            </a:r>
          </a:p>
        </p:txBody>
      </p:sp>
      <p:sp>
        <p:nvSpPr>
          <p:cNvPr id="161280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0" y="1219200"/>
            <a:ext cx="4427538" cy="5486400"/>
          </a:xfrm>
        </p:spPr>
        <p:txBody>
          <a:bodyPr>
            <a:normAutofit fontScale="92500"/>
          </a:bodyPr>
          <a:lstStyle/>
          <a:p>
            <a:r>
              <a:rPr lang="en-US"/>
              <a:t>AS 1</a:t>
            </a:r>
          </a:p>
          <a:p>
            <a:pPr lvl="1"/>
            <a:r>
              <a:rPr lang="en-US"/>
              <a:t>Delete the route (1,0)</a:t>
            </a:r>
          </a:p>
          <a:p>
            <a:pPr lvl="1"/>
            <a:r>
              <a:rPr lang="en-US"/>
              <a:t>Switch to next route (1,2,0)</a:t>
            </a:r>
          </a:p>
          <a:p>
            <a:pPr lvl="1"/>
            <a:r>
              <a:rPr lang="en-US"/>
              <a:t>Send route (1,2,0) to AS 3</a:t>
            </a:r>
          </a:p>
          <a:p>
            <a:r>
              <a:rPr lang="en-US"/>
              <a:t>AS 3</a:t>
            </a:r>
          </a:p>
          <a:p>
            <a:pPr lvl="1"/>
            <a:r>
              <a:rPr lang="en-US"/>
              <a:t>Sees (1,2,0) replace (1,0)</a:t>
            </a:r>
          </a:p>
          <a:p>
            <a:pPr lvl="1"/>
            <a:r>
              <a:rPr lang="en-US"/>
              <a:t>Compares to route (2,0)</a:t>
            </a:r>
          </a:p>
          <a:p>
            <a:pPr lvl="1"/>
            <a:r>
              <a:rPr lang="en-US"/>
              <a:t>Switches to using AS 2</a:t>
            </a:r>
          </a:p>
          <a:p>
            <a:pPr lvl="1"/>
            <a:endParaRPr lang="en-US" sz="2000"/>
          </a:p>
        </p:txBody>
      </p:sp>
      <p:sp>
        <p:nvSpPr>
          <p:cNvPr id="23" name="Line 7"/>
          <p:cNvSpPr>
            <a:spLocks noChangeShapeType="1"/>
          </p:cNvSpPr>
          <p:nvPr/>
        </p:nvSpPr>
        <p:spPr bwMode="auto">
          <a:xfrm flipH="1">
            <a:off x="7373939" y="2482851"/>
            <a:ext cx="314325" cy="72707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Minion Pro"/>
              <a:cs typeface="Minion Pro"/>
            </a:endParaRPr>
          </a:p>
        </p:txBody>
      </p:sp>
      <p:sp>
        <p:nvSpPr>
          <p:cNvPr id="24" name="Line 8"/>
          <p:cNvSpPr>
            <a:spLocks noChangeShapeType="1"/>
          </p:cNvSpPr>
          <p:nvPr/>
        </p:nvSpPr>
        <p:spPr bwMode="auto">
          <a:xfrm>
            <a:off x="7948614" y="3933826"/>
            <a:ext cx="955675" cy="11113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 type="arrow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Minion Pro"/>
              <a:cs typeface="Minion Pro"/>
            </a:endParaRPr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 flipH="1">
            <a:off x="8966200" y="4475163"/>
            <a:ext cx="463550" cy="1046162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arrow" w="lg" len="lg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Minion Pro"/>
              <a:cs typeface="Minion Pro"/>
            </a:endParaRPr>
          </a:p>
        </p:txBody>
      </p:sp>
      <p:sp>
        <p:nvSpPr>
          <p:cNvPr id="26" name="Line 10"/>
          <p:cNvSpPr>
            <a:spLocks noChangeShapeType="1"/>
          </p:cNvSpPr>
          <p:nvPr/>
        </p:nvSpPr>
        <p:spPr bwMode="auto">
          <a:xfrm>
            <a:off x="7275514" y="4562476"/>
            <a:ext cx="700087" cy="969963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Minion Pro"/>
              <a:cs typeface="Minion Pro"/>
            </a:endParaRPr>
          </a:p>
        </p:txBody>
      </p:sp>
      <p:sp>
        <p:nvSpPr>
          <p:cNvPr id="27" name="Line 33"/>
          <p:cNvSpPr>
            <a:spLocks noChangeShapeType="1"/>
          </p:cNvSpPr>
          <p:nvPr/>
        </p:nvSpPr>
        <p:spPr bwMode="auto">
          <a:xfrm>
            <a:off x="9063039" y="2413001"/>
            <a:ext cx="536575" cy="981075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 type="arrow" w="lg" len="lg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Minion Pro"/>
              <a:cs typeface="Minion Pro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359832" y="3221039"/>
            <a:ext cx="1831363" cy="127761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8904289" y="3306129"/>
            <a:ext cx="1831363" cy="127761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7556501" y="5374325"/>
            <a:ext cx="1831363" cy="127761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7404101" y="1378270"/>
            <a:ext cx="1831363" cy="127761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 Box 11"/>
          <p:cNvSpPr txBox="1">
            <a:spLocks noChangeArrowheads="1"/>
          </p:cNvSpPr>
          <p:nvPr/>
        </p:nvSpPr>
        <p:spPr bwMode="auto">
          <a:xfrm>
            <a:off x="8096250" y="1641475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33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3600">
                <a:latin typeface="Minion Pro"/>
                <a:cs typeface="Minion Pro"/>
              </a:rPr>
              <a:t>0</a:t>
            </a:r>
          </a:p>
        </p:txBody>
      </p:sp>
      <p:sp>
        <p:nvSpPr>
          <p:cNvPr id="33" name="Text Box 12"/>
          <p:cNvSpPr txBox="1">
            <a:spLocks noChangeArrowheads="1"/>
          </p:cNvSpPr>
          <p:nvPr/>
        </p:nvSpPr>
        <p:spPr bwMode="auto">
          <a:xfrm>
            <a:off x="6991350" y="3568700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33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3600">
                <a:latin typeface="Minion Pro"/>
                <a:cs typeface="Minion Pro"/>
              </a:rPr>
              <a:t>1</a:t>
            </a:r>
          </a:p>
        </p:txBody>
      </p:sp>
      <p:sp>
        <p:nvSpPr>
          <p:cNvPr id="34" name="Text Box 13"/>
          <p:cNvSpPr txBox="1">
            <a:spLocks noChangeArrowheads="1"/>
          </p:cNvSpPr>
          <p:nvPr/>
        </p:nvSpPr>
        <p:spPr bwMode="auto">
          <a:xfrm>
            <a:off x="9617075" y="3654425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33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3600">
                <a:latin typeface="Minion Pro"/>
                <a:cs typeface="Minion Pro"/>
              </a:rPr>
              <a:t>2</a:t>
            </a:r>
          </a:p>
        </p:txBody>
      </p:sp>
      <p:sp>
        <p:nvSpPr>
          <p:cNvPr id="35" name="Text Box 14"/>
          <p:cNvSpPr txBox="1">
            <a:spLocks noChangeArrowheads="1"/>
          </p:cNvSpPr>
          <p:nvPr/>
        </p:nvSpPr>
        <p:spPr bwMode="auto">
          <a:xfrm>
            <a:off x="8345488" y="5691188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33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3600">
                <a:latin typeface="Minion Pro"/>
                <a:cs typeface="Minion Pro"/>
              </a:rPr>
              <a:t>3</a:t>
            </a:r>
          </a:p>
        </p:txBody>
      </p:sp>
      <p:sp>
        <p:nvSpPr>
          <p:cNvPr id="36" name="Text Box 34"/>
          <p:cNvSpPr txBox="1">
            <a:spLocks noChangeArrowheads="1"/>
          </p:cNvSpPr>
          <p:nvPr/>
        </p:nvSpPr>
        <p:spPr bwMode="auto">
          <a:xfrm>
            <a:off x="9515476" y="2524126"/>
            <a:ext cx="8667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33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Minion Pro"/>
                <a:cs typeface="Minion Pro"/>
              </a:rPr>
              <a:t>(2,0)</a:t>
            </a:r>
          </a:p>
        </p:txBody>
      </p:sp>
      <p:sp>
        <p:nvSpPr>
          <p:cNvPr id="37" name="Text Box 35"/>
          <p:cNvSpPr txBox="1">
            <a:spLocks noChangeArrowheads="1"/>
          </p:cNvSpPr>
          <p:nvPr/>
        </p:nvSpPr>
        <p:spPr bwMode="auto">
          <a:xfrm>
            <a:off x="7926389" y="3260726"/>
            <a:ext cx="11334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33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Minion Pro"/>
                <a:cs typeface="Minion Pro"/>
              </a:rPr>
              <a:t>(1,2,0)</a:t>
            </a:r>
          </a:p>
        </p:txBody>
      </p:sp>
      <p:sp>
        <p:nvSpPr>
          <p:cNvPr id="38" name="Text Box 36"/>
          <p:cNvSpPr txBox="1">
            <a:spLocks noChangeArrowheads="1"/>
          </p:cNvSpPr>
          <p:nvPr/>
        </p:nvSpPr>
        <p:spPr bwMode="auto">
          <a:xfrm>
            <a:off x="9224964" y="5000626"/>
            <a:ext cx="11334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33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>
                <a:solidFill>
                  <a:schemeClr val="accent2"/>
                </a:solidFill>
                <a:latin typeface="Minion Pro"/>
                <a:cs typeface="Minion Pro"/>
              </a:rPr>
              <a:t>(3,2,0)</a:t>
            </a:r>
          </a:p>
        </p:txBody>
      </p:sp>
      <p:sp>
        <p:nvSpPr>
          <p:cNvPr id="39" name="Explosion 2 38"/>
          <p:cNvSpPr/>
          <p:nvPr/>
        </p:nvSpPr>
        <p:spPr>
          <a:xfrm rot="1576846">
            <a:off x="7251143" y="2650871"/>
            <a:ext cx="606425" cy="452437"/>
          </a:xfrm>
          <a:prstGeom prst="irregularSeal2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0856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 26"/>
          <p:cNvSpPr/>
          <p:nvPr/>
        </p:nvSpPr>
        <p:spPr>
          <a:xfrm>
            <a:off x="8904289" y="2617154"/>
            <a:ext cx="1831363" cy="127761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Minion Pro"/>
              <a:cs typeface="Minion Pro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6144238" y="2660970"/>
            <a:ext cx="1831363" cy="127761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Minion Pro"/>
              <a:cs typeface="Minion Pro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7556501" y="4705352"/>
            <a:ext cx="1831363" cy="1277619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latin typeface="Minion Pro"/>
              <a:cs typeface="Minion Pro"/>
            </a:endParaRPr>
          </a:p>
        </p:txBody>
      </p:sp>
      <p:sp>
        <p:nvSpPr>
          <p:cNvPr id="1614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/>
              <a:t>Routing Change: Path Exploration</a:t>
            </a:r>
          </a:p>
        </p:txBody>
      </p:sp>
      <p:sp>
        <p:nvSpPr>
          <p:cNvPr id="16148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981201" y="918384"/>
            <a:ext cx="4302125" cy="566596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Initial situation</a:t>
            </a:r>
          </a:p>
          <a:p>
            <a:pPr lvl="1"/>
            <a:r>
              <a:rPr lang="en-US" dirty="0"/>
              <a:t>Destination 0 is alive</a:t>
            </a:r>
          </a:p>
          <a:p>
            <a:pPr lvl="1"/>
            <a:r>
              <a:rPr lang="en-US" dirty="0"/>
              <a:t>All </a:t>
            </a:r>
            <a:r>
              <a:rPr lang="en-US" dirty="0" err="1"/>
              <a:t>ASes</a:t>
            </a:r>
            <a:r>
              <a:rPr lang="en-US" dirty="0"/>
              <a:t> use direct path</a:t>
            </a:r>
          </a:p>
          <a:p>
            <a:r>
              <a:rPr lang="en-US" dirty="0"/>
              <a:t>When destination dies</a:t>
            </a:r>
          </a:p>
          <a:p>
            <a:pPr lvl="1"/>
            <a:r>
              <a:rPr lang="en-US" dirty="0"/>
              <a:t>All </a:t>
            </a:r>
            <a:r>
              <a:rPr lang="en-US" dirty="0" err="1"/>
              <a:t>ASes</a:t>
            </a:r>
            <a:r>
              <a:rPr lang="en-US" dirty="0"/>
              <a:t> lose direct path</a:t>
            </a:r>
          </a:p>
          <a:p>
            <a:pPr lvl="1"/>
            <a:r>
              <a:rPr lang="en-US" dirty="0"/>
              <a:t>All switch to longer paths</a:t>
            </a:r>
          </a:p>
          <a:p>
            <a:pPr lvl="1"/>
            <a:r>
              <a:rPr lang="en-US" dirty="0"/>
              <a:t>Eventually withdrawn</a:t>
            </a:r>
          </a:p>
          <a:p>
            <a:r>
              <a:rPr lang="en-US" dirty="0"/>
              <a:t>E.g., AS 2</a:t>
            </a:r>
          </a:p>
          <a:p>
            <a:pPr lvl="1"/>
            <a:r>
              <a:rPr lang="en-US" dirty="0"/>
              <a:t>(2,0) </a:t>
            </a:r>
            <a:r>
              <a:rPr lang="en-US" dirty="0">
                <a:sym typeface="Wingdings" charset="0"/>
              </a:rPr>
              <a:t> </a:t>
            </a:r>
            <a:r>
              <a:rPr lang="en-US" dirty="0"/>
              <a:t>(2,1,0) </a:t>
            </a:r>
          </a:p>
          <a:p>
            <a:pPr lvl="1"/>
            <a:r>
              <a:rPr lang="en-US" dirty="0"/>
              <a:t>(2,1,0) </a:t>
            </a:r>
            <a:r>
              <a:rPr lang="en-US" dirty="0">
                <a:sym typeface="Wingdings" charset="0"/>
              </a:rPr>
              <a:t> (2,3,0) </a:t>
            </a:r>
          </a:p>
          <a:p>
            <a:pPr lvl="1"/>
            <a:r>
              <a:rPr lang="en-US" dirty="0">
                <a:sym typeface="Wingdings" charset="0"/>
              </a:rPr>
              <a:t>(2,3,0)  (2,1,3,0)</a:t>
            </a:r>
          </a:p>
          <a:p>
            <a:pPr lvl="1"/>
            <a:r>
              <a:rPr lang="en-US" dirty="0">
                <a:sym typeface="Wingdings" charset="0"/>
              </a:rPr>
              <a:t>(2,1,3,0)  null</a:t>
            </a:r>
          </a:p>
          <a:p>
            <a:r>
              <a:rPr lang="en-US" dirty="0">
                <a:solidFill>
                  <a:srgbClr val="FF0000"/>
                </a:solidFill>
                <a:sym typeface="Wingdings" charset="0"/>
              </a:rPr>
              <a:t>Convergence may be slow!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7E12B7-99A3-294D-B4CF-85B0BCE4F9F0}" type="slidenum">
              <a:rPr lang="en-US">
                <a:latin typeface="Minion Pro"/>
                <a:cs typeface="Minion Pro"/>
              </a:rPr>
              <a:pPr/>
              <a:t>99</a:t>
            </a:fld>
            <a:endParaRPr lang="en-US">
              <a:latin typeface="Minion Pro"/>
              <a:cs typeface="Minion Pro"/>
            </a:endParaRPr>
          </a:p>
        </p:txBody>
      </p:sp>
      <p:sp>
        <p:nvSpPr>
          <p:cNvPr id="1614855" name="Line 7"/>
          <p:cNvSpPr>
            <a:spLocks noChangeShapeType="1"/>
          </p:cNvSpPr>
          <p:nvPr/>
        </p:nvSpPr>
        <p:spPr bwMode="auto">
          <a:xfrm>
            <a:off x="7948614" y="3255963"/>
            <a:ext cx="955675" cy="111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none" w="lg" len="lg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Minion Pro"/>
              <a:cs typeface="Minion Pro"/>
            </a:endParaRPr>
          </a:p>
        </p:txBody>
      </p:sp>
      <p:sp>
        <p:nvSpPr>
          <p:cNvPr id="1614856" name="Line 8"/>
          <p:cNvSpPr>
            <a:spLocks noChangeShapeType="1"/>
          </p:cNvSpPr>
          <p:nvPr/>
        </p:nvSpPr>
        <p:spPr bwMode="auto">
          <a:xfrm flipH="1">
            <a:off x="8966200" y="3797301"/>
            <a:ext cx="463550" cy="10461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 w="lg" len="lg"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Minion Pro"/>
              <a:cs typeface="Minion Pro"/>
            </a:endParaRPr>
          </a:p>
        </p:txBody>
      </p:sp>
      <p:sp>
        <p:nvSpPr>
          <p:cNvPr id="1614857" name="Line 9"/>
          <p:cNvSpPr>
            <a:spLocks noChangeShapeType="1"/>
          </p:cNvSpPr>
          <p:nvPr/>
        </p:nvSpPr>
        <p:spPr bwMode="auto">
          <a:xfrm>
            <a:off x="7275514" y="3884613"/>
            <a:ext cx="700087" cy="969962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Minion Pro"/>
              <a:cs typeface="Minion Pro"/>
            </a:endParaRPr>
          </a:p>
        </p:txBody>
      </p:sp>
      <p:sp>
        <p:nvSpPr>
          <p:cNvPr id="1614858" name="Text Box 10"/>
          <p:cNvSpPr txBox="1">
            <a:spLocks noChangeArrowheads="1"/>
          </p:cNvSpPr>
          <p:nvPr/>
        </p:nvSpPr>
        <p:spPr bwMode="auto">
          <a:xfrm>
            <a:off x="6991350" y="2890838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33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3600">
                <a:latin typeface="Minion Pro"/>
                <a:cs typeface="Minion Pro"/>
              </a:rPr>
              <a:t>1</a:t>
            </a:r>
          </a:p>
        </p:txBody>
      </p:sp>
      <p:sp>
        <p:nvSpPr>
          <p:cNvPr id="1614859" name="Text Box 11"/>
          <p:cNvSpPr txBox="1">
            <a:spLocks noChangeArrowheads="1"/>
          </p:cNvSpPr>
          <p:nvPr/>
        </p:nvSpPr>
        <p:spPr bwMode="auto">
          <a:xfrm>
            <a:off x="9617075" y="2976563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33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3600">
                <a:latin typeface="Minion Pro"/>
                <a:cs typeface="Minion Pro"/>
              </a:rPr>
              <a:t>2</a:t>
            </a:r>
          </a:p>
        </p:txBody>
      </p:sp>
      <p:sp>
        <p:nvSpPr>
          <p:cNvPr id="1614860" name="Text Box 12"/>
          <p:cNvSpPr txBox="1">
            <a:spLocks noChangeArrowheads="1"/>
          </p:cNvSpPr>
          <p:nvPr/>
        </p:nvSpPr>
        <p:spPr bwMode="auto">
          <a:xfrm>
            <a:off x="8345488" y="5013325"/>
            <a:ext cx="4127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33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3600">
                <a:latin typeface="Minion Pro"/>
                <a:cs typeface="Minion Pro"/>
              </a:rPr>
              <a:t>3</a:t>
            </a:r>
          </a:p>
        </p:txBody>
      </p:sp>
      <p:grpSp>
        <p:nvGrpSpPr>
          <p:cNvPr id="1614861" name="Group 13"/>
          <p:cNvGrpSpPr>
            <a:grpSpLocks/>
          </p:cNvGrpSpPr>
          <p:nvPr/>
        </p:nvGrpSpPr>
        <p:grpSpPr bwMode="auto">
          <a:xfrm>
            <a:off x="7837488" y="3705226"/>
            <a:ext cx="1255712" cy="1000125"/>
            <a:chOff x="3977" y="2334"/>
            <a:chExt cx="791" cy="630"/>
          </a:xfrm>
        </p:grpSpPr>
        <p:sp>
          <p:nvSpPr>
            <p:cNvPr id="1614862" name="Line 14"/>
            <p:cNvSpPr>
              <a:spLocks noChangeShapeType="1"/>
            </p:cNvSpPr>
            <p:nvPr/>
          </p:nvSpPr>
          <p:spPr bwMode="auto">
            <a:xfrm>
              <a:off x="3977" y="2334"/>
              <a:ext cx="277" cy="147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inion Pro"/>
                <a:cs typeface="Minion Pro"/>
              </a:endParaRPr>
            </a:p>
          </p:txBody>
        </p:sp>
        <p:sp>
          <p:nvSpPr>
            <p:cNvPr id="1614863" name="Line 15"/>
            <p:cNvSpPr>
              <a:spLocks noChangeShapeType="1"/>
            </p:cNvSpPr>
            <p:nvPr/>
          </p:nvSpPr>
          <p:spPr bwMode="auto">
            <a:xfrm flipH="1">
              <a:off x="4573" y="2383"/>
              <a:ext cx="195" cy="152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 type="arrow" w="lg" len="lg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inion Pro"/>
                <a:cs typeface="Minion Pro"/>
              </a:endParaRPr>
            </a:p>
          </p:txBody>
        </p:sp>
        <p:sp>
          <p:nvSpPr>
            <p:cNvPr id="1614864" name="Line 16"/>
            <p:cNvSpPr>
              <a:spLocks noChangeShapeType="1"/>
            </p:cNvSpPr>
            <p:nvPr/>
          </p:nvSpPr>
          <p:spPr bwMode="auto">
            <a:xfrm>
              <a:off x="4392" y="2659"/>
              <a:ext cx="7" cy="305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arrow" w="lg" len="lg"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inion Pro"/>
                <a:cs typeface="Minion Pro"/>
              </a:endParaRPr>
            </a:p>
          </p:txBody>
        </p:sp>
        <p:sp>
          <p:nvSpPr>
            <p:cNvPr id="1614865" name="Text Box 17"/>
            <p:cNvSpPr txBox="1">
              <a:spLocks noChangeArrowheads="1"/>
            </p:cNvSpPr>
            <p:nvPr/>
          </p:nvSpPr>
          <p:spPr bwMode="auto">
            <a:xfrm>
              <a:off x="4295" y="2355"/>
              <a:ext cx="228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CC3300"/>
                  </a:solidFill>
                </a14:hiddenFill>
              </a:ext>
              <a:ext uri="{91240B29-F687-4f45-9708-019B960494DF}">
                <a14:hiddenLine xmlns:a14="http://schemas.microsoft.com/office/drawing/2010/main" xmlns="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800" dirty="0">
                  <a:solidFill>
                    <a:srgbClr val="FF3399"/>
                  </a:solidFill>
                  <a:latin typeface="Minion Pro"/>
                  <a:cs typeface="Minion Pro"/>
                </a:rPr>
                <a:t>0</a:t>
              </a:r>
            </a:p>
          </p:txBody>
        </p:sp>
      </p:grpSp>
      <p:sp>
        <p:nvSpPr>
          <p:cNvPr id="1614866" name="Text Box 18"/>
          <p:cNvSpPr txBox="1">
            <a:spLocks noChangeArrowheads="1"/>
          </p:cNvSpPr>
          <p:nvPr/>
        </p:nvSpPr>
        <p:spPr bwMode="auto">
          <a:xfrm>
            <a:off x="6580189" y="1085850"/>
            <a:ext cx="1133475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33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>
                <a:latin typeface="Minion Pro"/>
                <a:cs typeface="Minion Pro"/>
              </a:rPr>
              <a:t>(1,0)</a:t>
            </a:r>
          </a:p>
          <a:p>
            <a:pPr eaLnBrk="0" hangingPunct="0"/>
            <a:r>
              <a:rPr lang="en-US" sz="2800">
                <a:latin typeface="Minion Pro"/>
                <a:cs typeface="Minion Pro"/>
              </a:rPr>
              <a:t>(1,2,0)</a:t>
            </a:r>
          </a:p>
          <a:p>
            <a:pPr eaLnBrk="0" hangingPunct="0"/>
            <a:r>
              <a:rPr lang="en-US" sz="2800">
                <a:latin typeface="Minion Pro"/>
                <a:cs typeface="Minion Pro"/>
              </a:rPr>
              <a:t>(1,3,0)</a:t>
            </a:r>
          </a:p>
        </p:txBody>
      </p:sp>
      <p:sp>
        <p:nvSpPr>
          <p:cNvPr id="1614867" name="Text Box 19"/>
          <p:cNvSpPr txBox="1">
            <a:spLocks noChangeArrowheads="1"/>
          </p:cNvSpPr>
          <p:nvPr/>
        </p:nvSpPr>
        <p:spPr bwMode="auto">
          <a:xfrm>
            <a:off x="9028114" y="936626"/>
            <a:ext cx="14001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CC3300"/>
                </a:solidFill>
              </a14:hiddenFill>
            </a:ex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>
                <a:latin typeface="Minion Pro"/>
                <a:cs typeface="Minion Pro"/>
              </a:rPr>
              <a:t>(2,0)</a:t>
            </a:r>
          </a:p>
          <a:p>
            <a:pPr eaLnBrk="0" hangingPunct="0"/>
            <a:r>
              <a:rPr lang="en-US" sz="2800">
                <a:latin typeface="Minion Pro"/>
                <a:cs typeface="Minion Pro"/>
              </a:rPr>
              <a:t>(2,1,0)</a:t>
            </a:r>
          </a:p>
          <a:p>
            <a:pPr eaLnBrk="0" hangingPunct="0"/>
            <a:r>
              <a:rPr lang="en-US" sz="2800">
                <a:latin typeface="Minion Pro"/>
                <a:cs typeface="Minion Pro"/>
              </a:rPr>
              <a:t>(2,3,0)</a:t>
            </a:r>
          </a:p>
          <a:p>
            <a:pPr eaLnBrk="0" hangingPunct="0"/>
            <a:r>
              <a:rPr lang="en-US" sz="2800">
                <a:latin typeface="Minion Pro"/>
                <a:cs typeface="Minion Pro"/>
              </a:rPr>
              <a:t>(2,1,3,0)</a:t>
            </a:r>
          </a:p>
        </p:txBody>
      </p:sp>
      <p:sp>
        <p:nvSpPr>
          <p:cNvPr id="1614868" name="Text Box 20"/>
          <p:cNvSpPr txBox="1">
            <a:spLocks noChangeArrowheads="1"/>
          </p:cNvSpPr>
          <p:nvPr/>
        </p:nvSpPr>
        <p:spPr bwMode="auto">
          <a:xfrm>
            <a:off x="9451976" y="5335589"/>
            <a:ext cx="1133475" cy="13731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857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800">
                <a:latin typeface="Minion Pro"/>
                <a:cs typeface="Minion Pro"/>
              </a:rPr>
              <a:t>(3,0)</a:t>
            </a:r>
          </a:p>
          <a:p>
            <a:pPr eaLnBrk="0" hangingPunct="0"/>
            <a:r>
              <a:rPr lang="en-US" sz="2800">
                <a:latin typeface="Minion Pro"/>
                <a:cs typeface="Minion Pro"/>
              </a:rPr>
              <a:t>(3,1,0)</a:t>
            </a:r>
          </a:p>
          <a:p>
            <a:pPr eaLnBrk="0" hangingPunct="0"/>
            <a:r>
              <a:rPr lang="en-US" sz="2800">
                <a:latin typeface="Minion Pro"/>
                <a:cs typeface="Minion Pro"/>
              </a:rPr>
              <a:t>(3,2,0)</a:t>
            </a:r>
          </a:p>
        </p:txBody>
      </p:sp>
      <p:grpSp>
        <p:nvGrpSpPr>
          <p:cNvPr id="1614869" name="Group 21"/>
          <p:cNvGrpSpPr>
            <a:grpSpLocks/>
          </p:cNvGrpSpPr>
          <p:nvPr/>
        </p:nvGrpSpPr>
        <p:grpSpPr bwMode="auto">
          <a:xfrm>
            <a:off x="6415086" y="1208088"/>
            <a:ext cx="4013201" cy="4405312"/>
            <a:chOff x="3081" y="761"/>
            <a:chExt cx="2528" cy="2775"/>
          </a:xfrm>
        </p:grpSpPr>
        <p:sp>
          <p:nvSpPr>
            <p:cNvPr id="1614870" name="Line 22"/>
            <p:cNvSpPr>
              <a:spLocks noChangeShapeType="1"/>
            </p:cNvSpPr>
            <p:nvPr/>
          </p:nvSpPr>
          <p:spPr bwMode="auto">
            <a:xfrm>
              <a:off x="3081" y="861"/>
              <a:ext cx="714" cy="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inion Pro"/>
                <a:cs typeface="Minion Pro"/>
              </a:endParaRPr>
            </a:p>
          </p:txBody>
        </p:sp>
        <p:sp>
          <p:nvSpPr>
            <p:cNvPr id="1614871" name="Line 23"/>
            <p:cNvSpPr>
              <a:spLocks noChangeShapeType="1"/>
            </p:cNvSpPr>
            <p:nvPr/>
          </p:nvSpPr>
          <p:spPr bwMode="auto">
            <a:xfrm>
              <a:off x="4656" y="761"/>
              <a:ext cx="714" cy="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inion Pro"/>
                <a:cs typeface="Minion Pro"/>
              </a:endParaRPr>
            </a:p>
          </p:txBody>
        </p:sp>
        <p:sp>
          <p:nvSpPr>
            <p:cNvPr id="1614872" name="Line 24"/>
            <p:cNvSpPr>
              <a:spLocks noChangeShapeType="1"/>
            </p:cNvSpPr>
            <p:nvPr/>
          </p:nvSpPr>
          <p:spPr bwMode="auto">
            <a:xfrm>
              <a:off x="4895" y="3530"/>
              <a:ext cx="714" cy="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Minion Pro"/>
                <a:cs typeface="Minion Pro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846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8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8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8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8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8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8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8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8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8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8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85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85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485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4851" grpId="0" build="p"/>
    </p:bldLst>
  </p:timing>
</p:sld>
</file>

<file path=ppt/theme/theme1.xml><?xml version="1.0" encoding="utf-8"?>
<a:theme xmlns:a="http://schemas.openxmlformats.org/drawingml/2006/main" name="Blue_Line">
  <a:themeElements>
    <a:clrScheme name="Line">
      <a:dk1>
        <a:srgbClr val="000000"/>
      </a:dk1>
      <a:lt1>
        <a:srgbClr val="FFFFFF"/>
      </a:lt1>
      <a:dk2>
        <a:srgbClr val="283138"/>
      </a:dk2>
      <a:lt2>
        <a:srgbClr val="FECB32"/>
      </a:lt2>
      <a:accent1>
        <a:srgbClr val="20A6F4"/>
      </a:accent1>
      <a:accent2>
        <a:srgbClr val="FECB32"/>
      </a:accent2>
      <a:accent3>
        <a:srgbClr val="651266"/>
      </a:accent3>
      <a:accent4>
        <a:srgbClr val="C9001F"/>
      </a:accent4>
      <a:accent5>
        <a:srgbClr val="F4A582"/>
      </a:accent5>
      <a:accent6>
        <a:srgbClr val="5F6877"/>
      </a:accent6>
      <a:hlink>
        <a:srgbClr val="20A6F4"/>
      </a:hlink>
      <a:folHlink>
        <a:srgbClr val="20A6F4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mtClean="0">
            <a:latin typeface="Avenir Book" charset="0"/>
            <a:ea typeface="Avenir Book" charset="0"/>
            <a:cs typeface="Avenir Book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line-standard.potx" id="{464977E1-A74C-A247-BBF6-FD818AF7D8BA}" vid="{90D414F5-3F4E-4A4D-8AD0-9856E06C2F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line-standard</Template>
  <TotalTime>83209</TotalTime>
  <Words>4830</Words>
  <Application>Microsoft Macintosh PowerPoint</Application>
  <PresentationFormat>Widescreen</PresentationFormat>
  <Paragraphs>1013</Paragraphs>
  <Slides>110</Slides>
  <Notes>30</Notes>
  <HiddenSlides>15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110</vt:i4>
      </vt:variant>
    </vt:vector>
  </HeadingPairs>
  <TitlesOfParts>
    <vt:vector size="120" baseType="lpstr">
      <vt:lpstr>Arial</vt:lpstr>
      <vt:lpstr>Avenir Book</vt:lpstr>
      <vt:lpstr>Calibri</vt:lpstr>
      <vt:lpstr>Consolas</vt:lpstr>
      <vt:lpstr>Minion Pro</vt:lpstr>
      <vt:lpstr>Symbol</vt:lpstr>
      <vt:lpstr>Times New Roman</vt:lpstr>
      <vt:lpstr>Verdana</vt:lpstr>
      <vt:lpstr>Blue_Line</vt:lpstr>
      <vt:lpstr>Photo Editor Photo</vt:lpstr>
      <vt:lpstr>CSCI-1680 Network Layer: Inter-domain Routing</vt:lpstr>
      <vt:lpstr>Administrivia</vt:lpstr>
      <vt:lpstr>Warmup</vt:lpstr>
      <vt:lpstr>Recall:  BGP</vt:lpstr>
      <vt:lpstr>PowerPoint Presentation</vt:lpstr>
      <vt:lpstr>Before:  Interior routing</vt:lpstr>
      <vt:lpstr>Before:  Interior routing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Update processing</vt:lpstr>
      <vt:lpstr>Typical route selection policy</vt:lpstr>
      <vt:lpstr>PowerPoint Presentation</vt:lpstr>
      <vt:lpstr>Typical Export Policy</vt:lpstr>
      <vt:lpstr>AS relationships</vt:lpstr>
      <vt:lpstr>Peer Relationships</vt:lpstr>
      <vt:lpstr>Gao-Rexford Model</vt:lpstr>
      <vt:lpstr>An example</vt:lpstr>
      <vt:lpstr>PowerPoint Presentation</vt:lpstr>
      <vt:lpstr>What can go wrong?</vt:lpstr>
      <vt:lpstr>How to advertise your prefixes?</vt:lpstr>
      <vt:lpstr>How to advertise your prefixes?</vt:lpstr>
      <vt:lpstr>What can lead to table growth?</vt:lpstr>
      <vt:lpstr>PowerPoint Presentation</vt:lpstr>
      <vt:lpstr>PowerPoint Presentation</vt:lpstr>
      <vt:lpstr>BGP Table Growth for v6</vt:lpstr>
      <vt:lpstr>PowerPoint Presentation</vt:lpstr>
      <vt:lpstr>Peering Drama</vt:lpstr>
      <vt:lpstr>BGP can be fragile!</vt:lpstr>
      <vt:lpstr>Some BGP Challenges</vt:lpstr>
      <vt:lpstr>BGP Problems and Security Issues</vt:lpstr>
      <vt:lpstr>BGP Recap</vt:lpstr>
      <vt:lpstr>Who owns a prefix?</vt:lpstr>
      <vt:lpstr>Who owns a prefix?</vt:lpstr>
      <vt:lpstr>The Five RIRs</vt:lpstr>
      <vt:lpstr>What can go wrong?</vt:lpstr>
      <vt:lpstr>Prefix hijacking</vt:lpstr>
      <vt:lpstr>Prefix Hijacking</vt:lpstr>
      <vt:lpstr>Sub-Prefix Hijacking</vt:lpstr>
      <vt:lpstr>Hijacking is Hard to Debug</vt:lpstr>
      <vt:lpstr>How to Hijack a Prefix</vt:lpstr>
      <vt:lpstr>Some Notable incidents</vt:lpstr>
      <vt:lpstr>PowerPoint Presentation</vt:lpstr>
      <vt:lpstr>Facebook DNS outage</vt:lpstr>
      <vt:lpstr>Pakistan Youtube incident</vt:lpstr>
      <vt:lpstr>PowerPoint Presentation</vt:lpstr>
      <vt:lpstr>PowerPoint Presentation</vt:lpstr>
      <vt:lpstr>Many other incidents</vt:lpstr>
      <vt:lpstr>“Shutting off” the Internet</vt:lpstr>
      <vt:lpstr>Egypt Incident</vt:lpstr>
      <vt:lpstr>What can be done?</vt:lpstr>
      <vt:lpstr>What can be done?</vt:lpstr>
      <vt:lpstr>Proposed Solution: RPKI</vt:lpstr>
      <vt:lpstr>Proposed Solution: RPKI</vt:lpstr>
      <vt:lpstr>RPKI deployment</vt:lpstr>
      <vt:lpstr>RPKI at Brown?</vt:lpstr>
      <vt:lpstr>Following slides not covered, but interesting</vt:lpstr>
      <vt:lpstr>BGP Protocol Details</vt:lpstr>
      <vt:lpstr>Prefixes</vt:lpstr>
      <vt:lpstr>BGP Messages</vt:lpstr>
      <vt:lpstr>Anatomy of an UPDATE</vt:lpstr>
      <vt:lpstr>Example</vt:lpstr>
      <vt:lpstr>Demo:  AS11078</vt:lpstr>
      <vt:lpstr>BGP Security Goals</vt:lpstr>
      <vt:lpstr>Origin: IP Address Ownership and Hijacking</vt:lpstr>
      <vt:lpstr>Prefix Hijacking</vt:lpstr>
      <vt:lpstr>Hijacking is Hard to Debug</vt:lpstr>
      <vt:lpstr>Sub-Prefix Hijacking</vt:lpstr>
      <vt:lpstr>How to Hijack a Prefix</vt:lpstr>
      <vt:lpstr>Recent Notable incidents</vt:lpstr>
      <vt:lpstr>“Shutting off” the Internet</vt:lpstr>
      <vt:lpstr>Egypt Incident</vt:lpstr>
      <vt:lpstr>Pakistan Youtube incident</vt:lpstr>
      <vt:lpstr>Many other incidents</vt:lpstr>
      <vt:lpstr>Attacks on BGP Paths</vt:lpstr>
      <vt:lpstr>Attacks on BGP Paths</vt:lpstr>
      <vt:lpstr>Attacks on BGP Paths</vt:lpstr>
      <vt:lpstr>Proposed Solution: S-BGP</vt:lpstr>
      <vt:lpstr>S-BGP Deployment</vt:lpstr>
      <vt:lpstr>PowerPoint Presentation</vt:lpstr>
      <vt:lpstr>Data Plane Attacks</vt:lpstr>
      <vt:lpstr>BGP Recap</vt:lpstr>
      <vt:lpstr>Next Class</vt:lpstr>
      <vt:lpstr>BGP State</vt:lpstr>
      <vt:lpstr>BGP State</vt:lpstr>
      <vt:lpstr>Recall:  BGP mechanics</vt:lpstr>
      <vt:lpstr>Convergence</vt:lpstr>
      <vt:lpstr>Routing Change: Before and After</vt:lpstr>
      <vt:lpstr>Routing Change: Path Exploration</vt:lpstr>
      <vt:lpstr>Routing Change: Path Exploration</vt:lpstr>
      <vt:lpstr>Route Engineering</vt:lpstr>
      <vt:lpstr>Unstable Configurations</vt:lpstr>
      <vt:lpstr>Avoiding BGP Instabilities</vt:lpstr>
      <vt:lpstr>Scaling iBGP: route reflectors</vt:lpstr>
      <vt:lpstr>Scaling iBGP: route reflectors</vt:lpstr>
      <vt:lpstr>Multiple Stable Configurations BGP Wedgies [RFC 4264]</vt:lpstr>
      <vt:lpstr>BGP Wedgies</vt:lpstr>
      <vt:lpstr>BGP Wedgies</vt:lpstr>
      <vt:lpstr>BGP Wedgies</vt:lpstr>
      <vt:lpstr>Warmup for discussion</vt:lpstr>
      <vt:lpstr>Longest Prefix Match</vt:lpstr>
    </vt:vector>
  </TitlesOfParts>
  <Company>Brown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CSCI-1680 :: Computer Networks</dc:title>
  <dc:creator>Rodrigo Fonseca</dc:creator>
  <cp:lastModifiedBy>DeMarinis, Nicholas</cp:lastModifiedBy>
  <cp:revision>103</cp:revision>
  <cp:lastPrinted>2019-10-17T15:56:28Z</cp:lastPrinted>
  <dcterms:created xsi:type="dcterms:W3CDTF">2011-02-28T04:06:06Z</dcterms:created>
  <dcterms:modified xsi:type="dcterms:W3CDTF">2024-10-10T12:54:21Z</dcterms:modified>
</cp:coreProperties>
</file>