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9"/>
  </p:notesMasterIdLst>
  <p:sldIdLst>
    <p:sldId id="256" r:id="rId2"/>
    <p:sldId id="338" r:id="rId3"/>
    <p:sldId id="894" r:id="rId4"/>
    <p:sldId id="893" r:id="rId5"/>
    <p:sldId id="395" r:id="rId6"/>
    <p:sldId id="892" r:id="rId7"/>
    <p:sldId id="897" r:id="rId8"/>
    <p:sldId id="901" r:id="rId9"/>
    <p:sldId id="902" r:id="rId10"/>
    <p:sldId id="898" r:id="rId11"/>
    <p:sldId id="904" r:id="rId12"/>
    <p:sldId id="905" r:id="rId13"/>
    <p:sldId id="906" r:id="rId14"/>
    <p:sldId id="899" r:id="rId15"/>
    <p:sldId id="907" r:id="rId16"/>
    <p:sldId id="353" r:id="rId17"/>
    <p:sldId id="396" r:id="rId18"/>
    <p:sldId id="908" r:id="rId19"/>
    <p:sldId id="909" r:id="rId20"/>
    <p:sldId id="398" r:id="rId21"/>
    <p:sldId id="354" r:id="rId22"/>
    <p:sldId id="339" r:id="rId23"/>
    <p:sldId id="336" r:id="rId24"/>
    <p:sldId id="910" r:id="rId25"/>
    <p:sldId id="911" r:id="rId26"/>
    <p:sldId id="913" r:id="rId27"/>
    <p:sldId id="914" r:id="rId28"/>
    <p:sldId id="403" r:id="rId29"/>
    <p:sldId id="341" r:id="rId30"/>
    <p:sldId id="406" r:id="rId31"/>
    <p:sldId id="345" r:id="rId32"/>
    <p:sldId id="342" r:id="rId33"/>
    <p:sldId id="915" r:id="rId34"/>
    <p:sldId id="916" r:id="rId35"/>
    <p:sldId id="918" r:id="rId36"/>
    <p:sldId id="343" r:id="rId37"/>
    <p:sldId id="408" r:id="rId38"/>
    <p:sldId id="409" r:id="rId39"/>
    <p:sldId id="410" r:id="rId40"/>
    <p:sldId id="411" r:id="rId41"/>
    <p:sldId id="412" r:id="rId42"/>
    <p:sldId id="414" r:id="rId43"/>
    <p:sldId id="413" r:id="rId44"/>
    <p:sldId id="919" r:id="rId45"/>
    <p:sldId id="415" r:id="rId46"/>
    <p:sldId id="416" r:id="rId47"/>
    <p:sldId id="418" r:id="rId48"/>
    <p:sldId id="344" r:id="rId49"/>
    <p:sldId id="346" r:id="rId50"/>
    <p:sldId id="890" r:id="rId51"/>
    <p:sldId id="889" r:id="rId52"/>
    <p:sldId id="891" r:id="rId53"/>
    <p:sldId id="349" r:id="rId54"/>
    <p:sldId id="350" r:id="rId55"/>
    <p:sldId id="348" r:id="rId56"/>
    <p:sldId id="402" r:id="rId57"/>
    <p:sldId id="321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FFCC33"/>
    <a:srgbClr val="20A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94" autoAdjust="0"/>
    <p:restoredTop sz="86377" autoAdjust="0"/>
  </p:normalViewPr>
  <p:slideViewPr>
    <p:cSldViewPr snapToGrid="0" snapToObjects="1">
      <p:cViewPr varScale="1">
        <p:scale>
          <a:sx n="93" d="100"/>
          <a:sy n="93" d="100"/>
        </p:scale>
        <p:origin x="232" y="344"/>
      </p:cViewPr>
      <p:guideLst>
        <p:guide orient="horz" pos="672"/>
        <p:guide pos="3816"/>
      </p:guideLst>
    </p:cSldViewPr>
  </p:slideViewPr>
  <p:outlineViewPr>
    <p:cViewPr>
      <p:scale>
        <a:sx n="33" d="100"/>
        <a:sy n="33" d="100"/>
      </p:scale>
      <p:origin x="0" y="209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2ED56-563E-7042-B9B2-8D0209C290CF}" type="datetimeFigureOut">
              <a:rPr lang="en-US" smtClean="0"/>
              <a:pPr/>
              <a:t>10/14/24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4D5AE-91A4-BE4E-B7FC-F1521B887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82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67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0C51A3F6-953F-46D9-85B5-5E0ADC804086}" type="slidenum">
              <a:rPr lang="en-GB" smtClean="0"/>
              <a:pPr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080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0C51A3F6-953F-46D9-85B5-5E0ADC804086}" type="slidenum">
              <a:rPr lang="en-GB" smtClean="0"/>
              <a:pPr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345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 Systems Interconnect,</a:t>
            </a:r>
            <a:r>
              <a:rPr lang="en-US" baseline="0" dirty="0"/>
              <a:t> ISO</a:t>
            </a:r>
          </a:p>
          <a:p>
            <a:r>
              <a:rPr lang="en-US" baseline="0" dirty="0"/>
              <a:t>We no longer care about paths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68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92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79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8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57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0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8A2DA-734F-204E-B2A7-A7DCBD52147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767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get a packet from X:Y---it goes to this socket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22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0C51A3F6-953F-46D9-85B5-5E0ADC804086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00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0" y="2485893"/>
            <a:ext cx="12192000" cy="0"/>
          </a:xfrm>
          <a:prstGeom prst="line">
            <a:avLst/>
          </a:prstGeom>
          <a:ln w="508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16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10/14/24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09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12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35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271169"/>
          </a:xfrm>
        </p:spPr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969000"/>
            <a:ext cx="12192000" cy="0"/>
          </a:xfrm>
          <a:prstGeom prst="line">
            <a:avLst/>
          </a:prstGeom>
          <a:ln w="76200">
            <a:gradFill flip="none" rotWithShape="1">
              <a:gsLst>
                <a:gs pos="23000">
                  <a:srgbClr val="999999"/>
                </a:gs>
                <a:gs pos="51000">
                  <a:srgbClr val="22A6F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24920" y="5969009"/>
            <a:ext cx="71686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Avenir Book" charset="0"/>
                <a:ea typeface="Avenir Book" charset="0"/>
                <a:cs typeface="Avenir Book" charset="0"/>
              </a:rPr>
              <a:t>1996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1957" y="5979328"/>
            <a:ext cx="71686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Avenir Book" charset="0"/>
                <a:ea typeface="Avenir Book" charset="0"/>
                <a:cs typeface="Avenir Book" charset="0"/>
              </a:rPr>
              <a:t>2008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4389" y="5969003"/>
            <a:ext cx="42351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Avenir Book" charset="0"/>
                <a:ea typeface="Avenir Book" charset="0"/>
                <a:cs typeface="Avenir Book" charset="0"/>
              </a:rPr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15720" y="5969008"/>
            <a:ext cx="71686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Avenir Book" charset="0"/>
                <a:ea typeface="Avenir Book" charset="0"/>
                <a:cs typeface="Avenir Book" charset="0"/>
              </a:rPr>
              <a:t>2020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5094" y="5979328"/>
            <a:ext cx="71686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Avenir Book" charset="0"/>
                <a:ea typeface="Avenir Book" charset="0"/>
                <a:cs typeface="Avenir Book" charset="0"/>
              </a:rPr>
              <a:t>2004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90950" y="5969001"/>
            <a:ext cx="71686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Avenir Book" charset="0"/>
                <a:ea typeface="Avenir Book" charset="0"/>
                <a:cs typeface="Avenir Book" charset="0"/>
              </a:rPr>
              <a:t>2016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58481" y="5969000"/>
            <a:ext cx="71686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Avenir Book" charset="0"/>
                <a:ea typeface="Avenir Book" charset="0"/>
                <a:cs typeface="Avenir Book" charset="0"/>
              </a:rPr>
              <a:t>2018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11389" y="5969004"/>
            <a:ext cx="71686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Avenir Book" charset="0"/>
                <a:ea typeface="Avenir Book" charset="0"/>
                <a:cs typeface="Avenir Book" charset="0"/>
              </a:rPr>
              <a:t>2000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0" y="1143000"/>
            <a:ext cx="12192000" cy="0"/>
          </a:xfrm>
          <a:prstGeom prst="line">
            <a:avLst/>
          </a:prstGeom>
          <a:ln w="381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507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76200"/>
            <a:ext cx="11658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600201"/>
            <a:ext cx="11658600" cy="4525963"/>
          </a:xfrm>
        </p:spPr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46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0" y="1143000"/>
            <a:ext cx="12192000" cy="0"/>
          </a:xfrm>
          <a:prstGeom prst="line">
            <a:avLst/>
          </a:prstGeom>
          <a:ln w="381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040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0" y="3810000"/>
            <a:ext cx="12192000" cy="0"/>
          </a:xfrm>
          <a:prstGeom prst="line">
            <a:avLst/>
          </a:prstGeom>
          <a:ln w="635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88759" y="2667000"/>
            <a:ext cx="10972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60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10/14/24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0" y="1143000"/>
            <a:ext cx="12192000" cy="0"/>
          </a:xfrm>
          <a:prstGeom prst="line">
            <a:avLst/>
          </a:prstGeom>
          <a:ln w="381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79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10/14/24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1143000"/>
            <a:ext cx="12192000" cy="0"/>
          </a:xfrm>
          <a:prstGeom prst="line">
            <a:avLst/>
          </a:prstGeom>
          <a:ln w="381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58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10/14/24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01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10/14/24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94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10/14/24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1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7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93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5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xStyles>
    <p:titleStyle>
      <a:lvl1pPr algn="ctr" defTabSz="121917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Avenir Book"/>
          <a:ea typeface="+mj-ea"/>
          <a:cs typeface="Avenir Book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133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133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617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CSCI-1680</a:t>
            </a:r>
            <a:br>
              <a:rPr lang="en-US" dirty="0"/>
            </a:br>
            <a:r>
              <a:rPr lang="en-US" dirty="0"/>
              <a:t>Transport Layer Warmup (</a:t>
            </a:r>
            <a:r>
              <a:rPr lang="en-US" dirty="0" err="1"/>
              <a:t>ish</a:t>
            </a:r>
            <a:r>
              <a:rPr lang="en-US" dirty="0"/>
              <a:t>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Nick </a:t>
            </a:r>
            <a:r>
              <a:rPr lang="en-US" dirty="0" err="1"/>
              <a:t>DeMarinis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1006" y="6550224"/>
            <a:ext cx="9151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Based partly on lecture notes by Rodrigo Fonseca, Jennifer Rexford, Rob Sherwood, David </a:t>
            </a:r>
            <a:r>
              <a:rPr lang="en-US" sz="1400" dirty="0" err="1"/>
              <a:t>Mazières</a:t>
            </a:r>
            <a:r>
              <a:rPr lang="en-US" sz="1400" dirty="0"/>
              <a:t>, Phil Levis, John </a:t>
            </a:r>
            <a:r>
              <a:rPr lang="en-US" sz="1400" dirty="0" err="1"/>
              <a:t>Jannotti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modern way:  RPKI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73455"/>
            <a:ext cx="11658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Leverages hierarchy of how IPs are allocated:</a:t>
            </a:r>
          </a:p>
          <a:p>
            <a:r>
              <a:rPr lang="en-US" dirty="0"/>
              <a:t>Every AS adds a </a:t>
            </a:r>
            <a:r>
              <a:rPr lang="en-US" i="1" dirty="0">
                <a:solidFill>
                  <a:srgbClr val="FFC000"/>
                </a:solidFill>
              </a:rPr>
              <a:t>signature</a:t>
            </a:r>
            <a:r>
              <a:rPr lang="en-US" dirty="0"/>
              <a:t> of its route info in database, signed by authority that allocates addresses</a:t>
            </a:r>
          </a:p>
          <a:p>
            <a:pPr marL="609585" lvl="1" indent="0">
              <a:buNone/>
            </a:pPr>
            <a:r>
              <a:rPr lang="en-US" dirty="0"/>
              <a:t>=&gt; ROA (Route Origin Authorization)</a:t>
            </a:r>
          </a:p>
          <a:p>
            <a:pPr marL="609585" lvl="1" indent="0">
              <a:buNone/>
            </a:pPr>
            <a:endParaRPr lang="en-US" dirty="0"/>
          </a:p>
          <a:p>
            <a:r>
              <a:rPr lang="en-US" dirty="0"/>
              <a:t>Other </a:t>
            </a:r>
            <a:r>
              <a:rPr lang="en-US" dirty="0" err="1"/>
              <a:t>ASes</a:t>
            </a:r>
            <a:r>
              <a:rPr lang="en-US" dirty="0"/>
              <a:t> can verify ROA signature using cryptography, making it hard to forge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27BB958-A4B0-7C5E-6546-090FE4F12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8192" y="-53482"/>
            <a:ext cx="4486808" cy="239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00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modern way:  RPKI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73455"/>
            <a:ext cx="11658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Leverages hierarchy of how IPs are allocated:</a:t>
            </a:r>
          </a:p>
          <a:p>
            <a:r>
              <a:rPr lang="en-US" dirty="0"/>
              <a:t>Every AS adds a </a:t>
            </a:r>
            <a:r>
              <a:rPr lang="en-US" i="1" dirty="0">
                <a:solidFill>
                  <a:srgbClr val="FFC000"/>
                </a:solidFill>
              </a:rPr>
              <a:t>signature</a:t>
            </a:r>
            <a:r>
              <a:rPr lang="en-US" dirty="0"/>
              <a:t> of its route info in database, signed by authority that allocates addresses</a:t>
            </a:r>
          </a:p>
          <a:p>
            <a:pPr marL="609585" lvl="1" indent="0">
              <a:buNone/>
            </a:pPr>
            <a:r>
              <a:rPr lang="en-US" dirty="0"/>
              <a:t>=&gt; ROA (Route Origin Authorization)</a:t>
            </a:r>
          </a:p>
          <a:p>
            <a:pPr marL="609585" lvl="1" indent="0">
              <a:buNone/>
            </a:pPr>
            <a:endParaRPr lang="en-US" dirty="0"/>
          </a:p>
          <a:p>
            <a:r>
              <a:rPr lang="en-US" dirty="0"/>
              <a:t>Other </a:t>
            </a:r>
            <a:r>
              <a:rPr lang="en-US" dirty="0" err="1"/>
              <a:t>ASes</a:t>
            </a:r>
            <a:r>
              <a:rPr lang="en-US" dirty="0"/>
              <a:t> can verify ROA signature using cryptography, making it hard to forge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r>
              <a:rPr lang="en-US" dirty="0"/>
              <a:t>Can avoid</a:t>
            </a:r>
          </a:p>
          <a:p>
            <a:pPr lvl="1"/>
            <a:r>
              <a:rPr lang="en-US" dirty="0"/>
              <a:t>Prefix hijacking</a:t>
            </a:r>
          </a:p>
          <a:p>
            <a:pPr lvl="1"/>
            <a:r>
              <a:rPr lang="en-US" dirty="0"/>
              <a:t>Addition, removal, or reordering of intermediate </a:t>
            </a:r>
            <a:r>
              <a:rPr lang="en-US" dirty="0" err="1"/>
              <a:t>ASes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27BB958-A4B0-7C5E-6546-090FE4F12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8492" y="228600"/>
            <a:ext cx="4486808" cy="239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37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49E49-D644-0905-B1B5-458EF94ED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5597627-B7E8-E313-E281-7A48BE3D3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ROAs for OSHEAN (Brown’s provider)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A327E3-58CB-6D0D-B72B-5E47B12D5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42254"/>
            <a:ext cx="9804400" cy="544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53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5597627-B7E8-E313-E281-7A48BE3D3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ROAs for Brown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C54FDF-8383-DC4E-CCB7-347884CEA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7" y="2027034"/>
            <a:ext cx="10810243" cy="17448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B9718C-59FE-0C38-A65A-A7DBA5CE6ABC}"/>
              </a:ext>
            </a:extLst>
          </p:cNvPr>
          <p:cNvSpPr txBox="1"/>
          <p:nvPr/>
        </p:nvSpPr>
        <p:spPr>
          <a:xfrm>
            <a:off x="5490706" y="4579734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Avenir Book" charset="0"/>
                <a:ea typeface="Avenir Book" charset="0"/>
                <a:cs typeface="Avenir Book" charset="0"/>
                <a:sym typeface="Wingdings" pitchFamily="2" charset="2"/>
              </a:rPr>
              <a:t>😭</a:t>
            </a:r>
            <a:endParaRPr lang="en-US" sz="80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723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36F0A-EFE0-9442-8DEB-4280F1DB7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RPKI deployment (2022)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D59210-B80F-3743-A6C6-A6B9D65BDE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3166" y="1600200"/>
            <a:ext cx="9545667" cy="4525963"/>
          </a:xfrm>
        </p:spPr>
      </p:pic>
    </p:spTree>
    <p:extLst>
      <p:ext uri="{BB962C8B-B14F-4D97-AF65-F5344CB8AC3E}">
        <p14:creationId xmlns:p14="http://schemas.microsoft.com/office/powerpoint/2010/main" val="411340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45417-B9D1-228B-6E0A-4E50CADE7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RPKI deployment (2024)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C8EC3-4B98-1C3E-7484-19C4142EB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6C17B1-B540-45F7-8FE2-C0352A885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31" y="1396930"/>
            <a:ext cx="10104169" cy="513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19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AD006-B1D5-8675-6A94-984FD18DD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ADE8D-DC76-5ED1-BE5D-DF2EB5D8F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of transport layer</a:t>
            </a:r>
          </a:p>
          <a:p>
            <a:r>
              <a:rPr lang="en-US" dirty="0"/>
              <a:t>Intro to TCP</a:t>
            </a:r>
          </a:p>
        </p:txBody>
      </p:sp>
    </p:spTree>
    <p:extLst>
      <p:ext uri="{BB962C8B-B14F-4D97-AF65-F5344CB8AC3E}">
        <p14:creationId xmlns:p14="http://schemas.microsoft.com/office/powerpoint/2010/main" val="845975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B3B51F-118A-A743-4C27-5588BB2FCDC0}"/>
              </a:ext>
            </a:extLst>
          </p:cNvPr>
          <p:cNvSpPr txBox="1"/>
          <p:nvPr/>
        </p:nvSpPr>
        <p:spPr>
          <a:xfrm>
            <a:off x="2599145" y="3044279"/>
            <a:ext cx="69937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Avenir Book" charset="0"/>
                <a:ea typeface="Avenir Book" charset="0"/>
                <a:cs typeface="Avenir Book" charset="0"/>
              </a:rPr>
              <a:t>One more fun BGP thing…</a:t>
            </a:r>
          </a:p>
        </p:txBody>
      </p:sp>
    </p:spTree>
    <p:extLst>
      <p:ext uri="{BB962C8B-B14F-4D97-AF65-F5344CB8AC3E}">
        <p14:creationId xmlns:p14="http://schemas.microsoft.com/office/powerpoint/2010/main" val="4251194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4E449-45EA-09E2-C3B8-D9194B92D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1C6E2-2566-0D8A-7BB3-178910B31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Advertise the same prefix (IP) from multiple places</a:t>
            </a:r>
          </a:p>
          <a:p>
            <a:pPr marL="609585" lvl="1" indent="0">
              <a:buNone/>
            </a:pPr>
            <a:r>
              <a:rPr lang="en-US" dirty="0"/>
              <a:t>=&gt; </a:t>
            </a:r>
            <a:r>
              <a:rPr lang="en-US" dirty="0">
                <a:solidFill>
                  <a:srgbClr val="FFC000"/>
                </a:solidFill>
              </a:rPr>
              <a:t>Multiple devices have the same IP!!</a:t>
            </a:r>
          </a:p>
          <a:p>
            <a:pPr marL="609585" lvl="1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pPr marL="609585" lvl="1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r>
              <a:rPr lang="en-US" dirty="0"/>
              <a:t>Used to make certain IPs highly available</a:t>
            </a:r>
          </a:p>
          <a:p>
            <a:pPr lvl="1"/>
            <a:r>
              <a:rPr lang="en-US" dirty="0"/>
              <a:t>Public DNS:  8.8.8.8 (Google), 1.1.1.1 (Cloudflare)</a:t>
            </a:r>
          </a:p>
        </p:txBody>
      </p:sp>
    </p:spTree>
    <p:extLst>
      <p:ext uri="{BB962C8B-B14F-4D97-AF65-F5344CB8AC3E}">
        <p14:creationId xmlns:p14="http://schemas.microsoft.com/office/powerpoint/2010/main" val="2437669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4E449-45EA-09E2-C3B8-D9194B92D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1C6E2-2566-0D8A-7BB3-178910B31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Advertise the same prefix (IP) from multiple places</a:t>
            </a:r>
          </a:p>
          <a:p>
            <a:pPr marL="609585" lvl="1" indent="0">
              <a:buNone/>
            </a:pPr>
            <a:r>
              <a:rPr lang="en-US" dirty="0"/>
              <a:t>=&gt; </a:t>
            </a:r>
            <a:r>
              <a:rPr lang="en-US" dirty="0">
                <a:solidFill>
                  <a:srgbClr val="FFC000"/>
                </a:solidFill>
              </a:rPr>
              <a:t>Multiple devices have the same IP!!</a:t>
            </a:r>
          </a:p>
          <a:p>
            <a:pPr marL="609585" lvl="1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pPr marL="609585" lvl="1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r>
              <a:rPr lang="en-US" dirty="0"/>
              <a:t>Used to make certain IPs highly available</a:t>
            </a:r>
          </a:p>
          <a:p>
            <a:pPr lvl="1"/>
            <a:r>
              <a:rPr lang="en-US" dirty="0"/>
              <a:t>Public DNS:  8.8.8.8 (Google), 1.1.1.1 (Cloudflare)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7FC989E-8D6B-36C9-2A5B-714B984137CF}"/>
              </a:ext>
            </a:extLst>
          </p:cNvPr>
          <p:cNvSpPr/>
          <p:nvPr/>
        </p:nvSpPr>
        <p:spPr>
          <a:xfrm>
            <a:off x="3046003" y="5373272"/>
            <a:ext cx="6023794" cy="634006"/>
          </a:xfrm>
          <a:prstGeom prst="roundRect">
            <a:avLst/>
          </a:prstGeom>
          <a:solidFill>
            <a:srgbClr val="6613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Problems?</a:t>
            </a:r>
          </a:p>
        </p:txBody>
      </p:sp>
    </p:spTree>
    <p:extLst>
      <p:ext uri="{BB962C8B-B14F-4D97-AF65-F5344CB8AC3E}">
        <p14:creationId xmlns:p14="http://schemas.microsoft.com/office/powerpoint/2010/main" val="8035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3D090-3881-1841-8D76-2BCF2EB34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Administrivia:  This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00F36-A423-A54B-A268-DEFC0E188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IP:  Due Thursday</a:t>
            </a:r>
          </a:p>
          <a:p>
            <a:pPr lvl="1"/>
            <a:r>
              <a:rPr lang="en-US" dirty="0"/>
              <a:t>Signups for grading meetings after that</a:t>
            </a:r>
          </a:p>
          <a:p>
            <a:pPr lvl="1"/>
            <a:r>
              <a:rPr lang="en-US" dirty="0"/>
              <a:t>Look for a feedback 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734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4E449-45EA-09E2-C3B8-D9194B92D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1C6E2-2566-0D8A-7BB3-178910B31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Advertise the same prefix (IP) from multiple places</a:t>
            </a:r>
          </a:p>
          <a:p>
            <a:pPr marL="609585" lvl="1" indent="0">
              <a:buNone/>
            </a:pPr>
            <a:r>
              <a:rPr lang="en-US" dirty="0"/>
              <a:t>=&gt; Multiple devices have the same IP!!</a:t>
            </a:r>
          </a:p>
          <a:p>
            <a:endParaRPr lang="en-US" dirty="0"/>
          </a:p>
          <a:p>
            <a:r>
              <a:rPr lang="en-US" dirty="0"/>
              <a:t>Used to make certain IPs highly available</a:t>
            </a:r>
          </a:p>
          <a:p>
            <a:pPr lvl="1"/>
            <a:r>
              <a:rPr lang="en-US" dirty="0"/>
              <a:t>Public DNS:  8.8.8.8 (Google), 1.1.1.1 (Cloudflare)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7FC989E-8D6B-36C9-2A5B-714B984137CF}"/>
              </a:ext>
            </a:extLst>
          </p:cNvPr>
          <p:cNvSpPr/>
          <p:nvPr/>
        </p:nvSpPr>
        <p:spPr>
          <a:xfrm>
            <a:off x="1211766" y="4579188"/>
            <a:ext cx="9768467" cy="1710100"/>
          </a:xfrm>
          <a:prstGeom prst="roundRect">
            <a:avLst/>
          </a:prstGeom>
          <a:solidFill>
            <a:srgbClr val="6613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=&gt; If you send multiple packets to 8.8.8.8, no guarantee you’re talking to the same server!</a:t>
            </a:r>
          </a:p>
          <a:p>
            <a:r>
              <a:rPr lang="en-US" sz="24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=&gt; Protocol must be able to account for this</a:t>
            </a:r>
            <a:br>
              <a:rPr lang="en-US" sz="24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24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 (DNS does, more on this later)</a:t>
            </a:r>
          </a:p>
        </p:txBody>
      </p:sp>
    </p:spTree>
    <p:extLst>
      <p:ext uri="{BB962C8B-B14F-4D97-AF65-F5344CB8AC3E}">
        <p14:creationId xmlns:p14="http://schemas.microsoft.com/office/powerpoint/2010/main" val="191935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25CE83-3C01-8682-4496-D6A5F7632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TCP:  Ports and Sockets</a:t>
            </a:r>
          </a:p>
        </p:txBody>
      </p:sp>
    </p:spTree>
    <p:extLst>
      <p:ext uri="{BB962C8B-B14F-4D97-AF65-F5344CB8AC3E}">
        <p14:creationId xmlns:p14="http://schemas.microsoft.com/office/powerpoint/2010/main" val="3153349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C8766-A09B-FC41-A711-EF520997CE9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598" y="731836"/>
            <a:ext cx="11582401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The story so far</a:t>
            </a:r>
          </a:p>
          <a:p>
            <a:pPr marL="0" indent="0">
              <a:buNone/>
            </a:pPr>
            <a:r>
              <a:rPr lang="en-US" dirty="0"/>
              <a:t>Network layer (L3):  move packets between </a:t>
            </a:r>
            <a:r>
              <a:rPr lang="en-US" dirty="0">
                <a:solidFill>
                  <a:srgbClr val="FFC000"/>
                </a:solidFill>
              </a:rPr>
              <a:t>hosts</a:t>
            </a:r>
            <a:br>
              <a:rPr lang="en-US" dirty="0"/>
            </a:br>
            <a:r>
              <a:rPr lang="en-US" dirty="0"/>
              <a:t> (anywhere on Internet)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3972282-0B51-0144-AABA-389D9F838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21" y="2813687"/>
            <a:ext cx="7767357" cy="354250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62303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Layers, Services, Protocols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B18085-0C39-5E4A-A270-AC9F3EF1AF59}"/>
              </a:ext>
            </a:extLst>
          </p:cNvPr>
          <p:cNvGrpSpPr/>
          <p:nvPr/>
        </p:nvGrpSpPr>
        <p:grpSpPr>
          <a:xfrm>
            <a:off x="1907649" y="1291422"/>
            <a:ext cx="7115549" cy="5087956"/>
            <a:chOff x="1894757" y="1194183"/>
            <a:chExt cx="4657981" cy="2980016"/>
          </a:xfrm>
        </p:grpSpPr>
        <p:sp>
          <p:nvSpPr>
            <p:cNvPr id="4" name="Rectangle 3"/>
            <p:cNvSpPr/>
            <p:nvPr/>
          </p:nvSpPr>
          <p:spPr>
            <a:xfrm>
              <a:off x="1894757" y="2538766"/>
              <a:ext cx="1278239" cy="37601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67" dirty="0">
                  <a:solidFill>
                    <a:schemeClr val="bg1"/>
                  </a:solidFill>
                  <a:latin typeface="Avenir Book" panose="02000503020000020003" pitchFamily="2" charset="0"/>
                </a:rPr>
                <a:t>Network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894757" y="3182542"/>
              <a:ext cx="1278239" cy="37601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67" dirty="0">
                  <a:solidFill>
                    <a:schemeClr val="bg1"/>
                  </a:solidFill>
                  <a:latin typeface="Avenir Book" panose="02000503020000020003" pitchFamily="2" charset="0"/>
                </a:rPr>
                <a:t>Link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894757" y="3798189"/>
              <a:ext cx="1278239" cy="3760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67" dirty="0">
                  <a:latin typeface="Avenir Book" panose="02000503020000020003" pitchFamily="2" charset="0"/>
                </a:rPr>
                <a:t>Physical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94757" y="1913579"/>
              <a:ext cx="1278239" cy="376010"/>
            </a:xfrm>
            <a:prstGeom prst="rect">
              <a:avLst/>
            </a:prstGeom>
            <a:solidFill>
              <a:srgbClr val="FFCC33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67" dirty="0">
                  <a:solidFill>
                    <a:schemeClr val="bg1"/>
                  </a:solidFill>
                  <a:latin typeface="Avenir Book" panose="02000503020000020003" pitchFamily="2" charset="0"/>
                </a:rPr>
                <a:t>Transport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94757" y="1288393"/>
              <a:ext cx="1278239" cy="37601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67" dirty="0">
                  <a:solidFill>
                    <a:srgbClr val="7F7F7F"/>
                  </a:solidFill>
                  <a:latin typeface="Avenir Book" panose="02000503020000020003" pitchFamily="2" charset="0"/>
                </a:rPr>
                <a:t>Application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35910" y="3798189"/>
              <a:ext cx="3216828" cy="222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>
                  <a:latin typeface="Avenir Book" panose="02000503020000020003" pitchFamily="2" charset="0"/>
                </a:rPr>
                <a:t>Service: move bits to other node across link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35909" y="3259364"/>
              <a:ext cx="2418267" cy="222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>
                  <a:latin typeface="Avenir Book" panose="02000503020000020003" pitchFamily="2" charset="0"/>
                </a:rPr>
                <a:t>Move data across </a:t>
              </a:r>
              <a:r>
                <a:rPr lang="en-US" sz="1867" u="sng" dirty="0">
                  <a:latin typeface="Avenir Book" panose="02000503020000020003" pitchFamily="2" charset="0"/>
                </a:rPr>
                <a:t>individual </a:t>
              </a:r>
              <a:r>
                <a:rPr lang="en-US" sz="1867" i="1" u="sng" dirty="0">
                  <a:latin typeface="Avenir Book" panose="02000503020000020003" pitchFamily="2" charset="0"/>
                </a:rPr>
                <a:t>links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35909" y="2609842"/>
              <a:ext cx="2626753" cy="222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>
                  <a:latin typeface="Avenir Book" panose="02000503020000020003" pitchFamily="2" charset="0"/>
                </a:rPr>
                <a:t>Moving data between hosts (nodes)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35909" y="1990401"/>
              <a:ext cx="2794650" cy="222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>
                  <a:solidFill>
                    <a:srgbClr val="FFC000"/>
                  </a:solidFill>
                  <a:latin typeface="Avenir Book" panose="02000503020000020003" pitchFamily="2" charset="0"/>
                </a:rPr>
                <a:t>How to support multiple applications?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35909" y="1194183"/>
              <a:ext cx="2337970" cy="390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>
                  <a:solidFill>
                    <a:srgbClr val="7F7F7F"/>
                  </a:solidFill>
                  <a:latin typeface="Avenir Book" panose="02000503020000020003" pitchFamily="2" charset="0"/>
                </a:rPr>
                <a:t>Service: user-facing application.</a:t>
              </a:r>
            </a:p>
            <a:p>
              <a:r>
                <a:rPr lang="en-US" sz="1867" dirty="0">
                  <a:solidFill>
                    <a:srgbClr val="7F7F7F"/>
                  </a:solidFill>
                  <a:latin typeface="Avenir Book" panose="02000503020000020003" pitchFamily="2" charset="0"/>
                </a:rPr>
                <a:t>Application-defined messages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2254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59DEEA-7D1E-49AE-ED25-D7932B4BC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59675"/>
            <a:ext cx="1165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transport layer:  a service provided for applications, usually part of the OS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Examples:  TCP, UDP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transp.pdf">
            <a:extLst>
              <a:ext uri="{FF2B5EF4-FFF2-40B4-BE49-F238E27FC236}">
                <a16:creationId xmlns:a16="http://schemas.microsoft.com/office/drawing/2014/main" id="{6571206A-D503-EDD0-FF9C-25AC66C11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021" y="1478399"/>
            <a:ext cx="4231401" cy="3258967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446184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59DEEA-7D1E-49AE-ED25-D7932B4BC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59675"/>
            <a:ext cx="1165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transport layer:  a service provided for applications, usually part of the OS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Examples:  TCP, UDP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transp.pdf">
            <a:extLst>
              <a:ext uri="{FF2B5EF4-FFF2-40B4-BE49-F238E27FC236}">
                <a16:creationId xmlns:a16="http://schemas.microsoft.com/office/drawing/2014/main" id="{6571206A-D503-EDD0-FF9C-25AC66C11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021" y="1478399"/>
            <a:ext cx="4231401" cy="325896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C13B59-1EC5-A9B7-EFF8-05CD9F84C9C6}"/>
              </a:ext>
            </a:extLst>
          </p:cNvPr>
          <p:cNvSpPr txBox="1"/>
          <p:nvPr/>
        </p:nvSpPr>
        <p:spPr>
          <a:xfrm>
            <a:off x="490822" y="3429000"/>
            <a:ext cx="71649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Avenir Book" panose="02000503020000020003" pitchFamily="2" charset="0"/>
              </a:rPr>
              <a:t>Major challenges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Avenir Book" panose="02000503020000020003" pitchFamily="2" charset="0"/>
                <a:ea typeface="Avenir Book" charset="0"/>
                <a:cs typeface="Avenir Book" charset="0"/>
              </a:rPr>
              <a:t>Multiplexing:  multiple connections at same IP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Avenir Book" panose="02000503020000020003" pitchFamily="2" charset="0"/>
                <a:ea typeface="Avenir Book" charset="0"/>
                <a:cs typeface="Avenir Book" charset="0"/>
              </a:rPr>
              <a:t>Messaging:  packets ?= messages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E6695E6-4B1B-0954-287B-38F6DDBB74BE}"/>
              </a:ext>
            </a:extLst>
          </p:cNvPr>
          <p:cNvSpPr/>
          <p:nvPr/>
        </p:nvSpPr>
        <p:spPr>
          <a:xfrm>
            <a:off x="1780478" y="5513917"/>
            <a:ext cx="8631044" cy="860197"/>
          </a:xfrm>
          <a:prstGeom prst="roundRect">
            <a:avLst/>
          </a:prstGeom>
          <a:solidFill>
            <a:srgbClr val="6613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TCP is one transport-layer protocol</a:t>
            </a:r>
          </a:p>
          <a:p>
            <a:r>
              <a:rPr lang="en-US" sz="24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=&gt; Provides  a </a:t>
            </a:r>
            <a:r>
              <a:rPr lang="en-US" sz="2400" i="1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reliable</a:t>
            </a:r>
            <a:r>
              <a:rPr lang="en-US" sz="24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, </a:t>
            </a:r>
            <a:r>
              <a:rPr lang="en-US" sz="2400" i="1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connection-oriented,</a:t>
            </a:r>
            <a:r>
              <a:rPr lang="en-US" sz="24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byte stream</a:t>
            </a:r>
          </a:p>
        </p:txBody>
      </p:sp>
    </p:spTree>
    <p:extLst>
      <p:ext uri="{BB962C8B-B14F-4D97-AF65-F5344CB8AC3E}">
        <p14:creationId xmlns:p14="http://schemas.microsoft.com/office/powerpoint/2010/main" val="171303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5B0FF-0938-E431-A285-687A44ED8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845127"/>
            <a:ext cx="11658600" cy="5281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TCP:  a reliable, </a:t>
            </a:r>
            <a:r>
              <a:rPr lang="en-US" sz="3600" dirty="0">
                <a:solidFill>
                  <a:srgbClr val="FFC000"/>
                </a:solidFill>
              </a:rPr>
              <a:t>connection-oriented</a:t>
            </a:r>
            <a:r>
              <a:rPr lang="en-US" sz="3600" dirty="0"/>
              <a:t>, byte stream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Today’s focus:  connections</a:t>
            </a:r>
          </a:p>
        </p:txBody>
      </p:sp>
    </p:spTree>
    <p:extLst>
      <p:ext uri="{BB962C8B-B14F-4D97-AF65-F5344CB8AC3E}">
        <p14:creationId xmlns:p14="http://schemas.microsoft.com/office/powerpoint/2010/main" val="4214503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5B0FF-0938-E431-A285-687A44ED8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845127"/>
            <a:ext cx="11658600" cy="5281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TCP:  a reliable, </a:t>
            </a:r>
            <a:r>
              <a:rPr lang="en-US" sz="3600" dirty="0">
                <a:solidFill>
                  <a:srgbClr val="FFC000"/>
                </a:solidFill>
              </a:rPr>
              <a:t>connection-oriented</a:t>
            </a:r>
            <a:r>
              <a:rPr lang="en-US" sz="3600" dirty="0"/>
              <a:t>, byte stream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Today’s focus:  connections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26BE75-3737-0327-591E-ED80DBDFF753}"/>
              </a:ext>
            </a:extLst>
          </p:cNvPr>
          <p:cNvSpPr/>
          <p:nvPr/>
        </p:nvSpPr>
        <p:spPr>
          <a:xfrm>
            <a:off x="1451348" y="4391893"/>
            <a:ext cx="9289304" cy="1496898"/>
          </a:xfrm>
          <a:prstGeom prst="roundRect">
            <a:avLst/>
          </a:prstGeom>
          <a:solidFill>
            <a:srgbClr val="6613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More generally: how does the OS support </a:t>
            </a:r>
            <a:r>
              <a:rPr lang="en-US" sz="2400" dirty="0">
                <a:solidFill>
                  <a:srgbClr val="FFC000"/>
                </a:solidFill>
                <a:latin typeface="Avenir Book" charset="0"/>
                <a:ea typeface="Avenir Book" charset="0"/>
                <a:cs typeface="Avenir Book" charset="0"/>
              </a:rPr>
              <a:t>multiple </a:t>
            </a:r>
            <a:r>
              <a:rPr lang="en-US" sz="2400" i="1" dirty="0">
                <a:solidFill>
                  <a:srgbClr val="FFC000"/>
                </a:solidFill>
                <a:latin typeface="Avenir Book" charset="0"/>
                <a:ea typeface="Avenir Book" charset="0"/>
                <a:cs typeface="Avenir Book" charset="0"/>
              </a:rPr>
              <a:t>applications</a:t>
            </a:r>
            <a:r>
              <a:rPr lang="en-US" sz="2400" dirty="0">
                <a:solidFill>
                  <a:srgbClr val="FFC00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using the network?  </a:t>
            </a:r>
          </a:p>
          <a:p>
            <a:r>
              <a:rPr lang="en-US" sz="2400" i="1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 =&gt; Not just about TCP!</a:t>
            </a:r>
          </a:p>
        </p:txBody>
      </p:sp>
    </p:spTree>
    <p:extLst>
      <p:ext uri="{BB962C8B-B14F-4D97-AF65-F5344CB8AC3E}">
        <p14:creationId xmlns:p14="http://schemas.microsoft.com/office/powerpoint/2010/main" val="417196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C02DE4-EF4B-6CBA-97CE-96AD9EA31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support multiple applications?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59DEEA-7D1E-49AE-ED25-D7932B4BC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488688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Multiplexing multiple connections at the same IP using </a:t>
            </a:r>
            <a:r>
              <a:rPr lang="en-US" sz="2800" dirty="0">
                <a:solidFill>
                  <a:srgbClr val="FFCC33"/>
                </a:solidFill>
              </a:rPr>
              <a:t>port numbers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CC33"/>
                </a:solidFill>
              </a:rPr>
              <a:t> </a:t>
            </a:r>
            <a:r>
              <a:rPr lang="en-US" sz="2800" dirty="0"/>
              <a:t>=&gt; Provided by OS as sockets</a:t>
            </a:r>
          </a:p>
          <a:p>
            <a:pPr marL="0" indent="0">
              <a:buNone/>
            </a:pPr>
            <a:r>
              <a:rPr lang="en-US" sz="2800" dirty="0"/>
              <a:t> =&gt; In general, used by all transport-layer protocols</a:t>
            </a:r>
          </a:p>
        </p:txBody>
      </p:sp>
    </p:spTree>
    <p:extLst>
      <p:ext uri="{BB962C8B-B14F-4D97-AF65-F5344CB8AC3E}">
        <p14:creationId xmlns:p14="http://schemas.microsoft.com/office/powerpoint/2010/main" val="3014312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5F9C7-3C7E-7F4E-BA64-9628DDB97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port number?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6F439-4D6B-2544-BA54-863B5CE00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16-bit unsigned integer, 0-65535</a:t>
            </a:r>
          </a:p>
          <a:p>
            <a:r>
              <a:rPr lang="en-US" dirty="0"/>
              <a:t>Ports define a communication endpoint, usually a process/service on the host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13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3D090-3881-1841-8D76-2BCF2EB34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Administrivia:  This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00F36-A423-A54B-A268-DEFC0E188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IP:  Due Thursday</a:t>
            </a:r>
          </a:p>
          <a:p>
            <a:pPr lvl="1"/>
            <a:r>
              <a:rPr lang="en-US" dirty="0"/>
              <a:t>Signups for grading meetings after that</a:t>
            </a:r>
          </a:p>
          <a:p>
            <a:pPr lvl="1"/>
            <a:r>
              <a:rPr lang="en-US" dirty="0"/>
              <a:t>Look for a feedback form</a:t>
            </a:r>
          </a:p>
          <a:p>
            <a:pPr lvl="1"/>
            <a:r>
              <a:rPr lang="en-US" dirty="0"/>
              <a:t>Code cleanup, README, </a:t>
            </a:r>
            <a:r>
              <a:rPr lang="en-US" dirty="0" err="1"/>
              <a:t>etc</a:t>
            </a:r>
            <a:r>
              <a:rPr lang="en-US" dirty="0"/>
              <a:t> after deadline is okay</a:t>
            </a:r>
          </a:p>
          <a:p>
            <a:pPr marL="609585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2194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5F9C7-3C7E-7F4E-BA64-9628DDB97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port number?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6F439-4D6B-2544-BA54-863B5CE00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16-bit unsigned integer, 0-65535</a:t>
            </a:r>
          </a:p>
          <a:p>
            <a:r>
              <a:rPr lang="en-US" dirty="0"/>
              <a:t>Ports define a communication endpoint, usually a process/service on the host</a:t>
            </a:r>
          </a:p>
          <a:p>
            <a:r>
              <a:rPr lang="en-US" dirty="0">
                <a:solidFill>
                  <a:srgbClr val="FFCC33"/>
                </a:solidFill>
              </a:rPr>
              <a:t>OS keeps track of which ports map to which applications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sz="2400" u="sng" dirty="0"/>
              <a:t>Port numbering</a:t>
            </a:r>
          </a:p>
          <a:p>
            <a:r>
              <a:rPr lang="en-US" sz="2400" dirty="0"/>
              <a:t>port &lt; 1024:  “Well known port numbers”</a:t>
            </a:r>
          </a:p>
          <a:p>
            <a:r>
              <a:rPr lang="en-US" sz="2400" dirty="0"/>
              <a:t>port &gt; 20000: “ephemeral ports”, for general app 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5125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FF0E4-A481-E142-9A71-1567CB181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Ports are part of the transport layer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5AB58B5-299B-7049-A72E-D6517F72A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810539"/>
            <a:ext cx="10972800" cy="13156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Port numbers are the first two fields of these headers!  (Not part of IP!)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005A6B-C243-854E-AB46-7FE2BED29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23" y="1896045"/>
            <a:ext cx="5663858" cy="272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8AABC5D-D504-5447-8214-8AC19F867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9" y="1896045"/>
            <a:ext cx="5879781" cy="155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962739-7BB3-9E43-B53C-9C707B8D7B1B}"/>
              </a:ext>
            </a:extLst>
          </p:cNvPr>
          <p:cNvSpPr txBox="1"/>
          <p:nvPr/>
        </p:nvSpPr>
        <p:spPr>
          <a:xfrm>
            <a:off x="2464903" y="1372825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UDP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EF58AE-BB65-CF45-ABB3-3B1317793A8B}"/>
              </a:ext>
            </a:extLst>
          </p:cNvPr>
          <p:cNvSpPr txBox="1"/>
          <p:nvPr/>
        </p:nvSpPr>
        <p:spPr>
          <a:xfrm>
            <a:off x="8691644" y="1372825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TCP</a:t>
            </a:r>
          </a:p>
        </p:txBody>
      </p:sp>
    </p:spTree>
    <p:extLst>
      <p:ext uri="{BB962C8B-B14F-4D97-AF65-F5344CB8AC3E}">
        <p14:creationId xmlns:p14="http://schemas.microsoft.com/office/powerpoint/2010/main" val="1168900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64EAE-F0F6-8F4F-A975-C3C8E77F7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common ports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1C404655-98CA-AB42-ADC3-251A7BD144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800318"/>
              </p:ext>
            </p:extLst>
          </p:nvPr>
        </p:nvGraphicFramePr>
        <p:xfrm>
          <a:off x="1263621" y="1494633"/>
          <a:ext cx="9664757" cy="4956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5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9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68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6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20, 21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File Transfer Protocol (FTP)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6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Secure Shell (SSH)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6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Telnet (pre-SSH remote login)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36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SMTP (Email)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36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Domain Name System (DNS)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36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67, 68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DHCP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9684"/>
                  </a:ext>
                </a:extLst>
              </a:tr>
              <a:tr h="5436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HTTP (Web traffic)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36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443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HTTPS (Secure HTTP over TLS)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587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73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404E0-8943-0FB0-7EA9-9148F0827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Ports and connections in TCP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AD573C-BD7D-F5A3-260E-AC33A1C78B74}"/>
              </a:ext>
            </a:extLst>
          </p:cNvPr>
          <p:cNvSpPr txBox="1"/>
          <p:nvPr/>
        </p:nvSpPr>
        <p:spPr>
          <a:xfrm>
            <a:off x="1037936" y="2049114"/>
            <a:ext cx="10039928" cy="378565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func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main() {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listenConn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, err :=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net.Listen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(“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tcp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”, “127.0.0.1:5000”)</a:t>
            </a:r>
          </a:p>
          <a:p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for {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 	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clientConn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, err :=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listenConn.Accept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   go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handleClient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clientConn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sz="2400" dirty="0">
              <a:latin typeface="Consolas" panose="020B0609020204030204" pitchFamily="49" charset="0"/>
              <a:ea typeface="Avenir Book" charset="0"/>
              <a:cs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A3C1E3-DE12-A0F8-AD2D-817FA2B2917E}"/>
              </a:ext>
            </a:extLst>
          </p:cNvPr>
          <p:cNvSpPr txBox="1"/>
          <p:nvPr/>
        </p:nvSpPr>
        <p:spPr>
          <a:xfrm>
            <a:off x="886691" y="1679782"/>
            <a:ext cx="2786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Think back to </a:t>
            </a:r>
            <a:r>
              <a:rPr lang="en-US" dirty="0" err="1">
                <a:latin typeface="Avenir Book" charset="0"/>
                <a:ea typeface="Avenir Book" charset="0"/>
                <a:cs typeface="Avenir Book" charset="0"/>
              </a:rPr>
              <a:t>Snowcast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:  </a:t>
            </a:r>
          </a:p>
        </p:txBody>
      </p:sp>
    </p:spTree>
    <p:extLst>
      <p:ext uri="{BB962C8B-B14F-4D97-AF65-F5344CB8AC3E}">
        <p14:creationId xmlns:p14="http://schemas.microsoft.com/office/powerpoint/2010/main" val="3904413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B8CBB-B210-4551-A48C-5BB5D35DE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Ports and connections in TCP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DEF8C-E2CC-1382-B6F9-A751DC319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implement TCP, we need:</a:t>
            </a:r>
          </a:p>
          <a:p>
            <a:r>
              <a:rPr lang="en-US" dirty="0"/>
              <a:t>Wait for new connections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Individual connections between server and client</a:t>
            </a:r>
          </a:p>
          <a:p>
            <a:pPr marL="609585" lvl="1" indent="0">
              <a:buNone/>
            </a:pPr>
            <a:r>
              <a:rPr lang="en-US" dirty="0"/>
              <a:t>=&gt; Separate data streams for multiple clients at a time!</a:t>
            </a:r>
          </a:p>
        </p:txBody>
      </p:sp>
    </p:spTree>
    <p:extLst>
      <p:ext uri="{BB962C8B-B14F-4D97-AF65-F5344CB8AC3E}">
        <p14:creationId xmlns:p14="http://schemas.microsoft.com/office/powerpoint/2010/main" val="27154260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B008-3379-0644-ADC6-BDC71EA5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ports/sockets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B8A5C-8329-EE45-94A8-1D0139DE8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600201"/>
            <a:ext cx="11582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Two modes for using ports/sockets</a:t>
            </a:r>
          </a:p>
          <a:p>
            <a:r>
              <a:rPr lang="en-US" sz="2800" u="sng" dirty="0"/>
              <a:t>Listen</a:t>
            </a:r>
            <a:r>
              <a:rPr lang="en-US" sz="2800" dirty="0"/>
              <a:t> ( or “passive”) mode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Normal (or “active”) mode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80D5DB-766D-0B17-C109-D9813C90B98F}"/>
              </a:ext>
            </a:extLst>
          </p:cNvPr>
          <p:cNvSpPr txBox="1"/>
          <p:nvPr/>
        </p:nvSpPr>
        <p:spPr>
          <a:xfrm>
            <a:off x="7095925" y="6381690"/>
            <a:ext cx="5096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*:  Nick made this term up so it has a name</a:t>
            </a:r>
          </a:p>
        </p:txBody>
      </p:sp>
    </p:spTree>
    <p:extLst>
      <p:ext uri="{BB962C8B-B14F-4D97-AF65-F5344CB8AC3E}">
        <p14:creationId xmlns:p14="http://schemas.microsoft.com/office/powerpoint/2010/main" val="26391194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B008-3379-0644-ADC6-BDC71EA5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ports/sockets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B8A5C-8329-EE45-94A8-1D0139DE8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600201"/>
            <a:ext cx="11582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Two modes for using ports/sockets</a:t>
            </a:r>
          </a:p>
          <a:p>
            <a:r>
              <a:rPr lang="en-US" sz="2800" u="sng" dirty="0"/>
              <a:t>Listen</a:t>
            </a:r>
            <a:r>
              <a:rPr lang="en-US" sz="2800" dirty="0"/>
              <a:t> ( or “passive”) mode: apps “bind” to a port to accept new connections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Normal (or “active”) mode:  a specific connection to another socket (probably on a different system)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80D5DB-766D-0B17-C109-D9813C90B98F}"/>
              </a:ext>
            </a:extLst>
          </p:cNvPr>
          <p:cNvSpPr txBox="1"/>
          <p:nvPr/>
        </p:nvSpPr>
        <p:spPr>
          <a:xfrm>
            <a:off x="7095925" y="6381690"/>
            <a:ext cx="5096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*:  Nick made this term up so it has a name</a:t>
            </a:r>
          </a:p>
        </p:txBody>
      </p:sp>
    </p:spTree>
    <p:extLst>
      <p:ext uri="{BB962C8B-B14F-4D97-AF65-F5344CB8AC3E}">
        <p14:creationId xmlns:p14="http://schemas.microsoft.com/office/powerpoint/2010/main" val="22792791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B008-3379-0644-ADC6-BDC71EA5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ports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B8A5C-8329-EE45-94A8-1D0139DE8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600201"/>
            <a:ext cx="11582400" cy="4781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kernel maps ports to </a:t>
            </a:r>
            <a:r>
              <a:rPr lang="en-US" sz="2800" i="1" dirty="0"/>
              <a:t>sockets, </a:t>
            </a:r>
            <a:r>
              <a:rPr lang="en-US" sz="2800" dirty="0"/>
              <a:t>which are used in applications like file descriptors to access the network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Two modes for using ports/sockets:</a:t>
            </a:r>
          </a:p>
          <a:p>
            <a:r>
              <a:rPr lang="en-US" sz="2800" u="sng" dirty="0"/>
              <a:t>Listen mode</a:t>
            </a:r>
            <a:r>
              <a:rPr lang="en-US" sz="2800" dirty="0"/>
              <a:t>: apps “bind” to a port to accept new connections</a:t>
            </a:r>
          </a:p>
          <a:p>
            <a:pPr marL="0" indent="0">
              <a:buNone/>
            </a:pPr>
            <a:r>
              <a:rPr lang="en-US" sz="2800" dirty="0"/>
              <a:t>     </a:t>
            </a:r>
            <a:r>
              <a:rPr lang="en-US" sz="2800" dirty="0">
                <a:solidFill>
                  <a:srgbClr val="FFCC33"/>
                </a:solidFill>
              </a:rPr>
              <a:t>=&gt; Used to receive/wait for new connections</a:t>
            </a:r>
          </a:p>
          <a:p>
            <a:endParaRPr lang="en-US" sz="2800" dirty="0"/>
          </a:p>
          <a:p>
            <a:r>
              <a:rPr lang="en-US" sz="2800" u="sng" dirty="0"/>
              <a:t>“Normal” mode</a:t>
            </a:r>
            <a:r>
              <a:rPr lang="en-US" sz="2800" dirty="0"/>
              <a:t>*:  make a connection to another socket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FFCC33"/>
                </a:solidFill>
              </a:rPr>
              <a:t>=&gt; Used to make outgoing connections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80D5DB-766D-0B17-C109-D9813C90B98F}"/>
              </a:ext>
            </a:extLst>
          </p:cNvPr>
          <p:cNvSpPr txBox="1"/>
          <p:nvPr/>
        </p:nvSpPr>
        <p:spPr>
          <a:xfrm>
            <a:off x="6096000" y="6381690"/>
            <a:ext cx="5096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*:  Nick made this term up so it has a name</a:t>
            </a:r>
          </a:p>
        </p:txBody>
      </p:sp>
    </p:spTree>
    <p:extLst>
      <p:ext uri="{BB962C8B-B14F-4D97-AF65-F5344CB8AC3E}">
        <p14:creationId xmlns:p14="http://schemas.microsoft.com/office/powerpoint/2010/main" val="34540440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AB8477-3F9A-0502-DF9D-FE93DF95AF72}"/>
              </a:ext>
            </a:extLst>
          </p:cNvPr>
          <p:cNvSpPr/>
          <p:nvPr/>
        </p:nvSpPr>
        <p:spPr>
          <a:xfrm>
            <a:off x="1250795" y="1139284"/>
            <a:ext cx="20320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A</a:t>
            </a:r>
          </a:p>
          <a:p>
            <a:pPr algn="ctr"/>
            <a:r>
              <a:rPr lang="en-US" sz="2400" dirty="0">
                <a:latin typeface="Avenir Book" panose="02000503020000020003" pitchFamily="2" charset="0"/>
              </a:rPr>
              <a:t>1.2.3.4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9802F5-73DF-A9B0-5B53-09CA339EA87D}"/>
              </a:ext>
            </a:extLst>
          </p:cNvPr>
          <p:cNvSpPr/>
          <p:nvPr/>
        </p:nvSpPr>
        <p:spPr>
          <a:xfrm>
            <a:off x="8743846" y="1139284"/>
            <a:ext cx="20320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B</a:t>
            </a:r>
          </a:p>
          <a:p>
            <a:pPr algn="ctr"/>
            <a:r>
              <a:rPr lang="en-US" sz="2400" dirty="0">
                <a:latin typeface="Avenir Book" panose="02000503020000020003" pitchFamily="2" charset="0"/>
              </a:rPr>
              <a:t>5.6.7.8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DD97DA-CA4D-CB67-124F-238771E116EE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2266795" y="1937872"/>
            <a:ext cx="0" cy="40782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620719-7721-3CB8-A6DB-DA6C2F9D53FB}"/>
              </a:ext>
            </a:extLst>
          </p:cNvPr>
          <p:cNvCxnSpPr/>
          <p:nvPr/>
        </p:nvCxnSpPr>
        <p:spPr>
          <a:xfrm>
            <a:off x="9759846" y="1937872"/>
            <a:ext cx="0" cy="40782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FF54F76-2F36-6ECB-762E-059F54541CCF}"/>
              </a:ext>
            </a:extLst>
          </p:cNvPr>
          <p:cNvSpPr txBox="1"/>
          <p:nvPr/>
        </p:nvSpPr>
        <p:spPr>
          <a:xfrm>
            <a:off x="9759846" y="2122023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venir Book" panose="02000503020000020003" pitchFamily="2" charset="0"/>
              </a:rPr>
              <a:t>listen(</a:t>
            </a:r>
            <a:r>
              <a:rPr lang="en-US" dirty="0">
                <a:solidFill>
                  <a:srgbClr val="FFC000"/>
                </a:solidFill>
                <a:latin typeface="Avenir Book" panose="02000503020000020003" pitchFamily="2" charset="0"/>
              </a:rPr>
              <a:t>80</a:t>
            </a:r>
            <a:r>
              <a:rPr lang="en-US" dirty="0">
                <a:solidFill>
                  <a:schemeClr val="tx1"/>
                </a:solidFill>
                <a:latin typeface="Avenir Book" panose="02000503020000020003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77588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AB8477-3F9A-0502-DF9D-FE93DF95AF72}"/>
              </a:ext>
            </a:extLst>
          </p:cNvPr>
          <p:cNvSpPr/>
          <p:nvPr/>
        </p:nvSpPr>
        <p:spPr>
          <a:xfrm>
            <a:off x="1250795" y="1139284"/>
            <a:ext cx="20320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A</a:t>
            </a:r>
          </a:p>
          <a:p>
            <a:pPr algn="ctr"/>
            <a:r>
              <a:rPr lang="en-US" sz="2400" dirty="0">
                <a:latin typeface="Avenir Book" panose="02000503020000020003" pitchFamily="2" charset="0"/>
              </a:rPr>
              <a:t>1.2.3.4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9802F5-73DF-A9B0-5B53-09CA339EA87D}"/>
              </a:ext>
            </a:extLst>
          </p:cNvPr>
          <p:cNvSpPr/>
          <p:nvPr/>
        </p:nvSpPr>
        <p:spPr>
          <a:xfrm>
            <a:off x="8743846" y="1139284"/>
            <a:ext cx="20320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B</a:t>
            </a:r>
          </a:p>
          <a:p>
            <a:pPr algn="ctr"/>
            <a:r>
              <a:rPr lang="en-US" sz="2400" dirty="0">
                <a:latin typeface="Avenir Book" panose="02000503020000020003" pitchFamily="2" charset="0"/>
              </a:rPr>
              <a:t>5.6.7.8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DD97DA-CA4D-CB67-124F-238771E116EE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2266795" y="1937872"/>
            <a:ext cx="0" cy="40782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620719-7721-3CB8-A6DB-DA6C2F9D53FB}"/>
              </a:ext>
            </a:extLst>
          </p:cNvPr>
          <p:cNvCxnSpPr/>
          <p:nvPr/>
        </p:nvCxnSpPr>
        <p:spPr>
          <a:xfrm>
            <a:off x="9759846" y="1937872"/>
            <a:ext cx="0" cy="40782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FF54F76-2F36-6ECB-762E-059F54541CCF}"/>
              </a:ext>
            </a:extLst>
          </p:cNvPr>
          <p:cNvSpPr txBox="1"/>
          <p:nvPr/>
        </p:nvSpPr>
        <p:spPr>
          <a:xfrm>
            <a:off x="9759846" y="2122023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venir Book" panose="02000503020000020003" pitchFamily="2" charset="0"/>
              </a:rPr>
              <a:t>listen(</a:t>
            </a:r>
            <a:r>
              <a:rPr lang="en-US" dirty="0">
                <a:solidFill>
                  <a:srgbClr val="FFC000"/>
                </a:solidFill>
                <a:latin typeface="Avenir Book" panose="02000503020000020003" pitchFamily="2" charset="0"/>
              </a:rPr>
              <a:t>80</a:t>
            </a:r>
            <a:r>
              <a:rPr lang="en-US" dirty="0">
                <a:solidFill>
                  <a:schemeClr val="tx1"/>
                </a:solidFill>
                <a:latin typeface="Avenir Book" panose="02000503020000020003" pitchFamily="2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FBAC24-599D-8C1A-FCD6-F752982CB891}"/>
              </a:ext>
            </a:extLst>
          </p:cNvPr>
          <p:cNvSpPr txBox="1"/>
          <p:nvPr/>
        </p:nvSpPr>
        <p:spPr>
          <a:xfrm>
            <a:off x="5820937" y="1784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C0F28B-ED08-C924-65DF-6A7121301E50}"/>
              </a:ext>
            </a:extLst>
          </p:cNvPr>
          <p:cNvSpPr/>
          <p:nvPr/>
        </p:nvSpPr>
        <p:spPr>
          <a:xfrm>
            <a:off x="2061736" y="2927060"/>
            <a:ext cx="3759201" cy="908393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            </a:t>
            </a:r>
            <a:r>
              <a:rPr lang="en-US" sz="1867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867" dirty="0" err="1">
                <a:latin typeface="Consolas" panose="020B0609020204030204" pitchFamily="49" charset="0"/>
                <a:cs typeface="Consolas" panose="020B0609020204030204" pitchFamily="49" charset="0"/>
              </a:rPr>
              <a:t>Dst</a:t>
            </a:r>
            <a:endParaRPr lang="en-US" sz="1867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IP       1.2.3.4   5.6.7.8</a:t>
            </a:r>
          </a:p>
          <a:p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Port       12345        </a:t>
            </a:r>
            <a:r>
              <a:rPr lang="en-US" sz="1867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80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A2B27E2-F746-B098-E3FB-A4BF65EF4058}"/>
              </a:ext>
            </a:extLst>
          </p:cNvPr>
          <p:cNvCxnSpPr>
            <a:cxnSpLocks/>
          </p:cNvCxnSpPr>
          <p:nvPr/>
        </p:nvCxnSpPr>
        <p:spPr>
          <a:xfrm>
            <a:off x="2311400" y="2560976"/>
            <a:ext cx="7442199" cy="75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98CC71D-AE52-CF56-1EE0-35E4B05F2D8F}"/>
              </a:ext>
            </a:extLst>
          </p:cNvPr>
          <p:cNvSpPr txBox="1"/>
          <p:nvPr/>
        </p:nvSpPr>
        <p:spPr>
          <a:xfrm>
            <a:off x="95811" y="2331272"/>
            <a:ext cx="221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venir Book" panose="02000503020000020003" pitchFamily="2" charset="0"/>
              </a:rPr>
              <a:t>connect(1.2.3.4, 80)</a:t>
            </a:r>
          </a:p>
        </p:txBody>
      </p:sp>
    </p:spTree>
    <p:extLst>
      <p:ext uri="{BB962C8B-B14F-4D97-AF65-F5344CB8AC3E}">
        <p14:creationId xmlns:p14="http://schemas.microsoft.com/office/powerpoint/2010/main" val="548009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3D090-3881-1841-8D76-2BCF2EB34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Administrivia:  This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00F36-A423-A54B-A268-DEFC0E188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IP:  Due Thursday</a:t>
            </a:r>
          </a:p>
          <a:p>
            <a:pPr lvl="1"/>
            <a:r>
              <a:rPr lang="en-US" dirty="0"/>
              <a:t>Signups for grading meetings after that</a:t>
            </a:r>
          </a:p>
          <a:p>
            <a:pPr lvl="1"/>
            <a:r>
              <a:rPr lang="en-US" dirty="0"/>
              <a:t>Code cleanup, README, </a:t>
            </a:r>
            <a:r>
              <a:rPr lang="en-US" dirty="0" err="1"/>
              <a:t>etc</a:t>
            </a:r>
            <a:r>
              <a:rPr lang="en-US" dirty="0"/>
              <a:t> after deadline is okay</a:t>
            </a:r>
          </a:p>
          <a:p>
            <a:pPr lvl="1"/>
            <a:r>
              <a:rPr lang="en-US" dirty="0"/>
              <a:t>Look for a feedback form</a:t>
            </a:r>
          </a:p>
          <a:p>
            <a:pPr marL="609585" lvl="1" indent="0">
              <a:buNone/>
            </a:pPr>
            <a:endParaRPr lang="en-US" dirty="0"/>
          </a:p>
          <a:p>
            <a:r>
              <a:rPr lang="en-US" dirty="0"/>
              <a:t>HW2:  Out today, due in &gt;1wk</a:t>
            </a:r>
          </a:p>
          <a:p>
            <a:endParaRPr lang="en-US" dirty="0"/>
          </a:p>
          <a:p>
            <a:r>
              <a:rPr lang="en-US" dirty="0"/>
              <a:t>TCP:  Out on Friday</a:t>
            </a:r>
          </a:p>
          <a:p>
            <a:pPr lvl="1"/>
            <a:r>
              <a:rPr lang="en-US" dirty="0"/>
              <a:t>New team form this week (you MAY keep the same team)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5485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AB8477-3F9A-0502-DF9D-FE93DF95AF72}"/>
              </a:ext>
            </a:extLst>
          </p:cNvPr>
          <p:cNvSpPr/>
          <p:nvPr/>
        </p:nvSpPr>
        <p:spPr>
          <a:xfrm>
            <a:off x="1250795" y="1139284"/>
            <a:ext cx="20320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A</a:t>
            </a:r>
          </a:p>
          <a:p>
            <a:pPr algn="ctr"/>
            <a:r>
              <a:rPr lang="en-US" sz="2400" dirty="0">
                <a:latin typeface="Avenir Book" panose="02000503020000020003" pitchFamily="2" charset="0"/>
              </a:rPr>
              <a:t>1.2.3.4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9802F5-73DF-A9B0-5B53-09CA339EA87D}"/>
              </a:ext>
            </a:extLst>
          </p:cNvPr>
          <p:cNvSpPr/>
          <p:nvPr/>
        </p:nvSpPr>
        <p:spPr>
          <a:xfrm>
            <a:off x="8743846" y="1139284"/>
            <a:ext cx="20320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B</a:t>
            </a:r>
          </a:p>
          <a:p>
            <a:pPr algn="ctr"/>
            <a:r>
              <a:rPr lang="en-US" sz="2400" dirty="0">
                <a:latin typeface="Avenir Book" panose="02000503020000020003" pitchFamily="2" charset="0"/>
              </a:rPr>
              <a:t>5.6.7.8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DD97DA-CA4D-CB67-124F-238771E116EE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2266795" y="1937872"/>
            <a:ext cx="0" cy="40782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620719-7721-3CB8-A6DB-DA6C2F9D53FB}"/>
              </a:ext>
            </a:extLst>
          </p:cNvPr>
          <p:cNvCxnSpPr/>
          <p:nvPr/>
        </p:nvCxnSpPr>
        <p:spPr>
          <a:xfrm>
            <a:off x="9759846" y="1937872"/>
            <a:ext cx="0" cy="40782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FF54F76-2F36-6ECB-762E-059F54541CCF}"/>
              </a:ext>
            </a:extLst>
          </p:cNvPr>
          <p:cNvSpPr txBox="1"/>
          <p:nvPr/>
        </p:nvSpPr>
        <p:spPr>
          <a:xfrm>
            <a:off x="9759846" y="2122023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venir Book" panose="02000503020000020003" pitchFamily="2" charset="0"/>
              </a:rPr>
              <a:t>listen(</a:t>
            </a:r>
            <a:r>
              <a:rPr lang="en-US" dirty="0">
                <a:solidFill>
                  <a:srgbClr val="FFC000"/>
                </a:solidFill>
                <a:latin typeface="Avenir Book" panose="02000503020000020003" pitchFamily="2" charset="0"/>
              </a:rPr>
              <a:t>80</a:t>
            </a:r>
            <a:r>
              <a:rPr lang="en-US" dirty="0">
                <a:solidFill>
                  <a:schemeClr val="tx1"/>
                </a:solidFill>
                <a:latin typeface="Avenir Book" panose="02000503020000020003" pitchFamily="2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FBAC24-599D-8C1A-FCD6-F752982CB891}"/>
              </a:ext>
            </a:extLst>
          </p:cNvPr>
          <p:cNvSpPr txBox="1"/>
          <p:nvPr/>
        </p:nvSpPr>
        <p:spPr>
          <a:xfrm>
            <a:off x="5820937" y="1784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C0F28B-ED08-C924-65DF-6A7121301E50}"/>
              </a:ext>
            </a:extLst>
          </p:cNvPr>
          <p:cNvSpPr/>
          <p:nvPr/>
        </p:nvSpPr>
        <p:spPr>
          <a:xfrm>
            <a:off x="2061736" y="2927060"/>
            <a:ext cx="3759201" cy="908393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            </a:t>
            </a:r>
            <a:r>
              <a:rPr lang="en-US" sz="1867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867" dirty="0" err="1">
                <a:latin typeface="Consolas" panose="020B0609020204030204" pitchFamily="49" charset="0"/>
                <a:cs typeface="Consolas" panose="020B0609020204030204" pitchFamily="49" charset="0"/>
              </a:rPr>
              <a:t>Dst</a:t>
            </a:r>
            <a:endParaRPr lang="en-US" sz="1867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IP       1.2.3.4   5.6.7.8</a:t>
            </a:r>
          </a:p>
          <a:p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Port       12345        80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A2B27E2-F746-B098-E3FB-A4BF65EF4058}"/>
              </a:ext>
            </a:extLst>
          </p:cNvPr>
          <p:cNvCxnSpPr>
            <a:cxnSpLocks/>
          </p:cNvCxnSpPr>
          <p:nvPr/>
        </p:nvCxnSpPr>
        <p:spPr>
          <a:xfrm>
            <a:off x="2311400" y="2560976"/>
            <a:ext cx="7442199" cy="75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98CC71D-AE52-CF56-1EE0-35E4B05F2D8F}"/>
              </a:ext>
            </a:extLst>
          </p:cNvPr>
          <p:cNvSpPr txBox="1"/>
          <p:nvPr/>
        </p:nvSpPr>
        <p:spPr>
          <a:xfrm>
            <a:off x="95811" y="2331272"/>
            <a:ext cx="221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venir Book" panose="02000503020000020003" pitchFamily="2" charset="0"/>
              </a:rPr>
              <a:t>connect(1.2.3.4, 80)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E7D1000-A7C8-1998-4965-AB753B14E074}"/>
              </a:ext>
            </a:extLst>
          </p:cNvPr>
          <p:cNvSpPr/>
          <p:nvPr/>
        </p:nvSpPr>
        <p:spPr>
          <a:xfrm>
            <a:off x="1050135" y="4859360"/>
            <a:ext cx="8875063" cy="1779828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 A must know B is listening on port 80</a:t>
            </a:r>
            <a:br>
              <a:rPr lang="en-US" sz="2133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2133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 =&gt; "well known numbers"!</a:t>
            </a:r>
          </a:p>
          <a:p>
            <a:pPr>
              <a:buClr>
                <a:schemeClr val="tx1"/>
              </a:buClr>
            </a:pPr>
            <a:endParaRPr lang="en-US" sz="2133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When connecting, A's OS picks random source port (</a:t>
            </a:r>
            <a:r>
              <a:rPr lang="en-US" sz="2133" dirty="0" err="1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eg.</a:t>
            </a:r>
            <a:r>
              <a:rPr lang="en-US" sz="2133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 12345), for its side of connection</a:t>
            </a:r>
          </a:p>
        </p:txBody>
      </p:sp>
    </p:spTree>
    <p:extLst>
      <p:ext uri="{BB962C8B-B14F-4D97-AF65-F5344CB8AC3E}">
        <p14:creationId xmlns:p14="http://schemas.microsoft.com/office/powerpoint/2010/main" val="82387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AB8477-3F9A-0502-DF9D-FE93DF95AF72}"/>
              </a:ext>
            </a:extLst>
          </p:cNvPr>
          <p:cNvSpPr/>
          <p:nvPr/>
        </p:nvSpPr>
        <p:spPr>
          <a:xfrm>
            <a:off x="1250795" y="1139284"/>
            <a:ext cx="20320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A</a:t>
            </a:r>
          </a:p>
          <a:p>
            <a:pPr algn="ctr"/>
            <a:r>
              <a:rPr lang="en-US" sz="2400" dirty="0">
                <a:latin typeface="Avenir Book" panose="02000503020000020003" pitchFamily="2" charset="0"/>
              </a:rPr>
              <a:t>1.2.3.4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9802F5-73DF-A9B0-5B53-09CA339EA87D}"/>
              </a:ext>
            </a:extLst>
          </p:cNvPr>
          <p:cNvSpPr/>
          <p:nvPr/>
        </p:nvSpPr>
        <p:spPr>
          <a:xfrm>
            <a:off x="8743846" y="1139284"/>
            <a:ext cx="20320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B</a:t>
            </a:r>
          </a:p>
          <a:p>
            <a:pPr algn="ctr"/>
            <a:r>
              <a:rPr lang="en-US" sz="2400" dirty="0">
                <a:latin typeface="Avenir Book" panose="02000503020000020003" pitchFamily="2" charset="0"/>
              </a:rPr>
              <a:t>5.6.7.8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DD97DA-CA4D-CB67-124F-238771E116EE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2266795" y="1937872"/>
            <a:ext cx="0" cy="40782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620719-7721-3CB8-A6DB-DA6C2F9D53FB}"/>
              </a:ext>
            </a:extLst>
          </p:cNvPr>
          <p:cNvCxnSpPr/>
          <p:nvPr/>
        </p:nvCxnSpPr>
        <p:spPr>
          <a:xfrm>
            <a:off x="9759846" y="1937872"/>
            <a:ext cx="0" cy="40782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FF54F76-2F36-6ECB-762E-059F54541CCF}"/>
              </a:ext>
            </a:extLst>
          </p:cNvPr>
          <p:cNvSpPr txBox="1"/>
          <p:nvPr/>
        </p:nvSpPr>
        <p:spPr>
          <a:xfrm>
            <a:off x="9759846" y="2122023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venir Book" panose="02000503020000020003" pitchFamily="2" charset="0"/>
              </a:rPr>
              <a:t>listen(</a:t>
            </a:r>
            <a:r>
              <a:rPr lang="en-US" dirty="0">
                <a:solidFill>
                  <a:srgbClr val="FFC000"/>
                </a:solidFill>
                <a:latin typeface="Avenir Book" panose="02000503020000020003" pitchFamily="2" charset="0"/>
              </a:rPr>
              <a:t>80</a:t>
            </a:r>
            <a:r>
              <a:rPr lang="en-US" dirty="0">
                <a:solidFill>
                  <a:schemeClr val="tx1"/>
                </a:solidFill>
                <a:latin typeface="Avenir Book" panose="02000503020000020003" pitchFamily="2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FBAC24-599D-8C1A-FCD6-F752982CB891}"/>
              </a:ext>
            </a:extLst>
          </p:cNvPr>
          <p:cNvSpPr txBox="1"/>
          <p:nvPr/>
        </p:nvSpPr>
        <p:spPr>
          <a:xfrm>
            <a:off x="5820937" y="1784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C0F28B-ED08-C924-65DF-6A7121301E50}"/>
              </a:ext>
            </a:extLst>
          </p:cNvPr>
          <p:cNvSpPr/>
          <p:nvPr/>
        </p:nvSpPr>
        <p:spPr>
          <a:xfrm>
            <a:off x="2061736" y="2927060"/>
            <a:ext cx="3759201" cy="908393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            </a:t>
            </a:r>
            <a:r>
              <a:rPr lang="en-US" sz="1867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867" dirty="0" err="1">
                <a:latin typeface="Consolas" panose="020B0609020204030204" pitchFamily="49" charset="0"/>
                <a:cs typeface="Consolas" panose="020B0609020204030204" pitchFamily="49" charset="0"/>
              </a:rPr>
              <a:t>Dst</a:t>
            </a:r>
            <a:endParaRPr lang="en-US" sz="1867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IP       1.2.3.4   5.6.7.8</a:t>
            </a:r>
          </a:p>
          <a:p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Port       12345        80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A2B27E2-F746-B098-E3FB-A4BF65EF4058}"/>
              </a:ext>
            </a:extLst>
          </p:cNvPr>
          <p:cNvCxnSpPr>
            <a:cxnSpLocks/>
          </p:cNvCxnSpPr>
          <p:nvPr/>
        </p:nvCxnSpPr>
        <p:spPr>
          <a:xfrm>
            <a:off x="2311400" y="2560976"/>
            <a:ext cx="7442199" cy="75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98CC71D-AE52-CF56-1EE0-35E4B05F2D8F}"/>
              </a:ext>
            </a:extLst>
          </p:cNvPr>
          <p:cNvSpPr txBox="1"/>
          <p:nvPr/>
        </p:nvSpPr>
        <p:spPr>
          <a:xfrm>
            <a:off x="95811" y="2331272"/>
            <a:ext cx="221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venir Book" panose="02000503020000020003" pitchFamily="2" charset="0"/>
              </a:rPr>
              <a:t>connect(1.2.3.4, 80)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5107AC-5DDF-E017-8BC7-8535B77FB447}"/>
              </a:ext>
            </a:extLst>
          </p:cNvPr>
          <p:cNvCxnSpPr>
            <a:cxnSpLocks/>
          </p:cNvCxnSpPr>
          <p:nvPr/>
        </p:nvCxnSpPr>
        <p:spPr>
          <a:xfrm flipH="1">
            <a:off x="2308277" y="4454808"/>
            <a:ext cx="74453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A993A-8167-8347-F2E0-E6A1C317248A}"/>
              </a:ext>
            </a:extLst>
          </p:cNvPr>
          <p:cNvSpPr/>
          <p:nvPr/>
        </p:nvSpPr>
        <p:spPr>
          <a:xfrm>
            <a:off x="6567467" y="4633104"/>
            <a:ext cx="3759201" cy="908393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            </a:t>
            </a:r>
            <a:r>
              <a:rPr lang="en-US" sz="1867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867" dirty="0" err="1">
                <a:latin typeface="Consolas" panose="020B0609020204030204" pitchFamily="49" charset="0"/>
                <a:cs typeface="Consolas" panose="020B0609020204030204" pitchFamily="49" charset="0"/>
              </a:rPr>
              <a:t>Dst</a:t>
            </a:r>
            <a:endParaRPr lang="en-US" sz="1867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IP       5.6.7.8   1.2.3.4</a:t>
            </a:r>
          </a:p>
          <a:p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Port          80     12345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C5944EC-1884-4A1E-811A-28D3BAC1F8D7}"/>
              </a:ext>
            </a:extLst>
          </p:cNvPr>
          <p:cNvSpPr/>
          <p:nvPr/>
        </p:nvSpPr>
        <p:spPr>
          <a:xfrm>
            <a:off x="3857917" y="5838720"/>
            <a:ext cx="4346042" cy="680715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tx1"/>
              </a:buClr>
            </a:pPr>
            <a:r>
              <a:rPr lang="en-US" sz="2133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B responds to A using this port</a:t>
            </a:r>
          </a:p>
        </p:txBody>
      </p:sp>
    </p:spTree>
    <p:extLst>
      <p:ext uri="{BB962C8B-B14F-4D97-AF65-F5344CB8AC3E}">
        <p14:creationId xmlns:p14="http://schemas.microsoft.com/office/powerpoint/2010/main" val="86360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1BCD39-CFFC-ABB8-936B-B1AE21A721AD}"/>
              </a:ext>
            </a:extLst>
          </p:cNvPr>
          <p:cNvSpPr txBox="1"/>
          <p:nvPr/>
        </p:nvSpPr>
        <p:spPr>
          <a:xfrm>
            <a:off x="4209105" y="3044279"/>
            <a:ext cx="39292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venir Book" charset="0"/>
                <a:ea typeface="Avenir Book" charset="0"/>
                <a:cs typeface="Avenir Book" charset="0"/>
              </a:rPr>
              <a:t>Demo:  netstat</a:t>
            </a:r>
          </a:p>
        </p:txBody>
      </p:sp>
    </p:spTree>
    <p:extLst>
      <p:ext uri="{BB962C8B-B14F-4D97-AF65-F5344CB8AC3E}">
        <p14:creationId xmlns:p14="http://schemas.microsoft.com/office/powerpoint/2010/main" val="28449599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73688-C098-0CA3-B97C-3C2E5B74B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sockets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50404-ABC6-CDFF-8368-69840E73A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Socket:  OS abstraction for a network connection </a:t>
            </a:r>
            <a:br>
              <a:rPr lang="en-US" dirty="0"/>
            </a:br>
            <a:r>
              <a:rPr lang="en-US" dirty="0"/>
              <a:t>(like a file descriptor)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Kernel receives all packets =&gt; needs to map each packet to a socket to deliver to app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496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73688-C098-0CA3-B97C-3C2E5B74B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sockets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50404-ABC6-CDFF-8368-69840E73A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Socket:  OS abstraction for a network connection </a:t>
            </a:r>
            <a:br>
              <a:rPr lang="en-US" dirty="0"/>
            </a:br>
            <a:r>
              <a:rPr lang="en-US" dirty="0"/>
              <a:t>(like a file descriptor)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Kernel receives all packets =&gt; needs to map each packet to a socket to deliver to app</a:t>
            </a:r>
          </a:p>
          <a:p>
            <a:r>
              <a:rPr lang="en-US" dirty="0">
                <a:solidFill>
                  <a:srgbClr val="FFCC33"/>
                </a:solidFill>
              </a:rPr>
              <a:t>Socket table</a:t>
            </a:r>
            <a:r>
              <a:rPr lang="en-US" dirty="0"/>
              <a:t>:  list of all open sockets</a:t>
            </a:r>
          </a:p>
          <a:p>
            <a:r>
              <a:rPr lang="en-US" dirty="0"/>
              <a:t>Each socket has some kernel state too (buffers, etc.)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66FD123-93BB-0DE7-9A49-623B4EDE40AD}"/>
              </a:ext>
            </a:extLst>
          </p:cNvPr>
          <p:cNvSpPr/>
          <p:nvPr/>
        </p:nvSpPr>
        <p:spPr>
          <a:xfrm>
            <a:off x="3857917" y="5838720"/>
            <a:ext cx="4346042" cy="680715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tx1"/>
              </a:buClr>
            </a:pPr>
            <a:r>
              <a:rPr lang="en-US" sz="28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You will build this!!!</a:t>
            </a:r>
          </a:p>
        </p:txBody>
      </p:sp>
    </p:spTree>
    <p:extLst>
      <p:ext uri="{BB962C8B-B14F-4D97-AF65-F5344CB8AC3E}">
        <p14:creationId xmlns:p14="http://schemas.microsoft.com/office/powerpoint/2010/main" val="4856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174931-A670-806B-700C-C0FDE4B42236}"/>
              </a:ext>
            </a:extLst>
          </p:cNvPr>
          <p:cNvSpPr txBox="1"/>
          <p:nvPr/>
        </p:nvSpPr>
        <p:spPr>
          <a:xfrm>
            <a:off x="571500" y="343326"/>
            <a:ext cx="6857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>
                <a:latin typeface="Avenir Book" charset="0"/>
                <a:ea typeface="Avenir Book" charset="0"/>
                <a:cs typeface="Avenir Book" charset="0"/>
              </a:rPr>
              <a:t>How to map packets to sockets?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866E968-61F6-28B3-FE67-AAF192979C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7276144"/>
              </p:ext>
            </p:extLst>
          </p:nvPr>
        </p:nvGraphicFramePr>
        <p:xfrm>
          <a:off x="571500" y="1905774"/>
          <a:ext cx="11292654" cy="3046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609">
                  <a:extLst>
                    <a:ext uri="{9D8B030D-6E8A-4147-A177-3AD203B41FA5}">
                      <a16:colId xmlns:a16="http://schemas.microsoft.com/office/drawing/2014/main" val="899130676"/>
                    </a:ext>
                  </a:extLst>
                </a:gridCol>
                <a:gridCol w="2606689">
                  <a:extLst>
                    <a:ext uri="{9D8B030D-6E8A-4147-A177-3AD203B41FA5}">
                      <a16:colId xmlns:a16="http://schemas.microsoft.com/office/drawing/2014/main" val="4228298512"/>
                    </a:ext>
                  </a:extLst>
                </a:gridCol>
                <a:gridCol w="1427356">
                  <a:extLst>
                    <a:ext uri="{9D8B030D-6E8A-4147-A177-3AD203B41FA5}">
                      <a16:colId xmlns:a16="http://schemas.microsoft.com/office/drawing/2014/main" val="2382029552"/>
                    </a:ext>
                  </a:extLst>
                </a:gridCol>
                <a:gridCol w="2238793">
                  <a:extLst>
                    <a:ext uri="{9D8B030D-6E8A-4147-A177-3AD203B41FA5}">
                      <a16:colId xmlns:a16="http://schemas.microsoft.com/office/drawing/2014/main" val="1872073174"/>
                    </a:ext>
                  </a:extLst>
                </a:gridCol>
              </a:tblGrid>
              <a:tr h="6700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Proto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Local (yours)</a:t>
                      </a:r>
                      <a:endParaRPr lang="en-US" sz="28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Local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Remote (theirs)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Socket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04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IP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Port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IP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Port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187011"/>
                  </a:ext>
                </a:extLst>
              </a:tr>
              <a:tr h="67004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(some struct)</a:t>
                      </a:r>
                    </a:p>
                  </a:txBody>
                  <a:tcPr>
                    <a:lnT w="12700" cmpd="sng">
                      <a:noFill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443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…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443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A4712B5-3E61-92FF-F628-50C9A78BBD78}"/>
              </a:ext>
            </a:extLst>
          </p:cNvPr>
          <p:cNvSpPr txBox="1"/>
          <p:nvPr/>
        </p:nvSpPr>
        <p:spPr>
          <a:xfrm>
            <a:off x="37592" y="1009629"/>
            <a:ext cx="6271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venir Book" charset="0"/>
                <a:ea typeface="Avenir Book" charset="0"/>
                <a:cs typeface="Avenir Book" charset="0"/>
              </a:rPr>
              <a:t>Kernel table looks something like this:</a:t>
            </a:r>
          </a:p>
        </p:txBody>
      </p:sp>
    </p:spTree>
    <p:extLst>
      <p:ext uri="{BB962C8B-B14F-4D97-AF65-F5344CB8AC3E}">
        <p14:creationId xmlns:p14="http://schemas.microsoft.com/office/powerpoint/2010/main" val="158146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174931-A670-806B-700C-C0FDE4B42236}"/>
              </a:ext>
            </a:extLst>
          </p:cNvPr>
          <p:cNvSpPr txBox="1"/>
          <p:nvPr/>
        </p:nvSpPr>
        <p:spPr>
          <a:xfrm>
            <a:off x="571500" y="343326"/>
            <a:ext cx="6857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>
                <a:latin typeface="Avenir Book" charset="0"/>
                <a:ea typeface="Avenir Book" charset="0"/>
                <a:cs typeface="Avenir Book" charset="0"/>
              </a:rPr>
              <a:t>How to map packets to sockets?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866E968-61F6-28B3-FE67-AAF192979C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8124362"/>
              </p:ext>
            </p:extLst>
          </p:nvPr>
        </p:nvGraphicFramePr>
        <p:xfrm>
          <a:off x="571500" y="1905774"/>
          <a:ext cx="11292654" cy="3046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784">
                  <a:extLst>
                    <a:ext uri="{9D8B030D-6E8A-4147-A177-3AD203B41FA5}">
                      <a16:colId xmlns:a16="http://schemas.microsoft.com/office/drawing/2014/main" val="899130676"/>
                    </a:ext>
                  </a:extLst>
                </a:gridCol>
                <a:gridCol w="2434514">
                  <a:extLst>
                    <a:ext uri="{9D8B030D-6E8A-4147-A177-3AD203B41FA5}">
                      <a16:colId xmlns:a16="http://schemas.microsoft.com/office/drawing/2014/main" val="4228298512"/>
                    </a:ext>
                  </a:extLst>
                </a:gridCol>
                <a:gridCol w="1427356">
                  <a:extLst>
                    <a:ext uri="{9D8B030D-6E8A-4147-A177-3AD203B41FA5}">
                      <a16:colId xmlns:a16="http://schemas.microsoft.com/office/drawing/2014/main" val="2382029552"/>
                    </a:ext>
                  </a:extLst>
                </a:gridCol>
                <a:gridCol w="2238793">
                  <a:extLst>
                    <a:ext uri="{9D8B030D-6E8A-4147-A177-3AD203B41FA5}">
                      <a16:colId xmlns:a16="http://schemas.microsoft.com/office/drawing/2014/main" val="1872073174"/>
                    </a:ext>
                  </a:extLst>
                </a:gridCol>
              </a:tblGrid>
              <a:tr h="6700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Proto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Local (yours)</a:t>
                      </a:r>
                      <a:endParaRPr lang="en-US" sz="28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Local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Remote (theirs)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Socket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04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IP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Port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IP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Port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187011"/>
                  </a:ext>
                </a:extLst>
              </a:tr>
              <a:tr h="6700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venir Book" panose="02000503020000020003" pitchFamily="2" charset="0"/>
                          <a:cs typeface="Minion Pro"/>
                        </a:rPr>
                        <a:t>tcp</a:t>
                      </a:r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/</a:t>
                      </a:r>
                      <a:r>
                        <a:rPr lang="en-US" sz="2800" dirty="0" err="1">
                          <a:latin typeface="Avenir Book" panose="02000503020000020003" pitchFamily="2" charset="0"/>
                          <a:cs typeface="Minion Pro"/>
                        </a:rPr>
                        <a:t>udp</a:t>
                      </a:r>
                      <a:endParaRPr lang="en-US" sz="2800" dirty="0"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10.0.0.1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12345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1.2.3.4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80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(some struct)</a:t>
                      </a:r>
                    </a:p>
                  </a:txBody>
                  <a:tcPr>
                    <a:lnT w="12700" cmpd="sng">
                      <a:noFill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443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10.0.0.1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55444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5.6.7.8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443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(some struct)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4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…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A4712B5-3E61-92FF-F628-50C9A78BBD78}"/>
              </a:ext>
            </a:extLst>
          </p:cNvPr>
          <p:cNvSpPr txBox="1"/>
          <p:nvPr/>
        </p:nvSpPr>
        <p:spPr>
          <a:xfrm>
            <a:off x="37592" y="1009629"/>
            <a:ext cx="6271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venir Book" charset="0"/>
                <a:ea typeface="Avenir Book" charset="0"/>
                <a:cs typeface="Avenir Book" charset="0"/>
              </a:rPr>
              <a:t>Kernel table looks something like this: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2ED0C172-3936-6A75-954F-F44B700CE088}"/>
              </a:ext>
            </a:extLst>
          </p:cNvPr>
          <p:cNvSpPr/>
          <p:nvPr/>
        </p:nvSpPr>
        <p:spPr>
          <a:xfrm rot="16200000">
            <a:off x="4749395" y="774330"/>
            <a:ext cx="714928" cy="9070718"/>
          </a:xfrm>
          <a:prstGeom prst="leftBrace">
            <a:avLst>
              <a:gd name="adj1" fmla="val 8333"/>
              <a:gd name="adj2" fmla="val 49258"/>
            </a:avLst>
          </a:prstGeom>
          <a:ln w="28575">
            <a:solidFill>
              <a:srgbClr val="FF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611E1D-BF26-9D9F-7256-55F2DDA6DB80}"/>
              </a:ext>
            </a:extLst>
          </p:cNvPr>
          <p:cNvSpPr txBox="1"/>
          <p:nvPr/>
        </p:nvSpPr>
        <p:spPr>
          <a:xfrm>
            <a:off x="1132990" y="5678250"/>
            <a:ext cx="7966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latin typeface="Avenir Book" charset="0"/>
                <a:ea typeface="Avenir Book" charset="0"/>
                <a:cs typeface="Avenir Book" charset="0"/>
              </a:rPr>
              <a:t>Key</a:t>
            </a:r>
            <a:r>
              <a:rPr lang="en-US" sz="2000" dirty="0">
                <a:solidFill>
                  <a:srgbClr val="FFC000"/>
                </a:solidFill>
                <a:latin typeface="Avenir Book" charset="0"/>
                <a:ea typeface="Avenir Book" charset="0"/>
                <a:cs typeface="Avenir Book" charset="0"/>
                <a:sym typeface="Wingdings" pitchFamily="2" charset="2"/>
              </a:rPr>
              <a:t>:  5-tuple of (local IP, local port, remote IP, remote port, protocol)</a:t>
            </a:r>
            <a:endParaRPr lang="en-US" sz="2000" dirty="0">
              <a:solidFill>
                <a:srgbClr val="FFC0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34E701E7-778B-9E4F-C99C-636C6E344590}"/>
              </a:ext>
            </a:extLst>
          </p:cNvPr>
          <p:cNvSpPr/>
          <p:nvPr/>
        </p:nvSpPr>
        <p:spPr>
          <a:xfrm rot="16200000">
            <a:off x="10447717" y="4165655"/>
            <a:ext cx="610939" cy="2221936"/>
          </a:xfrm>
          <a:prstGeom prst="leftBrace">
            <a:avLst>
              <a:gd name="adj1" fmla="val 8333"/>
              <a:gd name="adj2" fmla="val 4925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E9565A-62CA-CC72-AC4C-CD9DE241317A}"/>
              </a:ext>
            </a:extLst>
          </p:cNvPr>
          <p:cNvSpPr txBox="1"/>
          <p:nvPr/>
        </p:nvSpPr>
        <p:spPr>
          <a:xfrm>
            <a:off x="9384317" y="5582093"/>
            <a:ext cx="2737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Book" charset="0"/>
                <a:ea typeface="Avenir Book" charset="0"/>
                <a:cs typeface="Avenir Book" charset="0"/>
              </a:rPr>
              <a:t>Value: kernel state for socket</a:t>
            </a:r>
          </a:p>
          <a:p>
            <a:r>
              <a:rPr lang="en-US" sz="2000" b="1" dirty="0">
                <a:latin typeface="Avenir Book" charset="0"/>
                <a:ea typeface="Avenir Book" charset="0"/>
                <a:cs typeface="Avenir Book" charset="0"/>
              </a:rPr>
              <a:t>(state, buffers, …)</a:t>
            </a:r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37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866E968-61F6-28B3-FE67-AAF192979C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7551784"/>
              </p:ext>
            </p:extLst>
          </p:nvPr>
        </p:nvGraphicFramePr>
        <p:xfrm>
          <a:off x="571500" y="1905774"/>
          <a:ext cx="11292654" cy="3046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8804">
                  <a:extLst>
                    <a:ext uri="{9D8B030D-6E8A-4147-A177-3AD203B41FA5}">
                      <a16:colId xmlns:a16="http://schemas.microsoft.com/office/drawing/2014/main" val="899130676"/>
                    </a:ext>
                  </a:extLst>
                </a:gridCol>
                <a:gridCol w="2606689">
                  <a:extLst>
                    <a:ext uri="{9D8B030D-6E8A-4147-A177-3AD203B41FA5}">
                      <a16:colId xmlns:a16="http://schemas.microsoft.com/office/drawing/2014/main" val="4228298512"/>
                    </a:ext>
                  </a:extLst>
                </a:gridCol>
                <a:gridCol w="1073586">
                  <a:extLst>
                    <a:ext uri="{9D8B030D-6E8A-4147-A177-3AD203B41FA5}">
                      <a16:colId xmlns:a16="http://schemas.microsoft.com/office/drawing/2014/main" val="2382029552"/>
                    </a:ext>
                  </a:extLst>
                </a:gridCol>
                <a:gridCol w="2592563">
                  <a:extLst>
                    <a:ext uri="{9D8B030D-6E8A-4147-A177-3AD203B41FA5}">
                      <a16:colId xmlns:a16="http://schemas.microsoft.com/office/drawing/2014/main" val="1872073174"/>
                    </a:ext>
                  </a:extLst>
                </a:gridCol>
              </a:tblGrid>
              <a:tr h="6700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Proto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Local (yours)</a:t>
                      </a:r>
                      <a:endParaRPr lang="en-US" sz="28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Local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Remote (theirs)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Socket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04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IP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Port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IP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Port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187011"/>
                  </a:ext>
                </a:extLst>
              </a:tr>
              <a:tr h="6700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venir Book" panose="02000503020000020003" pitchFamily="2" charset="0"/>
                          <a:cs typeface="Minion Pro"/>
                        </a:rPr>
                        <a:t>tcp</a:t>
                      </a:r>
                      <a:endParaRPr lang="en-US" sz="2800" dirty="0"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1.2.3.4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12345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5.6.7.8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80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(normal struct)</a:t>
                      </a:r>
                    </a:p>
                  </a:txBody>
                  <a:tcPr>
                    <a:lnT w="12700" cmpd="sng">
                      <a:noFill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4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venir Book" panose="02000503020000020003" pitchFamily="2" charset="0"/>
                          <a:cs typeface="Minion Pro"/>
                        </a:rPr>
                        <a:t>tcp</a:t>
                      </a:r>
                      <a:endParaRPr lang="en-US" sz="2800" dirty="0"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(listen struct)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4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…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Left Brace 1">
            <a:extLst>
              <a:ext uri="{FF2B5EF4-FFF2-40B4-BE49-F238E27FC236}">
                <a16:creationId xmlns:a16="http://schemas.microsoft.com/office/drawing/2014/main" id="{2ED0C172-3936-6A75-954F-F44B700CE088}"/>
              </a:ext>
            </a:extLst>
          </p:cNvPr>
          <p:cNvSpPr/>
          <p:nvPr/>
        </p:nvSpPr>
        <p:spPr>
          <a:xfrm rot="16200000">
            <a:off x="4749395" y="774330"/>
            <a:ext cx="714928" cy="9070718"/>
          </a:xfrm>
          <a:prstGeom prst="leftBrace">
            <a:avLst>
              <a:gd name="adj1" fmla="val 8333"/>
              <a:gd name="adj2" fmla="val 49258"/>
            </a:avLst>
          </a:prstGeom>
          <a:ln w="28575">
            <a:solidFill>
              <a:srgbClr val="FF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611E1D-BF26-9D9F-7256-55F2DDA6DB80}"/>
              </a:ext>
            </a:extLst>
          </p:cNvPr>
          <p:cNvSpPr txBox="1"/>
          <p:nvPr/>
        </p:nvSpPr>
        <p:spPr>
          <a:xfrm>
            <a:off x="1132990" y="5678250"/>
            <a:ext cx="7966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latin typeface="Avenir Book" charset="0"/>
                <a:ea typeface="Avenir Book" charset="0"/>
                <a:cs typeface="Avenir Book" charset="0"/>
              </a:rPr>
              <a:t>Key</a:t>
            </a:r>
            <a:r>
              <a:rPr lang="en-US" sz="2000" dirty="0">
                <a:solidFill>
                  <a:srgbClr val="FFC000"/>
                </a:solidFill>
                <a:latin typeface="Avenir Book" charset="0"/>
                <a:ea typeface="Avenir Book" charset="0"/>
                <a:cs typeface="Avenir Book" charset="0"/>
                <a:sym typeface="Wingdings" pitchFamily="2" charset="2"/>
              </a:rPr>
              <a:t>:  5-tuple of (local IP, local port, remote IP, remote port, protocol)</a:t>
            </a:r>
            <a:endParaRPr lang="en-US" sz="2000" dirty="0">
              <a:solidFill>
                <a:srgbClr val="FFC0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34E701E7-778B-9E4F-C99C-636C6E344590}"/>
              </a:ext>
            </a:extLst>
          </p:cNvPr>
          <p:cNvSpPr/>
          <p:nvPr/>
        </p:nvSpPr>
        <p:spPr>
          <a:xfrm rot="16200000">
            <a:off x="10447717" y="4165655"/>
            <a:ext cx="610939" cy="2221936"/>
          </a:xfrm>
          <a:prstGeom prst="leftBrace">
            <a:avLst>
              <a:gd name="adj1" fmla="val 8333"/>
              <a:gd name="adj2" fmla="val 4925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E9565A-62CA-CC72-AC4C-CD9DE241317A}"/>
              </a:ext>
            </a:extLst>
          </p:cNvPr>
          <p:cNvSpPr txBox="1"/>
          <p:nvPr/>
        </p:nvSpPr>
        <p:spPr>
          <a:xfrm>
            <a:off x="9384317" y="5582093"/>
            <a:ext cx="2737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Book" charset="0"/>
                <a:ea typeface="Avenir Book" charset="0"/>
                <a:cs typeface="Avenir Book" charset="0"/>
              </a:rPr>
              <a:t>Value: kernel state for socket</a:t>
            </a:r>
          </a:p>
          <a:p>
            <a:r>
              <a:rPr lang="en-US" sz="2000" b="1" dirty="0">
                <a:latin typeface="Avenir Book" charset="0"/>
                <a:ea typeface="Avenir Book" charset="0"/>
                <a:cs typeface="Avenir Book" charset="0"/>
              </a:rPr>
              <a:t>(state, buffers, …)</a:t>
            </a:r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0A94128-2303-519B-D7A9-D41EE63DC432}"/>
              </a:ext>
            </a:extLst>
          </p:cNvPr>
          <p:cNvSpPr/>
          <p:nvPr/>
        </p:nvSpPr>
        <p:spPr>
          <a:xfrm>
            <a:off x="847946" y="6205194"/>
            <a:ext cx="8178139" cy="400110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=&gt; For listen sockets, some fields may be blank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E3C86E-D9C9-1036-9982-72C0B6092F76}"/>
              </a:ext>
            </a:extLst>
          </p:cNvPr>
          <p:cNvSpPr txBox="1"/>
          <p:nvPr/>
        </p:nvSpPr>
        <p:spPr>
          <a:xfrm>
            <a:off x="2690037" y="1020726"/>
            <a:ext cx="288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What if A does:   listen(22)</a:t>
            </a:r>
          </a:p>
        </p:txBody>
      </p:sp>
    </p:spTree>
    <p:extLst>
      <p:ext uri="{BB962C8B-B14F-4D97-AF65-F5344CB8AC3E}">
        <p14:creationId xmlns:p14="http://schemas.microsoft.com/office/powerpoint/2010/main" val="81876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EF87A-91BB-D842-A331-E9DD70D2D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Netstat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0BD224-CF40-A749-9B12-2F5A96B56E62}"/>
              </a:ext>
            </a:extLst>
          </p:cNvPr>
          <p:cNvSpPr txBox="1"/>
          <p:nvPr/>
        </p:nvSpPr>
        <p:spPr>
          <a:xfrm>
            <a:off x="644790" y="2027583"/>
            <a:ext cx="10937610" cy="369331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deemer@vesta</a:t>
            </a:r>
            <a:r>
              <a:rPr lang="en-US" dirty="0">
                <a:latin typeface="Courier" pitchFamily="2" charset="0"/>
              </a:rPr>
              <a:t> ~/Development % netstat -an</a:t>
            </a:r>
          </a:p>
          <a:p>
            <a:r>
              <a:rPr lang="en-US" dirty="0">
                <a:latin typeface="Courier" pitchFamily="2" charset="0"/>
              </a:rPr>
              <a:t>Active Internet connections (including servers)</a:t>
            </a:r>
          </a:p>
          <a:p>
            <a:r>
              <a:rPr lang="en-US" dirty="0">
                <a:latin typeface="Courier" pitchFamily="2" charset="0"/>
              </a:rPr>
              <a:t>Proto </a:t>
            </a:r>
            <a:r>
              <a:rPr lang="en-US" dirty="0" err="1">
                <a:latin typeface="Courier" pitchFamily="2" charset="0"/>
              </a:rPr>
              <a:t>Recv</a:t>
            </a:r>
            <a:r>
              <a:rPr lang="en-US" dirty="0">
                <a:latin typeface="Courier" pitchFamily="2" charset="0"/>
              </a:rPr>
              <a:t>-Q Send-Q  Local Address          Foreign Address        (state)    </a:t>
            </a:r>
          </a:p>
          <a:p>
            <a:r>
              <a:rPr lang="en-US" dirty="0">
                <a:latin typeface="Courier" pitchFamily="2" charset="0"/>
              </a:rPr>
              <a:t>tcp4       0      0  10.3.146.161.51094     104.16.248.249.443     ESTABLISHED</a:t>
            </a:r>
          </a:p>
          <a:p>
            <a:r>
              <a:rPr lang="en-US" dirty="0">
                <a:latin typeface="Courier" pitchFamily="2" charset="0"/>
              </a:rPr>
              <a:t>tcp4       0      0  10.3.146.161.51076     172.66.43.67.443       ESTABLISHED</a:t>
            </a:r>
          </a:p>
          <a:p>
            <a:r>
              <a:rPr lang="en-US" dirty="0">
                <a:latin typeface="Courier" pitchFamily="2" charset="0"/>
              </a:rPr>
              <a:t>tcp6       0      0  2620:6e:6000:900.51074 2606:4700:3108::.443   ESTABLISHED</a:t>
            </a:r>
          </a:p>
          <a:p>
            <a:r>
              <a:rPr lang="en-US" dirty="0">
                <a:latin typeface="Courier" pitchFamily="2" charset="0"/>
              </a:rPr>
              <a:t>tcp4       0      0  10.3.146.161.51065     35.82.230.35.443       ESTABLISHED</a:t>
            </a:r>
          </a:p>
          <a:p>
            <a:r>
              <a:rPr lang="en-US" dirty="0">
                <a:latin typeface="Courier" pitchFamily="2" charset="0"/>
              </a:rPr>
              <a:t>tcp4       0      0  10.3.146.161.51055     162.159.136.234.443    ESTABLISHED</a:t>
            </a:r>
          </a:p>
          <a:p>
            <a:r>
              <a:rPr lang="en-US" dirty="0">
                <a:latin typeface="Courier" pitchFamily="2" charset="0"/>
              </a:rPr>
              <a:t>tcp4       0      0  10.3.146.161.51038     17.57.147.5.5223       ESTABLISHED</a:t>
            </a:r>
          </a:p>
          <a:p>
            <a:r>
              <a:rPr lang="en-US" dirty="0">
                <a:latin typeface="Courier" pitchFamily="2" charset="0"/>
              </a:rPr>
              <a:t>tcp6       0      0  *.51036                *.*                    LISTEN     </a:t>
            </a:r>
          </a:p>
          <a:p>
            <a:r>
              <a:rPr lang="en-US" dirty="0">
                <a:latin typeface="Courier" pitchFamily="2" charset="0"/>
              </a:rPr>
              <a:t>tcp4       0      0  *.51036                *.*                    LISTEN     </a:t>
            </a:r>
          </a:p>
          <a:p>
            <a:r>
              <a:rPr lang="en-US" dirty="0">
                <a:latin typeface="Courier" pitchFamily="2" charset="0"/>
              </a:rPr>
              <a:t>tcp4       0      0  127.0.0.1.14500        *.*                    LISTEN    </a:t>
            </a:r>
          </a:p>
          <a:p>
            <a:endParaRPr lang="en-US" dirty="0">
              <a:latin typeface="Courier" pitchFamily="2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0962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39DC6-AE20-F949-AF20-DBC70B7C8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interface to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141B1-96D3-A348-A12E-0315A3E8B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Ports define an interface to applications</a:t>
            </a:r>
          </a:p>
          <a:p>
            <a:r>
              <a:rPr lang="en-US" dirty="0"/>
              <a:t>If you can connect to the port, you can (usually) use it!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EB40762-C124-B541-867E-2A3CD14AFC54}"/>
              </a:ext>
            </a:extLst>
          </p:cNvPr>
          <p:cNvSpPr/>
          <p:nvPr/>
        </p:nvSpPr>
        <p:spPr>
          <a:xfrm>
            <a:off x="3541297" y="4951141"/>
            <a:ext cx="5033206" cy="962787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tx1"/>
              </a:buClr>
            </a:pPr>
            <a:r>
              <a:rPr lang="en-US" sz="28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Problems?</a:t>
            </a:r>
          </a:p>
        </p:txBody>
      </p:sp>
    </p:spTree>
    <p:extLst>
      <p:ext uri="{BB962C8B-B14F-4D97-AF65-F5344CB8AC3E}">
        <p14:creationId xmlns:p14="http://schemas.microsoft.com/office/powerpoint/2010/main" val="12891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1990A-E60B-F77F-93C5-8C46A735CB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161260"/>
            <a:ext cx="10972800" cy="1143000"/>
          </a:xfrm>
        </p:spPr>
        <p:txBody>
          <a:bodyPr/>
          <a:lstStyle/>
          <a:p>
            <a:pPr algn="l"/>
            <a:r>
              <a:rPr lang="en-US" u="sng" dirty="0"/>
              <a:t>Warmup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974EB3F-AFE2-B415-9A0D-099237A8440A}"/>
              </a:ext>
            </a:extLst>
          </p:cNvPr>
          <p:cNvSpPr/>
          <p:nvPr/>
        </p:nvSpPr>
        <p:spPr>
          <a:xfrm>
            <a:off x="3582349" y="2197065"/>
            <a:ext cx="1101640" cy="1101640"/>
          </a:xfrm>
          <a:prstGeom prst="ellipse">
            <a:avLst/>
          </a:prstGeom>
          <a:solidFill>
            <a:srgbClr val="20A6F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venir Book" panose="02000503020000020003" pitchFamily="2" charset="0"/>
                <a:cs typeface="Minion Pro"/>
              </a:rPr>
              <a:t>X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87C509-37C7-0485-1A02-53E72CB6DBE2}"/>
              </a:ext>
            </a:extLst>
          </p:cNvPr>
          <p:cNvSpPr/>
          <p:nvPr/>
        </p:nvSpPr>
        <p:spPr>
          <a:xfrm>
            <a:off x="2099799" y="2495426"/>
            <a:ext cx="504918" cy="504918"/>
          </a:xfrm>
          <a:prstGeom prst="ellipse">
            <a:avLst/>
          </a:prstGeom>
          <a:solidFill>
            <a:srgbClr val="FFCC3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2400" dirty="0">
                <a:solidFill>
                  <a:schemeClr val="bg1"/>
                </a:solidFill>
                <a:latin typeface="Avenir Book" panose="02000503020000020003" pitchFamily="2" charset="0"/>
                <a:cs typeface="Minion Pro"/>
              </a:rPr>
              <a:t>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1170DE-6C61-6B20-920E-4EFC62CA7699}"/>
              </a:ext>
            </a:extLst>
          </p:cNvPr>
          <p:cNvCxnSpPr>
            <a:stCxn id="5" idx="6"/>
            <a:endCxn id="4" idx="2"/>
          </p:cNvCxnSpPr>
          <p:nvPr/>
        </p:nvCxnSpPr>
        <p:spPr>
          <a:xfrm>
            <a:off x="2604717" y="2747885"/>
            <a:ext cx="977632" cy="0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C515D4-E5D1-6521-AFA5-368344EDD21D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4683989" y="2747885"/>
            <a:ext cx="82309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C084D91-C4DF-487D-1F3A-645137600F78}"/>
              </a:ext>
            </a:extLst>
          </p:cNvPr>
          <p:cNvSpPr/>
          <p:nvPr/>
        </p:nvSpPr>
        <p:spPr>
          <a:xfrm>
            <a:off x="5507080" y="2197065"/>
            <a:ext cx="1101640" cy="1101640"/>
          </a:xfrm>
          <a:prstGeom prst="ellipse">
            <a:avLst/>
          </a:prstGeom>
          <a:solidFill>
            <a:srgbClr val="20A6F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venir Book" panose="02000503020000020003" pitchFamily="2" charset="0"/>
                <a:cs typeface="Minion Pro"/>
              </a:rPr>
              <a:t>Y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4DBEB0-031F-5034-579F-F35E88B94A32}"/>
              </a:ext>
            </a:extLst>
          </p:cNvPr>
          <p:cNvSpPr/>
          <p:nvPr/>
        </p:nvSpPr>
        <p:spPr>
          <a:xfrm>
            <a:off x="7431811" y="2197065"/>
            <a:ext cx="1101640" cy="1101640"/>
          </a:xfrm>
          <a:prstGeom prst="ellipse">
            <a:avLst/>
          </a:prstGeom>
          <a:solidFill>
            <a:srgbClr val="20A6F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venir Book" panose="02000503020000020003" pitchFamily="2" charset="0"/>
                <a:cs typeface="Minion Pro"/>
              </a:rPr>
              <a:t>Z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A6676A1-A66F-8688-EC2F-915CC1AE3351}"/>
              </a:ext>
            </a:extLst>
          </p:cNvPr>
          <p:cNvSpPr/>
          <p:nvPr/>
        </p:nvSpPr>
        <p:spPr>
          <a:xfrm>
            <a:off x="3880710" y="4015659"/>
            <a:ext cx="504918" cy="504918"/>
          </a:xfrm>
          <a:prstGeom prst="ellipse">
            <a:avLst/>
          </a:prstGeom>
          <a:solidFill>
            <a:srgbClr val="20A6F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  <a:cs typeface="Minion Pro"/>
              </a:rPr>
              <a:t>B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65C500B-13FA-ACAE-3347-FB18A6F0A944}"/>
              </a:ext>
            </a:extLst>
          </p:cNvPr>
          <p:cNvSpPr/>
          <p:nvPr/>
        </p:nvSpPr>
        <p:spPr>
          <a:xfrm>
            <a:off x="5805441" y="4015659"/>
            <a:ext cx="504918" cy="504918"/>
          </a:xfrm>
          <a:prstGeom prst="ellipse">
            <a:avLst/>
          </a:prstGeom>
          <a:solidFill>
            <a:srgbClr val="20A6F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  <a:cs typeface="Minion Pro"/>
              </a:rPr>
              <a:t>C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E913AFF-9AE7-0ADD-2D23-ACF1F83E8352}"/>
              </a:ext>
            </a:extLst>
          </p:cNvPr>
          <p:cNvSpPr/>
          <p:nvPr/>
        </p:nvSpPr>
        <p:spPr>
          <a:xfrm>
            <a:off x="7730172" y="4015659"/>
            <a:ext cx="504918" cy="504918"/>
          </a:xfrm>
          <a:prstGeom prst="ellipse">
            <a:avLst/>
          </a:prstGeom>
          <a:solidFill>
            <a:srgbClr val="20A6F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  <a:cs typeface="Minion Pro"/>
              </a:rPr>
              <a:t>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43F7B71-296D-AD1B-E6D3-13E45C3FB51C}"/>
              </a:ext>
            </a:extLst>
          </p:cNvPr>
          <p:cNvCxnSpPr>
            <a:cxnSpLocks/>
            <a:endCxn id="4" idx="4"/>
          </p:cNvCxnSpPr>
          <p:nvPr/>
        </p:nvCxnSpPr>
        <p:spPr>
          <a:xfrm flipV="1">
            <a:off x="4133169" y="3298705"/>
            <a:ext cx="0" cy="716954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44B31A0-7E25-2F12-3466-6D4DAE001290}"/>
              </a:ext>
            </a:extLst>
          </p:cNvPr>
          <p:cNvCxnSpPr>
            <a:cxnSpLocks/>
          </p:cNvCxnSpPr>
          <p:nvPr/>
        </p:nvCxnSpPr>
        <p:spPr>
          <a:xfrm flipV="1">
            <a:off x="6057900" y="3298705"/>
            <a:ext cx="0" cy="716954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04C40C7-6368-9E9E-1AAB-14449A437880}"/>
              </a:ext>
            </a:extLst>
          </p:cNvPr>
          <p:cNvCxnSpPr>
            <a:cxnSpLocks/>
          </p:cNvCxnSpPr>
          <p:nvPr/>
        </p:nvCxnSpPr>
        <p:spPr>
          <a:xfrm flipV="1">
            <a:off x="7982631" y="3298705"/>
            <a:ext cx="0" cy="716954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41AF88E-7F4A-8138-61A1-37392C37F9B3}"/>
              </a:ext>
            </a:extLst>
          </p:cNvPr>
          <p:cNvCxnSpPr>
            <a:cxnSpLocks/>
          </p:cNvCxnSpPr>
          <p:nvPr/>
        </p:nvCxnSpPr>
        <p:spPr>
          <a:xfrm>
            <a:off x="6608720" y="2747885"/>
            <a:ext cx="82309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1A5E412-AA8D-3E88-0E33-4C03525AAFA6}"/>
              </a:ext>
            </a:extLst>
          </p:cNvPr>
          <p:cNvCxnSpPr/>
          <p:nvPr/>
        </p:nvCxnSpPr>
        <p:spPr>
          <a:xfrm>
            <a:off x="304638" y="4847803"/>
            <a:ext cx="977632" cy="0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A83ED34-5B0F-C074-54D4-4B5B077C4528}"/>
              </a:ext>
            </a:extLst>
          </p:cNvPr>
          <p:cNvSpPr txBox="1"/>
          <p:nvPr/>
        </p:nvSpPr>
        <p:spPr>
          <a:xfrm>
            <a:off x="1409342" y="4673452"/>
            <a:ext cx="3847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Customer (“A is customer of X”)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0FCBEF1-B5D3-CBCF-1A31-46C333696C49}"/>
              </a:ext>
            </a:extLst>
          </p:cNvPr>
          <p:cNvCxnSpPr>
            <a:cxnSpLocks/>
          </p:cNvCxnSpPr>
          <p:nvPr/>
        </p:nvCxnSpPr>
        <p:spPr>
          <a:xfrm>
            <a:off x="459179" y="5250759"/>
            <a:ext cx="82309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CBE1045-E9E0-1BF1-1E67-8863A8EB1A25}"/>
              </a:ext>
            </a:extLst>
          </p:cNvPr>
          <p:cNvSpPr txBox="1"/>
          <p:nvPr/>
        </p:nvSpPr>
        <p:spPr>
          <a:xfrm>
            <a:off x="1409342" y="5063275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Peer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6EB652-724C-33E7-1381-A4940F65EA36}"/>
              </a:ext>
            </a:extLst>
          </p:cNvPr>
          <p:cNvSpPr txBox="1"/>
          <p:nvPr/>
        </p:nvSpPr>
        <p:spPr>
          <a:xfrm>
            <a:off x="304638" y="1261474"/>
            <a:ext cx="52318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Given the following AS relationships,</a:t>
            </a: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Which </a:t>
            </a:r>
            <a:r>
              <a:rPr lang="en-US" sz="2400" dirty="0" err="1">
                <a:latin typeface="Avenir Book" charset="0"/>
                <a:ea typeface="Avenir Book" charset="0"/>
                <a:cs typeface="Avenir Book" charset="0"/>
              </a:rPr>
              <a:t>ASes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will A know about?</a:t>
            </a:r>
          </a:p>
        </p:txBody>
      </p:sp>
      <p:graphicFrame>
        <p:nvGraphicFramePr>
          <p:cNvPr id="29" name="Content Placeholder 5">
            <a:extLst>
              <a:ext uri="{FF2B5EF4-FFF2-40B4-BE49-F238E27FC236}">
                <a16:creationId xmlns:a16="http://schemas.microsoft.com/office/drawing/2014/main" id="{2E1F1015-63CB-7F35-35AE-FD5AE49BC8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2267907"/>
              </p:ext>
            </p:extLst>
          </p:nvPr>
        </p:nvGraphicFramePr>
        <p:xfrm>
          <a:off x="7431811" y="272916"/>
          <a:ext cx="4606394" cy="1683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2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6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Advertised by…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Export to…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Customer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Everyone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07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Peer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Customers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47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Provider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Customers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856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56E5B-47CD-324D-8BE0-682EC2452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scanning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70E55-C7FC-6F46-B0FF-1057597A6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can we learn if we just start connecting to well-known ports?</a:t>
            </a:r>
          </a:p>
          <a:p>
            <a:r>
              <a:rPr lang="en-US" dirty="0"/>
              <a:t>Applications have common port numbers</a:t>
            </a:r>
          </a:p>
          <a:p>
            <a:r>
              <a:rPr lang="en-US" dirty="0"/>
              <a:t>Network protocols use well-defined patterns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6B909B-D1AB-A9FC-954B-15F5F8354304}"/>
              </a:ext>
            </a:extLst>
          </p:cNvPr>
          <p:cNvSpPr txBox="1"/>
          <p:nvPr/>
        </p:nvSpPr>
        <p:spPr>
          <a:xfrm>
            <a:off x="2667000" y="4038599"/>
            <a:ext cx="654390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deemer@vesta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~/Development %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nc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&lt;IP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addr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22</a:t>
            </a:r>
          </a:p>
          <a:p>
            <a:r>
              <a:rPr lang="en-US" sz="2000" dirty="0">
                <a:solidFill>
                  <a:srgbClr val="FFCC33"/>
                </a:solidFill>
                <a:effectLst/>
                <a:latin typeface="Menlo" panose="020B0609030804020204" pitchFamily="49" charset="0"/>
              </a:rPr>
              <a:t>SSH-2.0-OpenSSH_9.1</a:t>
            </a:r>
          </a:p>
        </p:txBody>
      </p:sp>
    </p:spTree>
    <p:extLst>
      <p:ext uri="{BB962C8B-B14F-4D97-AF65-F5344CB8AC3E}">
        <p14:creationId xmlns:p14="http://schemas.microsoft.com/office/powerpoint/2010/main" val="24412240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56E5B-47CD-324D-8BE0-682EC2452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scanning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70E55-C7FC-6F46-B0FF-1057597A6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can we learn if we just start connecting to well-known ports?</a:t>
            </a:r>
          </a:p>
          <a:p>
            <a:r>
              <a:rPr lang="en-US" dirty="0"/>
              <a:t>Applications have common port numbers</a:t>
            </a:r>
          </a:p>
          <a:p>
            <a:r>
              <a:rPr lang="en-US" dirty="0"/>
              <a:t>Network protocols use well-defined patterns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6B909B-D1AB-A9FC-954B-15F5F8354304}"/>
              </a:ext>
            </a:extLst>
          </p:cNvPr>
          <p:cNvSpPr txBox="1"/>
          <p:nvPr/>
        </p:nvSpPr>
        <p:spPr>
          <a:xfrm>
            <a:off x="2667000" y="4038599"/>
            <a:ext cx="654390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deemer@vesta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~/Development %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nc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&lt;IP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addr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22</a:t>
            </a:r>
          </a:p>
          <a:p>
            <a:r>
              <a:rPr lang="en-US" sz="2000" dirty="0">
                <a:solidFill>
                  <a:srgbClr val="FFCC33"/>
                </a:solidFill>
                <a:effectLst/>
                <a:latin typeface="Menlo" panose="020B0609030804020204" pitchFamily="49" charset="0"/>
              </a:rPr>
              <a:t>SSH-2.0-OpenSSH_9.1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24F158C-1500-63A9-AE0A-0BF22566100D}"/>
              </a:ext>
            </a:extLst>
          </p:cNvPr>
          <p:cNvSpPr/>
          <p:nvPr/>
        </p:nvSpPr>
        <p:spPr>
          <a:xfrm>
            <a:off x="1897235" y="4864824"/>
            <a:ext cx="8083436" cy="1143000"/>
          </a:xfrm>
          <a:prstGeom prst="roundRect">
            <a:avLst/>
          </a:prstGeom>
          <a:solidFill>
            <a:srgbClr val="6613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Symbol" pitchFamily="2" charset="2"/>
              <a:buChar char="Þ"/>
            </a:pPr>
            <a:r>
              <a:rPr lang="en-US" sz="24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Can discover things about the network</a:t>
            </a:r>
          </a:p>
          <a:p>
            <a:pPr marL="342900" indent="-342900">
              <a:buFont typeface="Symbol" pitchFamily="2" charset="2"/>
              <a:buChar char="Þ"/>
            </a:pPr>
            <a:r>
              <a:rPr lang="en-US" sz="24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Can learn about open (vulnerable) systems</a:t>
            </a:r>
          </a:p>
        </p:txBody>
      </p:sp>
    </p:spTree>
    <p:extLst>
      <p:ext uri="{BB962C8B-B14F-4D97-AF65-F5344CB8AC3E}">
        <p14:creationId xmlns:p14="http://schemas.microsoft.com/office/powerpoint/2010/main" val="175412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56E5B-47CD-324D-8BE0-682EC2452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scanning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70E55-C7FC-6F46-B0FF-1057597A6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can we learn if we just start connecting to well-known ports?</a:t>
            </a:r>
          </a:p>
          <a:p>
            <a:r>
              <a:rPr lang="en-US" dirty="0"/>
              <a:t>Applications have common port numbers</a:t>
            </a:r>
          </a:p>
          <a:p>
            <a:r>
              <a:rPr lang="en-US" dirty="0"/>
              <a:t>Network protocols use well-defined patterns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6B909B-D1AB-A9FC-954B-15F5F8354304}"/>
              </a:ext>
            </a:extLst>
          </p:cNvPr>
          <p:cNvSpPr txBox="1"/>
          <p:nvPr/>
        </p:nvSpPr>
        <p:spPr>
          <a:xfrm>
            <a:off x="2667000" y="4038599"/>
            <a:ext cx="654390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deemer@vesta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~/Development %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nc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&lt;IP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addr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22</a:t>
            </a:r>
          </a:p>
          <a:p>
            <a:r>
              <a:rPr lang="en-US" sz="2000" dirty="0">
                <a:solidFill>
                  <a:srgbClr val="FFCC33"/>
                </a:solidFill>
                <a:effectLst/>
                <a:latin typeface="Menlo" panose="020B0609030804020204" pitchFamily="49" charset="0"/>
              </a:rPr>
              <a:t>SSH-2.0-OpenSSH_9.1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24F158C-1500-63A9-AE0A-0BF22566100D}"/>
              </a:ext>
            </a:extLst>
          </p:cNvPr>
          <p:cNvSpPr/>
          <p:nvPr/>
        </p:nvSpPr>
        <p:spPr>
          <a:xfrm>
            <a:off x="1897235" y="4864824"/>
            <a:ext cx="8083436" cy="1143000"/>
          </a:xfrm>
          <a:prstGeom prst="roundRect">
            <a:avLst/>
          </a:prstGeom>
          <a:solidFill>
            <a:srgbClr val="6613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Symbol" pitchFamily="2" charset="2"/>
              <a:buChar char="Þ"/>
            </a:pPr>
            <a:r>
              <a:rPr lang="en-US" sz="24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Can discover things about the network</a:t>
            </a:r>
          </a:p>
          <a:p>
            <a:pPr marL="342900" indent="-342900">
              <a:buFont typeface="Symbol" pitchFamily="2" charset="2"/>
              <a:buChar char="Þ"/>
            </a:pPr>
            <a:r>
              <a:rPr lang="en-US" sz="24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Can learn about open (vulnerable) systems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AE5416F-C565-52CA-0A4A-5CE2EC005155}"/>
              </a:ext>
            </a:extLst>
          </p:cNvPr>
          <p:cNvSpPr/>
          <p:nvPr/>
        </p:nvSpPr>
        <p:spPr>
          <a:xfrm>
            <a:off x="1567510" y="5912004"/>
            <a:ext cx="9056980" cy="864649"/>
          </a:xfrm>
          <a:prstGeom prst="roundRect">
            <a:avLst/>
          </a:prstGeom>
          <a:solidFill>
            <a:srgbClr val="FFCC3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venir Book" panose="02000503020000020003" pitchFamily="2" charset="0"/>
              </a:rPr>
              <a:t>Port scanners:  try to connect to lots of ports, determine available services, find vulnerable services...</a:t>
            </a:r>
          </a:p>
        </p:txBody>
      </p:sp>
    </p:spTree>
    <p:extLst>
      <p:ext uri="{BB962C8B-B14F-4D97-AF65-F5344CB8AC3E}">
        <p14:creationId xmlns:p14="http://schemas.microsoft.com/office/powerpoint/2010/main" val="260294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12D7A-9148-3E4E-B0A6-606FEBAB5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Large-scale port scanning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39A97-1172-9D42-9DCD-D03985804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reveal lots of open/insecure systems!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 err="1"/>
              <a:t>shodan.io</a:t>
            </a:r>
            <a:endParaRPr lang="en-US" dirty="0"/>
          </a:p>
          <a:p>
            <a:pPr lvl="1"/>
            <a:r>
              <a:rPr lang="en-US" dirty="0"/>
              <a:t>VNC roulette</a:t>
            </a:r>
          </a:p>
          <a:p>
            <a:pPr lvl="1"/>
            <a:r>
              <a:rPr lang="en-US" dirty="0"/>
              <a:t>Open webcam viewers…</a:t>
            </a:r>
          </a:p>
          <a:p>
            <a:pPr lvl="1"/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588144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E4126-0F3B-BF44-848D-A7ECF19CB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DD5A9-9203-7945-9AE3-B10EB4E76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Network scanning is easy to detect</a:t>
            </a:r>
          </a:p>
          <a:p>
            <a:endParaRPr lang="en-US" sz="2800" dirty="0"/>
          </a:p>
          <a:p>
            <a:r>
              <a:rPr lang="en-US" sz="2800" dirty="0"/>
              <a:t>Unless you are the owner of the network, it’s seen as malicious activity</a:t>
            </a:r>
          </a:p>
          <a:p>
            <a:endParaRPr lang="en-US" sz="2800" dirty="0"/>
          </a:p>
          <a:p>
            <a:r>
              <a:rPr lang="en-US" sz="2800" dirty="0"/>
              <a:t>If you scan the whole Internet, the whole Internet will get mad at you (unless done </a:t>
            </a:r>
            <a:r>
              <a:rPr lang="en-US" sz="2800" i="1" dirty="0"/>
              <a:t>very</a:t>
            </a:r>
            <a:r>
              <a:rPr lang="en-US" sz="2800" dirty="0"/>
              <a:t> politely)</a:t>
            </a:r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FC32887-9005-E620-E2E6-F4DA7A9528B6}"/>
              </a:ext>
            </a:extLst>
          </p:cNvPr>
          <p:cNvSpPr/>
          <p:nvPr/>
        </p:nvSpPr>
        <p:spPr>
          <a:xfrm>
            <a:off x="547607" y="5448890"/>
            <a:ext cx="11096785" cy="775485"/>
          </a:xfrm>
          <a:prstGeom prst="roundRect">
            <a:avLst/>
          </a:prstGeom>
          <a:solidFill>
            <a:srgbClr val="6613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Do NOT try this on the Brown network.  I warned you.</a:t>
            </a:r>
          </a:p>
        </p:txBody>
      </p:sp>
    </p:spTree>
    <p:extLst>
      <p:ext uri="{BB962C8B-B14F-4D97-AF65-F5344CB8AC3E}">
        <p14:creationId xmlns:p14="http://schemas.microsoft.com/office/powerpoint/2010/main" val="349599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B691C-01BC-8549-A894-B01199034B6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7570" y="244841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Internet scanning I have done</a:t>
            </a:r>
          </a:p>
          <a:p>
            <a:r>
              <a:rPr lang="en-US" dirty="0"/>
              <a:t>Scanned IPv4 space for ROS (Robot Operating System)</a:t>
            </a:r>
          </a:p>
          <a:p>
            <a:r>
              <a:rPr lang="en-US" dirty="0"/>
              <a:t>Found ~200 “things” using ROS (some robots, some other stuff)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7F0FD6-9009-339F-885F-A95A5DDA1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893" y="1975706"/>
            <a:ext cx="7786768" cy="463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408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F12BD-21A3-7349-0979-C5C19A660BF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1500" y="462775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transport layer MAY provide…</a:t>
            </a:r>
          </a:p>
          <a:p>
            <a:r>
              <a:rPr lang="en-US" dirty="0"/>
              <a:t>Reliable data delivery</a:t>
            </a:r>
          </a:p>
          <a:p>
            <a:r>
              <a:rPr lang="en-US" dirty="0"/>
              <a:t>Creating a data stream</a:t>
            </a:r>
          </a:p>
          <a:p>
            <a:r>
              <a:rPr lang="en-US" dirty="0"/>
              <a:t>Managing throughput/sharing bandwidth</a:t>
            </a:r>
          </a:p>
          <a:p>
            <a:pPr lvl="1"/>
            <a:r>
              <a:rPr lang="en-US" dirty="0"/>
              <a:t>“Congestion control”</a:t>
            </a:r>
          </a:p>
          <a:p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EA59498-530F-4A7E-FB17-EC46674421E6}"/>
              </a:ext>
            </a:extLst>
          </p:cNvPr>
          <p:cNvSpPr/>
          <p:nvPr/>
        </p:nvSpPr>
        <p:spPr>
          <a:xfrm>
            <a:off x="1541656" y="4527396"/>
            <a:ext cx="9032488" cy="1867829"/>
          </a:xfrm>
          <a:prstGeom prst="roundRect">
            <a:avLst/>
          </a:prstGeom>
          <a:solidFill>
            <a:srgbClr val="6613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These are provided by TCP, which is our main focus.  However:</a:t>
            </a:r>
          </a:p>
          <a:p>
            <a:pPr marL="342900" indent="-342900">
              <a:buFont typeface="Symbol" pitchFamily="2" charset="2"/>
              <a:buChar char="Þ"/>
            </a:pPr>
            <a:r>
              <a:rPr lang="en-US" sz="24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Not required for all transport layer (UDP has none of these)</a:t>
            </a:r>
          </a:p>
          <a:p>
            <a:pPr marL="342900" indent="-342900">
              <a:buFont typeface="Symbol" pitchFamily="2" charset="2"/>
              <a:buChar char="Þ"/>
            </a:pPr>
            <a:r>
              <a:rPr lang="en-US" sz="24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Other protocols do this too (</a:t>
            </a:r>
            <a:r>
              <a:rPr lang="en-US" sz="2400" dirty="0" err="1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eg.</a:t>
            </a:r>
            <a:r>
              <a:rPr lang="en-US" sz="24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 QUIC)</a:t>
            </a:r>
          </a:p>
        </p:txBody>
      </p:sp>
    </p:spTree>
    <p:extLst>
      <p:ext uri="{BB962C8B-B14F-4D97-AF65-F5344CB8AC3E}">
        <p14:creationId xmlns:p14="http://schemas.microsoft.com/office/powerpoint/2010/main" val="12317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400" y="274638"/>
            <a:ext cx="7569200" cy="1143000"/>
          </a:xfrm>
        </p:spPr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Lec</a:t>
            </a:r>
            <a:r>
              <a:rPr lang="en-US" dirty="0"/>
              <a:t> 2: OSI Model</a:t>
            </a:r>
          </a:p>
        </p:txBody>
      </p:sp>
      <p:pic>
        <p:nvPicPr>
          <p:cNvPr id="4" name="Picture 3" descr="01x13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271" y="1120497"/>
            <a:ext cx="7040824" cy="5338648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22" name="Group 21"/>
          <p:cNvGrpSpPr/>
          <p:nvPr/>
        </p:nvGrpSpPr>
        <p:grpSpPr>
          <a:xfrm>
            <a:off x="3674257" y="1476725"/>
            <a:ext cx="4632431" cy="399214"/>
            <a:chOff x="2150256" y="1476725"/>
            <a:chExt cx="4632431" cy="39921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150256" y="1875939"/>
              <a:ext cx="4632431" cy="0"/>
            </a:xfrm>
            <a:prstGeom prst="line">
              <a:avLst/>
            </a:prstGeom>
            <a:ln w="38100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478949" y="1476725"/>
              <a:ext cx="2288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Application Protocol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674257" y="3260770"/>
            <a:ext cx="4632431" cy="369332"/>
            <a:chOff x="2150256" y="3260770"/>
            <a:chExt cx="4632431" cy="36933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150256" y="3630102"/>
              <a:ext cx="4632431" cy="0"/>
            </a:xfrm>
            <a:prstGeom prst="line">
              <a:avLst/>
            </a:prstGeom>
            <a:ln w="38100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631349" y="3260770"/>
              <a:ext cx="2073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Transport Protocol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602050" y="3891288"/>
            <a:ext cx="4834519" cy="370941"/>
            <a:chOff x="2078049" y="3891287"/>
            <a:chExt cx="4834519" cy="370941"/>
          </a:xfrm>
        </p:grpSpPr>
        <p:grpSp>
          <p:nvGrpSpPr>
            <p:cNvPr id="14" name="Group 13"/>
            <p:cNvGrpSpPr/>
            <p:nvPr/>
          </p:nvGrpSpPr>
          <p:grpSpPr>
            <a:xfrm>
              <a:off x="2150256" y="4229841"/>
              <a:ext cx="4762312" cy="32387"/>
              <a:chOff x="2150256" y="4229841"/>
              <a:chExt cx="4762312" cy="32387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2150256" y="4229841"/>
                <a:ext cx="1342106" cy="0"/>
              </a:xfrm>
              <a:prstGeom prst="line">
                <a:avLst/>
              </a:prstGeom>
              <a:ln w="38100" cmpd="sng"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570462" y="4262228"/>
                <a:ext cx="1342106" cy="0"/>
              </a:xfrm>
              <a:prstGeom prst="line">
                <a:avLst/>
              </a:prstGeom>
              <a:ln w="38100" cmpd="sng"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2078049" y="3891287"/>
              <a:ext cx="17823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Network Protocol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39788" y="4501187"/>
            <a:ext cx="4896781" cy="338554"/>
            <a:chOff x="2015787" y="4501187"/>
            <a:chExt cx="4896781" cy="338554"/>
          </a:xfrm>
        </p:grpSpPr>
        <p:grpSp>
          <p:nvGrpSpPr>
            <p:cNvPr id="13" name="Group 12"/>
            <p:cNvGrpSpPr/>
            <p:nvPr/>
          </p:nvGrpSpPr>
          <p:grpSpPr>
            <a:xfrm>
              <a:off x="2150256" y="4829580"/>
              <a:ext cx="4762312" cy="0"/>
              <a:chOff x="2150256" y="4829580"/>
              <a:chExt cx="4762312" cy="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2150256" y="4829580"/>
                <a:ext cx="1342106" cy="0"/>
              </a:xfrm>
              <a:prstGeom prst="line">
                <a:avLst/>
              </a:prstGeom>
              <a:ln w="38100" cmpd="sng"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5570462" y="4829580"/>
                <a:ext cx="1342106" cy="0"/>
              </a:xfrm>
              <a:prstGeom prst="line">
                <a:avLst/>
              </a:prstGeom>
              <a:ln w="38100" cmpd="sng"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2015787" y="4501187"/>
              <a:ext cx="19282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Link-Layer Protocol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640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1990A-E60B-F77F-93C5-8C46A735CB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161260"/>
            <a:ext cx="10972800" cy="1143000"/>
          </a:xfrm>
        </p:spPr>
        <p:txBody>
          <a:bodyPr/>
          <a:lstStyle/>
          <a:p>
            <a:pPr algn="l"/>
            <a:r>
              <a:rPr lang="en-US" u="sng" dirty="0"/>
              <a:t>Warmup II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974EB3F-AFE2-B415-9A0D-099237A8440A}"/>
              </a:ext>
            </a:extLst>
          </p:cNvPr>
          <p:cNvSpPr/>
          <p:nvPr/>
        </p:nvSpPr>
        <p:spPr>
          <a:xfrm>
            <a:off x="7937728" y="2036539"/>
            <a:ext cx="1101640" cy="1101640"/>
          </a:xfrm>
          <a:prstGeom prst="ellipse">
            <a:avLst/>
          </a:prstGeom>
          <a:solidFill>
            <a:srgbClr val="20A6F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venir Book" panose="02000503020000020003" pitchFamily="2" charset="0"/>
                <a:cs typeface="Minion Pro"/>
              </a:rPr>
              <a:t>X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87C509-37C7-0485-1A02-53E72CB6DBE2}"/>
              </a:ext>
            </a:extLst>
          </p:cNvPr>
          <p:cNvSpPr/>
          <p:nvPr/>
        </p:nvSpPr>
        <p:spPr>
          <a:xfrm>
            <a:off x="6455178" y="2334900"/>
            <a:ext cx="504918" cy="504918"/>
          </a:xfrm>
          <a:prstGeom prst="ellipse">
            <a:avLst/>
          </a:prstGeom>
          <a:solidFill>
            <a:srgbClr val="FFCC3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2400" dirty="0">
                <a:solidFill>
                  <a:schemeClr val="bg1"/>
                </a:solidFill>
                <a:latin typeface="Avenir Book" panose="02000503020000020003" pitchFamily="2" charset="0"/>
                <a:cs typeface="Minion Pro"/>
              </a:rPr>
              <a:t>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1170DE-6C61-6B20-920E-4EFC62CA7699}"/>
              </a:ext>
            </a:extLst>
          </p:cNvPr>
          <p:cNvCxnSpPr>
            <a:stCxn id="5" idx="6"/>
            <a:endCxn id="4" idx="2"/>
          </p:cNvCxnSpPr>
          <p:nvPr/>
        </p:nvCxnSpPr>
        <p:spPr>
          <a:xfrm>
            <a:off x="6960096" y="2587359"/>
            <a:ext cx="977632" cy="0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C515D4-E5D1-6521-AFA5-368344EDD21D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9039368" y="2587359"/>
            <a:ext cx="82309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C084D91-C4DF-487D-1F3A-645137600F78}"/>
              </a:ext>
            </a:extLst>
          </p:cNvPr>
          <p:cNvSpPr/>
          <p:nvPr/>
        </p:nvSpPr>
        <p:spPr>
          <a:xfrm>
            <a:off x="9862459" y="2036539"/>
            <a:ext cx="1101640" cy="1101640"/>
          </a:xfrm>
          <a:prstGeom prst="ellipse">
            <a:avLst/>
          </a:prstGeom>
          <a:solidFill>
            <a:srgbClr val="20A6F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venir Book" panose="02000503020000020003" pitchFamily="2" charset="0"/>
                <a:cs typeface="Minion Pro"/>
              </a:rPr>
              <a:t>Y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A6676A1-A66F-8688-EC2F-915CC1AE3351}"/>
              </a:ext>
            </a:extLst>
          </p:cNvPr>
          <p:cNvSpPr/>
          <p:nvPr/>
        </p:nvSpPr>
        <p:spPr>
          <a:xfrm>
            <a:off x="8236089" y="3855133"/>
            <a:ext cx="504918" cy="504918"/>
          </a:xfrm>
          <a:prstGeom prst="ellipse">
            <a:avLst/>
          </a:prstGeom>
          <a:solidFill>
            <a:srgbClr val="20A6F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  <a:cs typeface="Minion Pro"/>
              </a:rPr>
              <a:t>B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65C500B-13FA-ACAE-3347-FB18A6F0A944}"/>
              </a:ext>
            </a:extLst>
          </p:cNvPr>
          <p:cNvSpPr/>
          <p:nvPr/>
        </p:nvSpPr>
        <p:spPr>
          <a:xfrm>
            <a:off x="10160820" y="3855133"/>
            <a:ext cx="504918" cy="504918"/>
          </a:xfrm>
          <a:prstGeom prst="ellipse">
            <a:avLst/>
          </a:prstGeom>
          <a:solidFill>
            <a:srgbClr val="20A6F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  <a:cs typeface="Minion Pro"/>
              </a:rPr>
              <a:t>C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43F7B71-296D-AD1B-E6D3-13E45C3FB51C}"/>
              </a:ext>
            </a:extLst>
          </p:cNvPr>
          <p:cNvCxnSpPr>
            <a:cxnSpLocks/>
            <a:endCxn id="4" idx="4"/>
          </p:cNvCxnSpPr>
          <p:nvPr/>
        </p:nvCxnSpPr>
        <p:spPr>
          <a:xfrm flipV="1">
            <a:off x="8488548" y="3138179"/>
            <a:ext cx="0" cy="716954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44B31A0-7E25-2F12-3466-6D4DAE001290}"/>
              </a:ext>
            </a:extLst>
          </p:cNvPr>
          <p:cNvCxnSpPr>
            <a:cxnSpLocks/>
          </p:cNvCxnSpPr>
          <p:nvPr/>
        </p:nvCxnSpPr>
        <p:spPr>
          <a:xfrm flipV="1">
            <a:off x="10413279" y="3138179"/>
            <a:ext cx="0" cy="716954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B6EB652-724C-33E7-1381-A4940F65EA36}"/>
              </a:ext>
            </a:extLst>
          </p:cNvPr>
          <p:cNvSpPr txBox="1"/>
          <p:nvPr/>
        </p:nvSpPr>
        <p:spPr>
          <a:xfrm>
            <a:off x="304638" y="1261474"/>
            <a:ext cx="7920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What happens if C suddenly starts advertising A’s prefix?</a:t>
            </a:r>
          </a:p>
        </p:txBody>
      </p:sp>
    </p:spTree>
    <p:extLst>
      <p:ext uri="{BB962C8B-B14F-4D97-AF65-F5344CB8AC3E}">
        <p14:creationId xmlns:p14="http://schemas.microsoft.com/office/powerpoint/2010/main" val="4059637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 Prefix hijacking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By default, BGP doesn’t verify that advertised routes match their owners</a:t>
            </a:r>
          </a:p>
          <a:p>
            <a:pPr marL="533386" lvl="1" indent="0">
              <a:buNone/>
            </a:pPr>
            <a:endParaRPr lang="en-US" dirty="0"/>
          </a:p>
          <a:p>
            <a:pPr marL="533386" lvl="1" indent="0">
              <a:buNone/>
            </a:pPr>
            <a:r>
              <a:rPr lang="en-US" sz="2400" i="1" u="sng" dirty="0">
                <a:latin typeface="Avenir Book" panose="02000503020000020003" pitchFamily="2" charset="0"/>
              </a:rPr>
              <a:t>Update</a:t>
            </a:r>
            <a:r>
              <a:rPr lang="en-US" sz="2400" i="1" dirty="0">
                <a:latin typeface="Avenir Book" panose="02000503020000020003" pitchFamily="2" charset="0"/>
              </a:rPr>
              <a:t>:  “I can reach prefix 128.148.0.0/16 </a:t>
            </a:r>
            <a:br>
              <a:rPr lang="en-US" sz="2400" i="1" dirty="0">
                <a:latin typeface="Avenir Book" panose="02000503020000020003" pitchFamily="2" charset="0"/>
              </a:rPr>
            </a:br>
            <a:r>
              <a:rPr lang="en-US" sz="2400" i="1" dirty="0">
                <a:latin typeface="Avenir Book" panose="02000503020000020003" pitchFamily="2" charset="0"/>
              </a:rPr>
              <a:t>		</a:t>
            </a:r>
            <a:r>
              <a:rPr lang="en-US" sz="2400" i="1" dirty="0" err="1">
                <a:latin typeface="Avenir Book" panose="02000503020000020003" pitchFamily="2" charset="0"/>
              </a:rPr>
              <a:t>hrough</a:t>
            </a:r>
            <a:r>
              <a:rPr lang="en-US" sz="2400" i="1" dirty="0">
                <a:latin typeface="Avenir Book" panose="02000503020000020003" pitchFamily="2" charset="0"/>
              </a:rPr>
              <a:t> </a:t>
            </a:r>
            <a:r>
              <a:rPr lang="en-US" sz="2400" i="1" dirty="0" err="1">
                <a:latin typeface="Avenir Book" panose="02000503020000020003" pitchFamily="2" charset="0"/>
              </a:rPr>
              <a:t>ASes</a:t>
            </a:r>
            <a:r>
              <a:rPr lang="en-US" sz="2400" i="1" dirty="0">
                <a:latin typeface="Avenir Book" panose="02000503020000020003" pitchFamily="2" charset="0"/>
              </a:rPr>
              <a:t> 44444 3356 14325 11078”</a:t>
            </a:r>
          </a:p>
          <a:p>
            <a:pPr marL="533386" lvl="1" indent="0">
              <a:buNone/>
            </a:pPr>
            <a:endParaRPr lang="en-US" dirty="0"/>
          </a:p>
          <a:p>
            <a:pPr marL="533386" lvl="1" indent="0">
              <a:buNone/>
            </a:pPr>
            <a:endParaRPr lang="en-US" dirty="0"/>
          </a:p>
          <a:p>
            <a:pPr marL="533386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792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 Prefix hijacking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By default, BGP doesn’t verify that advertised routes match their owners</a:t>
            </a:r>
          </a:p>
          <a:p>
            <a:pPr marL="533386" lvl="1" indent="0">
              <a:buNone/>
            </a:pPr>
            <a:endParaRPr lang="en-US" dirty="0"/>
          </a:p>
          <a:p>
            <a:pPr marL="533386" lvl="1" indent="0">
              <a:buNone/>
            </a:pPr>
            <a:r>
              <a:rPr lang="en-US" sz="2400" i="1" u="sng" dirty="0">
                <a:latin typeface="Avenir Book" panose="02000503020000020003" pitchFamily="2" charset="0"/>
              </a:rPr>
              <a:t>Update</a:t>
            </a:r>
            <a:r>
              <a:rPr lang="en-US" sz="2400" i="1" dirty="0">
                <a:latin typeface="Avenir Book" panose="02000503020000020003" pitchFamily="2" charset="0"/>
              </a:rPr>
              <a:t>:  “I can reach prefix 128.148.0.0/16 </a:t>
            </a:r>
            <a:br>
              <a:rPr lang="en-US" sz="2400" i="1" dirty="0">
                <a:latin typeface="Avenir Book" panose="02000503020000020003" pitchFamily="2" charset="0"/>
              </a:rPr>
            </a:br>
            <a:r>
              <a:rPr lang="en-US" sz="2400" i="1" dirty="0">
                <a:latin typeface="Avenir Book" panose="02000503020000020003" pitchFamily="2" charset="0"/>
              </a:rPr>
              <a:t>		</a:t>
            </a:r>
            <a:r>
              <a:rPr lang="en-US" sz="2400" i="1" dirty="0" err="1">
                <a:latin typeface="Avenir Book" panose="02000503020000020003" pitchFamily="2" charset="0"/>
              </a:rPr>
              <a:t>hrough</a:t>
            </a:r>
            <a:r>
              <a:rPr lang="en-US" sz="2400" i="1" dirty="0">
                <a:latin typeface="Avenir Book" panose="02000503020000020003" pitchFamily="2" charset="0"/>
              </a:rPr>
              <a:t> </a:t>
            </a:r>
            <a:r>
              <a:rPr lang="en-US" sz="2400" i="1" dirty="0" err="1">
                <a:latin typeface="Avenir Book" panose="02000503020000020003" pitchFamily="2" charset="0"/>
              </a:rPr>
              <a:t>ASes</a:t>
            </a:r>
            <a:r>
              <a:rPr lang="en-US" sz="2400" i="1" dirty="0">
                <a:latin typeface="Avenir Book" panose="02000503020000020003" pitchFamily="2" charset="0"/>
              </a:rPr>
              <a:t> 44444 3356 14325 11078”</a:t>
            </a:r>
          </a:p>
          <a:p>
            <a:pPr marL="533386" lvl="1" indent="0">
              <a:buNone/>
            </a:pPr>
            <a:endParaRPr lang="en-US" dirty="0"/>
          </a:p>
          <a:p>
            <a:pPr marL="533386" lvl="1" indent="0">
              <a:buNone/>
            </a:pPr>
            <a:endParaRPr lang="en-US" dirty="0"/>
          </a:p>
          <a:p>
            <a:pPr marL="533386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3396A7-DD6F-550D-8889-A2E224CC462C}"/>
              </a:ext>
            </a:extLst>
          </p:cNvPr>
          <p:cNvSpPr txBox="1"/>
          <p:nvPr/>
        </p:nvSpPr>
        <p:spPr>
          <a:xfrm>
            <a:off x="770983" y="4442615"/>
            <a:ext cx="8218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BGP router </a:t>
            </a:r>
            <a:r>
              <a:rPr lang="en-US" sz="2400" u="sng" dirty="0">
                <a:latin typeface="Avenir Book" panose="02000503020000020003" pitchFamily="2" charset="0"/>
              </a:rPr>
              <a:t>should</a:t>
            </a:r>
            <a:r>
              <a:rPr lang="en-US" sz="2400" dirty="0">
                <a:latin typeface="Avenir Book" panose="02000503020000020003" pitchFamily="2" charset="0"/>
              </a:rPr>
              <a:t> ask:  </a:t>
            </a:r>
            <a:br>
              <a:rPr lang="en-US" sz="2400" dirty="0">
                <a:latin typeface="Avenir Book" panose="02000503020000020003" pitchFamily="2" charset="0"/>
              </a:rPr>
            </a:br>
            <a:r>
              <a:rPr lang="en-US" sz="2400" dirty="0">
                <a:latin typeface="Avenir Book" panose="02000503020000020003" pitchFamily="2" charset="0"/>
              </a:rPr>
              <a:t> 	“</a:t>
            </a:r>
            <a:r>
              <a:rPr lang="en-US" sz="2400" i="1" dirty="0">
                <a:latin typeface="Avenir Book" panose="02000503020000020003" pitchFamily="2" charset="0"/>
              </a:rPr>
              <a:t>Should</a:t>
            </a:r>
            <a:r>
              <a:rPr lang="en-US" sz="2400" dirty="0">
                <a:latin typeface="Avenir Book" panose="02000503020000020003" pitchFamily="2" charset="0"/>
              </a:rPr>
              <a:t> AS11078 be originating 138.16.161.0/24?”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32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 Prefix hijacking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By default, BGP doesn’t verify that advertised routes match their owners</a:t>
            </a:r>
          </a:p>
          <a:p>
            <a:pPr marL="533386" lvl="1" indent="0">
              <a:buNone/>
            </a:pPr>
            <a:endParaRPr lang="en-US" dirty="0"/>
          </a:p>
          <a:p>
            <a:pPr marL="533386" lvl="1" indent="0">
              <a:buNone/>
            </a:pPr>
            <a:r>
              <a:rPr lang="en-US" sz="2400" i="1" u="sng" dirty="0">
                <a:latin typeface="Avenir Book" panose="02000503020000020003" pitchFamily="2" charset="0"/>
              </a:rPr>
              <a:t>Update</a:t>
            </a:r>
            <a:r>
              <a:rPr lang="en-US" sz="2400" i="1" dirty="0">
                <a:latin typeface="Avenir Book" panose="02000503020000020003" pitchFamily="2" charset="0"/>
              </a:rPr>
              <a:t>:  “I can reach prefix 128.148.0.0/16 </a:t>
            </a:r>
            <a:br>
              <a:rPr lang="en-US" sz="2400" i="1" dirty="0">
                <a:latin typeface="Avenir Book" panose="02000503020000020003" pitchFamily="2" charset="0"/>
              </a:rPr>
            </a:br>
            <a:r>
              <a:rPr lang="en-US" sz="2400" i="1" dirty="0">
                <a:latin typeface="Avenir Book" panose="02000503020000020003" pitchFamily="2" charset="0"/>
              </a:rPr>
              <a:t>		</a:t>
            </a:r>
            <a:r>
              <a:rPr lang="en-US" sz="2400" i="1" dirty="0" err="1">
                <a:latin typeface="Avenir Book" panose="02000503020000020003" pitchFamily="2" charset="0"/>
              </a:rPr>
              <a:t>hrough</a:t>
            </a:r>
            <a:r>
              <a:rPr lang="en-US" sz="2400" i="1" dirty="0">
                <a:latin typeface="Avenir Book" panose="02000503020000020003" pitchFamily="2" charset="0"/>
              </a:rPr>
              <a:t> </a:t>
            </a:r>
            <a:r>
              <a:rPr lang="en-US" sz="2400" i="1" dirty="0" err="1">
                <a:latin typeface="Avenir Book" panose="02000503020000020003" pitchFamily="2" charset="0"/>
              </a:rPr>
              <a:t>ASes</a:t>
            </a:r>
            <a:r>
              <a:rPr lang="en-US" sz="2400" i="1" dirty="0">
                <a:latin typeface="Avenir Book" panose="02000503020000020003" pitchFamily="2" charset="0"/>
              </a:rPr>
              <a:t> 44444 3356 14325 11078”</a:t>
            </a:r>
          </a:p>
          <a:p>
            <a:pPr marL="533386" lvl="1" indent="0">
              <a:buNone/>
            </a:pPr>
            <a:endParaRPr lang="en-US" dirty="0"/>
          </a:p>
          <a:p>
            <a:pPr marL="533386" lvl="1" indent="0">
              <a:buNone/>
            </a:pPr>
            <a:endParaRPr lang="en-US" dirty="0"/>
          </a:p>
          <a:p>
            <a:pPr marL="533386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DB78659-A326-0129-048D-1414DFCACA7E}"/>
              </a:ext>
            </a:extLst>
          </p:cNvPr>
          <p:cNvSpPr/>
          <p:nvPr/>
        </p:nvSpPr>
        <p:spPr>
          <a:xfrm>
            <a:off x="770983" y="5519002"/>
            <a:ext cx="10650034" cy="830998"/>
          </a:xfrm>
          <a:prstGeom prst="roundRect">
            <a:avLst/>
          </a:prstGeom>
          <a:solidFill>
            <a:srgbClr val="6613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=&gt; Not part of BGP by default.  Standards have evolved to help, but adoption is limited.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3396A7-DD6F-550D-8889-A2E224CC462C}"/>
              </a:ext>
            </a:extLst>
          </p:cNvPr>
          <p:cNvSpPr txBox="1"/>
          <p:nvPr/>
        </p:nvSpPr>
        <p:spPr>
          <a:xfrm>
            <a:off x="770983" y="4442615"/>
            <a:ext cx="8218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BGP router </a:t>
            </a:r>
            <a:r>
              <a:rPr lang="en-US" sz="2400" u="sng" dirty="0">
                <a:latin typeface="Avenir Book" panose="02000503020000020003" pitchFamily="2" charset="0"/>
              </a:rPr>
              <a:t>should</a:t>
            </a:r>
            <a:r>
              <a:rPr lang="en-US" sz="2400" dirty="0">
                <a:latin typeface="Avenir Book" panose="02000503020000020003" pitchFamily="2" charset="0"/>
              </a:rPr>
              <a:t> ask:  </a:t>
            </a:r>
            <a:br>
              <a:rPr lang="en-US" sz="2400" dirty="0">
                <a:latin typeface="Avenir Book" panose="02000503020000020003" pitchFamily="2" charset="0"/>
              </a:rPr>
            </a:br>
            <a:r>
              <a:rPr lang="en-US" sz="2400" dirty="0">
                <a:latin typeface="Avenir Book" panose="02000503020000020003" pitchFamily="2" charset="0"/>
              </a:rPr>
              <a:t> 	“</a:t>
            </a:r>
            <a:r>
              <a:rPr lang="en-US" sz="2400" i="1" dirty="0">
                <a:latin typeface="Avenir Book" panose="02000503020000020003" pitchFamily="2" charset="0"/>
              </a:rPr>
              <a:t>Should</a:t>
            </a:r>
            <a:r>
              <a:rPr lang="en-US" sz="2400" dirty="0">
                <a:latin typeface="Avenir Book" panose="02000503020000020003" pitchFamily="2" charset="0"/>
              </a:rPr>
              <a:t> AS11078 be originating 138.16.161.0/24?”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48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Blue_Line">
  <a:themeElements>
    <a:clrScheme name="Line">
      <a:dk1>
        <a:srgbClr val="000000"/>
      </a:dk1>
      <a:lt1>
        <a:srgbClr val="FFFFFF"/>
      </a:lt1>
      <a:dk2>
        <a:srgbClr val="283138"/>
      </a:dk2>
      <a:lt2>
        <a:srgbClr val="FECB32"/>
      </a:lt2>
      <a:accent1>
        <a:srgbClr val="20A6F4"/>
      </a:accent1>
      <a:accent2>
        <a:srgbClr val="FECB32"/>
      </a:accent2>
      <a:accent3>
        <a:srgbClr val="651266"/>
      </a:accent3>
      <a:accent4>
        <a:srgbClr val="C9001F"/>
      </a:accent4>
      <a:accent5>
        <a:srgbClr val="F4A582"/>
      </a:accent5>
      <a:accent6>
        <a:srgbClr val="5F6877"/>
      </a:accent6>
      <a:hlink>
        <a:srgbClr val="20A6F4"/>
      </a:hlink>
      <a:folHlink>
        <a:srgbClr val="20A6F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mtClean="0">
            <a:latin typeface="Avenir Book" charset="0"/>
            <a:ea typeface="Avenir Book" charset="0"/>
            <a:cs typeface="Avenir Book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ine-standard.potx" id="{464977E1-A74C-A247-BBF6-FD818AF7D8BA}" vid="{90D414F5-3F4E-4A4D-8AD0-9856E06C2F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line-standard</Template>
  <TotalTime>76184</TotalTime>
  <Words>2243</Words>
  <Application>Microsoft Macintosh PowerPoint</Application>
  <PresentationFormat>Widescreen</PresentationFormat>
  <Paragraphs>446</Paragraphs>
  <Slides>57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Arial</vt:lpstr>
      <vt:lpstr>Avenir Book</vt:lpstr>
      <vt:lpstr>Calibri</vt:lpstr>
      <vt:lpstr>Consolas</vt:lpstr>
      <vt:lpstr>Courier</vt:lpstr>
      <vt:lpstr>Menlo</vt:lpstr>
      <vt:lpstr>Symbol</vt:lpstr>
      <vt:lpstr>Verdana</vt:lpstr>
      <vt:lpstr>Blue_Line</vt:lpstr>
      <vt:lpstr>CSCI-1680 Transport Layer Warmup (ish)</vt:lpstr>
      <vt:lpstr>Administrivia:  This week</vt:lpstr>
      <vt:lpstr>Administrivia:  This week</vt:lpstr>
      <vt:lpstr>Administrivia:  This week</vt:lpstr>
      <vt:lpstr>Warmup</vt:lpstr>
      <vt:lpstr>Warmup II</vt:lpstr>
      <vt:lpstr>Recap:  Prefix hijacking</vt:lpstr>
      <vt:lpstr>Recap:  Prefix hijacking</vt:lpstr>
      <vt:lpstr>Recap:  Prefix hijacking</vt:lpstr>
      <vt:lpstr>A modern way:  RPKI</vt:lpstr>
      <vt:lpstr>A modern way:  RPKI</vt:lpstr>
      <vt:lpstr>ROAs for OSHEAN (Brown’s provider)</vt:lpstr>
      <vt:lpstr>ROAs for Brown</vt:lpstr>
      <vt:lpstr>RPKI deployment (2022)</vt:lpstr>
      <vt:lpstr>RPKI deployment (2024)</vt:lpstr>
      <vt:lpstr>This week</vt:lpstr>
      <vt:lpstr>PowerPoint Presentation</vt:lpstr>
      <vt:lpstr>Anycast</vt:lpstr>
      <vt:lpstr>Anycast</vt:lpstr>
      <vt:lpstr>Anycast</vt:lpstr>
      <vt:lpstr>Intro to TCP:  Ports and Sockets</vt:lpstr>
      <vt:lpstr>PowerPoint Presentation</vt:lpstr>
      <vt:lpstr>Layers, Services, Protocols</vt:lpstr>
      <vt:lpstr>PowerPoint Presentation</vt:lpstr>
      <vt:lpstr>PowerPoint Presentation</vt:lpstr>
      <vt:lpstr>PowerPoint Presentation</vt:lpstr>
      <vt:lpstr>PowerPoint Presentation</vt:lpstr>
      <vt:lpstr>How to support multiple applications?</vt:lpstr>
      <vt:lpstr>What’s a port number?</vt:lpstr>
      <vt:lpstr>What’s a port number?</vt:lpstr>
      <vt:lpstr>Ports are part of the transport layer</vt:lpstr>
      <vt:lpstr>Some common ports</vt:lpstr>
      <vt:lpstr>Ports and connections in TCP</vt:lpstr>
      <vt:lpstr>Ports and connections in TCP</vt:lpstr>
      <vt:lpstr>How ports/sockets work</vt:lpstr>
      <vt:lpstr>How ports/sockets work</vt:lpstr>
      <vt:lpstr>How ports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sockets work</vt:lpstr>
      <vt:lpstr>How sockets work</vt:lpstr>
      <vt:lpstr>PowerPoint Presentation</vt:lpstr>
      <vt:lpstr>PowerPoint Presentation</vt:lpstr>
      <vt:lpstr>PowerPoint Presentation</vt:lpstr>
      <vt:lpstr>Netstat</vt:lpstr>
      <vt:lpstr>An interface to applications</vt:lpstr>
      <vt:lpstr>Port scanning</vt:lpstr>
      <vt:lpstr>Port scanning</vt:lpstr>
      <vt:lpstr>Port scanning</vt:lpstr>
      <vt:lpstr>Large-scale port scanning</vt:lpstr>
      <vt:lpstr>Disclaimer</vt:lpstr>
      <vt:lpstr>PowerPoint Presentation</vt:lpstr>
      <vt:lpstr>PowerPoint Presentation</vt:lpstr>
      <vt:lpstr>From Lec 2: OSI Model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CSCI-1680 :: Computer Networks</dc:title>
  <dc:creator>Rodrigo Fonseca</dc:creator>
  <cp:lastModifiedBy>DeMarinis, Nicholas</cp:lastModifiedBy>
  <cp:revision>128</cp:revision>
  <dcterms:created xsi:type="dcterms:W3CDTF">2011-02-28T04:06:06Z</dcterms:created>
  <dcterms:modified xsi:type="dcterms:W3CDTF">2024-10-15T12:50:40Z</dcterms:modified>
</cp:coreProperties>
</file>