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256" r:id="rId2"/>
    <p:sldId id="337" r:id="rId3"/>
    <p:sldId id="531" r:id="rId4"/>
    <p:sldId id="513" r:id="rId5"/>
    <p:sldId id="529" r:id="rId6"/>
    <p:sldId id="323" r:id="rId7"/>
    <p:sldId id="295" r:id="rId8"/>
    <p:sldId id="345" r:id="rId9"/>
    <p:sldId id="520" r:id="rId10"/>
    <p:sldId id="521" r:id="rId11"/>
    <p:sldId id="524" r:id="rId12"/>
    <p:sldId id="522" r:id="rId13"/>
    <p:sldId id="297" r:id="rId14"/>
    <p:sldId id="492" r:id="rId15"/>
    <p:sldId id="506" r:id="rId16"/>
    <p:sldId id="508" r:id="rId17"/>
    <p:sldId id="525" r:id="rId18"/>
    <p:sldId id="526" r:id="rId19"/>
    <p:sldId id="302" r:id="rId20"/>
    <p:sldId id="304" r:id="rId21"/>
    <p:sldId id="516" r:id="rId22"/>
    <p:sldId id="517" r:id="rId23"/>
    <p:sldId id="305" r:id="rId24"/>
    <p:sldId id="306" r:id="rId25"/>
    <p:sldId id="527" r:id="rId26"/>
    <p:sldId id="321" r:id="rId27"/>
    <p:sldId id="532" r:id="rId28"/>
    <p:sldId id="315" r:id="rId29"/>
    <p:sldId id="316" r:id="rId30"/>
    <p:sldId id="307" r:id="rId31"/>
    <p:sldId id="308" r:id="rId32"/>
    <p:sldId id="309" r:id="rId33"/>
    <p:sldId id="326" r:id="rId34"/>
    <p:sldId id="325" r:id="rId35"/>
    <p:sldId id="510" r:id="rId36"/>
    <p:sldId id="534" r:id="rId37"/>
    <p:sldId id="535" r:id="rId38"/>
    <p:sldId id="536" r:id="rId39"/>
    <p:sldId id="538" r:id="rId40"/>
    <p:sldId id="533" r:id="rId41"/>
    <p:sldId id="512" r:id="rId42"/>
    <p:sldId id="511" r:id="rId43"/>
    <p:sldId id="310" r:id="rId44"/>
    <p:sldId id="519" r:id="rId45"/>
    <p:sldId id="313" r:id="rId46"/>
    <p:sldId id="381" r:id="rId47"/>
    <p:sldId id="374" r:id="rId48"/>
    <p:sldId id="397" r:id="rId49"/>
    <p:sldId id="327" r:id="rId50"/>
    <p:sldId id="344" r:id="rId51"/>
    <p:sldId id="378" r:id="rId52"/>
    <p:sldId id="380" r:id="rId53"/>
    <p:sldId id="398" r:id="rId54"/>
    <p:sldId id="399" r:id="rId55"/>
    <p:sldId id="379" r:id="rId56"/>
    <p:sldId id="376" r:id="rId57"/>
    <p:sldId id="377" r:id="rId58"/>
    <p:sldId id="317" r:id="rId59"/>
    <p:sldId id="311" r:id="rId60"/>
    <p:sldId id="50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CC33"/>
    <a:srgbClr val="20A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1" autoAdjust="0"/>
    <p:restoredTop sz="70219" autoAdjust="0"/>
  </p:normalViewPr>
  <p:slideViewPr>
    <p:cSldViewPr snapToGrid="0" snapToObjects="1">
      <p:cViewPr varScale="1">
        <p:scale>
          <a:sx n="83" d="100"/>
          <a:sy n="83" d="100"/>
        </p:scale>
        <p:origin x="656" y="192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32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8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2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Systems Interconnect,</a:t>
            </a:r>
            <a:r>
              <a:rPr lang="en-US" baseline="0" dirty="0"/>
              <a:t> ISO</a:t>
            </a:r>
          </a:p>
          <a:p>
            <a:r>
              <a:rPr lang="en-US" baseline="0" dirty="0"/>
              <a:t>We no longer care about paths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Systems Interconnect,</a:t>
            </a:r>
            <a:r>
              <a:rPr lang="en-US" baseline="0" dirty="0"/>
              <a:t> ISO</a:t>
            </a:r>
          </a:p>
          <a:p>
            <a:r>
              <a:rPr lang="en-US" baseline="0" dirty="0"/>
              <a:t>We no longer care about paths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4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Insufficient:  need an end-to-end picture to get reliable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39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</a:t>
            </a:r>
            <a:r>
              <a:rPr lang="en-US" baseline="0" dirty="0"/>
              <a:t> Bit-torrent file transfer</a:t>
            </a:r>
          </a:p>
          <a:p>
            <a:endParaRPr lang="en-US" baseline="0" dirty="0"/>
          </a:p>
          <a:p>
            <a:r>
              <a:rPr lang="en-US" baseline="0" dirty="0"/>
              <a:t>Example performance enhancement</a:t>
            </a:r>
          </a:p>
          <a:p>
            <a:r>
              <a:rPr lang="en-US" baseline="0" dirty="0"/>
              <a:t>o-----o-----o----o  0.1 chance of drop</a:t>
            </a:r>
          </a:p>
          <a:p>
            <a:r>
              <a:rPr lang="en-US" baseline="0" dirty="0"/>
              <a:t>End-to-end </a:t>
            </a:r>
            <a:r>
              <a:rPr lang="en-US" baseline="0" dirty="0" err="1"/>
              <a:t>ack</a:t>
            </a:r>
            <a:r>
              <a:rPr lang="en-US" baseline="0" dirty="0"/>
              <a:t>: (0.9^4)^2 = 0.43 (~2.3X)</a:t>
            </a:r>
          </a:p>
          <a:p>
            <a:r>
              <a:rPr lang="en-US" baseline="0" dirty="0"/>
              <a:t>2 Retransmissions per hop: </a:t>
            </a:r>
          </a:p>
          <a:p>
            <a:r>
              <a:rPr lang="en-US" baseline="0" dirty="0"/>
              <a:t>   Failure: fails three retransmissions = ((1-(0.1)^3)^4)^8 = 0.99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1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8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6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42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44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get a packet from X:Y---it goes to this socket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6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sockets won’t use all of the TCB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2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implement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7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parts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46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31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/>
              <a:t>Both across connections and </a:t>
            </a:r>
            <a:r>
              <a:rPr lang="en-US" i="1" dirty="0"/>
              <a:t>during</a:t>
            </a:r>
            <a:r>
              <a:rPr lang="en-US" dirty="0"/>
              <a:t> a connection</a:t>
            </a:r>
          </a:p>
          <a:p>
            <a:pPr lvl="2"/>
            <a:r>
              <a:rPr lang="en-US" dirty="0"/>
              <a:t>Why do they vary? What do they influence?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RTT</a:t>
            </a:r>
            <a:r>
              <a:rPr lang="en-US" baseline="0" dirty="0"/>
              <a:t> influences the potential window size (delay X bandwidth), the values for timeouts.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call this congestion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always need reliability!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always need reliability!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63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7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21" y="59690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8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1" y="59690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6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0" y="596900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2" y="596900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90" y="59690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2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5" y="76200"/>
            <a:ext cx="1175657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5" y="1600202"/>
            <a:ext cx="11756571" cy="4525963"/>
          </a:xfrm>
        </p:spPr>
        <p:txBody>
          <a:bodyPr>
            <a:normAutofit/>
          </a:bodyPr>
          <a:lstStyle>
            <a:lvl1pPr>
              <a:defRPr sz="320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280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sz="240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sz="200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sz="200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4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280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sz="240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sz="200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sz="200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5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1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0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3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2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8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6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17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CSCI-1680</a:t>
            </a:r>
            <a:br>
              <a:rPr lang="en-US" dirty="0"/>
            </a:br>
            <a:r>
              <a:rPr lang="en-US" dirty="0"/>
              <a:t>Transport Layer I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Nick </a:t>
            </a:r>
            <a:r>
              <a:rPr lang="en-US" dirty="0" err="1"/>
              <a:t>DeMarinis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5698" y="6550224"/>
            <a:ext cx="6782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partly on lecture notes by Rodrigo Fonseca, David </a:t>
            </a:r>
            <a:r>
              <a:rPr lang="en-US" sz="1400" dirty="0" err="1"/>
              <a:t>Mazières</a:t>
            </a:r>
            <a:r>
              <a:rPr lang="en-US" sz="1400" dirty="0"/>
              <a:t>, Phil Levis, John </a:t>
            </a:r>
            <a:r>
              <a:rPr lang="en-US" sz="1400" dirty="0" err="1"/>
              <a:t>Jannotti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6767E-FDDE-4986-E7F4-A74D49725363}"/>
              </a:ext>
            </a:extLst>
          </p:cNvPr>
          <p:cNvSpPr txBox="1"/>
          <p:nvPr/>
        </p:nvSpPr>
        <p:spPr>
          <a:xfrm>
            <a:off x="356840" y="356839"/>
            <a:ext cx="632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Motivation:  sending a big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481B9-6AEB-75E1-B4E7-8E9C1F7AFCD9}"/>
              </a:ext>
            </a:extLst>
          </p:cNvPr>
          <p:cNvSpPr txBox="1"/>
          <p:nvPr/>
        </p:nvSpPr>
        <p:spPr>
          <a:xfrm>
            <a:off x="178419" y="2151726"/>
            <a:ext cx="564251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sender()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_ :=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os.Open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("all-my-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conn, _ :=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net.Dial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("1.2.3.4:80")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ReadTheWholeFile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conn.Write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2A09D-472B-AE5F-C92F-59317CDD6799}"/>
              </a:ext>
            </a:extLst>
          </p:cNvPr>
          <p:cNvSpPr txBox="1"/>
          <p:nvPr/>
        </p:nvSpPr>
        <p:spPr>
          <a:xfrm>
            <a:off x="4724" y="1578084"/>
            <a:ext cx="3516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problem</a:t>
            </a:r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, in pseudocode: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F51EBE-5DCF-37AF-2E07-73EA0A2341AC}"/>
              </a:ext>
            </a:extLst>
          </p:cNvPr>
          <p:cNvSpPr/>
          <p:nvPr/>
        </p:nvSpPr>
        <p:spPr>
          <a:xfrm>
            <a:off x="1311495" y="5170639"/>
            <a:ext cx="9569007" cy="70254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What are some challenges with implementing the network part?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C00E2-692D-379E-F9F8-73FF94E4A963}"/>
              </a:ext>
            </a:extLst>
          </p:cNvPr>
          <p:cNvSpPr txBox="1"/>
          <p:nvPr/>
        </p:nvSpPr>
        <p:spPr>
          <a:xfrm>
            <a:off x="6095999" y="2193002"/>
            <a:ext cx="564251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receiver()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conn, err :=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net.Listen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(“:80”)</a:t>
            </a:r>
          </a:p>
          <a:p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:= make([]byte, . . .)</a:t>
            </a:r>
          </a:p>
          <a:p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conn.Read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os.Open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(”copy-of-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”)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fd.Write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148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6767E-FDDE-4986-E7F4-A74D49725363}"/>
              </a:ext>
            </a:extLst>
          </p:cNvPr>
          <p:cNvSpPr txBox="1"/>
          <p:nvPr/>
        </p:nvSpPr>
        <p:spPr>
          <a:xfrm>
            <a:off x="356840" y="356839"/>
            <a:ext cx="632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Motivation:  sending a big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481B9-6AEB-75E1-B4E7-8E9C1F7AFCD9}"/>
              </a:ext>
            </a:extLst>
          </p:cNvPr>
          <p:cNvSpPr txBox="1"/>
          <p:nvPr/>
        </p:nvSpPr>
        <p:spPr>
          <a:xfrm>
            <a:off x="178419" y="2151726"/>
            <a:ext cx="564251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sender()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_ :=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os.Open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("all-my-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conn, _ :=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net.Dial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("1.2.3.4:80")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ReadTheWholeFile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conn.Write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2A09D-472B-AE5F-C92F-59317CDD6799}"/>
              </a:ext>
            </a:extLst>
          </p:cNvPr>
          <p:cNvSpPr txBox="1"/>
          <p:nvPr/>
        </p:nvSpPr>
        <p:spPr>
          <a:xfrm>
            <a:off x="4724" y="1578084"/>
            <a:ext cx="3516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problem</a:t>
            </a:r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, in pseudocode: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C00E2-692D-379E-F9F8-73FF94E4A963}"/>
              </a:ext>
            </a:extLst>
          </p:cNvPr>
          <p:cNvSpPr txBox="1"/>
          <p:nvPr/>
        </p:nvSpPr>
        <p:spPr>
          <a:xfrm>
            <a:off x="6095999" y="2193002"/>
            <a:ext cx="564251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receiver() {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conn, err :=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net.Listen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(“:80”)</a:t>
            </a:r>
          </a:p>
          <a:p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:= make([]byte, . . .)</a:t>
            </a:r>
          </a:p>
          <a:p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conn.Read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os.Open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(”copy-of-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”)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fd.Write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F6945E-67AC-F8FA-FFAE-A38313D95B90}"/>
              </a:ext>
            </a:extLst>
          </p:cNvPr>
          <p:cNvSpPr/>
          <p:nvPr/>
        </p:nvSpPr>
        <p:spPr>
          <a:xfrm>
            <a:off x="1492095" y="5326109"/>
            <a:ext cx="9207809" cy="611270"/>
          </a:xfrm>
          <a:prstGeom prst="roundRect">
            <a:avLst/>
          </a:prstGeom>
          <a:solidFill>
            <a:srgbClr val="FFCC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>
              <a:buFont typeface="Symbol" pitchFamily="2" charset="2"/>
              <a:buChar char="Þ"/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How do we get data from A-&gt;B, reliably?</a:t>
            </a:r>
          </a:p>
        </p:txBody>
      </p:sp>
    </p:spTree>
    <p:extLst>
      <p:ext uri="{BB962C8B-B14F-4D97-AF65-F5344CB8AC3E}">
        <p14:creationId xmlns:p14="http://schemas.microsoft.com/office/powerpoint/2010/main" val="21346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5F7CCD-BF8C-E502-037A-0C69CADFE805}"/>
              </a:ext>
            </a:extLst>
          </p:cNvPr>
          <p:cNvSpPr txBox="1"/>
          <p:nvPr/>
        </p:nvSpPr>
        <p:spPr>
          <a:xfrm>
            <a:off x="3173725" y="2858869"/>
            <a:ext cx="584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Avenir Book" charset="0"/>
                <a:ea typeface="Avenir Book" charset="0"/>
                <a:cs typeface="Avenir Book" charset="0"/>
              </a:rPr>
              <a:t>What features do we need?</a:t>
            </a:r>
          </a:p>
        </p:txBody>
      </p:sp>
    </p:spTree>
    <p:extLst>
      <p:ext uri="{BB962C8B-B14F-4D97-AF65-F5344CB8AC3E}">
        <p14:creationId xmlns:p14="http://schemas.microsoft.com/office/powerpoint/2010/main" val="401650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05x01.eps">
            <a:extLst>
              <a:ext uri="{FF2B5EF4-FFF2-40B4-BE49-F238E27FC236}">
                <a16:creationId xmlns:a16="http://schemas.microsoft.com/office/drawing/2014/main" id="{5C0AB92B-B960-6C49-B7C4-0ED89ACC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06" y="1782742"/>
            <a:ext cx="4202787" cy="237757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B9A7C-87AF-505B-B5ED-8D1AFFB3E945}"/>
              </a:ext>
            </a:extLst>
          </p:cNvPr>
          <p:cNvSpPr txBox="1"/>
          <p:nvPr/>
        </p:nvSpPr>
        <p:spPr>
          <a:xfrm>
            <a:off x="379142" y="274637"/>
            <a:ext cx="504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UDP:  User Datagram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014F7-0126-C81D-AA48-010DEBF39DBE}"/>
              </a:ext>
            </a:extLst>
          </p:cNvPr>
          <p:cNvSpPr txBox="1"/>
          <p:nvPr/>
        </p:nvSpPr>
        <p:spPr>
          <a:xfrm>
            <a:off x="379142" y="797857"/>
            <a:ext cx="720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Send a message between ports… and nothing else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BGP)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1B857D-52A4-6F50-2501-16E4A2CC3313}"/>
              </a:ext>
            </a:extLst>
          </p:cNvPr>
          <p:cNvSpPr/>
          <p:nvPr/>
        </p:nvSpPr>
        <p:spPr>
          <a:xfrm>
            <a:off x="1492095" y="348566"/>
            <a:ext cx="9207809" cy="524435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UDP:  What could possibly go wrong?</a:t>
            </a:r>
          </a:p>
        </p:txBody>
      </p:sp>
    </p:spTree>
    <p:extLst>
      <p:ext uri="{BB962C8B-B14F-4D97-AF65-F5344CB8AC3E}">
        <p14:creationId xmlns:p14="http://schemas.microsoft.com/office/powerpoint/2010/main" val="9665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788D-B1B2-EC7F-F8DC-A95702C6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4C2AB-5322-EA3B-B8CC-FCDCEE6F4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Packets could…</a:t>
            </a:r>
          </a:p>
          <a:p>
            <a:r>
              <a:rPr lang="en-US" dirty="0"/>
              <a:t>Dropped packets</a:t>
            </a:r>
          </a:p>
          <a:p>
            <a:r>
              <a:rPr lang="en-US" dirty="0"/>
              <a:t>Duplicate packets</a:t>
            </a:r>
          </a:p>
          <a:p>
            <a:r>
              <a:rPr lang="en-US" dirty="0"/>
              <a:t>Packets arrive out of order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B094EC-C782-FFA5-1B7D-755A164F39CD}"/>
              </a:ext>
            </a:extLst>
          </p:cNvPr>
          <p:cNvSpPr/>
          <p:nvPr/>
        </p:nvSpPr>
        <p:spPr>
          <a:xfrm>
            <a:off x="1311496" y="4881374"/>
            <a:ext cx="9569007" cy="114300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Multiple hops and paths =&gt; Lots of opportunities for failure!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TCP has mechanisms to deal with this</a:t>
            </a:r>
          </a:p>
        </p:txBody>
      </p:sp>
    </p:spTree>
    <p:extLst>
      <p:ext uri="{BB962C8B-B14F-4D97-AF65-F5344CB8AC3E}">
        <p14:creationId xmlns:p14="http://schemas.microsoft.com/office/powerpoint/2010/main" val="32349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3A2-2FB4-FA94-D5F0-DFE3964F6A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802888"/>
            <a:ext cx="10972800" cy="4927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Also:  </a:t>
            </a:r>
            <a:r>
              <a:rPr lang="en-US" sz="3200" dirty="0">
                <a:solidFill>
                  <a:srgbClr val="FFC000"/>
                </a:solidFill>
              </a:rPr>
              <a:t>performance</a:t>
            </a:r>
            <a:r>
              <a:rPr lang="en-US" sz="3200" dirty="0"/>
              <a:t> challenges</a:t>
            </a:r>
          </a:p>
          <a:p>
            <a:r>
              <a:rPr lang="en-US" sz="3200" i="1" dirty="0"/>
              <a:t>Hosts</a:t>
            </a:r>
            <a:r>
              <a:rPr lang="en-US" sz="3200" dirty="0"/>
              <a:t> have different (and unknown!) resources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  <a:p>
            <a:r>
              <a:rPr lang="en-US" sz="3200" i="1" dirty="0"/>
              <a:t>Network</a:t>
            </a:r>
            <a:r>
              <a:rPr lang="en-US" sz="3200" dirty="0"/>
              <a:t> has unknown resources</a:t>
            </a:r>
          </a:p>
          <a:p>
            <a:pPr marL="457200" lvl="1" indent="0">
              <a:buNone/>
            </a:pPr>
            <a:r>
              <a:rPr lang="en-US" sz="2800" dirty="0"/>
              <a:t>=&gt; Varying RTT, link bandwidth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2419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3A2-2FB4-FA94-D5F0-DFE3964F6A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802888"/>
            <a:ext cx="10972800" cy="4927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Also:  </a:t>
            </a:r>
            <a:r>
              <a:rPr lang="en-US" sz="3200" dirty="0">
                <a:solidFill>
                  <a:srgbClr val="FFC000"/>
                </a:solidFill>
              </a:rPr>
              <a:t>performance</a:t>
            </a:r>
            <a:r>
              <a:rPr lang="en-US" sz="3200" dirty="0"/>
              <a:t> challenges</a:t>
            </a:r>
          </a:p>
          <a:p>
            <a:r>
              <a:rPr lang="en-US" sz="3200" i="1" dirty="0"/>
              <a:t>Hosts</a:t>
            </a:r>
            <a:r>
              <a:rPr lang="en-US" sz="3200" dirty="0"/>
              <a:t> have different (and unknown!) resources</a:t>
            </a:r>
          </a:p>
          <a:p>
            <a:pPr marL="0" indent="0">
              <a:buNone/>
            </a:pPr>
            <a:r>
              <a:rPr lang="en-US" sz="3200" i="1" dirty="0"/>
              <a:t>	</a:t>
            </a:r>
            <a:r>
              <a:rPr lang="en-US" sz="2800" i="1" dirty="0"/>
              <a:t>=&gt; </a:t>
            </a:r>
            <a:r>
              <a:rPr lang="en-US" sz="2800" i="1" dirty="0">
                <a:solidFill>
                  <a:srgbClr val="FFCC33"/>
                </a:solidFill>
              </a:rPr>
              <a:t>Flow control</a:t>
            </a:r>
            <a:r>
              <a:rPr lang="en-US" sz="2800" i="1" dirty="0"/>
              <a:t>:  how much data can we send to receiver?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3200" i="1" dirty="0"/>
              <a:t>Network</a:t>
            </a:r>
            <a:r>
              <a:rPr lang="en-US" sz="3200" dirty="0"/>
              <a:t> has unknown resources</a:t>
            </a:r>
          </a:p>
          <a:p>
            <a:pPr marL="457200" lvl="1" indent="0">
              <a:buNone/>
            </a:pPr>
            <a:r>
              <a:rPr lang="en-US" sz="2800" dirty="0"/>
              <a:t>=&gt; Varying RTT, link bandwidth</a:t>
            </a:r>
          </a:p>
          <a:p>
            <a:pPr marL="457200" lvl="1" indent="0">
              <a:buNone/>
            </a:pPr>
            <a:r>
              <a:rPr lang="en-US" sz="2800" dirty="0"/>
              <a:t>=&gt; </a:t>
            </a:r>
            <a:r>
              <a:rPr lang="en-US" sz="2800" dirty="0">
                <a:solidFill>
                  <a:srgbClr val="FFCC33"/>
                </a:solidFill>
              </a:rPr>
              <a:t>Congestion control</a:t>
            </a:r>
            <a:r>
              <a:rPr lang="en-US" sz="2800" dirty="0"/>
              <a:t>:  must not overload network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2026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3A2-2FB4-FA94-D5F0-DFE3964F6A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802888"/>
            <a:ext cx="10972800" cy="4927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Also:  </a:t>
            </a:r>
            <a:r>
              <a:rPr lang="en-US" sz="3200" dirty="0">
                <a:solidFill>
                  <a:srgbClr val="FFC000"/>
                </a:solidFill>
              </a:rPr>
              <a:t>performance</a:t>
            </a:r>
            <a:r>
              <a:rPr lang="en-US" sz="3200" dirty="0"/>
              <a:t> challenges</a:t>
            </a:r>
          </a:p>
          <a:p>
            <a:r>
              <a:rPr lang="en-US" sz="3200" i="1" dirty="0"/>
              <a:t>Hosts</a:t>
            </a:r>
            <a:r>
              <a:rPr lang="en-US" sz="3200" dirty="0"/>
              <a:t> have different (and unknown!) resources</a:t>
            </a:r>
          </a:p>
          <a:p>
            <a:pPr marL="0" indent="0">
              <a:buNone/>
            </a:pPr>
            <a:r>
              <a:rPr lang="en-US" sz="3200" i="1" dirty="0"/>
              <a:t>	</a:t>
            </a:r>
            <a:r>
              <a:rPr lang="en-US" sz="2800" i="1" dirty="0"/>
              <a:t>=&gt; </a:t>
            </a:r>
            <a:r>
              <a:rPr lang="en-US" sz="2800" i="1" dirty="0">
                <a:solidFill>
                  <a:srgbClr val="FFCC33"/>
                </a:solidFill>
              </a:rPr>
              <a:t>Flow control</a:t>
            </a:r>
            <a:r>
              <a:rPr lang="en-US" sz="2800" i="1" dirty="0"/>
              <a:t>:  how much data can we send to receiver?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3200" i="1" dirty="0"/>
              <a:t>Network</a:t>
            </a:r>
            <a:r>
              <a:rPr lang="en-US" sz="3200" dirty="0"/>
              <a:t> has unknown resources</a:t>
            </a:r>
          </a:p>
          <a:p>
            <a:pPr marL="457200" lvl="1" indent="0">
              <a:buNone/>
            </a:pPr>
            <a:r>
              <a:rPr lang="en-US" sz="2800" dirty="0"/>
              <a:t>=&gt; Varying RTT, link bandwidth</a:t>
            </a:r>
          </a:p>
          <a:p>
            <a:pPr marL="457200" lvl="1" indent="0">
              <a:buNone/>
            </a:pPr>
            <a:r>
              <a:rPr lang="en-US" sz="2800" dirty="0"/>
              <a:t>=&gt; </a:t>
            </a:r>
            <a:r>
              <a:rPr lang="en-US" sz="2800" dirty="0">
                <a:solidFill>
                  <a:srgbClr val="FFCC33"/>
                </a:solidFill>
              </a:rPr>
              <a:t>Congestion control</a:t>
            </a:r>
            <a:r>
              <a:rPr lang="en-US" sz="2800" dirty="0"/>
              <a:t>:  must not overload network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BE3029-6EC3-F0F3-EC4D-FF757A36E178}"/>
              </a:ext>
            </a:extLst>
          </p:cNvPr>
          <p:cNvSpPr/>
          <p:nvPr/>
        </p:nvSpPr>
        <p:spPr>
          <a:xfrm>
            <a:off x="1311496" y="5158581"/>
            <a:ext cx="9569007" cy="114300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Two performance goals:  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1. Must not overwhelm receiver, or network (</a:t>
            </a:r>
            <a:r>
              <a:rPr lang="en-US" sz="24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critical!!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2.  Maximize throughput =&gt; best performance</a:t>
            </a:r>
          </a:p>
        </p:txBody>
      </p:sp>
    </p:spTree>
    <p:extLst>
      <p:ext uri="{BB962C8B-B14F-4D97-AF65-F5344CB8AC3E}">
        <p14:creationId xmlns:p14="http://schemas.microsoft.com/office/powerpoint/2010/main" val="5302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Layer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 difficulties</a:t>
            </a:r>
          </a:p>
          <a:p>
            <a:pPr lvl="1"/>
            <a:r>
              <a:rPr lang="en-US" dirty="0"/>
              <a:t>Multiple hops</a:t>
            </a:r>
          </a:p>
          <a:p>
            <a:pPr lvl="1"/>
            <a:r>
              <a:rPr lang="en-US" dirty="0"/>
              <a:t>Multiple potential paths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does this mean?</a:t>
            </a:r>
          </a:p>
          <a:p>
            <a:pPr lvl="1"/>
            <a:r>
              <a:rPr lang="en-US" dirty="0"/>
              <a:t>Multiple opportunities for failure</a:t>
            </a:r>
          </a:p>
          <a:p>
            <a:pPr lvl="1"/>
            <a:r>
              <a:rPr lang="en-US" dirty="0"/>
              <a:t>Hosts have different resources</a:t>
            </a:r>
          </a:p>
          <a:p>
            <a:pPr lvl="1"/>
            <a:r>
              <a:rPr lang="en-US" dirty="0"/>
              <a:t>Varying RTTs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69F3-F665-D740-8041-2FDDC03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EE352-EA00-B84F-B46A-5E3CA62B3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IP:  due tonight!</a:t>
            </a:r>
          </a:p>
          <a:p>
            <a:pPr lvl="1"/>
            <a:r>
              <a:rPr lang="en-US" dirty="0"/>
              <a:t>Look for email today/tomorrow about grading meetings </a:t>
            </a:r>
            <a:br>
              <a:rPr lang="en-US" dirty="0"/>
            </a:br>
            <a:r>
              <a:rPr lang="en-US" dirty="0">
                <a:solidFill>
                  <a:srgbClr val="FFCC33"/>
                </a:solidFill>
              </a:rPr>
              <a:t>+ required post-project survey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62462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Difficulties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 of order packets</a:t>
            </a:r>
          </a:p>
          <a:p>
            <a:pPr lvl="1"/>
            <a:r>
              <a:rPr lang="en-US" dirty="0"/>
              <a:t>Not only because of drops/retransmissions</a:t>
            </a:r>
          </a:p>
          <a:p>
            <a:pPr lvl="1"/>
            <a:r>
              <a:rPr lang="en-US" dirty="0"/>
              <a:t>Can get very old packets (up to 120s), must not get confused</a:t>
            </a:r>
          </a:p>
          <a:p>
            <a:r>
              <a:rPr lang="en-US" dirty="0"/>
              <a:t>Unknown resources at other end</a:t>
            </a:r>
          </a:p>
          <a:p>
            <a:pPr lvl="1"/>
            <a:r>
              <a:rPr lang="en-US" dirty="0"/>
              <a:t>Must be able to discover receiver buffer: flow control</a:t>
            </a:r>
          </a:p>
          <a:p>
            <a:r>
              <a:rPr lang="en-US" dirty="0"/>
              <a:t>Unknown resources in the network</a:t>
            </a:r>
          </a:p>
          <a:p>
            <a:pPr lvl="1"/>
            <a:r>
              <a:rPr lang="en-US" dirty="0"/>
              <a:t>Should not overload the network</a:t>
            </a:r>
          </a:p>
          <a:p>
            <a:pPr lvl="1"/>
            <a:r>
              <a:rPr lang="en-US" dirty="0"/>
              <a:t>But should use as much as safely possible to maximize throughput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CFC172-D157-AA94-BBCC-4DEDC26A9958}"/>
              </a:ext>
            </a:extLst>
          </p:cNvPr>
          <p:cNvSpPr txBox="1"/>
          <p:nvPr/>
        </p:nvSpPr>
        <p:spPr>
          <a:xfrm>
            <a:off x="3890107" y="3075057"/>
            <a:ext cx="5059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Avenir Book" charset="0"/>
                <a:ea typeface="Avenir Book" charset="0"/>
                <a:cs typeface="Avenir Book" charset="0"/>
              </a:rPr>
              <a:t>So 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3075832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D55767-6443-BF41-DB37-FF608206416C}"/>
              </a:ext>
            </a:extLst>
          </p:cNvPr>
          <p:cNvSpPr txBox="1"/>
          <p:nvPr/>
        </p:nvSpPr>
        <p:spPr>
          <a:xfrm>
            <a:off x="401444" y="223025"/>
            <a:ext cx="3968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TCP:  the big picture</a:t>
            </a:r>
          </a:p>
        </p:txBody>
      </p:sp>
    </p:spTree>
    <p:extLst>
      <p:ext uri="{BB962C8B-B14F-4D97-AF65-F5344CB8AC3E}">
        <p14:creationId xmlns:p14="http://schemas.microsoft.com/office/powerpoint/2010/main" val="3532798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– Transmission Control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980707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Service model: “reliable, connection oriented, full duplex ordered byte stream”</a:t>
            </a:r>
          </a:p>
          <a:p>
            <a:r>
              <a:rPr lang="en-US" dirty="0"/>
              <a:t>Flow control:  If one end stops reading, writes at other eventually stop/fail</a:t>
            </a:r>
          </a:p>
          <a:p>
            <a:r>
              <a:rPr lang="en-US" dirty="0"/>
              <a:t>Congestion control:  Keeps sender from overloading the network</a:t>
            </a:r>
          </a:p>
        </p:txBody>
      </p:sp>
      <p:pic>
        <p:nvPicPr>
          <p:cNvPr id="4" name="Picture 3" descr="05x0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682" y="1244901"/>
            <a:ext cx="4519696" cy="270056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TCP:  Key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RFC 793 (1981)   (+ many others now)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Creates concept of </a:t>
            </a:r>
            <a:r>
              <a:rPr lang="en-US" dirty="0">
                <a:solidFill>
                  <a:srgbClr val="FFCC33"/>
                </a:solidFill>
              </a:rPr>
              <a:t>connections</a:t>
            </a:r>
            <a:r>
              <a:rPr lang="en-US" dirty="0"/>
              <a:t> between two endpoints</a:t>
            </a:r>
          </a:p>
          <a:p>
            <a:pPr marL="0" indent="0">
              <a:buNone/>
            </a:pPr>
            <a:r>
              <a:rPr lang="en-US" dirty="0"/>
              <a:t>	=&gt; Each connection has its own state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TCP:  Key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Initially:  RFC 793 (1981)   (+ many others now)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Creates concept of </a:t>
            </a:r>
            <a:r>
              <a:rPr lang="en-US" dirty="0">
                <a:solidFill>
                  <a:srgbClr val="FFCC33"/>
                </a:solidFill>
              </a:rPr>
              <a:t>connections</a:t>
            </a:r>
            <a:r>
              <a:rPr lang="en-US" dirty="0"/>
              <a:t> between two endpoints</a:t>
            </a:r>
          </a:p>
          <a:p>
            <a:pPr marL="0" indent="0">
              <a:buNone/>
            </a:pPr>
            <a:r>
              <a:rPr lang="en-US" dirty="0"/>
              <a:t>	=&gt; Each connection has its own state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End-to-end protocol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70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16" y="40524"/>
            <a:ext cx="7569200" cy="11430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Lec</a:t>
            </a:r>
            <a:r>
              <a:rPr lang="en-US" dirty="0"/>
              <a:t> 2: OSI Model</a:t>
            </a:r>
          </a:p>
        </p:txBody>
      </p:sp>
      <p:pic>
        <p:nvPicPr>
          <p:cNvPr id="4" name="Picture 3" descr="01x13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568" y="1183524"/>
            <a:ext cx="7040824" cy="533864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2" name="Group 21"/>
          <p:cNvGrpSpPr/>
          <p:nvPr/>
        </p:nvGrpSpPr>
        <p:grpSpPr>
          <a:xfrm>
            <a:off x="3674257" y="1476725"/>
            <a:ext cx="4632431" cy="399214"/>
            <a:chOff x="2150256" y="1476725"/>
            <a:chExt cx="4632431" cy="39921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50256" y="1875939"/>
              <a:ext cx="4632431" cy="0"/>
            </a:xfrm>
            <a:prstGeom prst="line">
              <a:avLst/>
            </a:prstGeom>
            <a:ln w="381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78949" y="1476725"/>
              <a:ext cx="228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Application Protocol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74257" y="3260770"/>
            <a:ext cx="4632431" cy="369332"/>
            <a:chOff x="2150256" y="3260770"/>
            <a:chExt cx="4632431" cy="3693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150256" y="3630102"/>
              <a:ext cx="4632431" cy="0"/>
            </a:xfrm>
            <a:prstGeom prst="line">
              <a:avLst/>
            </a:prstGeom>
            <a:ln w="381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31349" y="3260770"/>
              <a:ext cx="2073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Transport Protocol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02050" y="3891288"/>
            <a:ext cx="4834519" cy="370941"/>
            <a:chOff x="2078049" y="3891287"/>
            <a:chExt cx="4834519" cy="370941"/>
          </a:xfrm>
        </p:grpSpPr>
        <p:grpSp>
          <p:nvGrpSpPr>
            <p:cNvPr id="14" name="Group 13"/>
            <p:cNvGrpSpPr/>
            <p:nvPr/>
          </p:nvGrpSpPr>
          <p:grpSpPr>
            <a:xfrm>
              <a:off x="2150256" y="4229841"/>
              <a:ext cx="4762312" cy="32387"/>
              <a:chOff x="2150256" y="4229841"/>
              <a:chExt cx="4762312" cy="32387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150256" y="4229841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570462" y="4262228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078049" y="3891287"/>
              <a:ext cx="17823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Network Protocol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39788" y="4501187"/>
            <a:ext cx="4896781" cy="338554"/>
            <a:chOff x="2015787" y="4501187"/>
            <a:chExt cx="4896781" cy="338554"/>
          </a:xfrm>
        </p:grpSpPr>
        <p:grpSp>
          <p:nvGrpSpPr>
            <p:cNvPr id="13" name="Group 12"/>
            <p:cNvGrpSpPr/>
            <p:nvPr/>
          </p:nvGrpSpPr>
          <p:grpSpPr>
            <a:xfrm>
              <a:off x="2150256" y="4829580"/>
              <a:ext cx="4762312" cy="0"/>
              <a:chOff x="2150256" y="4829580"/>
              <a:chExt cx="4762312" cy="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150256" y="4829580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570462" y="4829580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015787" y="4501187"/>
              <a:ext cx="1928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Link-Layer Protocol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4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16" y="40524"/>
            <a:ext cx="7569200" cy="11430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Lec</a:t>
            </a:r>
            <a:r>
              <a:rPr lang="en-US" dirty="0"/>
              <a:t> 2: OSI Model</a:t>
            </a:r>
          </a:p>
        </p:txBody>
      </p:sp>
      <p:pic>
        <p:nvPicPr>
          <p:cNvPr id="4" name="Picture 3" descr="01x13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88" y="960778"/>
            <a:ext cx="7040824" cy="533864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2" name="Group 21"/>
          <p:cNvGrpSpPr/>
          <p:nvPr/>
        </p:nvGrpSpPr>
        <p:grpSpPr>
          <a:xfrm>
            <a:off x="3674257" y="1476725"/>
            <a:ext cx="4632431" cy="399214"/>
            <a:chOff x="2150256" y="1476725"/>
            <a:chExt cx="4632431" cy="39921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50256" y="1875939"/>
              <a:ext cx="4632431" cy="0"/>
            </a:xfrm>
            <a:prstGeom prst="line">
              <a:avLst/>
            </a:prstGeom>
            <a:ln w="381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78949" y="1476725"/>
              <a:ext cx="228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Application Protocol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74257" y="3260770"/>
            <a:ext cx="4632431" cy="369332"/>
            <a:chOff x="2150256" y="3260770"/>
            <a:chExt cx="4632431" cy="3693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150256" y="3630102"/>
              <a:ext cx="4632431" cy="0"/>
            </a:xfrm>
            <a:prstGeom prst="line">
              <a:avLst/>
            </a:prstGeom>
            <a:ln w="381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31349" y="3260770"/>
              <a:ext cx="2073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Transport Protocol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02050" y="3891288"/>
            <a:ext cx="4834519" cy="370941"/>
            <a:chOff x="2078049" y="3891287"/>
            <a:chExt cx="4834519" cy="370941"/>
          </a:xfrm>
        </p:grpSpPr>
        <p:grpSp>
          <p:nvGrpSpPr>
            <p:cNvPr id="14" name="Group 13"/>
            <p:cNvGrpSpPr/>
            <p:nvPr/>
          </p:nvGrpSpPr>
          <p:grpSpPr>
            <a:xfrm>
              <a:off x="2150256" y="4229841"/>
              <a:ext cx="4762312" cy="32387"/>
              <a:chOff x="2150256" y="4229841"/>
              <a:chExt cx="4762312" cy="32387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150256" y="4229841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570462" y="4262228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078049" y="3891287"/>
              <a:ext cx="17823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Network Protocol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39788" y="4501187"/>
            <a:ext cx="4896781" cy="338554"/>
            <a:chOff x="2015787" y="4501187"/>
            <a:chExt cx="4896781" cy="338554"/>
          </a:xfrm>
        </p:grpSpPr>
        <p:grpSp>
          <p:nvGrpSpPr>
            <p:cNvPr id="13" name="Group 12"/>
            <p:cNvGrpSpPr/>
            <p:nvPr/>
          </p:nvGrpSpPr>
          <p:grpSpPr>
            <a:xfrm>
              <a:off x="2150256" y="4829580"/>
              <a:ext cx="4762312" cy="0"/>
              <a:chOff x="2150256" y="4829580"/>
              <a:chExt cx="4762312" cy="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150256" y="4829580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570462" y="4829580"/>
                <a:ext cx="1342106" cy="0"/>
              </a:xfrm>
              <a:prstGeom prst="line">
                <a:avLst/>
              </a:prstGeom>
              <a:ln w="38100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015787" y="4501187"/>
              <a:ext cx="1928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Link-Layer Protocol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BEC7B6-11C7-839A-BD76-54EF0366649C}"/>
              </a:ext>
            </a:extLst>
          </p:cNvPr>
          <p:cNvSpPr/>
          <p:nvPr/>
        </p:nvSpPr>
        <p:spPr>
          <a:xfrm>
            <a:off x="578980" y="5359609"/>
            <a:ext cx="10822983" cy="131356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New abstraction:  builds on network layer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=&gt; Just care about endpoint, not individual routers on path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All mechanisms run on endpoints (not routers) =&gt; Why?</a:t>
            </a:r>
          </a:p>
        </p:txBody>
      </p:sp>
    </p:spTree>
    <p:extLst>
      <p:ext uri="{BB962C8B-B14F-4D97-AF65-F5344CB8AC3E}">
        <p14:creationId xmlns:p14="http://schemas.microsoft.com/office/powerpoint/2010/main" val="3692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not provide X on the network layer?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X = Reliability, security, message ordering…</a:t>
            </a:r>
          </a:p>
          <a:p>
            <a:r>
              <a:rPr lang="en-US" sz="2800" u="sng" dirty="0"/>
              <a:t>Might be too costly</a:t>
            </a:r>
          </a:p>
          <a:p>
            <a:pPr lvl="1"/>
            <a:r>
              <a:rPr lang="en-US" sz="2400" dirty="0"/>
              <a:t>Extra features aren’t free: don’t burden protocols that don’t need them!</a:t>
            </a:r>
          </a:p>
          <a:p>
            <a:pPr lvl="1"/>
            <a:r>
              <a:rPr lang="en-US" sz="2400" dirty="0"/>
              <a:t>Cost could be extra latency, extra computation, …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u="sng" dirty="0"/>
              <a:t>Features might be conflicting</a:t>
            </a:r>
          </a:p>
          <a:p>
            <a:pPr lvl="1"/>
            <a:r>
              <a:rPr lang="en-US" sz="2400" dirty="0"/>
              <a:t>Timeliness vs. in-order delivery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u="sng" dirty="0"/>
              <a:t>Might not be enough</a:t>
            </a:r>
          </a:p>
          <a:p>
            <a:pPr lvl="1"/>
            <a:r>
              <a:rPr lang="en-US" sz="2400" dirty="0"/>
              <a:t>Example: reliability</a:t>
            </a:r>
          </a:p>
        </p:txBody>
      </p:sp>
    </p:spTree>
    <p:extLst>
      <p:ext uri="{BB962C8B-B14F-4D97-AF65-F5344CB8AC3E}">
        <p14:creationId xmlns:p14="http://schemas.microsoft.com/office/powerpoint/2010/main" val="2539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argument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Functions placed at lower levels of a system may be redundant or of little value</a:t>
            </a:r>
          </a:p>
          <a:p>
            <a:pPr lvl="1"/>
            <a:r>
              <a:rPr lang="en-US" sz="2400" dirty="0"/>
              <a:t>They may </a:t>
            </a:r>
            <a:r>
              <a:rPr lang="en-US" sz="2400" b="1" dirty="0"/>
              <a:t>need</a:t>
            </a:r>
            <a:r>
              <a:rPr lang="en-US" sz="2400" dirty="0"/>
              <a:t> to be performed at a higher layer anyway</a:t>
            </a:r>
          </a:p>
          <a:p>
            <a:r>
              <a:rPr lang="en-US" sz="2800" dirty="0"/>
              <a:t>But they may be justified for performance reasons</a:t>
            </a:r>
          </a:p>
          <a:p>
            <a:pPr lvl="1"/>
            <a:r>
              <a:rPr lang="en-US" sz="2400" dirty="0"/>
              <a:t>Or just because they provide </a:t>
            </a:r>
            <a:r>
              <a:rPr lang="en-US" sz="2400" i="1" dirty="0"/>
              <a:t>most</a:t>
            </a:r>
            <a:r>
              <a:rPr lang="en-US" sz="2400" dirty="0"/>
              <a:t> of what is needed</a:t>
            </a:r>
          </a:p>
          <a:p>
            <a:pPr lvl="1"/>
            <a:r>
              <a:rPr lang="en-US" sz="2400" dirty="0"/>
              <a:t>Example: retransmissions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=&gt; Takeaway: Important to weigh the costs and benefits at each layer!</a:t>
            </a:r>
          </a:p>
        </p:txBody>
      </p:sp>
    </p:spTree>
    <p:extLst>
      <p:ext uri="{BB962C8B-B14F-4D97-AF65-F5344CB8AC3E}">
        <p14:creationId xmlns:p14="http://schemas.microsoft.com/office/powerpoint/2010/main" val="7765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69F3-F665-D740-8041-2FDDC03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EE352-EA00-B84F-B46A-5E3CA62B3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IP:  due tonight!</a:t>
            </a:r>
          </a:p>
          <a:p>
            <a:pPr lvl="1"/>
            <a:r>
              <a:rPr lang="en-US" dirty="0"/>
              <a:t>Look for email today/tomorrow about grading meetings </a:t>
            </a:r>
            <a:br>
              <a:rPr lang="en-US" dirty="0"/>
            </a:br>
            <a:r>
              <a:rPr lang="en-US" dirty="0">
                <a:solidFill>
                  <a:srgbClr val="FFCC33"/>
                </a:solidFill>
              </a:rPr>
              <a:t>+ required post-project survey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2800" i="1" dirty="0"/>
              <a:t>“Between the time you’ve handed in and the demo meeting, you can continue to making small changes and bug fixes and </a:t>
            </a:r>
            <a:br>
              <a:rPr lang="en-US" sz="2800" i="1" dirty="0"/>
            </a:br>
            <a:r>
              <a:rPr lang="en-US" sz="2800" i="1" dirty="0"/>
              <a:t>push them to your git repo/</a:t>
            </a:r>
            <a:r>
              <a:rPr lang="en-US" sz="2800" i="1" dirty="0" err="1"/>
              <a:t>Gradescope</a:t>
            </a:r>
            <a:r>
              <a:rPr lang="en-US" sz="2800" i="1" dirty="0"/>
              <a:t>” </a:t>
            </a:r>
          </a:p>
          <a:p>
            <a:pPr lvl="1"/>
            <a:r>
              <a:rPr lang="en-US" sz="2400" i="1" dirty="0"/>
              <a:t>OK:  Fixing bugs, code cleanup, README</a:t>
            </a:r>
          </a:p>
          <a:p>
            <a:pPr lvl="1"/>
            <a:r>
              <a:rPr lang="en-US" sz="2400" i="1" dirty="0"/>
              <a:t>Not OK:  Implementing RIP, adding new features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8515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Header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267969-BE51-8C8C-82CE-2B9C548B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63" y="1405390"/>
            <a:ext cx="9203473" cy="44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Header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Ports: multiplexing</a:t>
            </a:r>
          </a:p>
          <a:p>
            <a:r>
              <a:rPr lang="en-US" dirty="0"/>
              <a:t>Sequence number</a:t>
            </a:r>
          </a:p>
          <a:p>
            <a:pPr lvl="1"/>
            <a:r>
              <a:rPr lang="en-US" dirty="0"/>
              <a:t>Where segment is in the stream (in </a:t>
            </a:r>
            <a:r>
              <a:rPr lang="en-US" b="1" u="sng" dirty="0"/>
              <a:t>bytes</a:t>
            </a:r>
            <a:r>
              <a:rPr lang="en-US" dirty="0"/>
              <a:t>)</a:t>
            </a:r>
          </a:p>
          <a:p>
            <a:r>
              <a:rPr lang="en-US" dirty="0"/>
              <a:t>Acknowledgment Number</a:t>
            </a:r>
          </a:p>
          <a:p>
            <a:pPr lvl="1"/>
            <a:r>
              <a:rPr lang="en-US" dirty="0"/>
              <a:t>Next expected sequence number</a:t>
            </a:r>
          </a:p>
          <a:p>
            <a:r>
              <a:rPr lang="en-US" dirty="0"/>
              <a:t>Window</a:t>
            </a:r>
          </a:p>
          <a:p>
            <a:pPr lvl="1"/>
            <a:r>
              <a:rPr lang="en-US" dirty="0"/>
              <a:t>How much data you’re willing to receive</a:t>
            </a:r>
          </a:p>
          <a:p>
            <a:r>
              <a:rPr lang="en-US" dirty="0"/>
              <a:t>Flags…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Header Fields:  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SYN: </a:t>
            </a:r>
          </a:p>
          <a:p>
            <a:r>
              <a:rPr lang="en-US" dirty="0"/>
              <a:t>ACK: </a:t>
            </a:r>
          </a:p>
          <a:p>
            <a:r>
              <a:rPr lang="en-US" dirty="0"/>
              <a:t>FIN: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RST: reset connection (used for errors)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PSH: push data to the application immediately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URG: whether there is urgent data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Header Fields:  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SYN: establishes connection (“synchronize”)</a:t>
            </a:r>
          </a:p>
          <a:p>
            <a:r>
              <a:rPr lang="en-US" dirty="0"/>
              <a:t>ACK: this segment ACKs some data (all packets except first)</a:t>
            </a:r>
          </a:p>
          <a:p>
            <a:r>
              <a:rPr lang="en-US" dirty="0"/>
              <a:t>FIN: close connection (gracefully)</a:t>
            </a:r>
          </a:p>
          <a:p>
            <a:endParaRPr lang="en-US" dirty="0"/>
          </a:p>
          <a:p>
            <a:r>
              <a:rPr lang="en-US" dirty="0"/>
              <a:t>RST: reset connection (used for errors)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PSH: push data to the application immediately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URG: whether there is urgent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5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7CBE-240F-C709-8CB5-72257370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important header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416F-BCD5-D273-D165-D69FFB068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C33"/>
                </a:solidFill>
              </a:rPr>
              <a:t>Checksum</a:t>
            </a:r>
            <a:r>
              <a:rPr lang="en-US" dirty="0"/>
              <a:t>:   Very weak, like IP</a:t>
            </a:r>
          </a:p>
          <a:p>
            <a:pPr lvl="1"/>
            <a:r>
              <a:rPr lang="en-US" dirty="0"/>
              <a:t>Has weird semantics (”pseudo header”), more on this later…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Data Offset: used to indicate TCP options (mostly unused)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Urgent Pointer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13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14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5C3B-A34A-7988-4827-CAA3E563FD7A}"/>
              </a:ext>
            </a:extLst>
          </p:cNvPr>
          <p:cNvSpPr txBox="1"/>
          <p:nvPr/>
        </p:nvSpPr>
        <p:spPr>
          <a:xfrm>
            <a:off x="3657435" y="223353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RFC793 (Original)</a:t>
            </a:r>
          </a:p>
        </p:txBody>
      </p:sp>
    </p:spTree>
    <p:extLst>
      <p:ext uri="{BB962C8B-B14F-4D97-AF65-F5344CB8AC3E}">
        <p14:creationId xmlns:p14="http://schemas.microsoft.com/office/powerpoint/2010/main" val="2152613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5C3B-A34A-7988-4827-CAA3E563FD7A}"/>
              </a:ext>
            </a:extLst>
          </p:cNvPr>
          <p:cNvSpPr txBox="1"/>
          <p:nvPr/>
        </p:nvSpPr>
        <p:spPr>
          <a:xfrm>
            <a:off x="3657435" y="223353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RFC793 (Original)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FE61F-EB88-D498-25C0-BBFBFB2EAC5A}"/>
              </a:ext>
            </a:extLst>
          </p:cNvPr>
          <p:cNvSpPr txBox="1"/>
          <p:nvPr/>
        </p:nvSpPr>
        <p:spPr>
          <a:xfrm>
            <a:off x="5647082" y="2619892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RFC1122 (Some corrections)</a:t>
            </a:r>
          </a:p>
        </p:txBody>
      </p:sp>
    </p:spTree>
    <p:extLst>
      <p:ext uri="{BB962C8B-B14F-4D97-AF65-F5344CB8AC3E}">
        <p14:creationId xmlns:p14="http://schemas.microsoft.com/office/powerpoint/2010/main" val="8859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5C3B-A34A-7988-4827-CAA3E563FD7A}"/>
              </a:ext>
            </a:extLst>
          </p:cNvPr>
          <p:cNvSpPr txBox="1"/>
          <p:nvPr/>
        </p:nvSpPr>
        <p:spPr>
          <a:xfrm>
            <a:off x="3657435" y="223353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RFC793 (Original)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FE61F-EB88-D498-25C0-BBFBFB2EAC5A}"/>
              </a:ext>
            </a:extLst>
          </p:cNvPr>
          <p:cNvSpPr txBox="1"/>
          <p:nvPr/>
        </p:nvSpPr>
        <p:spPr>
          <a:xfrm>
            <a:off x="5647082" y="2619892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RFC1122 (Some corrections)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4FF81-D470-0EF0-0BD3-63CBEC3EE8BD}"/>
              </a:ext>
            </a:extLst>
          </p:cNvPr>
          <p:cNvSpPr txBox="1"/>
          <p:nvPr/>
        </p:nvSpPr>
        <p:spPr>
          <a:xfrm>
            <a:off x="6775756" y="4439801"/>
            <a:ext cx="330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RFC5681 (Congestion control)</a:t>
            </a:r>
          </a:p>
        </p:txBody>
      </p:sp>
    </p:spTree>
    <p:extLst>
      <p:ext uri="{BB962C8B-B14F-4D97-AF65-F5344CB8AC3E}">
        <p14:creationId xmlns:p14="http://schemas.microsoft.com/office/powerpoint/2010/main" val="2895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5C3B-A34A-7988-4827-CAA3E563FD7A}"/>
              </a:ext>
            </a:extLst>
          </p:cNvPr>
          <p:cNvSpPr txBox="1"/>
          <p:nvPr/>
        </p:nvSpPr>
        <p:spPr>
          <a:xfrm>
            <a:off x="3657435" y="223353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RFC793 (Original)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FE61F-EB88-D498-25C0-BBFBFB2EAC5A}"/>
              </a:ext>
            </a:extLst>
          </p:cNvPr>
          <p:cNvSpPr txBox="1"/>
          <p:nvPr/>
        </p:nvSpPr>
        <p:spPr>
          <a:xfrm>
            <a:off x="5647082" y="2619892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RFC1122 (Some corrections)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4FF81-D470-0EF0-0BD3-63CBEC3EE8BD}"/>
              </a:ext>
            </a:extLst>
          </p:cNvPr>
          <p:cNvSpPr txBox="1"/>
          <p:nvPr/>
        </p:nvSpPr>
        <p:spPr>
          <a:xfrm>
            <a:off x="6775756" y="4439801"/>
            <a:ext cx="330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RFC5681 (Congestion control)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7B41D-A9D1-150B-8106-6E9834EAA026}"/>
              </a:ext>
            </a:extLst>
          </p:cNvPr>
          <p:cNvSpPr txBox="1"/>
          <p:nvPr/>
        </p:nvSpPr>
        <p:spPr>
          <a:xfrm>
            <a:off x="6427143" y="5020858"/>
            <a:ext cx="344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RFC7414 (Roadmap to TCP RFCs)</a:t>
            </a:r>
          </a:p>
        </p:txBody>
      </p:sp>
    </p:spTree>
    <p:extLst>
      <p:ext uri="{BB962C8B-B14F-4D97-AF65-F5344CB8AC3E}">
        <p14:creationId xmlns:p14="http://schemas.microsoft.com/office/powerpoint/2010/main" val="40764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4954-5EEF-B452-69DA-EBA40233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1CE8F-6FC7-B7C5-992F-CE19AB1B8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HW2 is out (finally!):  Due Monday, Oct 28</a:t>
            </a:r>
          </a:p>
          <a:p>
            <a:r>
              <a:rPr lang="en-US" dirty="0"/>
              <a:t>HW3 will be super short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TCP:  Handout out tomorrow, stencil/repo setup over weekend</a:t>
            </a:r>
          </a:p>
          <a:p>
            <a:pPr lvl="1"/>
            <a:r>
              <a:rPr lang="en-US" dirty="0" err="1"/>
              <a:t>Gearup</a:t>
            </a:r>
            <a:r>
              <a:rPr lang="en-US" dirty="0"/>
              <a:t> on </a:t>
            </a:r>
            <a:r>
              <a:rPr lang="en-US" dirty="0">
                <a:solidFill>
                  <a:srgbClr val="FFCC33"/>
                </a:solidFill>
              </a:rPr>
              <a:t>Thursday, Oct 24 6-8pm in CIT 368</a:t>
            </a:r>
          </a:p>
        </p:txBody>
      </p:sp>
    </p:spTree>
    <p:extLst>
      <p:ext uri="{BB962C8B-B14F-4D97-AF65-F5344CB8AC3E}">
        <p14:creationId xmlns:p14="http://schemas.microsoft.com/office/powerpoint/2010/main" val="2763772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17DC-8305-F35C-4C1C-A9ED313D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0E9F-EDF9-7969-714F-C2BCE748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AB5A0-A277-DC36-8AEA-65888C17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72" y="1885487"/>
            <a:ext cx="76454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A4324-6454-BAAB-E1ED-4F668421BA45}"/>
              </a:ext>
            </a:extLst>
          </p:cNvPr>
          <p:cNvSpPr txBox="1"/>
          <p:nvPr/>
        </p:nvSpPr>
        <p:spPr>
          <a:xfrm>
            <a:off x="3657435" y="2233534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RFC793 (Original)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BD65C-2148-FC43-D6C4-AE44C0FF047A}"/>
              </a:ext>
            </a:extLst>
          </p:cNvPr>
          <p:cNvSpPr txBox="1"/>
          <p:nvPr/>
        </p:nvSpPr>
        <p:spPr>
          <a:xfrm>
            <a:off x="5647082" y="2619892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RFC1122 (Some corrections)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A6AE1-00DB-3AA2-DDE5-C693CA758AEA}"/>
              </a:ext>
            </a:extLst>
          </p:cNvPr>
          <p:cNvSpPr txBox="1"/>
          <p:nvPr/>
        </p:nvSpPr>
        <p:spPr>
          <a:xfrm>
            <a:off x="6775756" y="4439801"/>
            <a:ext cx="330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RFC5681 (Congestion control)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92EA7-DF68-836B-4F16-291B79B610BC}"/>
              </a:ext>
            </a:extLst>
          </p:cNvPr>
          <p:cNvSpPr txBox="1"/>
          <p:nvPr/>
        </p:nvSpPr>
        <p:spPr>
          <a:xfrm>
            <a:off x="4448404" y="5257798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Various Errata . .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8A425-A4B4-F96A-ABC8-3414EDCF343E}"/>
              </a:ext>
            </a:extLst>
          </p:cNvPr>
          <p:cNvSpPr txBox="1"/>
          <p:nvPr/>
        </p:nvSpPr>
        <p:spPr>
          <a:xfrm>
            <a:off x="6427143" y="5020858"/>
            <a:ext cx="344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127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RFC7414 (Roadmap to TCP RFCs)</a:t>
            </a:r>
          </a:p>
        </p:txBody>
      </p:sp>
    </p:spTree>
    <p:extLst>
      <p:ext uri="{BB962C8B-B14F-4D97-AF65-F5344CB8AC3E}">
        <p14:creationId xmlns:p14="http://schemas.microsoft.com/office/powerpoint/2010/main" val="23657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B1DC-71AE-5570-2524-7A63685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Standards:  The Many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DFE1-423A-20AC-2A33-D4BB70129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9D421-5D34-6120-DDB3-F63F0FE4A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52370"/>
            <a:ext cx="7772400" cy="46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2CBAF7-6FFA-7EF0-4EAE-CF7884CC1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4" b="20401"/>
          <a:stretch/>
        </p:blipFill>
        <p:spPr bwMode="auto">
          <a:xfrm>
            <a:off x="210332" y="572844"/>
            <a:ext cx="11771336" cy="51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FDD5A-615D-8665-1C3F-668874922830}"/>
              </a:ext>
            </a:extLst>
          </p:cNvPr>
          <p:cNvSpPr txBox="1"/>
          <p:nvPr/>
        </p:nvSpPr>
        <p:spPr>
          <a:xfrm>
            <a:off x="4929632" y="2967335"/>
            <a:ext cx="268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25400">
                  <a:solidFill>
                    <a:schemeClr val="bg2"/>
                  </a:solidFill>
                </a:ln>
                <a:latin typeface="Impact" panose="020B0806030902050204" pitchFamily="34" charset="0"/>
                <a:ea typeface="Avenir Book" charset="0"/>
                <a:cs typeface="Avenir Book" charset="0"/>
              </a:rPr>
              <a:t>RFC9293</a:t>
            </a:r>
            <a:endParaRPr lang="en-US" sz="4000" dirty="0">
              <a:ln w="25400">
                <a:solidFill>
                  <a:schemeClr val="bg2"/>
                </a:solidFill>
              </a:ln>
              <a:latin typeface="Impact" panose="020B0806030902050204" pitchFamily="34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3F313-2FAB-98E5-CC90-133B9F33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505" y="4992149"/>
            <a:ext cx="7772400" cy="3731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6E6F71-9939-67BA-305F-144B5E2B550A}"/>
              </a:ext>
            </a:extLst>
          </p:cNvPr>
          <p:cNvSpPr/>
          <p:nvPr/>
        </p:nvSpPr>
        <p:spPr>
          <a:xfrm>
            <a:off x="8124669" y="5691981"/>
            <a:ext cx="1558977" cy="27410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16A4C2-F637-D95E-B8DE-2CD04FE8CDF8}"/>
              </a:ext>
            </a:extLst>
          </p:cNvPr>
          <p:cNvSpPr/>
          <p:nvPr/>
        </p:nvSpPr>
        <p:spPr>
          <a:xfrm>
            <a:off x="2191912" y="4992149"/>
            <a:ext cx="3361396" cy="55757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The One RFC</a:t>
            </a:r>
          </a:p>
        </p:txBody>
      </p:sp>
    </p:spTree>
    <p:extLst>
      <p:ext uri="{BB962C8B-B14F-4D97-AF65-F5344CB8AC3E}">
        <p14:creationId xmlns:p14="http://schemas.microsoft.com/office/powerpoint/2010/main" val="20306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611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Establishing a Connection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95969-98CA-87F0-932C-073CA51C36A4}"/>
              </a:ext>
            </a:extLst>
          </p:cNvPr>
          <p:cNvSpPr txBox="1"/>
          <p:nvPr/>
        </p:nvSpPr>
        <p:spPr>
          <a:xfrm>
            <a:off x="223024" y="1299117"/>
            <a:ext cx="6810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Contact the other side (or error)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Both sides agree on initial sequence numbers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09427"/>
            <a:ext cx="10972800" cy="26454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Three-way handshake</a:t>
            </a:r>
          </a:p>
          <a:p>
            <a:pPr lvl="1"/>
            <a:r>
              <a:rPr lang="en-US" dirty="0"/>
              <a:t>Two sides agree on respective initial sequence </a:t>
            </a:r>
            <a:r>
              <a:rPr lang="en-US" dirty="0" err="1"/>
              <a:t>nums</a:t>
            </a:r>
            <a:endParaRPr lang="en-US" dirty="0"/>
          </a:p>
          <a:p>
            <a:r>
              <a:rPr lang="en-US" dirty="0"/>
              <a:t>If no one is listening on port: OS may send RST</a:t>
            </a:r>
          </a:p>
          <a:p>
            <a:r>
              <a:rPr lang="en-US" dirty="0"/>
              <a:t>If server is overloaded: ignore SYN</a:t>
            </a:r>
          </a:p>
          <a:p>
            <a:r>
              <a:rPr lang="en-US" dirty="0"/>
              <a:t>If no SYN-ACK: retry, timeout</a:t>
            </a:r>
          </a:p>
        </p:txBody>
      </p:sp>
      <p:pic>
        <p:nvPicPr>
          <p:cNvPr id="4" name="Picture 3" descr="05x06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483" y="1131483"/>
            <a:ext cx="4228231" cy="280398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ounded Rectangular Callout 5"/>
          <p:cNvSpPr/>
          <p:nvPr/>
        </p:nvSpPr>
        <p:spPr>
          <a:xfrm>
            <a:off x="8188646" y="1597843"/>
            <a:ext cx="1691954" cy="924434"/>
          </a:xfrm>
          <a:prstGeom prst="wedgeRoundRectCallout">
            <a:avLst>
              <a:gd name="adj1" fmla="val -81045"/>
              <a:gd name="adj2" fmla="val -31844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listen(),</a:t>
            </a:r>
          </a:p>
          <a:p>
            <a:pPr algn="ctr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accept()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373713" y="3194957"/>
            <a:ext cx="1771134" cy="944360"/>
          </a:xfrm>
          <a:prstGeom prst="wedgeRoundRectCallout">
            <a:avLst>
              <a:gd name="adj1" fmla="val -91522"/>
              <a:gd name="adj2" fmla="val 14820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accept()</a:t>
            </a:r>
          </a:p>
          <a:p>
            <a:pPr algn="ctr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returns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724975" y="1597843"/>
            <a:ext cx="1691954" cy="691884"/>
          </a:xfrm>
          <a:prstGeom prst="wedgeRoundRectCallout">
            <a:avLst>
              <a:gd name="adj1" fmla="val 72234"/>
              <a:gd name="adj2" fmla="val -26673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connect()</a:t>
            </a:r>
          </a:p>
        </p:txBody>
      </p:sp>
    </p:spTree>
    <p:extLst>
      <p:ext uri="{BB962C8B-B14F-4D97-AF65-F5344CB8AC3E}">
        <p14:creationId xmlns:p14="http://schemas.microsoft.com/office/powerpoint/2010/main" val="27329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37751-1D3D-A945-AC12-008AD80B3BA2}"/>
              </a:ext>
            </a:extLst>
          </p:cNvPr>
          <p:cNvSpPr/>
          <p:nvPr/>
        </p:nvSpPr>
        <p:spPr>
          <a:xfrm>
            <a:off x="3350513" y="1272923"/>
            <a:ext cx="5680149" cy="5178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231799" y="4495801"/>
            <a:ext cx="3429000" cy="2152481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8114" y="2316743"/>
            <a:ext cx="1028180" cy="317483"/>
          </a:xfrm>
          <a:prstGeom prst="rect">
            <a:avLst/>
          </a:prstGeom>
          <a:solidFill>
            <a:srgbClr val="20A6F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2013" y="3163458"/>
            <a:ext cx="1028180" cy="317483"/>
          </a:xfrm>
          <a:prstGeom prst="rect">
            <a:avLst/>
          </a:prstGeom>
          <a:solidFill>
            <a:srgbClr val="20A6F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9044" y="3163458"/>
            <a:ext cx="1028180" cy="317483"/>
          </a:xfrm>
          <a:prstGeom prst="rect">
            <a:avLst/>
          </a:prstGeom>
          <a:solidFill>
            <a:srgbClr val="20A6F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8114" y="6115550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4725" y="5476914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8114" y="5476914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84725" y="4733219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9044" y="5476914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044" y="4733219"/>
            <a:ext cx="1028180" cy="31748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18114" y="4036564"/>
            <a:ext cx="1028180" cy="317483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venir Book" panose="02000503020000020003" pitchFamily="2" charset="0"/>
              </a:rPr>
              <a:t>Summary</a:t>
            </a:r>
            <a:r>
              <a:rPr lang="en-US" dirty="0">
                <a:latin typeface="Avenir Book" panose="02000503020000020003" pitchFamily="2" charset="0"/>
              </a:rPr>
              <a:t> of TCP States</a:t>
            </a:r>
          </a:p>
        </p:txBody>
      </p:sp>
      <p:sp>
        <p:nvSpPr>
          <p:cNvPr id="17" name="Right Brace 16"/>
          <p:cNvSpPr/>
          <p:nvPr/>
        </p:nvSpPr>
        <p:spPr>
          <a:xfrm>
            <a:off x="9069194" y="1254602"/>
            <a:ext cx="235165" cy="2571297"/>
          </a:xfrm>
          <a:prstGeom prst="rightBrace">
            <a:avLst/>
          </a:prstGeom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67437" y="4495801"/>
            <a:ext cx="1701756" cy="2152481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9193" y="4552532"/>
            <a:ext cx="178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Passive close:</a:t>
            </a:r>
          </a:p>
          <a:p>
            <a:r>
              <a:rPr lang="en-US" dirty="0">
                <a:latin typeface="Avenir Book" panose="02000503020000020003" pitchFamily="2" charset="0"/>
              </a:rPr>
              <a:t>Can still send!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8805" y="4915338"/>
            <a:ext cx="180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Avenir Book" panose="02000503020000020003" pitchFamily="2" charset="0"/>
              </a:rPr>
              <a:t>Active close:</a:t>
            </a:r>
          </a:p>
          <a:p>
            <a:pPr algn="r"/>
            <a:r>
              <a:rPr lang="en-US" dirty="0">
                <a:latin typeface="Avenir Book" panose="02000503020000020003" pitchFamily="2" charset="0"/>
              </a:rPr>
              <a:t>Can still receive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8048566" y="2324205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Connection Establishment</a:t>
            </a:r>
          </a:p>
        </p:txBody>
      </p:sp>
      <p:pic>
        <p:nvPicPr>
          <p:cNvPr id="4" name="Picture 3" descr="05x07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87" y="1254602"/>
            <a:ext cx="5680149" cy="51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  <p:bldP spid="14" grpId="0" animBg="1"/>
      <p:bldP spid="13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5" grpId="0" animBg="1"/>
      <p:bldP spid="17" grpId="0" animBg="1"/>
      <p:bldP spid="21" grpId="0" animBg="1"/>
      <p:bldP spid="22" grpId="0"/>
      <p:bldP spid="23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B657-370C-094E-964F-B7A3E4D5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State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758369-88B9-6946-8061-D36D22908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575"/>
          <a:stretch/>
        </p:blipFill>
        <p:spPr>
          <a:xfrm>
            <a:off x="1718643" y="389021"/>
            <a:ext cx="8754714" cy="6392779"/>
          </a:xfrm>
        </p:spPr>
      </p:pic>
    </p:spTree>
    <p:extLst>
      <p:ext uri="{BB962C8B-B14F-4D97-AF65-F5344CB8AC3E}">
        <p14:creationId xmlns:p14="http://schemas.microsoft.com/office/powerpoint/2010/main" val="1485885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94CD-BACA-F046-AB88-2DD8129E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FC42B-089F-EF49-8058-B30DCA8B6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to pick the initial sequence number?</a:t>
            </a:r>
          </a:p>
          <a:p>
            <a:r>
              <a:rPr lang="en-US" dirty="0"/>
              <a:t>Protocols based on </a:t>
            </a:r>
            <a:r>
              <a:rPr lang="en-US" i="1" u="sng" dirty="0"/>
              <a:t>relative</a:t>
            </a:r>
            <a:r>
              <a:rPr lang="en-US" dirty="0"/>
              <a:t> sequence numbers based on starting value</a:t>
            </a:r>
          </a:p>
          <a:p>
            <a:r>
              <a:rPr lang="en-US" dirty="0"/>
              <a:t>Why not start at 0?  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RFC9293, Sec 3.4.1: Procedure for picking ISN, based on timer and cryptographic hash</a:t>
            </a:r>
          </a:p>
          <a:p>
            <a:pPr marL="457188" lvl="1" indent="0">
              <a:buNone/>
            </a:pPr>
            <a:r>
              <a:rPr lang="en-US" dirty="0">
                <a:solidFill>
                  <a:srgbClr val="FFCC33"/>
                </a:solidFill>
              </a:rPr>
              <a:t>=&gt; For project, just pick a random integer :)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6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DAF7-70FA-1F71-A531-0F530E15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Sequence Numbering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8178-EF40-43B1-75F2-B52BDAD0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5" y="2160127"/>
            <a:ext cx="11910710" cy="30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7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16A0C-5384-B0C6-D554-87C9D20078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955" y="508819"/>
            <a:ext cx="10972800" cy="5921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How do we tell two connections apart?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=&gt; Port numbers</a:t>
            </a:r>
          </a:p>
          <a:p>
            <a:pPr lvl="1"/>
            <a:r>
              <a:rPr lang="en-US" sz="2800" dirty="0">
                <a:solidFill>
                  <a:srgbClr val="FFCC33"/>
                </a:solidFill>
              </a:rPr>
              <a:t>5-tuple (proto., source IP, source port, </a:t>
            </a:r>
            <a:r>
              <a:rPr lang="en-US" sz="2800" dirty="0" err="1">
                <a:solidFill>
                  <a:srgbClr val="FFCC33"/>
                </a:solidFill>
              </a:rPr>
              <a:t>dest</a:t>
            </a:r>
            <a:r>
              <a:rPr lang="en-US" sz="2800" dirty="0">
                <a:solidFill>
                  <a:srgbClr val="FFCC33"/>
                </a:solidFill>
              </a:rPr>
              <a:t> IP, </a:t>
            </a:r>
            <a:r>
              <a:rPr lang="en-US" sz="2800" dirty="0" err="1">
                <a:solidFill>
                  <a:srgbClr val="FFCC33"/>
                </a:solidFill>
              </a:rPr>
              <a:t>dest</a:t>
            </a:r>
            <a:r>
              <a:rPr lang="en-US" sz="2800" dirty="0">
                <a:solidFill>
                  <a:srgbClr val="FFCC33"/>
                </a:solidFill>
              </a:rPr>
              <a:t> port) =&gt; 1 Connection</a:t>
            </a:r>
          </a:p>
          <a:p>
            <a:pPr lvl="1"/>
            <a:r>
              <a:rPr lang="en-US" sz="2800" dirty="0"/>
              <a:t>Kernel maintains </a:t>
            </a:r>
            <a:r>
              <a:rPr lang="en-US" sz="2800" dirty="0">
                <a:solidFill>
                  <a:srgbClr val="FFCC33"/>
                </a:solidFill>
              </a:rPr>
              <a:t>socket table:  maps (5-tuple) =&gt; Socket</a:t>
            </a:r>
          </a:p>
          <a:p>
            <a:endParaRPr lang="en-US" sz="2800" dirty="0"/>
          </a:p>
          <a:p>
            <a:r>
              <a:rPr lang="en-US" sz="2800" dirty="0"/>
              <a:t>If a 5-tuple is reused =&gt; new ISN, so sequence numbers likely out of range from past connection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812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BDF1-63C8-1CC5-E695-7DE482A2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08787-E707-C3AA-143A-9EB9B41D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5" y="1352229"/>
            <a:ext cx="1175657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capture the following packets on your router.  How many unique </a:t>
            </a:r>
            <a:r>
              <a:rPr lang="en-US" sz="2800" i="1" u="sng" dirty="0"/>
              <a:t>connections</a:t>
            </a:r>
            <a:r>
              <a:rPr lang="en-US" sz="2800" dirty="0"/>
              <a:t> are present?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DA65A69-B691-9E47-72D3-5951769DB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894650"/>
              </p:ext>
            </p:extLst>
          </p:nvPr>
        </p:nvGraphicFramePr>
        <p:xfrm>
          <a:off x="226424" y="2514540"/>
          <a:ext cx="7104274" cy="2867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401">
                  <a:extLst>
                    <a:ext uri="{9D8B030D-6E8A-4147-A177-3AD203B41FA5}">
                      <a16:colId xmlns:a16="http://schemas.microsoft.com/office/drawing/2014/main" val="1159899915"/>
                    </a:ext>
                  </a:extLst>
                </a:gridCol>
                <a:gridCol w="18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170">
                  <a:extLst>
                    <a:ext uri="{9D8B030D-6E8A-4147-A177-3AD203B41FA5}">
                      <a16:colId xmlns:a16="http://schemas.microsoft.com/office/drawing/2014/main" val="899130676"/>
                    </a:ext>
                  </a:extLst>
                </a:gridCol>
                <a:gridCol w="2075339">
                  <a:extLst>
                    <a:ext uri="{9D8B030D-6E8A-4147-A177-3AD203B41FA5}">
                      <a16:colId xmlns:a16="http://schemas.microsoft.com/office/drawing/2014/main" val="4228298512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2382029552"/>
                    </a:ext>
                  </a:extLst>
                </a:gridCol>
              </a:tblGrid>
              <a:tr h="477951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Pkt#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Source</a:t>
                      </a:r>
                      <a:endParaRPr lang="en-US" sz="24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Local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Destination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951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A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A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Port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A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A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cs typeface="Minion Pro"/>
                        </a:rPr>
                        <a:t>Port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A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87011"/>
                  </a:ext>
                </a:extLst>
              </a:tr>
              <a:tr h="477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12345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1.2.3.4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80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10.0.0.2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55444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5.6.7.8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443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1.2.3.4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80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12345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10.0.0.1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43233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1.2.3.4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30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4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F87A-91BB-D842-A331-E9DD70D2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Netstat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BD224-CF40-A749-9B12-2F5A96B56E62}"/>
              </a:ext>
            </a:extLst>
          </p:cNvPr>
          <p:cNvSpPr txBox="1"/>
          <p:nvPr/>
        </p:nvSpPr>
        <p:spPr>
          <a:xfrm>
            <a:off x="502161" y="1759954"/>
            <a:ext cx="11187678" cy="40934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deemer@vesta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~/Development % netstat -an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Active Internet connections (including servers)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Proto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-Q Send-Q  Local Address          Foreign Address        (state)    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10.3.146.161.51094     104.16.248.249.443  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10.3.146.161.51076     172.66.43.67.443    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tcp6       0      0  2620:6e:6000:900.51074 2606:4700:3108::.443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10.3.146.161.51065     35.82.230.35.443    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10.3.146.161.51055     162.159.136.234.443 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10.3.146.161.51038     17.57.147.5.5223       ESTABLISHED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tcp6       0      0  *.51036                *.*                    LISTEN     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*.51036                *.*                    LISTEN     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127.0.0.1.14500        *.*                    LISTEN    </a:t>
            </a:r>
          </a:p>
          <a:p>
            <a:endParaRPr lang="en-US" sz="2000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06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849D-5A81-934D-8139-F450D6BB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state:  the TCB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768D-8A6F-A041-A599-831F0879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1622504"/>
            <a:ext cx="113668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State for a TCP connection kept in </a:t>
            </a:r>
            <a:r>
              <a:rPr lang="en-US" sz="2800" u="sng" dirty="0"/>
              <a:t>Transmission Control Buffer (TCB)</a:t>
            </a:r>
          </a:p>
          <a:p>
            <a:r>
              <a:rPr lang="en-US" sz="2800" dirty="0"/>
              <a:t>Keeps initial sequence numbers, connection state, send/</a:t>
            </a:r>
            <a:r>
              <a:rPr lang="en-US" sz="2800" dirty="0" err="1"/>
              <a:t>recv</a:t>
            </a:r>
            <a:r>
              <a:rPr lang="en-US" sz="2800" dirty="0"/>
              <a:t> buffers, status of </a:t>
            </a:r>
            <a:r>
              <a:rPr lang="en-US" sz="2800" dirty="0" err="1"/>
              <a:t>unACK’d</a:t>
            </a:r>
            <a:r>
              <a:rPr lang="en-US" sz="2800" dirty="0"/>
              <a:t> segments, …</a:t>
            </a:r>
          </a:p>
          <a:p>
            <a:r>
              <a:rPr lang="en-US" sz="2800" dirty="0"/>
              <a:t>When to allocate?</a:t>
            </a:r>
          </a:p>
          <a:p>
            <a:pPr lvl="1"/>
            <a:r>
              <a:rPr lang="en-US" sz="2400" dirty="0"/>
              <a:t>Server:  listening on a connection*</a:t>
            </a:r>
          </a:p>
          <a:p>
            <a:pPr lvl="1"/>
            <a:r>
              <a:rPr lang="en-US" sz="2400" dirty="0"/>
              <a:t>Client:  Initiating a connection (sending a SYN)</a:t>
            </a:r>
          </a:p>
          <a:p>
            <a:pPr lvl="1"/>
            <a:r>
              <a:rPr lang="en-US" sz="2400" dirty="0"/>
              <a:t>Server:  accepting a new connection (receiving SYN)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02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5B713-CCE3-B346-9F9D-EAC9359F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  the socket table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5227A-8C45-3B48-9B81-9D8CF6005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59" y="4031438"/>
            <a:ext cx="10972800" cy="2750362"/>
          </a:xfrm>
        </p:spPr>
        <p:txBody>
          <a:bodyPr>
            <a:normAutofit/>
          </a:bodyPr>
          <a:lstStyle/>
          <a:p>
            <a:r>
              <a:rPr lang="en-US" dirty="0"/>
              <a:t>Each connection has an associated TCB in the kernel</a:t>
            </a:r>
          </a:p>
          <a:p>
            <a:r>
              <a:rPr lang="en-US" dirty="0"/>
              <a:t>For each packet, kernel maps the 5-tuple</a:t>
            </a:r>
            <a:br>
              <a:rPr lang="en-US" dirty="0"/>
            </a:br>
            <a:r>
              <a:rPr lang="en-US" sz="2800" dirty="0">
                <a:solidFill>
                  <a:srgbClr val="FFC000"/>
                </a:solidFill>
              </a:rPr>
              <a:t>(</a:t>
            </a:r>
            <a:r>
              <a:rPr lang="en-US" sz="2800" dirty="0" err="1">
                <a:solidFill>
                  <a:srgbClr val="FFC000"/>
                </a:solidFill>
              </a:rPr>
              <a:t>tcp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udp</a:t>
            </a:r>
            <a:r>
              <a:rPr lang="en-US" sz="2800" dirty="0">
                <a:solidFill>
                  <a:srgbClr val="FFC000"/>
                </a:solidFill>
              </a:rPr>
              <a:t>, local IP, local port, remote IP, remote port)  =&gt; socket</a:t>
            </a:r>
          </a:p>
          <a:p>
            <a:r>
              <a:rPr lang="en-US" dirty="0"/>
              <a:t>Depending on socket type, socket contains TCB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E2E67-6B12-AC4C-A63E-337F44E8D623}"/>
              </a:ext>
            </a:extLst>
          </p:cNvPr>
          <p:cNvSpPr txBox="1"/>
          <p:nvPr/>
        </p:nvSpPr>
        <p:spPr>
          <a:xfrm>
            <a:off x="1598023" y="1471157"/>
            <a:ext cx="9049272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deemer@vesta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~ % netstat -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anl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  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Active Internet connections (including servers)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Proto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-Q Send-Q  Local Address          Foreign Address        (state) 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172.17.48.121.56915    192.168.1.58.7000      SYN_SENT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172.17.48.121.56908    142.250.80.35.443      ESTABLISHED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172.17.48.121.56887    13.225.231.50.80       ESTABLISHED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. . .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*.22                   *.*                    LISTEN     </a:t>
            </a:r>
          </a:p>
          <a:p>
            <a:endParaRPr lang="en-US" sz="1600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6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1FA12-1A21-5310-28CE-CF7533C158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444" y="2754362"/>
            <a:ext cx="10972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Two “types” of sockets:</a:t>
            </a:r>
          </a:p>
          <a:p>
            <a:r>
              <a:rPr lang="en-US" sz="3200" dirty="0"/>
              <a:t>“Normal” sockets</a:t>
            </a:r>
          </a:p>
          <a:p>
            <a:endParaRPr lang="en-US" sz="3200" dirty="0"/>
          </a:p>
          <a:p>
            <a:r>
              <a:rPr lang="en-US" sz="3200" dirty="0"/>
              <a:t>Listen sockets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59818-59E6-0C9C-C4A0-9F24C50A90AC}"/>
              </a:ext>
            </a:extLst>
          </p:cNvPr>
          <p:cNvSpPr txBox="1"/>
          <p:nvPr/>
        </p:nvSpPr>
        <p:spPr>
          <a:xfrm>
            <a:off x="1923528" y="446038"/>
            <a:ext cx="9049272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deemer@vesta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~ % netstat -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anl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  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Active Internet connections (including servers)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Proto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-Q Send-Q  Local Address          Foreign Address        (state) 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172.17.48.121.56915    192.168.1.58.7000      SYN_SENT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172.17.48.121.56908    142.250.80.35.443      ESTABLISHED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172.17.48.121.56887    13.225.231.50.80       ESTABLISHED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. . .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*.22                   *.*                    LISTEN     </a:t>
            </a:r>
          </a:p>
          <a:p>
            <a:endParaRPr lang="en-US" sz="1600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49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1FA12-1A21-5310-28CE-CF7533C158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443" y="2020501"/>
            <a:ext cx="11418849" cy="4369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“Normal” sockets</a:t>
            </a:r>
          </a:p>
          <a:p>
            <a:pPr lvl="1"/>
            <a:r>
              <a:rPr lang="en-US" sz="2400" dirty="0"/>
              <a:t>Connection between two specific endpoints</a:t>
            </a:r>
          </a:p>
          <a:p>
            <a:pPr lvl="1"/>
            <a:r>
              <a:rPr lang="en-US" sz="2400" dirty="0"/>
              <a:t>Can send/</a:t>
            </a:r>
            <a:r>
              <a:rPr lang="en-US" sz="2400" dirty="0" err="1"/>
              <a:t>recv</a:t>
            </a:r>
            <a:r>
              <a:rPr lang="en-US" sz="2400" dirty="0"/>
              <a:t> data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Listen sockets</a:t>
            </a:r>
          </a:p>
          <a:p>
            <a:pPr lvl="1"/>
            <a:r>
              <a:rPr lang="en-US" sz="2400" dirty="0"/>
              <a:t>Created by receiver to accept new connections</a:t>
            </a:r>
          </a:p>
          <a:p>
            <a:pPr lvl="1"/>
            <a:r>
              <a:rPr lang="en-US" sz="2400" dirty="0"/>
              <a:t>When a client connects, client info gets queued by kernel</a:t>
            </a:r>
          </a:p>
          <a:p>
            <a:pPr lvl="1"/>
            <a:r>
              <a:rPr lang="en-US" sz="2400" dirty="0"/>
              <a:t>When server process calls accept(), </a:t>
            </a:r>
            <a:r>
              <a:rPr lang="en-US" sz="2400" b="1" u="sng" dirty="0">
                <a:solidFill>
                  <a:srgbClr val="FFCC33"/>
                </a:solidFill>
              </a:rPr>
              <a:t>a new (”normal”) socket is created between the server and that client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59818-59E6-0C9C-C4A0-9F24C50A90AC}"/>
              </a:ext>
            </a:extLst>
          </p:cNvPr>
          <p:cNvSpPr txBox="1"/>
          <p:nvPr/>
        </p:nvSpPr>
        <p:spPr>
          <a:xfrm>
            <a:off x="1627469" y="467547"/>
            <a:ext cx="893706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Proto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-Q Send-Q  Local Address          Foreign Address        (state)    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172.17.48.121.56887    13.225.231.50.80       ESTABLISHED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. . .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tcp4       0      0  *.22                   *.*                    LISTEN     </a:t>
            </a:r>
          </a:p>
          <a:p>
            <a:endParaRPr lang="en-US" sz="1600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85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65DBFE-7414-BE3F-A1BB-B07D7997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8" y="0"/>
            <a:ext cx="9416143" cy="68296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A64DF17-58FC-8044-9EE5-6C86C63CD500}"/>
              </a:ext>
            </a:extLst>
          </p:cNvPr>
          <p:cNvSpPr/>
          <p:nvPr/>
        </p:nvSpPr>
        <p:spPr>
          <a:xfrm>
            <a:off x="10616494" y="5539196"/>
            <a:ext cx="1575506" cy="735330"/>
          </a:xfrm>
          <a:prstGeom prst="roundRect">
            <a:avLst/>
          </a:prstGeom>
          <a:solidFill>
            <a:srgbClr val="0093D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RFC 9293, Sec 3.3.2</a:t>
            </a:r>
          </a:p>
        </p:txBody>
      </p:sp>
    </p:spTree>
    <p:extLst>
      <p:ext uri="{BB962C8B-B14F-4D97-AF65-F5344CB8AC3E}">
        <p14:creationId xmlns:p14="http://schemas.microsoft.com/office/powerpoint/2010/main" val="311909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8182-C85D-6840-8651-525E7DA7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367BB-8F3B-F649-B730-0AEF40E8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happens if you send a someone huge number of SYN packets?</a:t>
            </a:r>
          </a:p>
        </p:txBody>
      </p:sp>
    </p:spTree>
    <p:extLst>
      <p:ext uri="{BB962C8B-B14F-4D97-AF65-F5344CB8AC3E}">
        <p14:creationId xmlns:p14="http://schemas.microsoft.com/office/powerpoint/2010/main" val="7308451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EE64-7256-C14D-A0AD-F95AF49B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hacky solution:  SYN cookies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5C428-C93E-194A-9236-8D5F174C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666411" cy="4957351"/>
          </a:xfrm>
        </p:spPr>
        <p:txBody>
          <a:bodyPr>
            <a:normAutofit fontScale="92500"/>
          </a:bodyPr>
          <a:lstStyle/>
          <a:p>
            <a:r>
              <a:rPr lang="en-US" dirty="0"/>
              <a:t>Don’t allocate TCB on first SYN</a:t>
            </a:r>
          </a:p>
          <a:p>
            <a:r>
              <a:rPr lang="en-US" dirty="0"/>
              <a:t>Encode some state inside the initial sequence number that goes back to the client (in the SYN+ACK)</a:t>
            </a:r>
          </a:p>
          <a:p>
            <a:r>
              <a:rPr lang="en-US" dirty="0"/>
              <a:t>What gets encoded?</a:t>
            </a:r>
          </a:p>
          <a:p>
            <a:pPr lvl="1"/>
            <a:r>
              <a:rPr lang="en-US" dirty="0"/>
              <a:t>Coarse timestamp</a:t>
            </a:r>
          </a:p>
          <a:p>
            <a:pPr lvl="1"/>
            <a:r>
              <a:rPr lang="en-US" dirty="0"/>
              <a:t>Hash of connection IP/port</a:t>
            </a:r>
          </a:p>
          <a:p>
            <a:pPr lvl="1"/>
            <a:r>
              <a:rPr lang="en-US" dirty="0"/>
              <a:t>Other stuff (implementation dependent)</a:t>
            </a:r>
          </a:p>
          <a:p>
            <a:r>
              <a:rPr lang="en-US" dirty="0"/>
              <a:t>Better ideas?</a:t>
            </a:r>
          </a:p>
        </p:txBody>
      </p:sp>
      <p:pic>
        <p:nvPicPr>
          <p:cNvPr id="4" name="Picture 3" descr="05x06.eps">
            <a:extLst>
              <a:ext uri="{FF2B5EF4-FFF2-40B4-BE49-F238E27FC236}">
                <a16:creationId xmlns:a16="http://schemas.microsoft.com/office/drawing/2014/main" id="{F32F707B-5D80-624A-9291-CA7BA1F0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38" y="2124260"/>
            <a:ext cx="4228231" cy="280398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181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Sending data over TCP</a:t>
            </a:r>
          </a:p>
        </p:txBody>
      </p:sp>
    </p:spTree>
    <p:extLst>
      <p:ext uri="{BB962C8B-B14F-4D97-AF65-F5344CB8AC3E}">
        <p14:creationId xmlns:p14="http://schemas.microsoft.com/office/powerpoint/2010/main" val="14111001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Termination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 bit says no more data to send</a:t>
            </a:r>
          </a:p>
          <a:p>
            <a:pPr lvl="1"/>
            <a:r>
              <a:rPr lang="en-US" dirty="0"/>
              <a:t>Caused by close or shutdown</a:t>
            </a:r>
          </a:p>
          <a:p>
            <a:pPr lvl="1"/>
            <a:r>
              <a:rPr lang="en-US" dirty="0"/>
              <a:t>Both sides must send FIN to close a connection</a:t>
            </a:r>
          </a:p>
          <a:p>
            <a:r>
              <a:rPr lang="en-US" dirty="0"/>
              <a:t>Typical close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49077" y="3178003"/>
            <a:ext cx="4951578" cy="3329164"/>
            <a:chOff x="1419777" y="1192580"/>
            <a:chExt cx="5390525" cy="3798309"/>
          </a:xfrm>
        </p:grpSpPr>
        <p:cxnSp>
          <p:nvCxnSpPr>
            <p:cNvPr id="5" name="Straight Arrow Connector 4"/>
            <p:cNvCxnSpPr/>
            <p:nvPr/>
          </p:nvCxnSpPr>
          <p:spPr>
            <a:xfrm rot="5400000">
              <a:off x="1211193" y="3178625"/>
              <a:ext cx="3622939" cy="158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>
              <a:off x="3392836" y="3177434"/>
              <a:ext cx="3623733" cy="3177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023456" y="1520350"/>
              <a:ext cx="2181248" cy="5010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3023458" y="2021398"/>
              <a:ext cx="2181245" cy="3935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3021868" y="2915994"/>
              <a:ext cx="2181245" cy="3935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021865" y="3309542"/>
              <a:ext cx="2181248" cy="5010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840763">
              <a:off x="3758421" y="1384797"/>
              <a:ext cx="707456" cy="3903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FIN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840763">
              <a:off x="3714946" y="3615416"/>
              <a:ext cx="794404" cy="3903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ACK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0810287">
              <a:off x="3710958" y="2719126"/>
              <a:ext cx="742565" cy="3903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FIN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20810287">
              <a:off x="3646079" y="1822836"/>
              <a:ext cx="874161" cy="3903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ACK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4028" y="1192580"/>
              <a:ext cx="733244" cy="6635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venir Book" panose="02000503020000020003" pitchFamily="2" charset="0"/>
                </a:rPr>
                <a:t>Close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06291" y="2546662"/>
              <a:ext cx="733244" cy="6635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venir Book" panose="02000503020000020003" pitchFamily="2" charset="0"/>
                </a:rPr>
                <a:t>Close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19777" y="1454584"/>
              <a:ext cx="1551974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FIN_WAIT_1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67585" y="1892199"/>
              <a:ext cx="1542717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CLOSE_WAIT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9777" y="2329813"/>
              <a:ext cx="1493090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FIN_WAIT_2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60149" y="2815770"/>
              <a:ext cx="1397558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LAST_ACK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19778" y="3150801"/>
              <a:ext cx="1488018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TIME_WAIT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63397" y="4317452"/>
              <a:ext cx="1149472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CLOSED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7585" y="3688172"/>
              <a:ext cx="1114650" cy="3511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CLOSED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838545" y="2391790"/>
              <a:ext cx="344038" cy="39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…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2355691" y="3589453"/>
              <a:ext cx="792404" cy="663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2MSL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0F2A-387E-EA49-A3FA-2CCCEE88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64E1-026E-5444-8D70-3EB500E5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Light overview of the transport layer and TCP</a:t>
            </a:r>
          </a:p>
          <a:p>
            <a:pPr lvl="1"/>
            <a:r>
              <a:rPr lang="en-US" dirty="0"/>
              <a:t>Why we need TCP</a:t>
            </a:r>
          </a:p>
          <a:p>
            <a:pPr lvl="1"/>
            <a:r>
              <a:rPr lang="en-US" dirty="0"/>
              <a:t>What components are involved</a:t>
            </a:r>
          </a:p>
          <a:p>
            <a:pPr lvl="1"/>
            <a:r>
              <a:rPr lang="en-US" dirty="0"/>
              <a:t>What you will do in the project</a:t>
            </a:r>
          </a:p>
        </p:txBody>
      </p:sp>
    </p:spTree>
    <p:extLst>
      <p:ext uri="{BB962C8B-B14F-4D97-AF65-F5344CB8AC3E}">
        <p14:creationId xmlns:p14="http://schemas.microsoft.com/office/powerpoint/2010/main" val="2819171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27E6-AB38-F348-AE2F-FA415EA3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IPv4 Header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0D7BE-E6EC-E04E-BB0A-051F1877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60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99025-242A-E340-82DA-AEBC3203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98600"/>
            <a:ext cx="9144000" cy="41703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B8C3B5-2FFB-FA4A-AFBD-26AF618CEAF1}"/>
              </a:ext>
            </a:extLst>
          </p:cNvPr>
          <p:cNvSpPr/>
          <p:nvPr/>
        </p:nvSpPr>
        <p:spPr>
          <a:xfrm>
            <a:off x="1524001" y="5948363"/>
            <a:ext cx="9144000" cy="773115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Defined by RFC 791</a:t>
            </a:r>
          </a:p>
          <a:p>
            <a:pPr algn="ctr"/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RFC (Request for Comment): defines network standard</a:t>
            </a:r>
          </a:p>
        </p:txBody>
      </p:sp>
    </p:spTree>
    <p:extLst>
      <p:ext uri="{BB962C8B-B14F-4D97-AF65-F5344CB8AC3E}">
        <p14:creationId xmlns:p14="http://schemas.microsoft.com/office/powerpoint/2010/main" val="33065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5615" y="4527395"/>
            <a:ext cx="10972800" cy="1705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Transport layer:  the story so far</a:t>
            </a:r>
          </a:p>
          <a:p>
            <a:pPr lvl="1"/>
            <a:r>
              <a:rPr lang="en-US" sz="2400" dirty="0"/>
              <a:t>Provides support for different applications via </a:t>
            </a:r>
            <a:r>
              <a:rPr lang="en-US" sz="2400" dirty="0">
                <a:solidFill>
                  <a:srgbClr val="FFC000"/>
                </a:solidFill>
              </a:rPr>
              <a:t>ports</a:t>
            </a:r>
          </a:p>
          <a:p>
            <a:pPr lvl="1"/>
            <a:r>
              <a:rPr lang="en-US" sz="2400" dirty="0"/>
              <a:t>OS provides interface to applications via </a:t>
            </a:r>
            <a:r>
              <a:rPr lang="en-US" sz="2400" dirty="0">
                <a:solidFill>
                  <a:srgbClr val="FFC000"/>
                </a:solidFill>
              </a:rPr>
              <a:t>sockets</a:t>
            </a:r>
          </a:p>
          <a:p>
            <a:pPr marL="457200" lvl="1" indent="0">
              <a:buNone/>
            </a:pP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3" descr="trans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40" y="279245"/>
            <a:ext cx="5326919" cy="410272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A79368-548F-02C7-62F8-ACCC79DC2851}"/>
              </a:ext>
            </a:extLst>
          </p:cNvPr>
          <p:cNvSpPr/>
          <p:nvPr/>
        </p:nvSpPr>
        <p:spPr>
          <a:xfrm>
            <a:off x="1097734" y="5952811"/>
            <a:ext cx="9996531" cy="62594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For now:  transport layer is part of OS, service provided to apps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F0E4-A481-E142-9A71-1567CB18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headers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005A6B-C243-854E-AB46-7FE2BED2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3" y="1896045"/>
            <a:ext cx="5663858" cy="272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AABC5D-D504-5447-8214-8AC19F86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9" y="1896045"/>
            <a:ext cx="5879781" cy="15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62739-7BB3-9E43-B53C-9C707B8D7B1B}"/>
              </a:ext>
            </a:extLst>
          </p:cNvPr>
          <p:cNvSpPr txBox="1"/>
          <p:nvPr/>
        </p:nvSpPr>
        <p:spPr>
          <a:xfrm>
            <a:off x="2464903" y="137282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UDP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F58AE-BB65-CF45-ABB3-3B1317793A8B}"/>
              </a:ext>
            </a:extLst>
          </p:cNvPr>
          <p:cNvSpPr txBox="1"/>
          <p:nvPr/>
        </p:nvSpPr>
        <p:spPr>
          <a:xfrm>
            <a:off x="8691644" y="137282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TCP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97AE2D-A467-7CBA-1FCD-EBFA098C6B39}"/>
              </a:ext>
            </a:extLst>
          </p:cNvPr>
          <p:cNvSpPr/>
          <p:nvPr/>
        </p:nvSpPr>
        <p:spPr>
          <a:xfrm>
            <a:off x="2571906" y="5302838"/>
            <a:ext cx="6946013" cy="114300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Port numbers are part of these headers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OS uses these to map to sockets</a:t>
            </a:r>
          </a:p>
        </p:txBody>
      </p:sp>
    </p:spTree>
    <p:extLst>
      <p:ext uri="{BB962C8B-B14F-4D97-AF65-F5344CB8AC3E}">
        <p14:creationId xmlns:p14="http://schemas.microsoft.com/office/powerpoint/2010/main" val="38304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6767E-FDDE-4986-E7F4-A74D49725363}"/>
              </a:ext>
            </a:extLst>
          </p:cNvPr>
          <p:cNvSpPr txBox="1"/>
          <p:nvPr/>
        </p:nvSpPr>
        <p:spPr>
          <a:xfrm>
            <a:off x="356840" y="356839"/>
            <a:ext cx="632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Motivation:  sending a big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481B9-6AEB-75E1-B4E7-8E9C1F7AFCD9}"/>
              </a:ext>
            </a:extLst>
          </p:cNvPr>
          <p:cNvSpPr txBox="1"/>
          <p:nvPr/>
        </p:nvSpPr>
        <p:spPr>
          <a:xfrm>
            <a:off x="2409859" y="2244098"/>
            <a:ext cx="650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$ cp ~/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dir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/all-my-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~/some-other-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dir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2A09D-472B-AE5F-C92F-59317CDD6799}"/>
              </a:ext>
            </a:extLst>
          </p:cNvPr>
          <p:cNvSpPr txBox="1"/>
          <p:nvPr/>
        </p:nvSpPr>
        <p:spPr>
          <a:xfrm>
            <a:off x="4724" y="1578084"/>
            <a:ext cx="3516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problem</a:t>
            </a:r>
            <a:r>
              <a:rPr lang="en-US" sz="2000" u="sng" dirty="0">
                <a:latin typeface="Avenir Book" charset="0"/>
                <a:ea typeface="Avenir Book" charset="0"/>
                <a:cs typeface="Avenir Book" charset="0"/>
              </a:rPr>
              <a:t>, in pseudocode: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F51EBE-5DCF-37AF-2E07-73EA0A2341AC}"/>
              </a:ext>
            </a:extLst>
          </p:cNvPr>
          <p:cNvSpPr/>
          <p:nvPr/>
        </p:nvSpPr>
        <p:spPr>
          <a:xfrm>
            <a:off x="1311496" y="5321826"/>
            <a:ext cx="9569007" cy="70254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What are some challenges with implementing the network part?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D96E1-6042-6363-1060-281CE8F4F40F}"/>
              </a:ext>
            </a:extLst>
          </p:cNvPr>
          <p:cNvSpPr txBox="1"/>
          <p:nvPr/>
        </p:nvSpPr>
        <p:spPr>
          <a:xfrm>
            <a:off x="1781076" y="3759292"/>
            <a:ext cx="8629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scp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~/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dir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/all-my-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files.zip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1.2.3.4:/some-other-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dir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44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lue_Line">
  <a:themeElements>
    <a:clrScheme name="Line">
      <a:dk1>
        <a:srgbClr val="000000"/>
      </a:dk1>
      <a:lt1>
        <a:srgbClr val="FFFFFF"/>
      </a:lt1>
      <a:dk2>
        <a:srgbClr val="283138"/>
      </a:dk2>
      <a:lt2>
        <a:srgbClr val="FECB32"/>
      </a:lt2>
      <a:accent1>
        <a:srgbClr val="20A6F4"/>
      </a:accent1>
      <a:accent2>
        <a:srgbClr val="FECB32"/>
      </a:accent2>
      <a:accent3>
        <a:srgbClr val="651266"/>
      </a:accent3>
      <a:accent4>
        <a:srgbClr val="C9001F"/>
      </a:accent4>
      <a:accent5>
        <a:srgbClr val="F4A582"/>
      </a:accent5>
      <a:accent6>
        <a:srgbClr val="5F6877"/>
      </a:accent6>
      <a:hlink>
        <a:srgbClr val="20A6F4"/>
      </a:hlink>
      <a:folHlink>
        <a:srgbClr val="20A6F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demarinis-defense-init-latest</Template>
  <TotalTime>54858</TotalTime>
  <Words>2399</Words>
  <Application>Microsoft Macintosh PowerPoint</Application>
  <PresentationFormat>Widescreen</PresentationFormat>
  <Paragraphs>453</Paragraphs>
  <Slides>60</Slides>
  <Notes>21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Avenir Book</vt:lpstr>
      <vt:lpstr>Calibri</vt:lpstr>
      <vt:lpstr>Consolas</vt:lpstr>
      <vt:lpstr>Impact</vt:lpstr>
      <vt:lpstr>Symbol</vt:lpstr>
      <vt:lpstr>Verdana</vt:lpstr>
      <vt:lpstr>Blue_Line</vt:lpstr>
      <vt:lpstr>CSCI-1680 Transport Layer I </vt:lpstr>
      <vt:lpstr>Administrivia</vt:lpstr>
      <vt:lpstr>Administrivia</vt:lpstr>
      <vt:lpstr>Administrivia</vt:lpstr>
      <vt:lpstr>Warmup</vt:lpstr>
      <vt:lpstr>Today</vt:lpstr>
      <vt:lpstr>PowerPoint Presentation</vt:lpstr>
      <vt:lpstr>The headers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Problem:  Reliability</vt:lpstr>
      <vt:lpstr>PowerPoint Presentation</vt:lpstr>
      <vt:lpstr>PowerPoint Presentation</vt:lpstr>
      <vt:lpstr>PowerPoint Presentation</vt:lpstr>
      <vt:lpstr>Transport Layer Reliability</vt:lpstr>
      <vt:lpstr>Extra Difficulties (cont.)</vt:lpstr>
      <vt:lpstr>PowerPoint Presentation</vt:lpstr>
      <vt:lpstr>PowerPoint Presentation</vt:lpstr>
      <vt:lpstr>TCP – Transmission Control Protocol</vt:lpstr>
      <vt:lpstr>TCP:  Key features</vt:lpstr>
      <vt:lpstr>TCP:  Key features</vt:lpstr>
      <vt:lpstr>From Lec 2: OSI Model</vt:lpstr>
      <vt:lpstr>From Lec 2: OSI Model</vt:lpstr>
      <vt:lpstr>Why not provide X on the network layer?</vt:lpstr>
      <vt:lpstr>End-to-end argument</vt:lpstr>
      <vt:lpstr>TCP Header</vt:lpstr>
      <vt:lpstr>Important Header Fields</vt:lpstr>
      <vt:lpstr>Important Header Fields:  Flags</vt:lpstr>
      <vt:lpstr>Important Header Fields:  Flags</vt:lpstr>
      <vt:lpstr>Less important header fields</vt:lpstr>
      <vt:lpstr>TCP Standards:  The Many RFCs</vt:lpstr>
      <vt:lpstr>TCP Standards:  The Many RFCs</vt:lpstr>
      <vt:lpstr>TCP Standards:  The Many RFCs</vt:lpstr>
      <vt:lpstr>TCP Standards:  The Many RFCs</vt:lpstr>
      <vt:lpstr>TCP Standards:  The Many RFCs</vt:lpstr>
      <vt:lpstr>TCP Standards:  The Many RFCs</vt:lpstr>
      <vt:lpstr>TCP Standards:  The Many RFCs</vt:lpstr>
      <vt:lpstr>PowerPoint Presentation</vt:lpstr>
      <vt:lpstr>Establishing a Connection</vt:lpstr>
      <vt:lpstr>Establishing a Connection</vt:lpstr>
      <vt:lpstr>Summary of TCP States</vt:lpstr>
      <vt:lpstr>TCP State Diagram</vt:lpstr>
      <vt:lpstr>Sequence numbers</vt:lpstr>
      <vt:lpstr>Relative Sequence Numbering</vt:lpstr>
      <vt:lpstr>PowerPoint Presentation</vt:lpstr>
      <vt:lpstr>Netstat</vt:lpstr>
      <vt:lpstr>Keeping state:  the TCB</vt:lpstr>
      <vt:lpstr>Recall:   the socket table</vt:lpstr>
      <vt:lpstr>PowerPoint Presentation</vt:lpstr>
      <vt:lpstr>PowerPoint Presentation</vt:lpstr>
      <vt:lpstr>PowerPoint Presentation</vt:lpstr>
      <vt:lpstr>SYN flooding</vt:lpstr>
      <vt:lpstr>A hacky solution:  SYN cookies</vt:lpstr>
      <vt:lpstr>Next class</vt:lpstr>
      <vt:lpstr>Connection Termination</vt:lpstr>
      <vt:lpstr>The IPv4 Header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97</cp:revision>
  <dcterms:created xsi:type="dcterms:W3CDTF">2011-03-12T01:38:43Z</dcterms:created>
  <dcterms:modified xsi:type="dcterms:W3CDTF">2024-10-17T12:45:29Z</dcterms:modified>
</cp:coreProperties>
</file>