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7"/>
  </p:notesMasterIdLst>
  <p:sldIdLst>
    <p:sldId id="256" r:id="rId2"/>
    <p:sldId id="373" r:id="rId3"/>
    <p:sldId id="836" r:id="rId4"/>
    <p:sldId id="375" r:id="rId5"/>
    <p:sldId id="437" r:id="rId6"/>
    <p:sldId id="522" r:id="rId7"/>
    <p:sldId id="837" r:id="rId8"/>
    <p:sldId id="374" r:id="rId9"/>
    <p:sldId id="548" r:id="rId10"/>
    <p:sldId id="549" r:id="rId11"/>
    <p:sldId id="397" r:id="rId12"/>
    <p:sldId id="305" r:id="rId13"/>
    <p:sldId id="838" r:id="rId14"/>
    <p:sldId id="840" r:id="rId15"/>
    <p:sldId id="839" r:id="rId16"/>
    <p:sldId id="381" r:id="rId17"/>
    <p:sldId id="528" r:id="rId18"/>
    <p:sldId id="841" r:id="rId19"/>
    <p:sldId id="378" r:id="rId20"/>
    <p:sldId id="842" r:id="rId21"/>
    <p:sldId id="843" r:id="rId22"/>
    <p:sldId id="915" r:id="rId23"/>
    <p:sldId id="520" r:id="rId24"/>
    <p:sldId id="844" r:id="rId25"/>
    <p:sldId id="521" r:id="rId26"/>
    <p:sldId id="379" r:id="rId27"/>
    <p:sldId id="845" r:id="rId28"/>
    <p:sldId id="916" r:id="rId29"/>
    <p:sldId id="917" r:id="rId30"/>
    <p:sldId id="398" r:id="rId31"/>
    <p:sldId id="399" r:id="rId32"/>
    <p:sldId id="401" r:id="rId33"/>
    <p:sldId id="530" r:id="rId34"/>
    <p:sldId id="531" r:id="rId35"/>
    <p:sldId id="317" r:id="rId36"/>
    <p:sldId id="533" r:id="rId37"/>
    <p:sldId id="534" r:id="rId38"/>
    <p:sldId id="535" r:id="rId39"/>
    <p:sldId id="382" r:id="rId40"/>
    <p:sldId id="385" r:id="rId41"/>
    <p:sldId id="384" r:id="rId42"/>
    <p:sldId id="536" r:id="rId43"/>
    <p:sldId id="537" r:id="rId44"/>
    <p:sldId id="320" r:id="rId45"/>
    <p:sldId id="538" r:id="rId46"/>
    <p:sldId id="539" r:id="rId47"/>
    <p:sldId id="395" r:id="rId48"/>
    <p:sldId id="540" r:id="rId49"/>
    <p:sldId id="541" r:id="rId50"/>
    <p:sldId id="542" r:id="rId51"/>
    <p:sldId id="543" r:id="rId52"/>
    <p:sldId id="544" r:id="rId53"/>
    <p:sldId id="545" r:id="rId54"/>
    <p:sldId id="388" r:id="rId55"/>
    <p:sldId id="546" r:id="rId56"/>
    <p:sldId id="547" r:id="rId57"/>
    <p:sldId id="392" r:id="rId58"/>
    <p:sldId id="393" r:id="rId59"/>
    <p:sldId id="326" r:id="rId60"/>
    <p:sldId id="394" r:id="rId61"/>
    <p:sldId id="519" r:id="rId62"/>
    <p:sldId id="313" r:id="rId63"/>
    <p:sldId id="831" r:id="rId64"/>
    <p:sldId id="832" r:id="rId65"/>
    <p:sldId id="833" r:id="rId66"/>
    <p:sldId id="830" r:id="rId67"/>
    <p:sldId id="377" r:id="rId68"/>
    <p:sldId id="834" r:id="rId69"/>
    <p:sldId id="919" r:id="rId70"/>
    <p:sldId id="918" r:id="rId71"/>
    <p:sldId id="523" r:id="rId72"/>
    <p:sldId id="524" r:id="rId73"/>
    <p:sldId id="327" r:id="rId74"/>
    <p:sldId id="525" r:id="rId75"/>
    <p:sldId id="52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21A6F5"/>
    <a:srgbClr val="FFCC33"/>
    <a:srgbClr val="283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3" autoAdjust="0"/>
    <p:restoredTop sz="87705" autoAdjust="0"/>
  </p:normalViewPr>
  <p:slideViewPr>
    <p:cSldViewPr snapToGrid="0" snapToObjects="1">
      <p:cViewPr varScale="1">
        <p:scale>
          <a:sx n="51" d="100"/>
          <a:sy n="51" d="100"/>
        </p:scale>
        <p:origin x="200" y="139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11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0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implement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0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implement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Listening sockets won’t use all of the TCB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2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Listening sockets won’t use all of the TCB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3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Listening sockets won’t use all of the TCB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Listening sockets won’t use all of the TCB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5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Listening sockets won’t use all of the TCB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3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Congestion control is all about modeling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6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2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38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8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19" y="59690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8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2" y="596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6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2" y="59690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2" y="596900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90" y="59690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4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" y="76200"/>
            <a:ext cx="1175657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" y="1600203"/>
            <a:ext cx="11756571" cy="4525963"/>
          </a:xfrm>
        </p:spPr>
        <p:txBody>
          <a:bodyPr>
            <a:normAutofit/>
          </a:bodyPr>
          <a:lstStyle>
            <a:lvl1pPr>
              <a:defRPr sz="28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4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0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8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8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4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0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8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8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46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8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3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0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defTabSz="91437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27yiITOvU" TargetMode="External"/><Relationship Id="rId2" Type="http://schemas.openxmlformats.org/officeDocument/2006/relationships/hyperlink" Target="https://www.youtube.com/watch?v=zY3Sxvj8kZA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CSCI-1680</a:t>
            </a:r>
            <a:br>
              <a:rPr lang="en-US" dirty="0"/>
            </a:br>
            <a:r>
              <a:rPr lang="en-US" dirty="0"/>
              <a:t>Transport Layer II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Data over TCP:  Flow Control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</a:t>
            </a:r>
            <a:r>
              <a:rPr lang="en-US" dirty="0" err="1"/>
              <a:t>DeMarinis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5698" y="6550224"/>
            <a:ext cx="6737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Based partly on lecture notes by Rodrigo Fonseca, David </a:t>
            </a:r>
            <a:r>
              <a:rPr lang="en-US" sz="1400" dirty="0" err="1"/>
              <a:t>Mazières</a:t>
            </a:r>
            <a:r>
              <a:rPr lang="en-US" sz="1400" dirty="0"/>
              <a:t>, Phil Levis, John </a:t>
            </a:r>
            <a:r>
              <a:rPr lang="en-US" sz="1400" dirty="0" err="1"/>
              <a:t>Jannotti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2B-089F-EF49-8058-B30DCA8B6A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55517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to pick the initial sequence number?</a:t>
            </a:r>
          </a:p>
          <a:p>
            <a:r>
              <a:rPr lang="en-US" sz="2800" dirty="0"/>
              <a:t>Protocols based on </a:t>
            </a:r>
            <a:r>
              <a:rPr lang="en-US" sz="2800" i="1" u="sng" dirty="0"/>
              <a:t>relative</a:t>
            </a:r>
            <a:r>
              <a:rPr lang="en-US" sz="2800" dirty="0"/>
              <a:t> seq. numbers based on starting value</a:t>
            </a:r>
          </a:p>
          <a:p>
            <a:r>
              <a:rPr lang="en-US" sz="2800" dirty="0"/>
              <a:t>Why not start at 0?  </a:t>
            </a:r>
          </a:p>
          <a:p>
            <a:pPr marL="0" indent="0">
              <a:buNone/>
            </a:pPr>
            <a:r>
              <a:rPr lang="en-US" sz="2800" dirty="0"/>
              <a:t>         </a:t>
            </a:r>
            <a:r>
              <a:rPr lang="en-US" sz="2800" dirty="0">
                <a:solidFill>
                  <a:srgbClr val="FFCC33"/>
                </a:solidFill>
              </a:rPr>
              <a:t>=&gt; Someone might guess the value!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B3F4A6-2905-CBC8-694F-41D00118B7D6}"/>
              </a:ext>
            </a:extLst>
          </p:cNvPr>
          <p:cNvSpPr/>
          <p:nvPr/>
        </p:nvSpPr>
        <p:spPr>
          <a:xfrm>
            <a:off x="547607" y="4849268"/>
            <a:ext cx="11096785" cy="1453561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=&gt; RFC9293, Sec 3.4.1: Procedure for picking ISN, based on timer and cryptographic hash</a:t>
            </a:r>
          </a:p>
          <a:p>
            <a:pPr marL="457188" lvl="1" indent="0">
              <a:buNone/>
            </a:pPr>
            <a:r>
              <a:rPr lang="en-US" dirty="0">
                <a:solidFill>
                  <a:srgbClr val="FFCC33"/>
                </a:solidFill>
              </a:rPr>
              <a:t>=&gt; For project, just pick a random integer :)</a:t>
            </a:r>
            <a:endParaRPr lang="en-US" dirty="0">
              <a:solidFill>
                <a:srgbClr val="FFCC33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solidFill>
                <a:srgbClr val="FFC00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DAF7-70FA-1F71-A531-0F530E15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Sequence Numbering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48178-EF40-43B1-75F2-B52BDAD0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5" y="2160127"/>
            <a:ext cx="11910710" cy="30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7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– Transmission Control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07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TCP:  a “reliable, connection-oriented, </a:t>
            </a:r>
            <a:br>
              <a:rPr lang="en-US" i="1" dirty="0"/>
            </a:br>
            <a:r>
              <a:rPr lang="en-US" i="1" dirty="0"/>
              <a:t>full duplex ordered byte stream”</a:t>
            </a:r>
          </a:p>
        </p:txBody>
      </p:sp>
      <p:pic>
        <p:nvPicPr>
          <p:cNvPr id="4" name="Picture 3" descr="05x0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682" y="1244901"/>
            <a:ext cx="4519696" cy="270056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99C0-0EFF-C274-2752-407CAFBF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state machine</a:t>
            </a:r>
          </a:p>
        </p:txBody>
      </p:sp>
    </p:spTree>
    <p:extLst>
      <p:ext uri="{BB962C8B-B14F-4D97-AF65-F5344CB8AC3E}">
        <p14:creationId xmlns:p14="http://schemas.microsoft.com/office/powerpoint/2010/main" val="118703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99C0-0EFF-C274-2752-407CAFBF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D7D7-3C69-1372-0BC1-4A0269F9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4" y="1387552"/>
            <a:ext cx="1175657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connection has a </a:t>
            </a:r>
            <a:r>
              <a:rPr lang="en-US" i="1" u="sng" dirty="0"/>
              <a:t>state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=&gt; Each state has different behavior</a:t>
            </a:r>
          </a:p>
          <a:p>
            <a:pPr marL="0" indent="0">
              <a:buNone/>
            </a:pPr>
            <a:r>
              <a:rPr lang="en-US" dirty="0"/>
              <a:t> =&gt; Certain packet events cause </a:t>
            </a:r>
            <a:r>
              <a:rPr lang="en-US" i="1" dirty="0"/>
              <a:t>transitions</a:t>
            </a:r>
            <a:r>
              <a:rPr lang="en-US" dirty="0"/>
              <a:t> between state</a:t>
            </a:r>
          </a:p>
        </p:txBody>
      </p:sp>
    </p:spTree>
    <p:extLst>
      <p:ext uri="{BB962C8B-B14F-4D97-AF65-F5344CB8AC3E}">
        <p14:creationId xmlns:p14="http://schemas.microsoft.com/office/powerpoint/2010/main" val="286774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99C0-0EFF-C274-2752-407CAFBF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D7D7-3C69-1372-0BC1-4A0269F9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4" y="1387552"/>
            <a:ext cx="1175657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connection has a </a:t>
            </a:r>
            <a:r>
              <a:rPr lang="en-US" i="1" u="sng" dirty="0"/>
              <a:t>state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=&gt; Each state has different behavior</a:t>
            </a:r>
          </a:p>
          <a:p>
            <a:pPr marL="0" indent="0">
              <a:buNone/>
            </a:pPr>
            <a:r>
              <a:rPr lang="en-US" dirty="0"/>
              <a:t> =&gt; Certain packet events cause </a:t>
            </a:r>
            <a:r>
              <a:rPr lang="en-US" i="1" dirty="0"/>
              <a:t>transitions</a:t>
            </a:r>
            <a:r>
              <a:rPr lang="en-US" dirty="0"/>
              <a:t> between states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D65972-FB02-C63A-2899-C713708C0658}"/>
              </a:ext>
            </a:extLst>
          </p:cNvPr>
          <p:cNvSpPr/>
          <p:nvPr/>
        </p:nvSpPr>
        <p:spPr>
          <a:xfrm>
            <a:off x="2317886" y="4971684"/>
            <a:ext cx="7538806" cy="611419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State machines:  a common way to model systems!</a:t>
            </a:r>
          </a:p>
        </p:txBody>
      </p:sp>
    </p:spTree>
    <p:extLst>
      <p:ext uri="{BB962C8B-B14F-4D97-AF65-F5344CB8AC3E}">
        <p14:creationId xmlns:p14="http://schemas.microsoft.com/office/powerpoint/2010/main" val="31268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B657-370C-094E-964F-B7A3E4D5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TCP State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58369-88B9-6946-8061-D36D22908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3575"/>
          <a:stretch/>
        </p:blipFill>
        <p:spPr>
          <a:xfrm>
            <a:off x="1718643" y="389021"/>
            <a:ext cx="8754714" cy="6392779"/>
          </a:xfrm>
        </p:spPr>
      </p:pic>
    </p:spTree>
    <p:extLst>
      <p:ext uri="{BB962C8B-B14F-4D97-AF65-F5344CB8AC3E}">
        <p14:creationId xmlns:p14="http://schemas.microsoft.com/office/powerpoint/2010/main" val="148588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C9DD97-00F0-47D7-897B-53B9EF3F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575"/>
          <a:stretch/>
        </p:blipFill>
        <p:spPr>
          <a:xfrm>
            <a:off x="1718643" y="389021"/>
            <a:ext cx="8754714" cy="639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B798EF-67CB-F7CB-F787-1FED2288E6BA}"/>
              </a:ext>
            </a:extLst>
          </p:cNvPr>
          <p:cNvSpPr/>
          <p:nvPr/>
        </p:nvSpPr>
        <p:spPr>
          <a:xfrm>
            <a:off x="1358537" y="2899954"/>
            <a:ext cx="8908869" cy="3881846"/>
          </a:xfrm>
          <a:prstGeom prst="rect">
            <a:avLst/>
          </a:prstGeom>
          <a:solidFill>
            <a:srgbClr val="283137">
              <a:alpha val="7932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4D81E-BF9B-89BB-6CD6-43D13E299B90}"/>
              </a:ext>
            </a:extLst>
          </p:cNvPr>
          <p:cNvSpPr txBox="1"/>
          <p:nvPr/>
        </p:nvSpPr>
        <p:spPr>
          <a:xfrm>
            <a:off x="254941" y="76200"/>
            <a:ext cx="367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Avenir Book" charset="0"/>
                <a:ea typeface="Avenir Book" charset="0"/>
                <a:cs typeface="Avenir Book" charset="0"/>
              </a:rPr>
              <a:t>We are now here</a:t>
            </a:r>
          </a:p>
        </p:txBody>
      </p:sp>
    </p:spTree>
    <p:extLst>
      <p:ext uri="{BB962C8B-B14F-4D97-AF65-F5344CB8AC3E}">
        <p14:creationId xmlns:p14="http://schemas.microsoft.com/office/powerpoint/2010/main" val="303912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D4FB7-2070-E5A4-BA38-888C6AFAFCBD}"/>
              </a:ext>
            </a:extLst>
          </p:cNvPr>
          <p:cNvSpPr txBox="1"/>
          <p:nvPr/>
        </p:nvSpPr>
        <p:spPr>
          <a:xfrm>
            <a:off x="2113065" y="2287361"/>
            <a:ext cx="7965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For each connection,  what data do we need to keep track of so far?</a:t>
            </a:r>
          </a:p>
          <a:p>
            <a:pPr algn="ctr"/>
            <a:endParaRPr lang="en-US" sz="2400" i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400" i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(i.e. what per-connection “state” is required?  </a:t>
            </a:r>
            <a:br>
              <a:rPr lang="en-US" sz="2400" i="1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 in the general sense, not just state machine’s state)</a:t>
            </a:r>
          </a:p>
        </p:txBody>
      </p:sp>
    </p:spTree>
    <p:extLst>
      <p:ext uri="{BB962C8B-B14F-4D97-AF65-F5344CB8AC3E}">
        <p14:creationId xmlns:p14="http://schemas.microsoft.com/office/powerpoint/2010/main" val="240922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768D-8A6F-A041-A599-831F08797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50" y="465978"/>
            <a:ext cx="113665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Per-connection state kept in </a:t>
            </a:r>
            <a:r>
              <a:rPr lang="en-US" sz="2800" u="sng" dirty="0"/>
              <a:t>Transmission Control Buffer (TCB)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026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6045-F5DB-0346-9124-53054614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DF6C-21BB-9446-B4F4-4CF09EF1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IP project grading:  happening now!  Sign up for a meeting if you haven’t already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CC33"/>
                </a:solidFill>
              </a:rPr>
              <a:t>TCP assignment:  out now—</a:t>
            </a:r>
            <a:r>
              <a:rPr lang="en-US" sz="3200" b="1" u="sng" dirty="0">
                <a:solidFill>
                  <a:srgbClr val="FFCC33"/>
                </a:solidFill>
              </a:rPr>
              <a:t>start early</a:t>
            </a:r>
            <a:r>
              <a:rPr lang="en-US" sz="3200" b="1" dirty="0">
                <a:solidFill>
                  <a:srgbClr val="FFCC33"/>
                </a:solidFill>
              </a:rPr>
              <a:t>!  </a:t>
            </a:r>
          </a:p>
          <a:p>
            <a:pPr lvl="1"/>
            <a:r>
              <a:rPr lang="en-US" sz="2800" dirty="0" err="1"/>
              <a:t>Gearup</a:t>
            </a:r>
            <a:r>
              <a:rPr lang="en-US" sz="2800" dirty="0"/>
              <a:t> I:  Thursday 10/4 6-8pm</a:t>
            </a:r>
          </a:p>
          <a:p>
            <a:pPr lvl="1"/>
            <a:r>
              <a:rPr lang="en-US" sz="2800" dirty="0"/>
              <a:t>Milestone 1:  schedule meeting on/before Friday, November 1</a:t>
            </a:r>
          </a:p>
          <a:p>
            <a:pPr marL="457188" lvl="1" indent="0">
              <a:buNone/>
            </a:pPr>
            <a:endParaRPr lang="en-US" sz="2800" dirty="0"/>
          </a:p>
          <a:p>
            <a:pPr marL="457188" lvl="1" indent="0">
              <a:buNone/>
            </a:pPr>
            <a:endParaRPr lang="en-US" sz="2800" dirty="0"/>
          </a:p>
          <a:p>
            <a:pPr marL="45718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62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768D-8A6F-A041-A599-831F08797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50" y="465978"/>
            <a:ext cx="113665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Per-connection state kept in </a:t>
            </a:r>
            <a:r>
              <a:rPr lang="en-US" sz="2800" u="sng" dirty="0"/>
              <a:t>Transmission Control Buffer (TCB)</a:t>
            </a:r>
          </a:p>
          <a:p>
            <a:r>
              <a:rPr lang="en-US" dirty="0"/>
              <a:t>e.g., Initial sequence numbers, connection state, send/</a:t>
            </a:r>
            <a:r>
              <a:rPr lang="en-US" dirty="0" err="1"/>
              <a:t>recv</a:t>
            </a:r>
            <a:r>
              <a:rPr lang="en-US" dirty="0"/>
              <a:t> buffers, status of </a:t>
            </a:r>
            <a:r>
              <a:rPr lang="en-US" dirty="0" err="1"/>
              <a:t>unACK’d</a:t>
            </a:r>
            <a:r>
              <a:rPr lang="en-US" dirty="0"/>
              <a:t> segments, …</a:t>
            </a:r>
          </a:p>
          <a:p>
            <a:r>
              <a:rPr lang="en-US" dirty="0"/>
              <a:t>Each endpoint (client, server) will have state for each connection</a:t>
            </a:r>
          </a:p>
          <a:p>
            <a:r>
              <a:rPr lang="en-US" sz="2800" dirty="0"/>
              <a:t>Think:  parts of socket struct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When to allocate?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3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83BBDEE-8390-029F-9707-64221C282CA5}"/>
              </a:ext>
            </a:extLst>
          </p:cNvPr>
          <p:cNvCxnSpPr>
            <a:cxnSpLocks/>
          </p:cNvCxnSpPr>
          <p:nvPr/>
        </p:nvCxnSpPr>
        <p:spPr>
          <a:xfrm>
            <a:off x="3035594" y="1558123"/>
            <a:ext cx="0" cy="4034603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18E0F3-2C74-7F21-1DC4-A8FAB0BC69D2}"/>
              </a:ext>
            </a:extLst>
          </p:cNvPr>
          <p:cNvCxnSpPr>
            <a:cxnSpLocks/>
          </p:cNvCxnSpPr>
          <p:nvPr/>
        </p:nvCxnSpPr>
        <p:spPr>
          <a:xfrm>
            <a:off x="9187725" y="1558123"/>
            <a:ext cx="0" cy="4034603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1ADFE4-F9B1-F974-AEED-D75F6ACA12F3}"/>
              </a:ext>
            </a:extLst>
          </p:cNvPr>
          <p:cNvCxnSpPr>
            <a:cxnSpLocks/>
          </p:cNvCxnSpPr>
          <p:nvPr/>
        </p:nvCxnSpPr>
        <p:spPr>
          <a:xfrm>
            <a:off x="3076207" y="2065588"/>
            <a:ext cx="6111518" cy="5106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38504B-4163-C7E8-EE1C-37DE06050C67}"/>
              </a:ext>
            </a:extLst>
          </p:cNvPr>
          <p:cNvCxnSpPr>
            <a:cxnSpLocks/>
          </p:cNvCxnSpPr>
          <p:nvPr/>
        </p:nvCxnSpPr>
        <p:spPr>
          <a:xfrm flipH="1">
            <a:off x="3035594" y="2991948"/>
            <a:ext cx="6152131" cy="365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611069-E74E-AED1-B20E-7C130C75F433}"/>
              </a:ext>
            </a:extLst>
          </p:cNvPr>
          <p:cNvSpPr txBox="1"/>
          <p:nvPr/>
        </p:nvSpPr>
        <p:spPr>
          <a:xfrm>
            <a:off x="3913651" y="1668557"/>
            <a:ext cx="4396017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SYN, SEQ: ___, ACK: ___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949653-851F-51DE-6663-167102F00CE1}"/>
              </a:ext>
            </a:extLst>
          </p:cNvPr>
          <p:cNvCxnSpPr>
            <a:cxnSpLocks/>
          </p:cNvCxnSpPr>
          <p:nvPr/>
        </p:nvCxnSpPr>
        <p:spPr>
          <a:xfrm>
            <a:off x="3076207" y="4476208"/>
            <a:ext cx="6195553" cy="1234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A3C213-B593-4C6A-E7DA-727E89A798EB}"/>
              </a:ext>
            </a:extLst>
          </p:cNvPr>
          <p:cNvSpPr txBox="1"/>
          <p:nvPr/>
        </p:nvSpPr>
        <p:spPr>
          <a:xfrm>
            <a:off x="3508787" y="2576225"/>
            <a:ext cx="4800881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SYN+ACK, SEQ: ___, ACK: 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CBF5A-6E65-2CBA-0C77-0C86F85AB7A4}"/>
              </a:ext>
            </a:extLst>
          </p:cNvPr>
          <p:cNvSpPr txBox="1"/>
          <p:nvPr/>
        </p:nvSpPr>
        <p:spPr>
          <a:xfrm>
            <a:off x="3979470" y="3997862"/>
            <a:ext cx="4396017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ACK, SEQ: ___, ACK: 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A2C3A-CCE8-4EE6-8782-C581908420FB}"/>
              </a:ext>
            </a:extLst>
          </p:cNvPr>
          <p:cNvSpPr txBox="1"/>
          <p:nvPr/>
        </p:nvSpPr>
        <p:spPr>
          <a:xfrm>
            <a:off x="2182296" y="768586"/>
            <a:ext cx="1988652" cy="79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Client</a:t>
            </a:r>
          </a:p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“Active” 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88D9A-91CA-4A1A-946F-7039BC5DA0A8}"/>
              </a:ext>
            </a:extLst>
          </p:cNvPr>
          <p:cNvSpPr txBox="1"/>
          <p:nvPr/>
        </p:nvSpPr>
        <p:spPr>
          <a:xfrm>
            <a:off x="8031788" y="731962"/>
            <a:ext cx="2119973" cy="79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Server</a:t>
            </a:r>
          </a:p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“Passive” side</a:t>
            </a:r>
          </a:p>
        </p:txBody>
      </p:sp>
    </p:spTree>
    <p:extLst>
      <p:ext uri="{BB962C8B-B14F-4D97-AF65-F5344CB8AC3E}">
        <p14:creationId xmlns:p14="http://schemas.microsoft.com/office/powerpoint/2010/main" val="314558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AD573C-BD7D-F5A3-260E-AC33A1C78B74}"/>
              </a:ext>
            </a:extLst>
          </p:cNvPr>
          <p:cNvSpPr txBox="1"/>
          <p:nvPr/>
        </p:nvSpPr>
        <p:spPr>
          <a:xfrm>
            <a:off x="5893567" y="5145692"/>
            <a:ext cx="624246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21A6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listenConn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err :=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net.Listen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tcp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”, “:5000”)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clientConn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err :=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listenConn.Accept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//go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handleClient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clientConn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0D0AB-AE63-C5CF-EA31-4A4E733C4639}"/>
              </a:ext>
            </a:extLst>
          </p:cNvPr>
          <p:cNvSpPr txBox="1"/>
          <p:nvPr/>
        </p:nvSpPr>
        <p:spPr>
          <a:xfrm>
            <a:off x="180934" y="5350553"/>
            <a:ext cx="51235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clientConn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:=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net.Dial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(“1.2.3.4:5000”)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 . 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34414D-8DAD-A38F-82B6-36BC622A9619}"/>
              </a:ext>
            </a:extLst>
          </p:cNvPr>
          <p:cNvCxnSpPr>
            <a:cxnSpLocks/>
          </p:cNvCxnSpPr>
          <p:nvPr/>
        </p:nvCxnSpPr>
        <p:spPr>
          <a:xfrm>
            <a:off x="3019934" y="999982"/>
            <a:ext cx="0" cy="4034603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2A6B19-C945-E9F9-BA67-6A26C2FEC7FC}"/>
              </a:ext>
            </a:extLst>
          </p:cNvPr>
          <p:cNvCxnSpPr>
            <a:cxnSpLocks/>
          </p:cNvCxnSpPr>
          <p:nvPr/>
        </p:nvCxnSpPr>
        <p:spPr>
          <a:xfrm>
            <a:off x="9172065" y="999982"/>
            <a:ext cx="0" cy="4034603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C3E572-E094-EC8B-E4E5-4596BB4C6881}"/>
              </a:ext>
            </a:extLst>
          </p:cNvPr>
          <p:cNvCxnSpPr>
            <a:cxnSpLocks/>
          </p:cNvCxnSpPr>
          <p:nvPr/>
        </p:nvCxnSpPr>
        <p:spPr>
          <a:xfrm>
            <a:off x="3060547" y="1507447"/>
            <a:ext cx="6111518" cy="5106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C8555E-486F-B79D-256F-8716EA6D5CA4}"/>
              </a:ext>
            </a:extLst>
          </p:cNvPr>
          <p:cNvCxnSpPr>
            <a:cxnSpLocks/>
          </p:cNvCxnSpPr>
          <p:nvPr/>
        </p:nvCxnSpPr>
        <p:spPr>
          <a:xfrm flipH="1">
            <a:off x="3019934" y="2433807"/>
            <a:ext cx="6152131" cy="365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7D8CA1-6CE6-AB05-14DD-5BA93131B49F}"/>
              </a:ext>
            </a:extLst>
          </p:cNvPr>
          <p:cNvSpPr txBox="1"/>
          <p:nvPr/>
        </p:nvSpPr>
        <p:spPr>
          <a:xfrm>
            <a:off x="3897991" y="1110416"/>
            <a:ext cx="4396017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SYN, SEQ: ___, ACK: ___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EC9D3B-D2A1-616C-64BB-585C688631FE}"/>
              </a:ext>
            </a:extLst>
          </p:cNvPr>
          <p:cNvCxnSpPr>
            <a:cxnSpLocks/>
          </p:cNvCxnSpPr>
          <p:nvPr/>
        </p:nvCxnSpPr>
        <p:spPr>
          <a:xfrm>
            <a:off x="3060547" y="3918067"/>
            <a:ext cx="6195553" cy="1234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5FD2369-E313-AAF6-688B-1EB720ACB3C7}"/>
              </a:ext>
            </a:extLst>
          </p:cNvPr>
          <p:cNvSpPr txBox="1"/>
          <p:nvPr/>
        </p:nvSpPr>
        <p:spPr>
          <a:xfrm>
            <a:off x="3493127" y="2018084"/>
            <a:ext cx="4800881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SYN+ACK, SEQ: ___, ACK: 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6E81FC-5057-F237-FB00-0499B1BD5296}"/>
              </a:ext>
            </a:extLst>
          </p:cNvPr>
          <p:cNvSpPr txBox="1"/>
          <p:nvPr/>
        </p:nvSpPr>
        <p:spPr>
          <a:xfrm>
            <a:off x="3963810" y="3439721"/>
            <a:ext cx="4396017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ACK, SEQ: ___, ACK: 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8F3FD-D1CE-0FD7-72F9-6EB433FB9C05}"/>
              </a:ext>
            </a:extLst>
          </p:cNvPr>
          <p:cNvSpPr txBox="1"/>
          <p:nvPr/>
        </p:nvSpPr>
        <p:spPr>
          <a:xfrm>
            <a:off x="2166636" y="210445"/>
            <a:ext cx="1988652" cy="79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Client</a:t>
            </a:r>
          </a:p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“Active” 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70C8A-1605-DFF1-5BE1-7C3C3B7D55D0}"/>
              </a:ext>
            </a:extLst>
          </p:cNvPr>
          <p:cNvSpPr txBox="1"/>
          <p:nvPr/>
        </p:nvSpPr>
        <p:spPr>
          <a:xfrm>
            <a:off x="8016128" y="173821"/>
            <a:ext cx="2119973" cy="79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Server</a:t>
            </a:r>
          </a:p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“Passive” side</a:t>
            </a:r>
          </a:p>
        </p:txBody>
      </p:sp>
    </p:spTree>
    <p:extLst>
      <p:ext uri="{BB962C8B-B14F-4D97-AF65-F5344CB8AC3E}">
        <p14:creationId xmlns:p14="http://schemas.microsoft.com/office/powerpoint/2010/main" val="390441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768D-8A6F-A041-A599-831F08797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50" y="465978"/>
            <a:ext cx="113665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State for a TCP connection kept in </a:t>
            </a:r>
            <a:r>
              <a:rPr lang="en-US" sz="2800" u="sng" dirty="0"/>
              <a:t>Transmission Control Buffer (TCB)</a:t>
            </a:r>
          </a:p>
          <a:p>
            <a:r>
              <a:rPr lang="en-US" sz="2800" dirty="0"/>
              <a:t>Keeps initial sequence numbers, connection state, send/</a:t>
            </a:r>
            <a:r>
              <a:rPr lang="en-US" sz="2800" dirty="0" err="1"/>
              <a:t>recv</a:t>
            </a:r>
            <a:r>
              <a:rPr lang="en-US" sz="2800" dirty="0"/>
              <a:t> buffers, status of </a:t>
            </a:r>
            <a:r>
              <a:rPr lang="en-US" sz="2800" dirty="0" err="1"/>
              <a:t>unACK’d</a:t>
            </a:r>
            <a:r>
              <a:rPr lang="en-US" sz="2800" dirty="0"/>
              <a:t> segments,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When to allocate?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3278A7-C3B3-FDCE-DE0C-7E9FB903CA44}"/>
              </a:ext>
            </a:extLst>
          </p:cNvPr>
          <p:cNvSpPr/>
          <p:nvPr/>
        </p:nvSpPr>
        <p:spPr>
          <a:xfrm>
            <a:off x="3968383" y="4991941"/>
            <a:ext cx="4255234" cy="708543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When to deallocate?  </a:t>
            </a:r>
          </a:p>
        </p:txBody>
      </p:sp>
    </p:spTree>
    <p:extLst>
      <p:ext uri="{BB962C8B-B14F-4D97-AF65-F5344CB8AC3E}">
        <p14:creationId xmlns:p14="http://schemas.microsoft.com/office/powerpoint/2010/main" val="23256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768D-8A6F-A041-A599-831F08797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50" y="465978"/>
            <a:ext cx="11366500" cy="5234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Per-connection state kept in </a:t>
            </a:r>
            <a:r>
              <a:rPr lang="en-US" sz="2800" u="sng" dirty="0"/>
              <a:t>Transmission Control Buffer (TCB)</a:t>
            </a:r>
          </a:p>
          <a:p>
            <a:r>
              <a:rPr lang="en-US" dirty="0"/>
              <a:t>e.g., Initial sequence numbers, connection state, send/</a:t>
            </a:r>
            <a:r>
              <a:rPr lang="en-US" dirty="0" err="1"/>
              <a:t>recv</a:t>
            </a:r>
            <a:r>
              <a:rPr lang="en-US" dirty="0"/>
              <a:t> buffers, status of </a:t>
            </a:r>
            <a:r>
              <a:rPr lang="en-US" dirty="0" err="1"/>
              <a:t>unACK’d</a:t>
            </a:r>
            <a:r>
              <a:rPr lang="en-US" dirty="0"/>
              <a:t> segments, …</a:t>
            </a:r>
          </a:p>
          <a:p>
            <a:r>
              <a:rPr lang="en-US" dirty="0"/>
              <a:t>Each endpoint (client, server) will have state for each connection</a:t>
            </a:r>
          </a:p>
          <a:p>
            <a:r>
              <a:rPr lang="en-US" sz="2800" dirty="0"/>
              <a:t>Think:  parts of socket struct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When to allocate?</a:t>
            </a:r>
          </a:p>
          <a:p>
            <a:pPr lvl="1"/>
            <a:r>
              <a:rPr lang="en-US" sz="2400" dirty="0"/>
              <a:t>Server:  listening on a connection*</a:t>
            </a:r>
          </a:p>
          <a:p>
            <a:pPr lvl="1"/>
            <a:r>
              <a:rPr lang="en-US" sz="2400" dirty="0"/>
              <a:t>Client:  Initiating a connection (sending a SYN)</a:t>
            </a:r>
          </a:p>
          <a:p>
            <a:pPr lvl="1"/>
            <a:r>
              <a:rPr lang="en-US" sz="2400" dirty="0"/>
              <a:t>Server:  accepting a new connection (receiving SYN)</a:t>
            </a: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407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768D-8A6F-A041-A599-831F08797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50" y="465978"/>
            <a:ext cx="113665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State for a TCP connection kept in </a:t>
            </a:r>
            <a:r>
              <a:rPr lang="en-US" sz="2800" u="sng" dirty="0"/>
              <a:t>Transmission Control Buffer (TCB)</a:t>
            </a:r>
          </a:p>
          <a:p>
            <a:r>
              <a:rPr lang="en-US" sz="2800" dirty="0"/>
              <a:t>Keeps initial sequence numbers, connection state, send/</a:t>
            </a:r>
            <a:r>
              <a:rPr lang="en-US" sz="2800" dirty="0" err="1"/>
              <a:t>recv</a:t>
            </a:r>
            <a:r>
              <a:rPr lang="en-US" sz="2800" dirty="0"/>
              <a:t> buffers, status of </a:t>
            </a:r>
            <a:r>
              <a:rPr lang="en-US" sz="2800" dirty="0" err="1"/>
              <a:t>unACK’d</a:t>
            </a:r>
            <a:r>
              <a:rPr lang="en-US" sz="2800" dirty="0"/>
              <a:t> segments,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When to allocate?</a:t>
            </a:r>
          </a:p>
          <a:p>
            <a:pPr lvl="1"/>
            <a:r>
              <a:rPr lang="en-US" sz="2400" dirty="0"/>
              <a:t>Server:  listening on a connection*</a:t>
            </a:r>
          </a:p>
          <a:p>
            <a:pPr lvl="1"/>
            <a:r>
              <a:rPr lang="en-US" sz="2400" dirty="0"/>
              <a:t>Client:  Initiating a connection (sending a SYN)</a:t>
            </a:r>
          </a:p>
          <a:p>
            <a:pPr lvl="1"/>
            <a:r>
              <a:rPr lang="en-US" sz="2400" dirty="0"/>
              <a:t>Server:  accepting a new connection (receiving SYN)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B777B9-C150-4E1C-5A69-7D4CE7B469A8}"/>
              </a:ext>
            </a:extLst>
          </p:cNvPr>
          <p:cNvSpPr/>
          <p:nvPr/>
        </p:nvSpPr>
        <p:spPr>
          <a:xfrm>
            <a:off x="1301658" y="4991941"/>
            <a:ext cx="9588684" cy="1400081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When to deallocate? </a:t>
            </a:r>
          </a:p>
          <a:p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Only after connection termination is fully completed (CLOSED state) =&gt; If no state, can’t meaningfully respond to packet!</a:t>
            </a:r>
          </a:p>
        </p:txBody>
      </p:sp>
    </p:spTree>
    <p:extLst>
      <p:ext uri="{BB962C8B-B14F-4D97-AF65-F5344CB8AC3E}">
        <p14:creationId xmlns:p14="http://schemas.microsoft.com/office/powerpoint/2010/main" val="40154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5DBFE-7414-BE3F-A1BB-B07D7997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28" y="0"/>
            <a:ext cx="9416143" cy="682960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64DF17-58FC-8044-9EE5-6C86C63CD500}"/>
              </a:ext>
            </a:extLst>
          </p:cNvPr>
          <p:cNvSpPr/>
          <p:nvPr/>
        </p:nvSpPr>
        <p:spPr>
          <a:xfrm>
            <a:off x="10616494" y="5539196"/>
            <a:ext cx="1575506" cy="735330"/>
          </a:xfrm>
          <a:prstGeom prst="roundRect">
            <a:avLst/>
          </a:prstGeom>
          <a:solidFill>
            <a:srgbClr val="0093D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RFC 9293, Sec 3.3.2</a:t>
            </a:r>
          </a:p>
        </p:txBody>
      </p:sp>
    </p:spTree>
    <p:extLst>
      <p:ext uri="{BB962C8B-B14F-4D97-AF65-F5344CB8AC3E}">
        <p14:creationId xmlns:p14="http://schemas.microsoft.com/office/powerpoint/2010/main" val="31190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63D6CDB4-8066-6045-7C71-C1EBD1B31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49257"/>
              </p:ext>
            </p:extLst>
          </p:nvPr>
        </p:nvGraphicFramePr>
        <p:xfrm>
          <a:off x="610341" y="1608892"/>
          <a:ext cx="10971317" cy="2416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6">
                  <a:extLst>
                    <a:ext uri="{9D8B030D-6E8A-4147-A177-3AD203B41FA5}">
                      <a16:colId xmlns:a16="http://schemas.microsoft.com/office/drawing/2014/main" val="899130676"/>
                    </a:ext>
                  </a:extLst>
                </a:gridCol>
                <a:gridCol w="2066306">
                  <a:extLst>
                    <a:ext uri="{9D8B030D-6E8A-4147-A177-3AD203B41FA5}">
                      <a16:colId xmlns:a16="http://schemas.microsoft.com/office/drawing/2014/main" val="4228298512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382029552"/>
                    </a:ext>
                  </a:extLst>
                </a:gridCol>
                <a:gridCol w="3336968">
                  <a:extLst>
                    <a:ext uri="{9D8B030D-6E8A-4147-A177-3AD203B41FA5}">
                      <a16:colId xmlns:a16="http://schemas.microsoft.com/office/drawing/2014/main" val="1872073174"/>
                    </a:ext>
                  </a:extLst>
                </a:gridCol>
              </a:tblGrid>
              <a:tr h="5008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Proto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 (yours)</a:t>
                      </a:r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Remote (theirs)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Socket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0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87011"/>
                  </a:ext>
                </a:extLst>
              </a:tr>
              <a:tr h="50080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5.6.7.8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12453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9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100.3.15.7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66452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9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A5303B-7818-FA18-39FC-0675FE3EB639}"/>
              </a:ext>
            </a:extLst>
          </p:cNvPr>
          <p:cNvSpPr txBox="1"/>
          <p:nvPr/>
        </p:nvSpPr>
        <p:spPr>
          <a:xfrm>
            <a:off x="356260" y="653143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Recall:  the socket table</a:t>
            </a:r>
          </a:p>
        </p:txBody>
      </p:sp>
    </p:spTree>
    <p:extLst>
      <p:ext uri="{BB962C8B-B14F-4D97-AF65-F5344CB8AC3E}">
        <p14:creationId xmlns:p14="http://schemas.microsoft.com/office/powerpoint/2010/main" val="34118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63D6CDB4-8066-6045-7C71-C1EBD1B31FC0}"/>
              </a:ext>
            </a:extLst>
          </p:cNvPr>
          <p:cNvGraphicFramePr>
            <a:graphicFrameLocks/>
          </p:cNvGraphicFramePr>
          <p:nvPr/>
        </p:nvGraphicFramePr>
        <p:xfrm>
          <a:off x="610341" y="1608892"/>
          <a:ext cx="10971317" cy="2416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6">
                  <a:extLst>
                    <a:ext uri="{9D8B030D-6E8A-4147-A177-3AD203B41FA5}">
                      <a16:colId xmlns:a16="http://schemas.microsoft.com/office/drawing/2014/main" val="899130676"/>
                    </a:ext>
                  </a:extLst>
                </a:gridCol>
                <a:gridCol w="2066306">
                  <a:extLst>
                    <a:ext uri="{9D8B030D-6E8A-4147-A177-3AD203B41FA5}">
                      <a16:colId xmlns:a16="http://schemas.microsoft.com/office/drawing/2014/main" val="4228298512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382029552"/>
                    </a:ext>
                  </a:extLst>
                </a:gridCol>
                <a:gridCol w="3336968">
                  <a:extLst>
                    <a:ext uri="{9D8B030D-6E8A-4147-A177-3AD203B41FA5}">
                      <a16:colId xmlns:a16="http://schemas.microsoft.com/office/drawing/2014/main" val="1872073174"/>
                    </a:ext>
                  </a:extLst>
                </a:gridCol>
              </a:tblGrid>
              <a:tr h="5008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Proto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 (yours)</a:t>
                      </a:r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Remote (theirs)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Socket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0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87011"/>
                  </a:ext>
                </a:extLst>
              </a:tr>
              <a:tr h="50080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5.6.7.8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12453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9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100.3.15.7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66452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9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A5303B-7818-FA18-39FC-0675FE3EB639}"/>
              </a:ext>
            </a:extLst>
          </p:cNvPr>
          <p:cNvSpPr txBox="1"/>
          <p:nvPr/>
        </p:nvSpPr>
        <p:spPr>
          <a:xfrm>
            <a:off x="356260" y="653143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Recall:  the socket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492F3-4659-877A-0774-EBDC0CAF6A9B}"/>
              </a:ext>
            </a:extLst>
          </p:cNvPr>
          <p:cNvSpPr txBox="1"/>
          <p:nvPr/>
        </p:nvSpPr>
        <p:spPr>
          <a:xfrm>
            <a:off x="356260" y="4298170"/>
            <a:ext cx="11273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OS maps IP/port info =&gt; info about each socket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In general: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Tuple (local IP, local port, remote IP, remote port) =&gt; socket struct, including TCB</a:t>
            </a:r>
          </a:p>
        </p:txBody>
      </p:sp>
    </p:spTree>
    <p:extLst>
      <p:ext uri="{BB962C8B-B14F-4D97-AF65-F5344CB8AC3E}">
        <p14:creationId xmlns:p14="http://schemas.microsoft.com/office/powerpoint/2010/main" val="28128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63D6CDB4-8066-6045-7C71-C1EBD1B31FC0}"/>
              </a:ext>
            </a:extLst>
          </p:cNvPr>
          <p:cNvGraphicFramePr>
            <a:graphicFrameLocks/>
          </p:cNvGraphicFramePr>
          <p:nvPr/>
        </p:nvGraphicFramePr>
        <p:xfrm>
          <a:off x="610341" y="1608892"/>
          <a:ext cx="10971317" cy="2416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6">
                  <a:extLst>
                    <a:ext uri="{9D8B030D-6E8A-4147-A177-3AD203B41FA5}">
                      <a16:colId xmlns:a16="http://schemas.microsoft.com/office/drawing/2014/main" val="899130676"/>
                    </a:ext>
                  </a:extLst>
                </a:gridCol>
                <a:gridCol w="2066306">
                  <a:extLst>
                    <a:ext uri="{9D8B030D-6E8A-4147-A177-3AD203B41FA5}">
                      <a16:colId xmlns:a16="http://schemas.microsoft.com/office/drawing/2014/main" val="4228298512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382029552"/>
                    </a:ext>
                  </a:extLst>
                </a:gridCol>
                <a:gridCol w="3336968">
                  <a:extLst>
                    <a:ext uri="{9D8B030D-6E8A-4147-A177-3AD203B41FA5}">
                      <a16:colId xmlns:a16="http://schemas.microsoft.com/office/drawing/2014/main" val="1872073174"/>
                    </a:ext>
                  </a:extLst>
                </a:gridCol>
              </a:tblGrid>
              <a:tr h="5008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Proto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 (yours)</a:t>
                      </a:r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Remote (theirs)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Socket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0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87011"/>
                  </a:ext>
                </a:extLst>
              </a:tr>
              <a:tr h="50080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5.6.7.8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12453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9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100.3.15.7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66452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9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A5303B-7818-FA18-39FC-0675FE3EB639}"/>
              </a:ext>
            </a:extLst>
          </p:cNvPr>
          <p:cNvSpPr txBox="1"/>
          <p:nvPr/>
        </p:nvSpPr>
        <p:spPr>
          <a:xfrm>
            <a:off x="356260" y="653143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Recall:  the socket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492F3-4659-877A-0774-EBDC0CAF6A9B}"/>
              </a:ext>
            </a:extLst>
          </p:cNvPr>
          <p:cNvSpPr txBox="1"/>
          <p:nvPr/>
        </p:nvSpPr>
        <p:spPr>
          <a:xfrm>
            <a:off x="356260" y="4298170"/>
            <a:ext cx="11273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OS maps IP/port info =&gt; info about each socket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In general: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Tuple (local IP, local port, remote IP, remote port) =&gt; socket struct, including TCB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B9A03F-48A1-46B2-1A28-B7C1A6E461C8}"/>
              </a:ext>
            </a:extLst>
          </p:cNvPr>
          <p:cNvSpPr/>
          <p:nvPr/>
        </p:nvSpPr>
        <p:spPr>
          <a:xfrm>
            <a:off x="3038775" y="6020789"/>
            <a:ext cx="6114450" cy="570015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But what about the sockets with “*”???</a:t>
            </a:r>
          </a:p>
        </p:txBody>
      </p:sp>
    </p:spTree>
    <p:extLst>
      <p:ext uri="{BB962C8B-B14F-4D97-AF65-F5344CB8AC3E}">
        <p14:creationId xmlns:p14="http://schemas.microsoft.com/office/powerpoint/2010/main" val="32457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6045-F5DB-0346-9124-53054614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DF6C-21BB-9446-B4F4-4CF09EF1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IP project grading:  happening now!  Sign up for a meeting if you haven’t already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CC33"/>
                </a:solidFill>
              </a:rPr>
              <a:t>TCP assignment:  out now—</a:t>
            </a:r>
            <a:r>
              <a:rPr lang="en-US" sz="3200" b="1" u="sng" dirty="0">
                <a:solidFill>
                  <a:srgbClr val="FFCC33"/>
                </a:solidFill>
              </a:rPr>
              <a:t>start early</a:t>
            </a:r>
            <a:r>
              <a:rPr lang="en-US" sz="3200" b="1" dirty="0">
                <a:solidFill>
                  <a:srgbClr val="FFCC33"/>
                </a:solidFill>
              </a:rPr>
              <a:t>!  </a:t>
            </a:r>
          </a:p>
          <a:p>
            <a:pPr lvl="1"/>
            <a:r>
              <a:rPr lang="en-US" sz="2800" dirty="0" err="1"/>
              <a:t>Gearup</a:t>
            </a:r>
            <a:r>
              <a:rPr lang="en-US" sz="2800" dirty="0"/>
              <a:t> I:  Thursday 10/4 6-8pm</a:t>
            </a:r>
          </a:p>
          <a:p>
            <a:pPr lvl="1"/>
            <a:r>
              <a:rPr lang="en-US" sz="2800" dirty="0"/>
              <a:t>Milestone 1:  schedule meeting on/before Friday, November 1</a:t>
            </a:r>
          </a:p>
          <a:p>
            <a:pPr lvl="1"/>
            <a:endParaRPr lang="en-US" sz="2800" b="1" u="sng" dirty="0"/>
          </a:p>
          <a:p>
            <a:r>
              <a:rPr lang="en-US" sz="3200" dirty="0"/>
              <a:t>HW2:  Out now, due next Monday</a:t>
            </a:r>
          </a:p>
          <a:p>
            <a:pPr lvl="1"/>
            <a:r>
              <a:rPr lang="en-US" sz="2800" dirty="0"/>
              <a:t>Last problem is good prep for Milestone 1</a:t>
            </a:r>
          </a:p>
        </p:txBody>
      </p:sp>
    </p:spTree>
    <p:extLst>
      <p:ext uri="{BB962C8B-B14F-4D97-AF65-F5344CB8AC3E}">
        <p14:creationId xmlns:p14="http://schemas.microsoft.com/office/powerpoint/2010/main" val="3685802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FA12-1A21-5310-28CE-CF7533C158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9961" y="2510522"/>
            <a:ext cx="10972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Two “types” of sockets:</a:t>
            </a:r>
          </a:p>
          <a:p>
            <a:r>
              <a:rPr lang="en-US" sz="3200" dirty="0"/>
              <a:t>“Normal” sockets</a:t>
            </a:r>
          </a:p>
          <a:p>
            <a:endParaRPr lang="en-US" sz="3200" dirty="0"/>
          </a:p>
          <a:p>
            <a:r>
              <a:rPr lang="en-US" sz="3200" dirty="0"/>
              <a:t>Listen sockets</a:t>
            </a:r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DDB2B4AC-7ACD-D2FC-79B0-CD93F2F85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075548"/>
              </p:ext>
            </p:extLst>
          </p:nvPr>
        </p:nvGraphicFramePr>
        <p:xfrm>
          <a:off x="610341" y="243230"/>
          <a:ext cx="1097131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6">
                  <a:extLst>
                    <a:ext uri="{9D8B030D-6E8A-4147-A177-3AD203B41FA5}">
                      <a16:colId xmlns:a16="http://schemas.microsoft.com/office/drawing/2014/main" val="899130676"/>
                    </a:ext>
                  </a:extLst>
                </a:gridCol>
                <a:gridCol w="2066306">
                  <a:extLst>
                    <a:ext uri="{9D8B030D-6E8A-4147-A177-3AD203B41FA5}">
                      <a16:colId xmlns:a16="http://schemas.microsoft.com/office/drawing/2014/main" val="4228298512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382029552"/>
                    </a:ext>
                  </a:extLst>
                </a:gridCol>
                <a:gridCol w="3336968">
                  <a:extLst>
                    <a:ext uri="{9D8B030D-6E8A-4147-A177-3AD203B41FA5}">
                      <a16:colId xmlns:a16="http://schemas.microsoft.com/office/drawing/2014/main" val="1872073174"/>
                    </a:ext>
                  </a:extLst>
                </a:gridCol>
              </a:tblGrid>
              <a:tr h="38154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Proto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 (yours)</a:t>
                      </a:r>
                      <a:endParaRPr lang="en-US" sz="20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Remote (theirs)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Socket info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48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87011"/>
                  </a:ext>
                </a:extLst>
              </a:tr>
              <a:tr h="381548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0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5.6.7.8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12453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ESTABLISHED, …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48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0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LISTEN, …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6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FA12-1A21-5310-28CE-CF7533C158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443" y="2020501"/>
            <a:ext cx="11418849" cy="436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“Normal” sockets</a:t>
            </a:r>
          </a:p>
          <a:p>
            <a:pPr lvl="1"/>
            <a:r>
              <a:rPr lang="en-US" sz="2400" dirty="0"/>
              <a:t>Connection between two specific endpoints</a:t>
            </a:r>
          </a:p>
          <a:p>
            <a:pPr lvl="1"/>
            <a:r>
              <a:rPr lang="en-US" sz="2400" dirty="0"/>
              <a:t>Can send/</a:t>
            </a:r>
            <a:r>
              <a:rPr lang="en-US" sz="2400" dirty="0" err="1"/>
              <a:t>recv</a:t>
            </a:r>
            <a:r>
              <a:rPr lang="en-US" sz="2400" dirty="0"/>
              <a:t> data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Listen sockets</a:t>
            </a:r>
          </a:p>
          <a:p>
            <a:pPr lvl="1"/>
            <a:r>
              <a:rPr lang="en-US" sz="2400" dirty="0"/>
              <a:t>Created by receiver to accept new connections</a:t>
            </a:r>
          </a:p>
          <a:p>
            <a:pPr lvl="1"/>
            <a:r>
              <a:rPr lang="en-US" sz="2400" dirty="0"/>
              <a:t>When a client connects, client info gets queued by kernel</a:t>
            </a:r>
          </a:p>
          <a:p>
            <a:pPr lvl="1"/>
            <a:r>
              <a:rPr lang="en-US" sz="2400" dirty="0"/>
              <a:t>When server process calls accept(), </a:t>
            </a:r>
            <a:r>
              <a:rPr lang="en-US" sz="2400" b="1" u="sng" dirty="0">
                <a:solidFill>
                  <a:srgbClr val="FFCC33"/>
                </a:solidFill>
              </a:rPr>
              <a:t>a new (”normal”) socket is created between the server and that client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72732121-BFC0-B333-2D58-4FCB47F1E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025897"/>
              </p:ext>
            </p:extLst>
          </p:nvPr>
        </p:nvGraphicFramePr>
        <p:xfrm>
          <a:off x="610341" y="243230"/>
          <a:ext cx="1097131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6">
                  <a:extLst>
                    <a:ext uri="{9D8B030D-6E8A-4147-A177-3AD203B41FA5}">
                      <a16:colId xmlns:a16="http://schemas.microsoft.com/office/drawing/2014/main" val="899130676"/>
                    </a:ext>
                  </a:extLst>
                </a:gridCol>
                <a:gridCol w="2066306">
                  <a:extLst>
                    <a:ext uri="{9D8B030D-6E8A-4147-A177-3AD203B41FA5}">
                      <a16:colId xmlns:a16="http://schemas.microsoft.com/office/drawing/2014/main" val="4228298512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382029552"/>
                    </a:ext>
                  </a:extLst>
                </a:gridCol>
                <a:gridCol w="3336968">
                  <a:extLst>
                    <a:ext uri="{9D8B030D-6E8A-4147-A177-3AD203B41FA5}">
                      <a16:colId xmlns:a16="http://schemas.microsoft.com/office/drawing/2014/main" val="1872073174"/>
                    </a:ext>
                  </a:extLst>
                </a:gridCol>
              </a:tblGrid>
              <a:tr h="38154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Proto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 (yours)</a:t>
                      </a:r>
                      <a:endParaRPr lang="en-US" sz="20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Remote (theirs)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Socket info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48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87011"/>
                  </a:ext>
                </a:extLst>
              </a:tr>
              <a:tr h="381548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0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5.6.7.8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12453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ESTABLISHED, …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48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0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LISTEN, …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7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C9DD97-00F0-47D7-897B-53B9EF3F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575"/>
          <a:stretch/>
        </p:blipFill>
        <p:spPr>
          <a:xfrm>
            <a:off x="1718643" y="389021"/>
            <a:ext cx="8754714" cy="63927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FF8D1-9E18-3A57-1E94-D14DB6676E4D}"/>
              </a:ext>
            </a:extLst>
          </p:cNvPr>
          <p:cNvSpPr/>
          <p:nvPr/>
        </p:nvSpPr>
        <p:spPr>
          <a:xfrm>
            <a:off x="1358537" y="836023"/>
            <a:ext cx="8908869" cy="2116183"/>
          </a:xfrm>
          <a:prstGeom prst="rect">
            <a:avLst/>
          </a:prstGeom>
          <a:solidFill>
            <a:srgbClr val="283137">
              <a:alpha val="7932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798EF-67CB-F7CB-F787-1FED2288E6BA}"/>
              </a:ext>
            </a:extLst>
          </p:cNvPr>
          <p:cNvSpPr/>
          <p:nvPr/>
        </p:nvSpPr>
        <p:spPr>
          <a:xfrm>
            <a:off x="1358537" y="3467100"/>
            <a:ext cx="8908869" cy="3314700"/>
          </a:xfrm>
          <a:prstGeom prst="rect">
            <a:avLst/>
          </a:prstGeom>
          <a:solidFill>
            <a:srgbClr val="283137">
              <a:alpha val="7932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4D81E-BF9B-89BB-6CD6-43D13E299B90}"/>
              </a:ext>
            </a:extLst>
          </p:cNvPr>
          <p:cNvSpPr txBox="1"/>
          <p:nvPr/>
        </p:nvSpPr>
        <p:spPr>
          <a:xfrm>
            <a:off x="254941" y="76200"/>
            <a:ext cx="292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Avenir Book" charset="0"/>
                <a:ea typeface="Avenir Book" charset="0"/>
                <a:cs typeface="Avenir Book" charset="0"/>
              </a:rPr>
              <a:t>Sending data</a:t>
            </a:r>
          </a:p>
        </p:txBody>
      </p:sp>
    </p:spTree>
    <p:extLst>
      <p:ext uri="{BB962C8B-B14F-4D97-AF65-F5344CB8AC3E}">
        <p14:creationId xmlns:p14="http://schemas.microsoft.com/office/powerpoint/2010/main" val="3415429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774132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Sending data:  the basic idea</a:t>
            </a:r>
          </a:p>
          <a:p>
            <a:r>
              <a:rPr lang="en-US" sz="2800" dirty="0"/>
              <a:t>Start:  app calls Send(), loads send buffer</a:t>
            </a:r>
          </a:p>
          <a:p>
            <a:r>
              <a:rPr lang="en-US" sz="2800" dirty="0"/>
              <a:t>TCP stack divides data into packets called </a:t>
            </a:r>
            <a:r>
              <a:rPr lang="en-US" sz="2800" u="sng" dirty="0"/>
              <a:t>segments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02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6601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Sending data:  the basic idea</a:t>
            </a:r>
          </a:p>
          <a:p>
            <a:r>
              <a:rPr lang="en-US" sz="2800" dirty="0"/>
              <a:t>Start:  app calls Send(), loads send buffer</a:t>
            </a:r>
          </a:p>
          <a:p>
            <a:r>
              <a:rPr lang="en-US" sz="2800" dirty="0"/>
              <a:t>TCP stack divides data into packets called </a:t>
            </a:r>
            <a:r>
              <a:rPr lang="en-US" sz="2800" u="sng" dirty="0"/>
              <a:t>segments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Key challenges</a:t>
            </a:r>
          </a:p>
          <a:p>
            <a:r>
              <a:rPr lang="en-US" dirty="0"/>
              <a:t>When to send data?</a:t>
            </a:r>
          </a:p>
          <a:p>
            <a:r>
              <a:rPr lang="en-US" dirty="0"/>
              <a:t>How much data to send?</a:t>
            </a:r>
          </a:p>
        </p:txBody>
      </p:sp>
    </p:spTree>
    <p:extLst>
      <p:ext uri="{BB962C8B-B14F-4D97-AF65-F5344CB8AC3E}">
        <p14:creationId xmlns:p14="http://schemas.microsoft.com/office/powerpoint/2010/main" val="1790417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Flow control:  don’t send more data than the receiver can handle</a:t>
            </a:r>
          </a:p>
          <a:p>
            <a:r>
              <a:rPr lang="en-US" dirty="0"/>
              <a:t>TCP stack divides data into packets called </a:t>
            </a:r>
            <a:r>
              <a:rPr lang="en-US" i="1" u="sng" dirty="0"/>
              <a:t>segments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</a:t>
            </a:r>
          </a:p>
          <a:p>
            <a:r>
              <a:rPr lang="en-US" dirty="0"/>
              <a:t>When to send data?</a:t>
            </a:r>
          </a:p>
          <a:p>
            <a:r>
              <a:rPr lang="en-US" dirty="0"/>
              <a:t>How much data to send?</a:t>
            </a:r>
          </a:p>
          <a:p>
            <a:pPr lvl="1"/>
            <a:r>
              <a:rPr lang="en-US" dirty="0"/>
              <a:t>Data is sent in MSS-sized segments</a:t>
            </a:r>
          </a:p>
          <a:p>
            <a:pPr lvl="2"/>
            <a:r>
              <a:rPr lang="en-US" dirty="0"/>
              <a:t>MSS = Maximum Segment Size (TCP packet that can fit in an IP packet)</a:t>
            </a:r>
          </a:p>
          <a:p>
            <a:pPr lvl="2"/>
            <a:r>
              <a:rPr lang="en-US" dirty="0"/>
              <a:t>Chosen to avoid fragmentation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6601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Sending data:  the basic idea</a:t>
            </a:r>
          </a:p>
          <a:p>
            <a:r>
              <a:rPr lang="en-US" sz="2800" dirty="0"/>
              <a:t>Start:  app calls Send(), loads send buffer</a:t>
            </a:r>
          </a:p>
          <a:p>
            <a:r>
              <a:rPr lang="en-US" sz="2800" dirty="0"/>
              <a:t>TCP stack divides data into packets called </a:t>
            </a:r>
            <a:r>
              <a:rPr lang="en-US" sz="2800" u="sng" dirty="0"/>
              <a:t>segments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Key challenges</a:t>
            </a:r>
          </a:p>
          <a:p>
            <a:r>
              <a:rPr lang="en-US" dirty="0"/>
              <a:t>When to send data?</a:t>
            </a:r>
          </a:p>
          <a:p>
            <a:r>
              <a:rPr lang="en-US" dirty="0"/>
              <a:t>How much data to send?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A0154F-A2A5-2681-4C76-929FE3FD4B64}"/>
              </a:ext>
            </a:extLst>
          </p:cNvPr>
          <p:cNvSpPr/>
          <p:nvPr/>
        </p:nvSpPr>
        <p:spPr>
          <a:xfrm>
            <a:off x="585708" y="5073692"/>
            <a:ext cx="10517722" cy="1222605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Flow control (now):  don’t send more data than the receiver can handle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Congestion control (much later) don’t send more data than the </a:t>
            </a:r>
            <a:r>
              <a:rPr lang="en-US" sz="2400" u="sng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network</a:t>
            </a:r>
            <a:r>
              <a:rPr 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can handle</a:t>
            </a:r>
          </a:p>
        </p:txBody>
      </p:sp>
    </p:spTree>
    <p:extLst>
      <p:ext uri="{BB962C8B-B14F-4D97-AF65-F5344CB8AC3E}">
        <p14:creationId xmlns:p14="http://schemas.microsoft.com/office/powerpoint/2010/main" val="209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83B4-0D47-D227-2AA2-E46B6E1E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 MSS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FC50C-BF68-3A8E-D588-A8465A5E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MSS: Maximum segment size</a:t>
            </a:r>
          </a:p>
          <a:p>
            <a:r>
              <a:rPr lang="en-US" dirty="0"/>
              <a:t>Largest segment a TCP can send</a:t>
            </a:r>
          </a:p>
          <a:p>
            <a:r>
              <a:rPr lang="en-US" dirty="0"/>
              <a:t>Can be configurable</a:t>
            </a:r>
          </a:p>
          <a:p>
            <a:endParaRPr lang="en-US" dirty="0"/>
          </a:p>
          <a:p>
            <a:r>
              <a:rPr lang="en-US" dirty="0"/>
              <a:t>Nowadays:  sender and receiver negotiate using TCP options </a:t>
            </a:r>
            <a:br>
              <a:rPr lang="en-US" dirty="0"/>
            </a:br>
            <a:r>
              <a:rPr lang="en-US" dirty="0"/>
              <a:t>(out of scope for this class)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73C300-7BDC-C3B8-9937-053610B69E57}"/>
              </a:ext>
            </a:extLst>
          </p:cNvPr>
          <p:cNvSpPr/>
          <p:nvPr/>
        </p:nvSpPr>
        <p:spPr>
          <a:xfrm>
            <a:off x="1492095" y="5991083"/>
            <a:ext cx="9207809" cy="524435"/>
          </a:xfrm>
          <a:prstGeom prst="roundRect">
            <a:avLst/>
          </a:prstGeom>
          <a:solidFill>
            <a:srgbClr val="22A6F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Avenir Book" panose="02000503020000020003" pitchFamily="2" charset="0"/>
              </a:rPr>
              <a:t>=&gt; For project:  just a fixed value</a:t>
            </a:r>
          </a:p>
        </p:txBody>
      </p:sp>
    </p:spTree>
    <p:extLst>
      <p:ext uri="{BB962C8B-B14F-4D97-AF65-F5344CB8AC3E}">
        <p14:creationId xmlns:p14="http://schemas.microsoft.com/office/powerpoint/2010/main" val="1045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D77A-8FF7-774C-C05B-3D7123A1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TCP sender:  stop and 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654B5-A906-5679-0C76-67E04E55B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3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5536-853E-FC45-9552-AE371D2B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method:  Stop and 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CE39-A6E6-034E-B9B8-B5C30599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sending one packet at a time</a:t>
            </a:r>
          </a:p>
          <a:p>
            <a:pPr lvl="1"/>
            <a:r>
              <a:rPr lang="en-US" dirty="0"/>
              <a:t>S: Send packet, wait</a:t>
            </a:r>
          </a:p>
          <a:p>
            <a:pPr lvl="1"/>
            <a:r>
              <a:rPr lang="en-US" dirty="0"/>
              <a:t>R: Receive packet, send ACK</a:t>
            </a:r>
          </a:p>
          <a:p>
            <a:pPr lvl="1"/>
            <a:r>
              <a:rPr lang="en-US" dirty="0"/>
              <a:t>S: Receive ACK, send next packet </a:t>
            </a:r>
            <a:br>
              <a:rPr lang="en-US" dirty="0"/>
            </a:br>
            <a:r>
              <a:rPr lang="en-US" dirty="0"/>
              <a:t>                     OR</a:t>
            </a:r>
          </a:p>
          <a:p>
            <a:pPr marL="457188" lvl="1" indent="0">
              <a:buNone/>
            </a:pPr>
            <a:r>
              <a:rPr lang="en-US" dirty="0"/>
              <a:t>   No ACK within some time (RTO), timeout and retransmit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CE0B-841B-244B-A5FF-7E2F638C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 The story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60EA9-1170-294F-93CC-CBE12714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Last lecture</a:t>
            </a:r>
          </a:p>
          <a:p>
            <a:r>
              <a:rPr lang="en-US" dirty="0"/>
              <a:t>Sockets</a:t>
            </a:r>
          </a:p>
          <a:p>
            <a:r>
              <a:rPr lang="en-US" dirty="0"/>
              <a:t>TCP:  connection setup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Today</a:t>
            </a:r>
          </a:p>
          <a:p>
            <a:r>
              <a:rPr lang="en-US" dirty="0"/>
              <a:t>Basic flow control:  How to send data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16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C074-DE94-BD42-88AE-4AF2188A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5C655-A78E-4641-9F07-818F4ACB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9950"/>
            <a:ext cx="2590800" cy="2806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57063-D982-4F40-946D-46E32B90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490" y="2032000"/>
            <a:ext cx="2882900" cy="279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715670-F58F-3A4D-8C5E-749D27CE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480" y="2032000"/>
            <a:ext cx="2882900" cy="3022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99070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B2B0-5623-1542-9F55-B48A6D29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number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0C9D7-6D6E-BE4D-981C-47136372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053" y="2090057"/>
            <a:ext cx="7028347" cy="32496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7C84E-AF9B-0B4F-B030-C5B7FB996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37" y="1334770"/>
            <a:ext cx="2707508" cy="50518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25709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0AEDB-9712-76F2-D77D-A3065EC3DC37}"/>
              </a:ext>
            </a:extLst>
          </p:cNvPr>
          <p:cNvSpPr txBox="1"/>
          <p:nvPr/>
        </p:nvSpPr>
        <p:spPr>
          <a:xfrm>
            <a:off x="4572922" y="2821578"/>
            <a:ext cx="3046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Avenir Book" charset="0"/>
                <a:ea typeface="Avenir Book" charset="0"/>
                <a:cs typeface="Avenir Book" charset="0"/>
              </a:rPr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669541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0AEDB-9712-76F2-D77D-A3065EC3DC37}"/>
              </a:ext>
            </a:extLst>
          </p:cNvPr>
          <p:cNvSpPr txBox="1"/>
          <p:nvPr/>
        </p:nvSpPr>
        <p:spPr>
          <a:xfrm>
            <a:off x="3449281" y="3013501"/>
            <a:ext cx="5293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Avenir Book" charset="0"/>
                <a:ea typeface="Avenir Book" charset="0"/>
                <a:cs typeface="Avenir Book" charset="0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2528128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Flow Control:  Sliding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TCP specification (even before 1988)</a:t>
            </a:r>
          </a:p>
          <a:p>
            <a:r>
              <a:rPr lang="en-US" dirty="0"/>
              <a:t>Send multiple packets at once, based on a </a:t>
            </a:r>
            <a:r>
              <a:rPr lang="en-US" i="1" dirty="0"/>
              <a:t>window</a:t>
            </a:r>
            <a:endParaRPr lang="en-US" dirty="0"/>
          </a:p>
          <a:p>
            <a:r>
              <a:rPr lang="en-US" dirty="0"/>
              <a:t>Receiver uses window header field to tell sender how much space it has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F33A-B1C7-04C0-1E33-5C5BB069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and buffering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75053-D9F0-22AC-CCE0-B10C4665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Recall:  TCP stack responsibilities</a:t>
            </a:r>
          </a:p>
          <a:p>
            <a:r>
              <a:rPr lang="en-US" dirty="0"/>
              <a:t>Sender:  breaking application data into segments </a:t>
            </a:r>
          </a:p>
          <a:p>
            <a:r>
              <a:rPr lang="en-US" dirty="0"/>
              <a:t>Receiver:  receiving segments, reassembling them in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buffer data</a:t>
            </a:r>
          </a:p>
        </p:txBody>
      </p:sp>
    </p:spTree>
    <p:extLst>
      <p:ext uri="{BB962C8B-B14F-4D97-AF65-F5344CB8AC3E}">
        <p14:creationId xmlns:p14="http://schemas.microsoft.com/office/powerpoint/2010/main" val="1349522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699A-455E-1642-9993-301F0E1E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 in abstract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7961-EC47-6349-90A3-9A726838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6937094" cy="4525963"/>
          </a:xfrm>
        </p:spPr>
        <p:txBody>
          <a:bodyPr/>
          <a:lstStyle/>
          <a:p>
            <a:r>
              <a:rPr lang="en-US" dirty="0"/>
              <a:t>Window of size w</a:t>
            </a:r>
          </a:p>
          <a:p>
            <a:r>
              <a:rPr lang="en-US" dirty="0"/>
              <a:t>Can send at most w packets before waiting for an ACK</a:t>
            </a:r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Network “pipe” always filled with data</a:t>
            </a:r>
          </a:p>
          <a:p>
            <a:pPr lvl="1"/>
            <a:r>
              <a:rPr lang="en-US" dirty="0"/>
              <a:t>ACKs come back at rate data is delivered =&gt; “self-clocking”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E603-98CF-DE47-B7C8-0FC4A94D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6028D-39BE-E645-9AB0-35601E9AB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44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E04C-79D2-3246-AD89-E8321013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983ED-7EF3-1344-9CC8-A8094361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27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E92E-D17F-654C-8C9F-AD69FD7E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Control:   Sender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EF8C-8AD0-F845-B5F6-2613F1BE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47803"/>
            <a:ext cx="11355978" cy="5214254"/>
          </a:xfrm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Invariants</a:t>
            </a:r>
          </a:p>
          <a:p>
            <a:r>
              <a:rPr lang="en-US" sz="2000" dirty="0" err="1"/>
              <a:t>LastByteSent</a:t>
            </a:r>
            <a:r>
              <a:rPr lang="en-US" sz="2000" dirty="0"/>
              <a:t> – </a:t>
            </a:r>
            <a:r>
              <a:rPr lang="en-US" sz="2000" dirty="0" err="1"/>
              <a:t>LastByteAcked</a:t>
            </a:r>
            <a:r>
              <a:rPr lang="en-US" sz="2000" dirty="0"/>
              <a:t> &lt;= </a:t>
            </a:r>
            <a:r>
              <a:rPr lang="en-US" sz="2000" dirty="0" err="1"/>
              <a:t>AdvertisedWindow</a:t>
            </a:r>
            <a:endParaRPr lang="en-US" sz="2000" dirty="0"/>
          </a:p>
          <a:p>
            <a:r>
              <a:rPr lang="en-US" sz="2000" dirty="0" err="1"/>
              <a:t>EffectiveWindow</a:t>
            </a:r>
            <a:r>
              <a:rPr lang="en-US" sz="2000" dirty="0"/>
              <a:t> = </a:t>
            </a:r>
            <a:r>
              <a:rPr lang="en-US" sz="2000" dirty="0" err="1"/>
              <a:t>AdvertisedWindow</a:t>
            </a:r>
            <a:r>
              <a:rPr lang="en-US" sz="2000" dirty="0"/>
              <a:t> – (</a:t>
            </a:r>
            <a:r>
              <a:rPr lang="en-US" sz="2000" dirty="0" err="1"/>
              <a:t>BytesInFlight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LastByteWritten</a:t>
            </a:r>
            <a:r>
              <a:rPr lang="en-US" sz="2000" dirty="0"/>
              <a:t> – </a:t>
            </a:r>
            <a:r>
              <a:rPr lang="en-US" sz="2000" dirty="0" err="1"/>
              <a:t>LastByteAcked</a:t>
            </a:r>
            <a:r>
              <a:rPr lang="en-US" sz="2000" dirty="0"/>
              <a:t> &lt;= </a:t>
            </a:r>
            <a:r>
              <a:rPr lang="en-US" sz="2000" dirty="0" err="1"/>
              <a:t>MaxSendBuffer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05x08.eps">
            <a:extLst>
              <a:ext uri="{FF2B5EF4-FFF2-40B4-BE49-F238E27FC236}">
                <a16:creationId xmlns:a16="http://schemas.microsoft.com/office/drawing/2014/main" id="{CA120E56-9F88-A445-8B6E-2EBDF738F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25"/>
          <a:stretch/>
        </p:blipFill>
        <p:spPr>
          <a:xfrm>
            <a:off x="3991080" y="1384625"/>
            <a:ext cx="4209840" cy="36075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E0A3E4-F6DA-E74A-99F4-4937EC2066CE}"/>
              </a:ext>
            </a:extLst>
          </p:cNvPr>
          <p:cNvSpPr/>
          <p:nvPr/>
        </p:nvSpPr>
        <p:spPr>
          <a:xfrm>
            <a:off x="7743720" y="5347335"/>
            <a:ext cx="4002838" cy="1022713"/>
          </a:xfrm>
          <a:prstGeom prst="roundRect">
            <a:avLst/>
          </a:prstGeom>
          <a:solidFill>
            <a:srgbClr val="0093D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Useful Sliding Window Terminology:  </a:t>
            </a: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RFC 9293, Sec 3.3.1</a:t>
            </a:r>
          </a:p>
        </p:txBody>
      </p:sp>
    </p:spTree>
    <p:extLst>
      <p:ext uri="{BB962C8B-B14F-4D97-AF65-F5344CB8AC3E}">
        <p14:creationId xmlns:p14="http://schemas.microsoft.com/office/powerpoint/2010/main" val="6372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202A-7322-2C8A-2484-DF8C3F552C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16" y="-161912"/>
            <a:ext cx="10972800" cy="1143000"/>
          </a:xfrm>
        </p:spPr>
        <p:txBody>
          <a:bodyPr/>
          <a:lstStyle/>
          <a:p>
            <a:pPr algn="l"/>
            <a:r>
              <a:rPr lang="en-US" sz="3200" u="sng" dirty="0"/>
              <a:t>Warmup:  TCP Handshake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3E4C3A-B7C4-FAE4-B301-034328ED14F1}"/>
              </a:ext>
            </a:extLst>
          </p:cNvPr>
          <p:cNvCxnSpPr>
            <a:cxnSpLocks/>
          </p:cNvCxnSpPr>
          <p:nvPr/>
        </p:nvCxnSpPr>
        <p:spPr>
          <a:xfrm>
            <a:off x="6684264" y="809342"/>
            <a:ext cx="0" cy="32856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D3EB92-E294-D582-2F8C-89F040D2C97A}"/>
              </a:ext>
            </a:extLst>
          </p:cNvPr>
          <p:cNvCxnSpPr>
            <a:cxnSpLocks/>
          </p:cNvCxnSpPr>
          <p:nvPr/>
        </p:nvCxnSpPr>
        <p:spPr>
          <a:xfrm>
            <a:off x="11490602" y="809342"/>
            <a:ext cx="39942" cy="32856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50B4B5-9787-76EA-4766-BF221B0A2450}"/>
              </a:ext>
            </a:extLst>
          </p:cNvPr>
          <p:cNvCxnSpPr>
            <a:cxnSpLocks/>
          </p:cNvCxnSpPr>
          <p:nvPr/>
        </p:nvCxnSpPr>
        <p:spPr>
          <a:xfrm>
            <a:off x="6715993" y="1222608"/>
            <a:ext cx="4851747" cy="92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B18E21-2513-8C1F-D06E-1C9B0D35329B}"/>
              </a:ext>
            </a:extLst>
          </p:cNvPr>
          <p:cNvCxnSpPr>
            <a:cxnSpLocks/>
          </p:cNvCxnSpPr>
          <p:nvPr/>
        </p:nvCxnSpPr>
        <p:spPr>
          <a:xfrm flipH="1">
            <a:off x="6684264" y="1935603"/>
            <a:ext cx="4883476" cy="339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25C2C0-FE05-98C4-4B3C-B7E0B762FB3C}"/>
              </a:ext>
            </a:extLst>
          </p:cNvPr>
          <p:cNvSpPr txBox="1"/>
          <p:nvPr/>
        </p:nvSpPr>
        <p:spPr>
          <a:xfrm>
            <a:off x="7370244" y="899277"/>
            <a:ext cx="343437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SYN, SEQ: ___, ACK: ___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ED913D7-3973-EEF9-AA03-DA5608722502}"/>
              </a:ext>
            </a:extLst>
          </p:cNvPr>
          <p:cNvCxnSpPr>
            <a:cxnSpLocks/>
          </p:cNvCxnSpPr>
          <p:nvPr/>
        </p:nvCxnSpPr>
        <p:spPr>
          <a:xfrm>
            <a:off x="6715993" y="3185755"/>
            <a:ext cx="4840261" cy="100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6D98E0B-24DD-AA85-9161-708FEB83A292}"/>
              </a:ext>
            </a:extLst>
          </p:cNvPr>
          <p:cNvSpPr txBox="1"/>
          <p:nvPr/>
        </p:nvSpPr>
        <p:spPr>
          <a:xfrm>
            <a:off x="108916" y="1392501"/>
            <a:ext cx="57351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1. What are the SEQ and ACK numbers?</a:t>
            </a:r>
          </a:p>
          <a:p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en-US" sz="2400" i="1" dirty="0" err="1">
                <a:latin typeface="Avenir Book" charset="0"/>
                <a:ea typeface="Avenir Book" charset="0"/>
                <a:cs typeface="Avenir Book" charset="0"/>
              </a:rPr>
              <a:t>eg.</a:t>
            </a:r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 From some starting values X, Y)</a:t>
            </a:r>
          </a:p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2. When is the first </a:t>
            </a:r>
            <a:r>
              <a:rPr lang="en-US" sz="2400" dirty="0">
                <a:solidFill>
                  <a:srgbClr val="FFCC33"/>
                </a:solidFill>
                <a:latin typeface="Avenir Book" charset="0"/>
                <a:ea typeface="Avenir Book" charset="0"/>
                <a:cs typeface="Avenir Book" charset="0"/>
              </a:rPr>
              <a:t>data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transmitted?  </a:t>
            </a:r>
            <a:br>
              <a:rPr lang="en-US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eg.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Send(“hello”))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277F8-3877-8C1C-BCEB-C30CE9B3463D}"/>
              </a:ext>
            </a:extLst>
          </p:cNvPr>
          <p:cNvSpPr txBox="1"/>
          <p:nvPr/>
        </p:nvSpPr>
        <p:spPr>
          <a:xfrm>
            <a:off x="7053945" y="1638458"/>
            <a:ext cx="375067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SYN+ACK, SEQ: ___, ACK: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82880-998A-B4A3-FFA5-3F3347ABD54E}"/>
              </a:ext>
            </a:extLst>
          </p:cNvPr>
          <p:cNvSpPr txBox="1"/>
          <p:nvPr/>
        </p:nvSpPr>
        <p:spPr>
          <a:xfrm>
            <a:off x="7421665" y="2796202"/>
            <a:ext cx="343437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ACK, SEQ: ___, ACK: 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551DC2-7D11-F19A-5D0D-A724B7E6FC2E}"/>
              </a:ext>
            </a:extLst>
          </p:cNvPr>
          <p:cNvSpPr txBox="1"/>
          <p:nvPr/>
        </p:nvSpPr>
        <p:spPr>
          <a:xfrm>
            <a:off x="6017627" y="166364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Client</a:t>
            </a:r>
          </a:p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“Active” side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659FEC-ACBA-C264-D2CB-DB5A6738ED7F}"/>
              </a:ext>
            </a:extLst>
          </p:cNvPr>
          <p:cNvSpPr txBox="1"/>
          <p:nvPr/>
        </p:nvSpPr>
        <p:spPr>
          <a:xfrm>
            <a:off x="10587529" y="136538"/>
            <a:ext cx="165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Server</a:t>
            </a:r>
          </a:p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“Passive” side</a:t>
            </a:r>
          </a:p>
        </p:txBody>
      </p:sp>
    </p:spTree>
    <p:extLst>
      <p:ext uri="{BB962C8B-B14F-4D97-AF65-F5344CB8AC3E}">
        <p14:creationId xmlns:p14="http://schemas.microsoft.com/office/powerpoint/2010/main" val="3339467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C3D-C869-7A48-A74F-B3965A56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control: 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22A78-9C49-674E-8768-BC10EEBC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8" y="1471220"/>
            <a:ext cx="9853914" cy="4938273"/>
          </a:xfrm>
        </p:spPr>
        <p:txBody>
          <a:bodyPr>
            <a:normAutofit/>
          </a:bodyPr>
          <a:lstStyle/>
          <a:p>
            <a:r>
              <a:rPr lang="en-US" sz="2400" dirty="0"/>
              <a:t>Can accept data if space in window</a:t>
            </a:r>
          </a:p>
          <a:p>
            <a:r>
              <a:rPr lang="en-US" sz="2400" dirty="0"/>
              <a:t>Available window = 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BufferSize</a:t>
            </a:r>
            <a:r>
              <a:rPr lang="en-US" sz="2400" dirty="0"/>
              <a:t>– ((NextByteExpected-1) - </a:t>
            </a:r>
            <a:r>
              <a:rPr lang="en-US" sz="2400" dirty="0" err="1"/>
              <a:t>LastByteRead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On receiving segment for byte S</a:t>
            </a:r>
          </a:p>
          <a:p>
            <a:pPr lvl="1"/>
            <a:r>
              <a:rPr lang="en-US" sz="2000" dirty="0"/>
              <a:t>if s is outside window, ignore packet</a:t>
            </a:r>
          </a:p>
          <a:p>
            <a:pPr lvl="1"/>
            <a:r>
              <a:rPr lang="en-US" sz="2000" dirty="0"/>
              <a:t>if s == </a:t>
            </a:r>
            <a:r>
              <a:rPr lang="en-US" sz="2000" dirty="0" err="1"/>
              <a:t>NextByteExpected</a:t>
            </a:r>
            <a:r>
              <a:rPr lang="en-US" sz="2000" dirty="0"/>
              <a:t>:</a:t>
            </a:r>
          </a:p>
          <a:p>
            <a:pPr lvl="2"/>
            <a:r>
              <a:rPr lang="en-US" sz="1600" dirty="0"/>
              <a:t>Deliver to application (Update </a:t>
            </a:r>
            <a:r>
              <a:rPr lang="en-US" sz="1600" dirty="0" err="1"/>
              <a:t>LastByteReceived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If next segment was early arrival, deliver it too</a:t>
            </a:r>
            <a:endParaRPr lang="en-US" sz="1400" dirty="0"/>
          </a:p>
          <a:p>
            <a:pPr lvl="1"/>
            <a:r>
              <a:rPr lang="en-US" sz="2000" dirty="0"/>
              <a:t>If s &gt; </a:t>
            </a:r>
            <a:r>
              <a:rPr lang="en-US" sz="2000" dirty="0" err="1"/>
              <a:t>NextByteExpected</a:t>
            </a:r>
            <a:r>
              <a:rPr lang="en-US" sz="2000" dirty="0"/>
              <a:t>, but within window</a:t>
            </a:r>
          </a:p>
          <a:p>
            <a:pPr lvl="2"/>
            <a:r>
              <a:rPr lang="en-US" sz="1600" dirty="0"/>
              <a:t>Queue as early arrival</a:t>
            </a:r>
          </a:p>
          <a:p>
            <a:pPr lvl="2"/>
            <a:endParaRPr lang="en-US" sz="1600" dirty="0"/>
          </a:p>
          <a:p>
            <a:r>
              <a:rPr lang="en-US" sz="2400" dirty="0"/>
              <a:t>Send ACK for highest contiguous byte received, available window</a:t>
            </a:r>
          </a:p>
        </p:txBody>
      </p:sp>
      <p:pic>
        <p:nvPicPr>
          <p:cNvPr id="4" name="Picture 3" descr="05x08.eps">
            <a:extLst>
              <a:ext uri="{FF2B5EF4-FFF2-40B4-BE49-F238E27FC236}">
                <a16:creationId xmlns:a16="http://schemas.microsoft.com/office/drawing/2014/main" id="{2611CA0F-ABA4-6047-AEA4-44C839E47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34"/>
          <a:stretch/>
        </p:blipFill>
        <p:spPr>
          <a:xfrm>
            <a:off x="8422477" y="2004572"/>
            <a:ext cx="3437715" cy="28488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3A167F-61CF-8A4B-AF67-DAFD3EFC5591}"/>
              </a:ext>
            </a:extLst>
          </p:cNvPr>
          <p:cNvSpPr/>
          <p:nvPr/>
        </p:nvSpPr>
        <p:spPr>
          <a:xfrm>
            <a:off x="9005104" y="448507"/>
            <a:ext cx="3032510" cy="1022713"/>
          </a:xfrm>
          <a:prstGeom prst="roundRect">
            <a:avLst/>
          </a:prstGeom>
          <a:solidFill>
            <a:srgbClr val="0093D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Useful Sliding Window Terminology:  </a:t>
            </a: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RFC 9293, Sec 3.3.1</a:t>
            </a:r>
          </a:p>
        </p:txBody>
      </p:sp>
    </p:spTree>
    <p:extLst>
      <p:ext uri="{BB962C8B-B14F-4D97-AF65-F5344CB8AC3E}">
        <p14:creationId xmlns:p14="http://schemas.microsoft.com/office/powerpoint/2010/main" val="2747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Advertised window can fall to 0</a:t>
            </a:r>
          </a:p>
          <a:p>
            <a:pPr lvl="1"/>
            <a:r>
              <a:rPr lang="en-US" sz="2800" dirty="0"/>
              <a:t>How?</a:t>
            </a:r>
          </a:p>
          <a:p>
            <a:pPr lvl="1"/>
            <a:r>
              <a:rPr lang="en-US" sz="2800" dirty="0"/>
              <a:t>Sender eventually stops sending, blocks application</a:t>
            </a:r>
          </a:p>
          <a:p>
            <a:pPr marL="457188" lvl="1" indent="0">
              <a:buNone/>
            </a:pPr>
            <a:endParaRPr lang="en-US" sz="2800" dirty="0"/>
          </a:p>
          <a:p>
            <a:r>
              <a:rPr lang="en-US" sz="3200" dirty="0"/>
              <a:t>Resolution:  zero window probing:  sender sends 1-byte segments until window comes back &gt; 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F2A9C-163C-554B-BE03-1AC5713E3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" t="3809" r="13929" b="37715"/>
          <a:stretch/>
        </p:blipFill>
        <p:spPr>
          <a:xfrm>
            <a:off x="2672393" y="357327"/>
            <a:ext cx="6847213" cy="61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58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5896-B24B-264B-8A75-F474B992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Visualizations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051C-5F95-DA41-955D-8AAA6003D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conditions:  </a:t>
            </a:r>
            <a:r>
              <a:rPr lang="en-US" dirty="0">
                <a:hlinkClick r:id="rId2"/>
              </a:rPr>
              <a:t>https://www.youtube.com/watch?v=zY3Sxvj8kZA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 packet loss:  </a:t>
            </a:r>
            <a:r>
              <a:rPr lang="en-US" dirty="0">
                <a:hlinkClick r:id="rId3"/>
              </a:rPr>
              <a:t>https://www.youtube.com/watch?v=lk27yiITOvU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64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9C09-6109-BE4A-A352-A4BF7238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ACKs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695A-F3B4-5146-A6DB-C962C450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799" cy="4525963"/>
          </a:xfrm>
        </p:spPr>
        <p:txBody>
          <a:bodyPr>
            <a:normAutofit/>
          </a:bodyPr>
          <a:lstStyle/>
          <a:p>
            <a:r>
              <a:rPr lang="en-US" dirty="0"/>
              <a:t>ACK contains </a:t>
            </a:r>
            <a:r>
              <a:rPr lang="en-US" i="1" dirty="0"/>
              <a:t>next expected sequence number</a:t>
            </a:r>
          </a:p>
          <a:p>
            <a:r>
              <a:rPr lang="en-US" dirty="0"/>
              <a:t>If one segment is missed but new ones received, send duplicate ACK</a:t>
            </a:r>
          </a:p>
          <a:p>
            <a:r>
              <a:rPr lang="en-US" dirty="0"/>
              <a:t>Retransmit when:</a:t>
            </a:r>
          </a:p>
          <a:p>
            <a:pPr lvl="1"/>
            <a:r>
              <a:rPr lang="en-US" dirty="0"/>
              <a:t>Receive timeout (RTO) expires</a:t>
            </a:r>
          </a:p>
          <a:p>
            <a:pPr lvl="1"/>
            <a:r>
              <a:rPr lang="en-US" dirty="0"/>
              <a:t>Possibly other conditions, for certain TCP variants (</a:t>
            </a:r>
            <a:r>
              <a:rPr lang="en-US" dirty="0" err="1"/>
              <a:t>eg.</a:t>
            </a:r>
            <a:r>
              <a:rPr lang="en-US" dirty="0"/>
              <a:t> 3 dup ACKs)</a:t>
            </a:r>
          </a:p>
          <a:p>
            <a:pPr lvl="1"/>
            <a:endParaRPr lang="en-US" dirty="0"/>
          </a:p>
          <a:p>
            <a:r>
              <a:rPr lang="en-US" dirty="0"/>
              <a:t>How to set RTO?</a:t>
            </a:r>
          </a:p>
        </p:txBody>
      </p:sp>
    </p:spTree>
    <p:extLst>
      <p:ext uri="{BB962C8B-B14F-4D97-AF65-F5344CB8AC3E}">
        <p14:creationId xmlns:p14="http://schemas.microsoft.com/office/powerpoint/2010/main" val="3637390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A0AE-DEF8-ED45-9BE4-D515799E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time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81F75-B43C-9145-8C7F-D92DB3B5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Should</a:t>
            </a:r>
            <a:r>
              <a:rPr lang="en-US" sz="2400" dirty="0"/>
              <a:t> expect an ACK within one Round Trip Time (RTT)</a:t>
            </a:r>
          </a:p>
          <a:p>
            <a:r>
              <a:rPr lang="en-US" sz="2400" dirty="0"/>
              <a:t>Problem:  RTT can be highly variable</a:t>
            </a:r>
          </a:p>
          <a:p>
            <a:pPr lvl="1"/>
            <a:endParaRPr lang="en-US" sz="2000" dirty="0"/>
          </a:p>
          <a:p>
            <a:r>
              <a:rPr lang="en-US" sz="2400" dirty="0"/>
              <a:t>Strategy:  expected RTT based on ACKs received</a:t>
            </a:r>
          </a:p>
          <a:p>
            <a:pPr lvl="1"/>
            <a:r>
              <a:rPr lang="en-US" sz="2000" dirty="0"/>
              <a:t>Use exponentially weighted moving average (EWMA)</a:t>
            </a:r>
          </a:p>
          <a:p>
            <a:pPr lvl="1"/>
            <a:r>
              <a:rPr lang="en-US" sz="2000" dirty="0"/>
              <a:t>RFC793 version (“smoothed RTT”):</a:t>
            </a:r>
          </a:p>
          <a:p>
            <a:pPr marL="457188" lvl="1" indent="0" algn="ctr">
              <a:buNone/>
            </a:pPr>
            <a:r>
              <a:rPr lang="en-US" sz="2000" dirty="0"/>
              <a:t>SRTT = (⍺ * SRTT) + (1 - ⍺)* </a:t>
            </a:r>
            <a:r>
              <a:rPr lang="en-US" sz="2000" dirty="0" err="1"/>
              <a:t>RTT</a:t>
            </a:r>
            <a:r>
              <a:rPr lang="en-US" sz="2000" baseline="-25000" dirty="0" err="1"/>
              <a:t>Measured</a:t>
            </a:r>
            <a:r>
              <a:rPr lang="en-US" sz="2000" dirty="0"/>
              <a:t> </a:t>
            </a:r>
          </a:p>
          <a:p>
            <a:pPr marL="457188" lvl="1" indent="0" algn="ctr">
              <a:buNone/>
            </a:pPr>
            <a:r>
              <a:rPr lang="en-US" sz="2000" dirty="0"/>
              <a:t>RTO = max(</a:t>
            </a:r>
            <a:r>
              <a:rPr lang="en-US" sz="2000" dirty="0" err="1"/>
              <a:t>RTO</a:t>
            </a:r>
            <a:r>
              <a:rPr lang="en-US" sz="2000" baseline="-25000" dirty="0" err="1"/>
              <a:t>Min</a:t>
            </a:r>
            <a:r>
              <a:rPr lang="en-US" sz="2000" dirty="0"/>
              <a:t>, min(β * SRTT, </a:t>
            </a:r>
            <a:r>
              <a:rPr lang="en-US" sz="2000" dirty="0" err="1"/>
              <a:t>RTO</a:t>
            </a:r>
            <a:r>
              <a:rPr lang="en-US" sz="2000" baseline="-25000" dirty="0" err="1"/>
              <a:t>Max</a:t>
            </a:r>
            <a:r>
              <a:rPr lang="en-US" sz="2000" dirty="0"/>
              <a:t>))</a:t>
            </a:r>
          </a:p>
          <a:p>
            <a:pPr marL="457188" lvl="1" indent="0">
              <a:buNone/>
            </a:pPr>
            <a:endParaRPr lang="en-US" sz="2000" dirty="0"/>
          </a:p>
          <a:p>
            <a:pPr marL="457188" lvl="1" indent="0">
              <a:buNone/>
            </a:pPr>
            <a:r>
              <a:rPr lang="en-US" sz="2000" dirty="0"/>
              <a:t>⍺ = “Smoothing factor”: .8-.9</a:t>
            </a:r>
          </a:p>
          <a:p>
            <a:pPr marL="457188" lvl="1" indent="0">
              <a:buNone/>
            </a:pPr>
            <a:r>
              <a:rPr lang="en-US" sz="2000" dirty="0"/>
              <a:t>β = “Delay variance factor”:   1.3—2.0</a:t>
            </a:r>
          </a:p>
          <a:p>
            <a:pPr marL="0" indent="0">
              <a:buNone/>
            </a:pPr>
            <a:endParaRPr lang="en-US" sz="2400" dirty="0"/>
          </a:p>
          <a:p>
            <a:pPr marL="457188" lvl="1" indent="0">
              <a:buNone/>
            </a:pPr>
            <a:endParaRPr lang="en-US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B0DE06-03F5-3548-AD58-5B93EA426CB8}"/>
              </a:ext>
            </a:extLst>
          </p:cNvPr>
          <p:cNvSpPr/>
          <p:nvPr/>
        </p:nvSpPr>
        <p:spPr>
          <a:xfrm>
            <a:off x="9064923" y="1293959"/>
            <a:ext cx="2891725" cy="612487"/>
          </a:xfrm>
          <a:prstGeom prst="roundRect">
            <a:avLst/>
          </a:prstGeom>
          <a:solidFill>
            <a:srgbClr val="0093D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RFC793, Sec 3.7</a:t>
            </a:r>
          </a:p>
        </p:txBody>
      </p:sp>
    </p:spTree>
    <p:extLst>
      <p:ext uri="{BB962C8B-B14F-4D97-AF65-F5344CB8AC3E}">
        <p14:creationId xmlns:p14="http://schemas.microsoft.com/office/powerpoint/2010/main" val="34617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4DEE-E0AE-F240-BB6D-D4DAF793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only the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55592-0897-DA4A-8913-6D083339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1:  what if segment is a retransmission?</a:t>
            </a:r>
          </a:p>
          <a:p>
            <a:pPr lvl="1"/>
            <a:r>
              <a:rPr lang="en-US" dirty="0"/>
              <a:t>Solution:  don’t update RTT if segment was retransmitted</a:t>
            </a:r>
          </a:p>
          <a:p>
            <a:endParaRPr lang="en-US" dirty="0"/>
          </a:p>
          <a:p>
            <a:r>
              <a:rPr lang="en-US" dirty="0"/>
              <a:t>Problem 2: RTT can have high variance</a:t>
            </a:r>
          </a:p>
          <a:p>
            <a:pPr lvl="1"/>
            <a:r>
              <a:rPr lang="en-US" dirty="0"/>
              <a:t>Initial implementation doesn’t account for this</a:t>
            </a:r>
          </a:p>
          <a:p>
            <a:pPr lvl="1"/>
            <a:r>
              <a:rPr lang="en-US" dirty="0"/>
              <a:t>Congestion control:  modeling network load</a:t>
            </a:r>
          </a:p>
        </p:txBody>
      </p:sp>
    </p:spTree>
    <p:extLst>
      <p:ext uri="{BB962C8B-B14F-4D97-AF65-F5344CB8AC3E}">
        <p14:creationId xmlns:p14="http://schemas.microsoft.com/office/powerpoint/2010/main" val="5022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Header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267969-BE51-8C8C-82CE-2B9C548B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3" y="1405390"/>
            <a:ext cx="9203473" cy="44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68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Header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Ports: multiplexing</a:t>
            </a:r>
          </a:p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Where segment is in the stream (in </a:t>
            </a:r>
            <a:r>
              <a:rPr lang="en-US" b="1" u="sng" dirty="0"/>
              <a:t>bytes</a:t>
            </a:r>
            <a:r>
              <a:rPr lang="en-US" dirty="0"/>
              <a:t>)</a:t>
            </a:r>
          </a:p>
          <a:p>
            <a:r>
              <a:rPr lang="en-US" dirty="0"/>
              <a:t>Acknowledgment Number</a:t>
            </a:r>
          </a:p>
          <a:p>
            <a:pPr lvl="1"/>
            <a:r>
              <a:rPr lang="en-US" dirty="0"/>
              <a:t>Next expected sequence number</a:t>
            </a:r>
          </a:p>
          <a:p>
            <a:r>
              <a:rPr lang="en-US" dirty="0"/>
              <a:t>Window</a:t>
            </a:r>
          </a:p>
          <a:p>
            <a:pPr lvl="1"/>
            <a:r>
              <a:rPr lang="en-US" dirty="0"/>
              <a:t>How much data you’re willing to receive</a:t>
            </a:r>
          </a:p>
          <a:p>
            <a:r>
              <a:rPr lang="en-US" dirty="0"/>
              <a:t>Flags…</a:t>
            </a:r>
          </a:p>
        </p:txBody>
      </p:sp>
    </p:spTree>
    <p:extLst>
      <p:ext uri="{BB962C8B-B14F-4D97-AF65-F5344CB8AC3E}">
        <p14:creationId xmlns:p14="http://schemas.microsoft.com/office/powerpoint/2010/main" val="31119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Header Fields:  Flags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SYN: establishes connection (“synchronize”)</a:t>
            </a:r>
          </a:p>
          <a:p>
            <a:r>
              <a:rPr lang="en-US" dirty="0"/>
              <a:t>ACK: this segment ACKs some data (all packets except first)</a:t>
            </a:r>
          </a:p>
          <a:p>
            <a:r>
              <a:rPr lang="en-US" dirty="0"/>
              <a:t>FIN: close connection (gracefully)</a:t>
            </a:r>
          </a:p>
          <a:p>
            <a:endParaRPr lang="en-US" dirty="0"/>
          </a:p>
          <a:p>
            <a:r>
              <a:rPr lang="en-US" dirty="0"/>
              <a:t>RST: reset connection (used for errors)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PSH: push data to the application immediately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URG: whether there is urgent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8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421B1F-E2BF-F9C8-8B49-5E9D038B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97" y="353350"/>
            <a:ext cx="6915005" cy="61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948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7CBE-240F-C709-8CB5-72257370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important header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416F-BCD5-D273-D165-D69FFB068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33"/>
                </a:solidFill>
              </a:rPr>
              <a:t>Checksum</a:t>
            </a:r>
            <a:r>
              <a:rPr lang="en-US" dirty="0"/>
              <a:t>:   Very weak, like IP</a:t>
            </a:r>
          </a:p>
          <a:p>
            <a:pPr lvl="1"/>
            <a:r>
              <a:rPr lang="en-US" dirty="0"/>
              <a:t>Has weird semantics (”pseudo header”), more on this later…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Data Offset: used to indicate TCP options (mostly unused)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Urgent Pointer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70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09427"/>
            <a:ext cx="10972800" cy="2645441"/>
          </a:xfrm>
        </p:spPr>
        <p:txBody>
          <a:bodyPr>
            <a:normAutofit/>
          </a:bodyPr>
          <a:lstStyle/>
          <a:p>
            <a:r>
              <a:rPr lang="en-US" dirty="0"/>
              <a:t>Three-way handshake</a:t>
            </a:r>
          </a:p>
          <a:p>
            <a:pPr lvl="1"/>
            <a:r>
              <a:rPr lang="en-US" dirty="0"/>
              <a:t>Two sides agree on respective initial sequence </a:t>
            </a:r>
            <a:r>
              <a:rPr lang="en-US" dirty="0" err="1"/>
              <a:t>nums</a:t>
            </a:r>
            <a:endParaRPr lang="en-US" dirty="0"/>
          </a:p>
          <a:p>
            <a:r>
              <a:rPr lang="en-US" dirty="0"/>
              <a:t>If no one is listening on port: OS may send RST</a:t>
            </a:r>
          </a:p>
          <a:p>
            <a:r>
              <a:rPr lang="en-US" dirty="0"/>
              <a:t>If server is overloaded: ignore SYN</a:t>
            </a:r>
          </a:p>
          <a:p>
            <a:r>
              <a:rPr lang="en-US" dirty="0"/>
              <a:t>If no SYN-ACK: retry, timeout</a:t>
            </a:r>
          </a:p>
        </p:txBody>
      </p:sp>
      <p:pic>
        <p:nvPicPr>
          <p:cNvPr id="4" name="Picture 3" descr="05x06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483" y="1131483"/>
            <a:ext cx="4228231" cy="28039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ounded Rectangular Callout 5"/>
          <p:cNvSpPr/>
          <p:nvPr/>
        </p:nvSpPr>
        <p:spPr>
          <a:xfrm>
            <a:off x="8188646" y="1597843"/>
            <a:ext cx="1691954" cy="924434"/>
          </a:xfrm>
          <a:prstGeom prst="wedgeRoundRectCallout">
            <a:avLst>
              <a:gd name="adj1" fmla="val -81045"/>
              <a:gd name="adj2" fmla="val -3184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listen(),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accept()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373713" y="3194957"/>
            <a:ext cx="1771134" cy="944360"/>
          </a:xfrm>
          <a:prstGeom prst="wedgeRoundRectCallout">
            <a:avLst>
              <a:gd name="adj1" fmla="val -91522"/>
              <a:gd name="adj2" fmla="val 14820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accept()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returns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724975" y="1597843"/>
            <a:ext cx="1691954" cy="691884"/>
          </a:xfrm>
          <a:prstGeom prst="wedgeRoundRectCallout">
            <a:avLst>
              <a:gd name="adj1" fmla="val 72234"/>
              <a:gd name="adj2" fmla="val -26673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connect()</a:t>
            </a:r>
          </a:p>
        </p:txBody>
      </p:sp>
    </p:spTree>
    <p:extLst>
      <p:ext uri="{BB962C8B-B14F-4D97-AF65-F5344CB8AC3E}">
        <p14:creationId xmlns:p14="http://schemas.microsoft.com/office/powerpoint/2010/main" val="27451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37751-1D3D-A945-AC12-008AD80B3BA2}"/>
              </a:ext>
            </a:extLst>
          </p:cNvPr>
          <p:cNvSpPr/>
          <p:nvPr/>
        </p:nvSpPr>
        <p:spPr>
          <a:xfrm>
            <a:off x="3350513" y="1272923"/>
            <a:ext cx="5680149" cy="5178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31799" y="4495801"/>
            <a:ext cx="3429000" cy="2152481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8114" y="2316743"/>
            <a:ext cx="1028180" cy="317483"/>
          </a:xfrm>
          <a:prstGeom prst="rect">
            <a:avLst/>
          </a:prstGeom>
          <a:solidFill>
            <a:srgbClr val="20A6F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2013" y="3163458"/>
            <a:ext cx="1028180" cy="317483"/>
          </a:xfrm>
          <a:prstGeom prst="rect">
            <a:avLst/>
          </a:prstGeom>
          <a:solidFill>
            <a:srgbClr val="20A6F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9044" y="3163458"/>
            <a:ext cx="1028180" cy="317483"/>
          </a:xfrm>
          <a:prstGeom prst="rect">
            <a:avLst/>
          </a:prstGeom>
          <a:solidFill>
            <a:srgbClr val="20A6F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8114" y="6115550"/>
            <a:ext cx="1028180" cy="3174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4725" y="5476914"/>
            <a:ext cx="1028180" cy="3174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8114" y="5476914"/>
            <a:ext cx="1028180" cy="3174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4725" y="4733219"/>
            <a:ext cx="1028180" cy="3174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9044" y="5476914"/>
            <a:ext cx="1028180" cy="3174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9044" y="4733219"/>
            <a:ext cx="1028180" cy="3174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8114" y="4036564"/>
            <a:ext cx="1028180" cy="31748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venir Book" panose="02000503020000020003" pitchFamily="2" charset="0"/>
              </a:rPr>
              <a:t>Summary</a:t>
            </a:r>
            <a:r>
              <a:rPr lang="en-US" dirty="0">
                <a:latin typeface="Avenir Book" panose="02000503020000020003" pitchFamily="2" charset="0"/>
              </a:rPr>
              <a:t> of TCP States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9069194" y="1254602"/>
            <a:ext cx="235165" cy="2571297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67437" y="4495801"/>
            <a:ext cx="1701756" cy="2152481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9193" y="4552532"/>
            <a:ext cx="178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Passive close:</a:t>
            </a:r>
          </a:p>
          <a:p>
            <a:r>
              <a:rPr lang="en-US" dirty="0">
                <a:latin typeface="Avenir Book" panose="02000503020000020003" pitchFamily="2" charset="0"/>
              </a:rPr>
              <a:t>Can still send!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8805" y="4915338"/>
            <a:ext cx="180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venir Book" panose="02000503020000020003" pitchFamily="2" charset="0"/>
              </a:rPr>
              <a:t>Active close:</a:t>
            </a:r>
          </a:p>
          <a:p>
            <a:pPr algn="r"/>
            <a:r>
              <a:rPr lang="en-US" dirty="0">
                <a:latin typeface="Avenir Book" panose="02000503020000020003" pitchFamily="2" charset="0"/>
              </a:rPr>
              <a:t>Can still receive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8048566" y="2324205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Connection Establishment</a:t>
            </a:r>
          </a:p>
        </p:txBody>
      </p:sp>
      <p:pic>
        <p:nvPicPr>
          <p:cNvPr id="4" name="Picture 3" descr="05x07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487" y="1254602"/>
            <a:ext cx="5680149" cy="5178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4" grpId="0" animBg="1"/>
      <p:bldP spid="13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17" grpId="0" animBg="1"/>
      <p:bldP spid="21" grpId="0" animBg="1"/>
      <p:bldP spid="22" grpId="0"/>
      <p:bldP spid="23" grpId="0"/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782D-0AFB-F949-04EC-B4950EEE5A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874" y="256392"/>
            <a:ext cx="10972800" cy="1143000"/>
          </a:xfrm>
        </p:spPr>
        <p:txBody>
          <a:bodyPr/>
          <a:lstStyle/>
          <a:p>
            <a:r>
              <a:rPr lang="en-US" i="1" dirty="0"/>
              <a:t>Observation:  new connections use memory!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B171C1-96DD-EF8F-7753-E984BEE16C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877214" y="2287052"/>
            <a:ext cx="592412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35E536-7542-24E2-FD88-9B400D086288}"/>
              </a:ext>
            </a:extLst>
          </p:cNvPr>
          <p:cNvSpPr txBox="1"/>
          <p:nvPr/>
        </p:nvSpPr>
        <p:spPr>
          <a:xfrm>
            <a:off x="1497260" y="1996585"/>
            <a:ext cx="338554" cy="294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6443A-B981-C31A-C781-8BBD9E266BD4}"/>
              </a:ext>
            </a:extLst>
          </p:cNvPr>
          <p:cNvSpPr/>
          <p:nvPr/>
        </p:nvSpPr>
        <p:spPr>
          <a:xfrm>
            <a:off x="1818148" y="1867593"/>
            <a:ext cx="1143000" cy="7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FE042-B76C-5BC5-3277-ED866E6F18A0}"/>
              </a:ext>
            </a:extLst>
          </p:cNvPr>
          <p:cNvSpPr/>
          <p:nvPr/>
        </p:nvSpPr>
        <p:spPr>
          <a:xfrm>
            <a:off x="8801335" y="1895345"/>
            <a:ext cx="1143000" cy="7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8C3BE-D4BF-CB31-22BA-2643484BA14E}"/>
              </a:ext>
            </a:extLst>
          </p:cNvPr>
          <p:cNvSpPr txBox="1"/>
          <p:nvPr/>
        </p:nvSpPr>
        <p:spPr>
          <a:xfrm>
            <a:off x="3408068" y="1913364"/>
            <a:ext cx="9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30EE9-AC74-34A8-8378-9B9B51F02F91}"/>
              </a:ext>
            </a:extLst>
          </p:cNvPr>
          <p:cNvSpPr txBox="1"/>
          <p:nvPr/>
        </p:nvSpPr>
        <p:spPr>
          <a:xfrm>
            <a:off x="9201814" y="2730145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</p:spTree>
    <p:extLst>
      <p:ext uri="{BB962C8B-B14F-4D97-AF65-F5344CB8AC3E}">
        <p14:creationId xmlns:p14="http://schemas.microsoft.com/office/powerpoint/2010/main" val="3757533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782D-0AFB-F949-04EC-B4950EEE5A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874" y="256392"/>
            <a:ext cx="10972800" cy="1143000"/>
          </a:xfrm>
        </p:spPr>
        <p:txBody>
          <a:bodyPr/>
          <a:lstStyle/>
          <a:p>
            <a:r>
              <a:rPr lang="en-US" i="1" dirty="0"/>
              <a:t>Observation:  new connections use memory!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B171C1-96DD-EF8F-7753-E984BEE16C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877214" y="2287052"/>
            <a:ext cx="592412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35E536-7542-24E2-FD88-9B400D086288}"/>
              </a:ext>
            </a:extLst>
          </p:cNvPr>
          <p:cNvSpPr txBox="1"/>
          <p:nvPr/>
        </p:nvSpPr>
        <p:spPr>
          <a:xfrm>
            <a:off x="1497260" y="1996585"/>
            <a:ext cx="338554" cy="294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6443A-B981-C31A-C781-8BBD9E266BD4}"/>
              </a:ext>
            </a:extLst>
          </p:cNvPr>
          <p:cNvSpPr/>
          <p:nvPr/>
        </p:nvSpPr>
        <p:spPr>
          <a:xfrm>
            <a:off x="1818148" y="1867593"/>
            <a:ext cx="1143000" cy="7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FE042-B76C-5BC5-3277-ED866E6F18A0}"/>
              </a:ext>
            </a:extLst>
          </p:cNvPr>
          <p:cNvSpPr/>
          <p:nvPr/>
        </p:nvSpPr>
        <p:spPr>
          <a:xfrm>
            <a:off x="8801335" y="1895345"/>
            <a:ext cx="1143000" cy="7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8C3BE-D4BF-CB31-22BA-2643484BA14E}"/>
              </a:ext>
            </a:extLst>
          </p:cNvPr>
          <p:cNvSpPr txBox="1"/>
          <p:nvPr/>
        </p:nvSpPr>
        <p:spPr>
          <a:xfrm>
            <a:off x="3408068" y="1913364"/>
            <a:ext cx="9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30EE9-AC74-34A8-8378-9B9B51F02F91}"/>
              </a:ext>
            </a:extLst>
          </p:cNvPr>
          <p:cNvSpPr txBox="1"/>
          <p:nvPr/>
        </p:nvSpPr>
        <p:spPr>
          <a:xfrm>
            <a:off x="9201814" y="2730145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C28CFF-5496-6520-7D59-704B8FD5378D}"/>
              </a:ext>
            </a:extLst>
          </p:cNvPr>
          <p:cNvSpPr txBox="1">
            <a:spLocks/>
          </p:cNvSpPr>
          <p:nvPr/>
        </p:nvSpPr>
        <p:spPr>
          <a:xfrm>
            <a:off x="609600" y="3423932"/>
            <a:ext cx="10972800" cy="75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/>
              <a:t>What happens if you send a someone </a:t>
            </a:r>
            <a:r>
              <a:rPr lang="en-US" u="sng"/>
              <a:t>lots</a:t>
            </a:r>
            <a:r>
              <a:rPr lang="en-US" i="1"/>
              <a:t> of SYN packets?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30766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782D-0AFB-F949-04EC-B4950EEE5A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874" y="256392"/>
            <a:ext cx="10972800" cy="1143000"/>
          </a:xfrm>
        </p:spPr>
        <p:txBody>
          <a:bodyPr/>
          <a:lstStyle/>
          <a:p>
            <a:r>
              <a:rPr lang="en-US" i="1" dirty="0"/>
              <a:t>Observation:  new connections use memory!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B171C1-96DD-EF8F-7753-E984BEE16C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877214" y="2287052"/>
            <a:ext cx="592412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35E536-7542-24E2-FD88-9B400D086288}"/>
              </a:ext>
            </a:extLst>
          </p:cNvPr>
          <p:cNvSpPr txBox="1"/>
          <p:nvPr/>
        </p:nvSpPr>
        <p:spPr>
          <a:xfrm>
            <a:off x="1497260" y="1996585"/>
            <a:ext cx="338554" cy="294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6443A-B981-C31A-C781-8BBD9E266BD4}"/>
              </a:ext>
            </a:extLst>
          </p:cNvPr>
          <p:cNvSpPr/>
          <p:nvPr/>
        </p:nvSpPr>
        <p:spPr>
          <a:xfrm>
            <a:off x="1818148" y="1867593"/>
            <a:ext cx="1143000" cy="7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FE042-B76C-5BC5-3277-ED866E6F18A0}"/>
              </a:ext>
            </a:extLst>
          </p:cNvPr>
          <p:cNvSpPr/>
          <p:nvPr/>
        </p:nvSpPr>
        <p:spPr>
          <a:xfrm>
            <a:off x="8801335" y="1895345"/>
            <a:ext cx="1143000" cy="7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8C3BE-D4BF-CB31-22BA-2643484BA14E}"/>
              </a:ext>
            </a:extLst>
          </p:cNvPr>
          <p:cNvSpPr txBox="1"/>
          <p:nvPr/>
        </p:nvSpPr>
        <p:spPr>
          <a:xfrm>
            <a:off x="3408068" y="1913364"/>
            <a:ext cx="9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30EE9-AC74-34A8-8378-9B9B51F02F91}"/>
              </a:ext>
            </a:extLst>
          </p:cNvPr>
          <p:cNvSpPr txBox="1"/>
          <p:nvPr/>
        </p:nvSpPr>
        <p:spPr>
          <a:xfrm>
            <a:off x="9201814" y="2730145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C28CFF-5496-6520-7D59-704B8FD5378D}"/>
              </a:ext>
            </a:extLst>
          </p:cNvPr>
          <p:cNvSpPr txBox="1">
            <a:spLocks/>
          </p:cNvSpPr>
          <p:nvPr/>
        </p:nvSpPr>
        <p:spPr>
          <a:xfrm>
            <a:off x="609600" y="3423932"/>
            <a:ext cx="10972800" cy="75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/>
              <a:t>What happens if you send a someone </a:t>
            </a:r>
            <a:r>
              <a:rPr lang="en-US" u="sng"/>
              <a:t>lots</a:t>
            </a:r>
            <a:r>
              <a:rPr lang="en-US" i="1"/>
              <a:t> of SYN packets?</a:t>
            </a:r>
            <a:endParaRPr lang="en-US" i="1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786F18-8E11-5F49-C748-48D4A9B7F854}"/>
              </a:ext>
            </a:extLst>
          </p:cNvPr>
          <p:cNvSpPr/>
          <p:nvPr/>
        </p:nvSpPr>
        <p:spPr>
          <a:xfrm>
            <a:off x="1043087" y="5596583"/>
            <a:ext cx="8382000" cy="62674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SYN flood =&gt; type of Denial of Service (DOS) attack</a:t>
            </a:r>
          </a:p>
        </p:txBody>
      </p:sp>
    </p:spTree>
    <p:extLst>
      <p:ext uri="{BB962C8B-B14F-4D97-AF65-F5344CB8AC3E}">
        <p14:creationId xmlns:p14="http://schemas.microsoft.com/office/powerpoint/2010/main" val="15071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826E4-F1D1-E0DE-1116-E9BDFB46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F0B1-776B-C14C-A119-223FD7687081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379D-8F5F-31EB-B905-6EFFFB32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DoS, DNS, TLS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878A-D7F9-12F7-274D-5EC5C4E7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66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328DD-8A67-AFEB-B941-FA4F192C6155}"/>
              </a:ext>
            </a:extLst>
          </p:cNvPr>
          <p:cNvCxnSpPr>
            <a:cxnSpLocks/>
          </p:cNvCxnSpPr>
          <p:nvPr/>
        </p:nvCxnSpPr>
        <p:spPr>
          <a:xfrm>
            <a:off x="2822381" y="1816789"/>
            <a:ext cx="6324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215402-9F5F-E6A3-04AA-0AB985040997}"/>
              </a:ext>
            </a:extLst>
          </p:cNvPr>
          <p:cNvSpPr txBox="1"/>
          <p:nvPr/>
        </p:nvSpPr>
        <p:spPr>
          <a:xfrm>
            <a:off x="1442427" y="1526322"/>
            <a:ext cx="338554" cy="294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190C9-12FE-A87F-3261-167AF7C14C82}"/>
              </a:ext>
            </a:extLst>
          </p:cNvPr>
          <p:cNvSpPr/>
          <p:nvPr/>
        </p:nvSpPr>
        <p:spPr>
          <a:xfrm>
            <a:off x="1763315" y="1397330"/>
            <a:ext cx="1143000" cy="7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FC3218-CB40-A6D4-AAF0-84BFC47671DD}"/>
              </a:ext>
            </a:extLst>
          </p:cNvPr>
          <p:cNvSpPr/>
          <p:nvPr/>
        </p:nvSpPr>
        <p:spPr>
          <a:xfrm>
            <a:off x="8746502" y="1425082"/>
            <a:ext cx="1143000" cy="7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4D6AD6-CBC3-A3BB-7FF8-567BABD34B96}"/>
              </a:ext>
            </a:extLst>
          </p:cNvPr>
          <p:cNvSpPr/>
          <p:nvPr/>
        </p:nvSpPr>
        <p:spPr>
          <a:xfrm>
            <a:off x="1869348" y="4239972"/>
            <a:ext cx="8382000" cy="1282653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SYN flood =&gt; type of Denial of Service (DOS) attack</a:t>
            </a:r>
          </a:p>
          <a:p>
            <a:pPr>
              <a:buClr>
                <a:schemeClr val="tx1"/>
              </a:buClr>
            </a:pPr>
            <a: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=&gt; Especially bad when attack traffic comes from multiple sources (more on this later)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B9629-AFE5-1B4D-DC3B-AAAC53EC79A7}"/>
              </a:ext>
            </a:extLst>
          </p:cNvPr>
          <p:cNvSpPr txBox="1"/>
          <p:nvPr/>
        </p:nvSpPr>
        <p:spPr>
          <a:xfrm>
            <a:off x="3353236" y="1443100"/>
            <a:ext cx="594480" cy="37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22B36-9682-96F4-AE3C-2E707F8A6AD7}"/>
              </a:ext>
            </a:extLst>
          </p:cNvPr>
          <p:cNvSpPr txBox="1"/>
          <p:nvPr/>
        </p:nvSpPr>
        <p:spPr>
          <a:xfrm>
            <a:off x="9146981" y="2259882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1EDA71-58C5-8EA1-BF37-7AD9F4EB0336}"/>
              </a:ext>
            </a:extLst>
          </p:cNvPr>
          <p:cNvSpPr txBox="1"/>
          <p:nvPr/>
        </p:nvSpPr>
        <p:spPr>
          <a:xfrm>
            <a:off x="9299381" y="2412282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C0F8E1-4719-71F3-CC8D-C2BBF86B91F7}"/>
              </a:ext>
            </a:extLst>
          </p:cNvPr>
          <p:cNvSpPr txBox="1"/>
          <p:nvPr/>
        </p:nvSpPr>
        <p:spPr>
          <a:xfrm>
            <a:off x="9451781" y="2564682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1576CC-32AD-450D-B7D9-104C613E5E96}"/>
              </a:ext>
            </a:extLst>
          </p:cNvPr>
          <p:cNvSpPr txBox="1"/>
          <p:nvPr/>
        </p:nvSpPr>
        <p:spPr>
          <a:xfrm>
            <a:off x="9604181" y="2717082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01F387-DF17-66EA-8F2E-1882D13BD584}"/>
              </a:ext>
            </a:extLst>
          </p:cNvPr>
          <p:cNvSpPr txBox="1"/>
          <p:nvPr/>
        </p:nvSpPr>
        <p:spPr>
          <a:xfrm>
            <a:off x="9756581" y="2869482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76618E-C205-D00D-A08D-ED561CC7D6A5}"/>
              </a:ext>
            </a:extLst>
          </p:cNvPr>
          <p:cNvSpPr txBox="1"/>
          <p:nvPr/>
        </p:nvSpPr>
        <p:spPr>
          <a:xfrm>
            <a:off x="9908981" y="3021882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B1480A-2E66-D7B5-C043-E2F680FCD34E}"/>
              </a:ext>
            </a:extLst>
          </p:cNvPr>
          <p:cNvSpPr txBox="1"/>
          <p:nvPr/>
        </p:nvSpPr>
        <p:spPr>
          <a:xfrm>
            <a:off x="10061381" y="3174282"/>
            <a:ext cx="1140723" cy="29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9731CB-1573-B0CB-47DE-9EDE0399329C}"/>
              </a:ext>
            </a:extLst>
          </p:cNvPr>
          <p:cNvSpPr txBox="1"/>
          <p:nvPr/>
        </p:nvSpPr>
        <p:spPr>
          <a:xfrm>
            <a:off x="10213781" y="3326682"/>
            <a:ext cx="1140723" cy="49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malloc()</a:t>
            </a:r>
          </a:p>
          <a:p>
            <a:r>
              <a:rPr lang="en-US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7E0B08-7360-3DCB-6E48-9C9FD7182E23}"/>
              </a:ext>
            </a:extLst>
          </p:cNvPr>
          <p:cNvSpPr txBox="1"/>
          <p:nvPr/>
        </p:nvSpPr>
        <p:spPr>
          <a:xfrm>
            <a:off x="3505636" y="1595500"/>
            <a:ext cx="594480" cy="37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E7350F-D3A0-2285-EEAF-F399A041498D}"/>
              </a:ext>
            </a:extLst>
          </p:cNvPr>
          <p:cNvSpPr txBox="1"/>
          <p:nvPr/>
        </p:nvSpPr>
        <p:spPr>
          <a:xfrm>
            <a:off x="3658036" y="1747900"/>
            <a:ext cx="594480" cy="37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AD5833-1849-54B4-28EF-B7E03919CCFF}"/>
              </a:ext>
            </a:extLst>
          </p:cNvPr>
          <p:cNvSpPr txBox="1"/>
          <p:nvPr/>
        </p:nvSpPr>
        <p:spPr>
          <a:xfrm>
            <a:off x="3810436" y="1900300"/>
            <a:ext cx="594480" cy="37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7A7333-DF16-A5AA-422F-593F63CC7964}"/>
              </a:ext>
            </a:extLst>
          </p:cNvPr>
          <p:cNvSpPr txBox="1"/>
          <p:nvPr/>
        </p:nvSpPr>
        <p:spPr>
          <a:xfrm>
            <a:off x="3962836" y="2052700"/>
            <a:ext cx="594480" cy="37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D27E5-55AA-B662-53EE-FA244BBACC79}"/>
              </a:ext>
            </a:extLst>
          </p:cNvPr>
          <p:cNvSpPr txBox="1"/>
          <p:nvPr/>
        </p:nvSpPr>
        <p:spPr>
          <a:xfrm>
            <a:off x="4115236" y="2205100"/>
            <a:ext cx="594480" cy="37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2FA99F-6633-9EE0-835F-600400773618}"/>
              </a:ext>
            </a:extLst>
          </p:cNvPr>
          <p:cNvSpPr txBox="1"/>
          <p:nvPr/>
        </p:nvSpPr>
        <p:spPr>
          <a:xfrm>
            <a:off x="4267636" y="2357500"/>
            <a:ext cx="594480" cy="37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EE64-7256-C14D-A0AD-F95AF49B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hacky solution:  SYN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C428-C93E-194A-9236-8D5F174C7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6666411" cy="4957351"/>
          </a:xfrm>
        </p:spPr>
        <p:txBody>
          <a:bodyPr>
            <a:normAutofit/>
          </a:bodyPr>
          <a:lstStyle/>
          <a:p>
            <a:r>
              <a:rPr lang="en-US" dirty="0"/>
              <a:t>Don’t allocate TCB on first SYN</a:t>
            </a:r>
          </a:p>
          <a:p>
            <a:r>
              <a:rPr lang="en-US" dirty="0"/>
              <a:t>Encode some state inside the initial sequence number that goes back to the client (in the SYN+ACK)</a:t>
            </a:r>
          </a:p>
          <a:p>
            <a:r>
              <a:rPr lang="en-US" dirty="0"/>
              <a:t>What gets encoded?</a:t>
            </a:r>
          </a:p>
          <a:p>
            <a:pPr lvl="1"/>
            <a:r>
              <a:rPr lang="en-US" dirty="0"/>
              <a:t>Coarse timestamp</a:t>
            </a:r>
          </a:p>
          <a:p>
            <a:pPr lvl="1"/>
            <a:r>
              <a:rPr lang="en-US" dirty="0"/>
              <a:t>Hash of connection IP/port</a:t>
            </a:r>
          </a:p>
          <a:p>
            <a:pPr lvl="1"/>
            <a:r>
              <a:rPr lang="en-US" dirty="0"/>
              <a:t>Other stuff (implementation dependent)</a:t>
            </a:r>
          </a:p>
          <a:p>
            <a:r>
              <a:rPr lang="en-US" dirty="0"/>
              <a:t>Better ideas?</a:t>
            </a:r>
          </a:p>
        </p:txBody>
      </p:sp>
      <p:pic>
        <p:nvPicPr>
          <p:cNvPr id="4" name="Picture 3" descr="05x06.eps">
            <a:extLst>
              <a:ext uri="{FF2B5EF4-FFF2-40B4-BE49-F238E27FC236}">
                <a16:creationId xmlns:a16="http://schemas.microsoft.com/office/drawing/2014/main" id="{F32F707B-5D80-624A-9291-CA7BA1F0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169" y="1274893"/>
            <a:ext cx="4228231" cy="280398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2085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EE64-7256-C14D-A0AD-F95AF49B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hacky solution:  SYN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C428-C93E-194A-9236-8D5F174C7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6666411" cy="4957351"/>
          </a:xfrm>
        </p:spPr>
        <p:txBody>
          <a:bodyPr>
            <a:normAutofit/>
          </a:bodyPr>
          <a:lstStyle/>
          <a:p>
            <a:r>
              <a:rPr lang="en-US" dirty="0"/>
              <a:t>Don’t allocate TCB on first SYN</a:t>
            </a:r>
          </a:p>
          <a:p>
            <a:r>
              <a:rPr lang="en-US" dirty="0"/>
              <a:t>Encode some state inside the initial sequence number that goes back to the client (in the SYN+ACK)</a:t>
            </a:r>
          </a:p>
          <a:p>
            <a:r>
              <a:rPr lang="en-US" dirty="0"/>
              <a:t>What gets encoded?</a:t>
            </a:r>
          </a:p>
          <a:p>
            <a:pPr lvl="1"/>
            <a:r>
              <a:rPr lang="en-US" dirty="0"/>
              <a:t>Coarse timestamp</a:t>
            </a:r>
          </a:p>
          <a:p>
            <a:pPr lvl="1"/>
            <a:r>
              <a:rPr lang="en-US" dirty="0"/>
              <a:t>Hash of connection IP/port</a:t>
            </a:r>
          </a:p>
          <a:p>
            <a:pPr lvl="1"/>
            <a:r>
              <a:rPr lang="en-US" dirty="0"/>
              <a:t>Other stuff (implementation dependent)</a:t>
            </a:r>
          </a:p>
          <a:p>
            <a:r>
              <a:rPr lang="en-US" dirty="0"/>
              <a:t>Better ideas?</a:t>
            </a:r>
          </a:p>
        </p:txBody>
      </p:sp>
      <p:pic>
        <p:nvPicPr>
          <p:cNvPr id="4" name="Picture 3" descr="05x06.eps">
            <a:extLst>
              <a:ext uri="{FF2B5EF4-FFF2-40B4-BE49-F238E27FC236}">
                <a16:creationId xmlns:a16="http://schemas.microsoft.com/office/drawing/2014/main" id="{F32F707B-5D80-624A-9291-CA7BA1F0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169" y="1274893"/>
            <a:ext cx="4228231" cy="28039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5E1B540-0371-9957-4330-2DF4E545D964}"/>
              </a:ext>
            </a:extLst>
          </p:cNvPr>
          <p:cNvSpPr/>
          <p:nvPr/>
        </p:nvSpPr>
        <p:spPr>
          <a:xfrm>
            <a:off x="837139" y="5257797"/>
            <a:ext cx="10517722" cy="1265835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Nowadays:  filtering in kernel (or in network) on number of new connections per time (esp. on servers)</a:t>
            </a:r>
          </a:p>
          <a:p>
            <a:r>
              <a:rPr 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= &gt; More on this later!</a:t>
            </a:r>
          </a:p>
        </p:txBody>
      </p:sp>
    </p:spTree>
    <p:extLst>
      <p:ext uri="{BB962C8B-B14F-4D97-AF65-F5344CB8AC3E}">
        <p14:creationId xmlns:p14="http://schemas.microsoft.com/office/powerpoint/2010/main" val="14737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FA12-1A21-5310-28CE-CF7533C158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444" y="2754362"/>
            <a:ext cx="10972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Two “types” of sockets:</a:t>
            </a:r>
          </a:p>
          <a:p>
            <a:r>
              <a:rPr lang="en-US" sz="3200" dirty="0"/>
              <a:t>“Normal” sockets</a:t>
            </a:r>
          </a:p>
          <a:p>
            <a:endParaRPr lang="en-US" sz="3200" dirty="0"/>
          </a:p>
          <a:p>
            <a:r>
              <a:rPr lang="en-US" sz="3200" dirty="0"/>
              <a:t>Listen sockets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59818-59E6-0C9C-C4A0-9F24C50A90AC}"/>
              </a:ext>
            </a:extLst>
          </p:cNvPr>
          <p:cNvSpPr txBox="1"/>
          <p:nvPr/>
        </p:nvSpPr>
        <p:spPr>
          <a:xfrm>
            <a:off x="1923528" y="446038"/>
            <a:ext cx="904927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~ % netstat 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anl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  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Active Internet connections (including servers)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Proto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-Q Send-Q  Local Address          Foreign Address        (state) 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172.17.48.121.56915    192.168.1.58.7000      SYN_SENT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172.17.48.121.56908    142.250.80.35.443      ESTABLISHED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172.17.48.121.56887    13.225.231.50.80       ESTABLISHED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. . 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*.22                   *.*                    LISTEN     </a:t>
            </a:r>
          </a:p>
          <a:p>
            <a:endParaRPr lang="en-US" sz="1600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7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83BBDEE-8390-029F-9707-64221C282CA5}"/>
              </a:ext>
            </a:extLst>
          </p:cNvPr>
          <p:cNvCxnSpPr>
            <a:cxnSpLocks/>
          </p:cNvCxnSpPr>
          <p:nvPr/>
        </p:nvCxnSpPr>
        <p:spPr>
          <a:xfrm>
            <a:off x="3213725" y="1558123"/>
            <a:ext cx="0" cy="4034603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18E0F3-2C74-7F21-1DC4-A8FAB0BC69D2}"/>
              </a:ext>
            </a:extLst>
          </p:cNvPr>
          <p:cNvCxnSpPr>
            <a:cxnSpLocks/>
          </p:cNvCxnSpPr>
          <p:nvPr/>
        </p:nvCxnSpPr>
        <p:spPr>
          <a:xfrm>
            <a:off x="9365856" y="1558123"/>
            <a:ext cx="51126" cy="4034603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1ADFE4-F9B1-F974-AEED-D75F6ACA12F3}"/>
              </a:ext>
            </a:extLst>
          </p:cNvPr>
          <p:cNvCxnSpPr>
            <a:cxnSpLocks/>
          </p:cNvCxnSpPr>
          <p:nvPr/>
        </p:nvCxnSpPr>
        <p:spPr>
          <a:xfrm>
            <a:off x="3254338" y="2065588"/>
            <a:ext cx="6210255" cy="113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38504B-4163-C7E8-EE1C-37DE06050C67}"/>
              </a:ext>
            </a:extLst>
          </p:cNvPr>
          <p:cNvCxnSpPr>
            <a:cxnSpLocks/>
          </p:cNvCxnSpPr>
          <p:nvPr/>
        </p:nvCxnSpPr>
        <p:spPr>
          <a:xfrm flipH="1">
            <a:off x="3213725" y="2941100"/>
            <a:ext cx="6250868" cy="416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611069-E74E-AED1-B20E-7C130C75F433}"/>
              </a:ext>
            </a:extLst>
          </p:cNvPr>
          <p:cNvSpPr txBox="1"/>
          <p:nvPr/>
        </p:nvSpPr>
        <p:spPr>
          <a:xfrm>
            <a:off x="4091782" y="1668557"/>
            <a:ext cx="4396017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SYN, SEQ: ___, ACK: ___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949653-851F-51DE-6663-167102F00CE1}"/>
              </a:ext>
            </a:extLst>
          </p:cNvPr>
          <p:cNvCxnSpPr>
            <a:cxnSpLocks/>
          </p:cNvCxnSpPr>
          <p:nvPr/>
        </p:nvCxnSpPr>
        <p:spPr>
          <a:xfrm>
            <a:off x="3254338" y="4476208"/>
            <a:ext cx="6195553" cy="1234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A3C213-B593-4C6A-E7DA-727E89A798EB}"/>
              </a:ext>
            </a:extLst>
          </p:cNvPr>
          <p:cNvSpPr txBox="1"/>
          <p:nvPr/>
        </p:nvSpPr>
        <p:spPr>
          <a:xfrm>
            <a:off x="3686918" y="2576225"/>
            <a:ext cx="4800881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SYN+ACK, SEQ: ___, ACK: 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CBF5A-6E65-2CBA-0C77-0C86F85AB7A4}"/>
              </a:ext>
            </a:extLst>
          </p:cNvPr>
          <p:cNvSpPr txBox="1"/>
          <p:nvPr/>
        </p:nvSpPr>
        <p:spPr>
          <a:xfrm>
            <a:off x="4157601" y="3997862"/>
            <a:ext cx="4396017" cy="415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Book" panose="02000503020000020003" pitchFamily="2" charset="0"/>
              </a:rPr>
              <a:t>Flags: ACK, SEQ: ___, ACK: 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A2C3A-CCE8-4EE6-8782-C581908420FB}"/>
              </a:ext>
            </a:extLst>
          </p:cNvPr>
          <p:cNvSpPr txBox="1"/>
          <p:nvPr/>
        </p:nvSpPr>
        <p:spPr>
          <a:xfrm>
            <a:off x="2360427" y="768586"/>
            <a:ext cx="1988652" cy="79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Client</a:t>
            </a:r>
          </a:p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“Active” 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88D9A-91CA-4A1A-946F-7039BC5DA0A8}"/>
              </a:ext>
            </a:extLst>
          </p:cNvPr>
          <p:cNvSpPr txBox="1"/>
          <p:nvPr/>
        </p:nvSpPr>
        <p:spPr>
          <a:xfrm>
            <a:off x="8209919" y="731962"/>
            <a:ext cx="2119973" cy="79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Server</a:t>
            </a:r>
          </a:p>
          <a:p>
            <a:pPr algn="ctr"/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“Passive” side</a:t>
            </a:r>
          </a:p>
        </p:txBody>
      </p:sp>
    </p:spTree>
    <p:extLst>
      <p:ext uri="{BB962C8B-B14F-4D97-AF65-F5344CB8AC3E}">
        <p14:creationId xmlns:p14="http://schemas.microsoft.com/office/powerpoint/2010/main" val="26603805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FA12-1A21-5310-28CE-CF7533C158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443" y="2020501"/>
            <a:ext cx="11418849" cy="436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“Normal” sockets</a:t>
            </a:r>
          </a:p>
          <a:p>
            <a:pPr lvl="1"/>
            <a:r>
              <a:rPr lang="en-US" sz="2400" dirty="0"/>
              <a:t>Connection between two specific endpoints</a:t>
            </a:r>
          </a:p>
          <a:p>
            <a:pPr lvl="1"/>
            <a:r>
              <a:rPr lang="en-US" sz="2400" dirty="0"/>
              <a:t>Can send/</a:t>
            </a:r>
            <a:r>
              <a:rPr lang="en-US" sz="2400" dirty="0" err="1"/>
              <a:t>recv</a:t>
            </a:r>
            <a:r>
              <a:rPr lang="en-US" sz="2400" dirty="0"/>
              <a:t> data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Listen sockets</a:t>
            </a:r>
          </a:p>
          <a:p>
            <a:pPr lvl="1"/>
            <a:r>
              <a:rPr lang="en-US" sz="2400" dirty="0"/>
              <a:t>Created by receiver to accept new connections</a:t>
            </a:r>
          </a:p>
          <a:p>
            <a:pPr lvl="1"/>
            <a:r>
              <a:rPr lang="en-US" sz="2400" dirty="0"/>
              <a:t>When a client connects, client info gets queued by kernel</a:t>
            </a:r>
          </a:p>
          <a:p>
            <a:pPr lvl="1"/>
            <a:r>
              <a:rPr lang="en-US" sz="2400" dirty="0"/>
              <a:t>When server process calls accept(), </a:t>
            </a:r>
            <a:r>
              <a:rPr lang="en-US" sz="2400" b="1" u="sng" dirty="0">
                <a:solidFill>
                  <a:srgbClr val="FFCC33"/>
                </a:solidFill>
              </a:rPr>
              <a:t>a new (”normal”) socket is created between the server and that client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59818-59E6-0C9C-C4A0-9F24C50A90AC}"/>
              </a:ext>
            </a:extLst>
          </p:cNvPr>
          <p:cNvSpPr txBox="1"/>
          <p:nvPr/>
        </p:nvSpPr>
        <p:spPr>
          <a:xfrm>
            <a:off x="1627469" y="467547"/>
            <a:ext cx="893706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Proto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-Q Send-Q  Local Address          Foreign Address        (state) 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172.17.48.121.56887    13.225.231.50.80       ESTABLISHED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. . 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*.22                   *.*                    LISTEN     </a:t>
            </a:r>
          </a:p>
          <a:p>
            <a:endParaRPr lang="en-US" sz="1600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339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5B713-CCE3-B346-9F9D-EAC9359F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  the socket table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5227A-8C45-3B48-9B81-9D8CF600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59" y="4031438"/>
            <a:ext cx="10972800" cy="2750362"/>
          </a:xfrm>
        </p:spPr>
        <p:txBody>
          <a:bodyPr>
            <a:normAutofit/>
          </a:bodyPr>
          <a:lstStyle/>
          <a:p>
            <a:r>
              <a:rPr lang="en-US" dirty="0"/>
              <a:t>Each connection has an associated TCB in the kernel</a:t>
            </a:r>
          </a:p>
          <a:p>
            <a:r>
              <a:rPr lang="en-US" dirty="0"/>
              <a:t>Depending on socket type, socket contains TCB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E2E67-6B12-AC4C-A63E-337F44E8D623}"/>
              </a:ext>
            </a:extLst>
          </p:cNvPr>
          <p:cNvSpPr txBox="1"/>
          <p:nvPr/>
        </p:nvSpPr>
        <p:spPr>
          <a:xfrm>
            <a:off x="1598023" y="1471157"/>
            <a:ext cx="904927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~ % netstat 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anl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  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Active Internet connections (including servers)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Proto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-Q Send-Q  Local Address          Foreign Address        (state) 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172.17.48.121:56915    192.168.1.58:7000      SYN_SENT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172.17.48.121:56908    142.250.80.35:443      ESTABLISHED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172.17.48.121:56887    13.225.231.50:80       ESTABLISHED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. . 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*.22                   *.*                    LISTEN     </a:t>
            </a:r>
          </a:p>
          <a:p>
            <a:endParaRPr lang="en-US" sz="1600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31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5B713-CCE3-B346-9F9D-EAC9359F58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047" y="76200"/>
            <a:ext cx="10972800" cy="1143000"/>
          </a:xfrm>
        </p:spPr>
        <p:txBody>
          <a:bodyPr/>
          <a:lstStyle/>
          <a:p>
            <a:pPr algn="l"/>
            <a:r>
              <a:rPr lang="en-US" u="sng" dirty="0"/>
              <a:t>Recall:   the socket table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5227A-8C45-3B48-9B81-9D8CF6005F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2047" y="3600422"/>
            <a:ext cx="10972800" cy="2751137"/>
          </a:xfrm>
        </p:spPr>
        <p:txBody>
          <a:bodyPr>
            <a:normAutofit/>
          </a:bodyPr>
          <a:lstStyle/>
          <a:p>
            <a:r>
              <a:rPr lang="en-US" dirty="0"/>
              <a:t>Each connection has an associated TCB in the kernel</a:t>
            </a:r>
          </a:p>
          <a:p>
            <a:r>
              <a:rPr lang="en-US" dirty="0"/>
              <a:t>Depending on socket type, socket contains TCB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E2E67-6B12-AC4C-A63E-337F44E8D623}"/>
              </a:ext>
            </a:extLst>
          </p:cNvPr>
          <p:cNvSpPr txBox="1"/>
          <p:nvPr/>
        </p:nvSpPr>
        <p:spPr>
          <a:xfrm>
            <a:off x="1609463" y="949255"/>
            <a:ext cx="904927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~ % netstat 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anl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  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Active Internet connections (including servers)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Proto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-Q Send-Q  Local Address          Foreign Address        (state) 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172.17.48.121.56915    192.168.1.58.7000      SYN_SENT   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172.17.48.121.56908    142.250.80.35.443      ESTABLISHED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172.17.48.121.56887    13.225.231.50.80       ESTABLISHED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. . 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*.22                   *.*                    LISTEN     </a:t>
            </a:r>
          </a:p>
          <a:p>
            <a:endParaRPr lang="en-US" sz="1600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0247F3-DF34-1752-1323-F6702B861E76}"/>
              </a:ext>
            </a:extLst>
          </p:cNvPr>
          <p:cNvSpPr/>
          <p:nvPr/>
        </p:nvSpPr>
        <p:spPr>
          <a:xfrm>
            <a:off x="547607" y="4933979"/>
            <a:ext cx="11096785" cy="1143000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latin typeface="Avenir Book" panose="02000503020000020003" pitchFamily="2" charset="0"/>
              </a:rPr>
              <a:t>For each packet, kernel maps the 5-tuple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dirty="0">
                <a:solidFill>
                  <a:srgbClr val="FFC000"/>
                </a:solidFill>
                <a:latin typeface="Avenir Book" panose="02000503020000020003" pitchFamily="2" charset="0"/>
              </a:rPr>
              <a:t>(</a:t>
            </a:r>
            <a:r>
              <a:rPr lang="en-US" sz="2400" dirty="0" err="1">
                <a:solidFill>
                  <a:srgbClr val="FFC000"/>
                </a:solidFill>
                <a:latin typeface="Avenir Book" panose="02000503020000020003" pitchFamily="2" charset="0"/>
              </a:rPr>
              <a:t>tcp</a:t>
            </a:r>
            <a:r>
              <a:rPr lang="en-US" sz="2400" dirty="0">
                <a:solidFill>
                  <a:srgbClr val="FFC000"/>
                </a:solidFill>
                <a:latin typeface="Avenir Book" panose="02000503020000020003" pitchFamily="2" charset="0"/>
              </a:rPr>
              <a:t>/</a:t>
            </a:r>
            <a:r>
              <a:rPr lang="en-US" sz="2400" dirty="0" err="1">
                <a:solidFill>
                  <a:srgbClr val="FFC000"/>
                </a:solidFill>
                <a:latin typeface="Avenir Book" panose="02000503020000020003" pitchFamily="2" charset="0"/>
              </a:rPr>
              <a:t>udp</a:t>
            </a:r>
            <a:r>
              <a:rPr lang="en-US" sz="2400" dirty="0">
                <a:solidFill>
                  <a:srgbClr val="FFC000"/>
                </a:solidFill>
                <a:latin typeface="Avenir Book" panose="02000503020000020003" pitchFamily="2" charset="0"/>
              </a:rPr>
              <a:t>, local IP, local port, remote IP, remote port)  =&gt; socket</a:t>
            </a:r>
          </a:p>
        </p:txBody>
      </p:sp>
    </p:spTree>
    <p:extLst>
      <p:ext uri="{BB962C8B-B14F-4D97-AF65-F5344CB8AC3E}">
        <p14:creationId xmlns:p14="http://schemas.microsoft.com/office/powerpoint/2010/main" val="2789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6A0C-5384-B0C6-D554-87C9D20078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955" y="508819"/>
            <a:ext cx="10972800" cy="592147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800" dirty="0"/>
            </a:br>
            <a:r>
              <a:rPr lang="en-US" sz="2800" dirty="0">
                <a:solidFill>
                  <a:srgbClr val="FFCC33"/>
                </a:solidFill>
              </a:rPr>
              <a:t>5-tuple (proto., source IP, source port, </a:t>
            </a:r>
            <a:r>
              <a:rPr lang="en-US" sz="2800" dirty="0" err="1">
                <a:solidFill>
                  <a:srgbClr val="FFCC33"/>
                </a:solidFill>
              </a:rPr>
              <a:t>dest</a:t>
            </a:r>
            <a:r>
              <a:rPr lang="en-US" sz="2800" dirty="0">
                <a:solidFill>
                  <a:srgbClr val="FFCC33"/>
                </a:solidFill>
              </a:rPr>
              <a:t> IP, </a:t>
            </a:r>
            <a:r>
              <a:rPr lang="en-US" sz="2800" dirty="0" err="1">
                <a:solidFill>
                  <a:srgbClr val="FFCC33"/>
                </a:solidFill>
              </a:rPr>
              <a:t>dest</a:t>
            </a:r>
            <a:r>
              <a:rPr lang="en-US" sz="2800" dirty="0">
                <a:solidFill>
                  <a:srgbClr val="FFCC33"/>
                </a:solidFill>
              </a:rPr>
              <a:t> port) =&gt; 1 Conn</a:t>
            </a:r>
          </a:p>
          <a:p>
            <a:pPr lvl="1"/>
            <a:r>
              <a:rPr lang="en-US" sz="2800" dirty="0"/>
              <a:t>Kernel maintains </a:t>
            </a:r>
            <a:r>
              <a:rPr lang="en-US" sz="2800" dirty="0">
                <a:solidFill>
                  <a:srgbClr val="FFCC33"/>
                </a:solidFill>
              </a:rPr>
              <a:t>socket table:  maps (5-tuple) =&gt; Socket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a 5-tuple is reused =&gt; new ISN, so sequence numbers likely out of range from past connection</a:t>
            </a:r>
          </a:p>
          <a:p>
            <a:pPr lvl="1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80911-EEC4-9A8A-029F-20FA34C76776}"/>
              </a:ext>
            </a:extLst>
          </p:cNvPr>
          <p:cNvSpPr txBox="1"/>
          <p:nvPr/>
        </p:nvSpPr>
        <p:spPr>
          <a:xfrm>
            <a:off x="1064815" y="2176896"/>
            <a:ext cx="10062370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~ % netstat 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   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 Internet connections (including servers)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-Q Send-Q  Local Address          Foreign Address        (state)    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*.22                   *.*                    LISTEN     </a:t>
            </a:r>
          </a:p>
          <a:p>
            <a:endParaRPr lang="en-US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347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6A0C-5384-B0C6-D554-87C9D20078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955" y="508819"/>
            <a:ext cx="10972800" cy="592147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800" dirty="0"/>
            </a:br>
            <a:r>
              <a:rPr lang="en-US" sz="2800" dirty="0">
                <a:solidFill>
                  <a:srgbClr val="FFCC33"/>
                </a:solidFill>
              </a:rPr>
              <a:t>5-tuple (proto., source IP, source port, </a:t>
            </a:r>
            <a:r>
              <a:rPr lang="en-US" sz="2800" dirty="0" err="1">
                <a:solidFill>
                  <a:srgbClr val="FFCC33"/>
                </a:solidFill>
              </a:rPr>
              <a:t>dest</a:t>
            </a:r>
            <a:r>
              <a:rPr lang="en-US" sz="2800" dirty="0">
                <a:solidFill>
                  <a:srgbClr val="FFCC33"/>
                </a:solidFill>
              </a:rPr>
              <a:t> IP, </a:t>
            </a:r>
            <a:r>
              <a:rPr lang="en-US" sz="2800" dirty="0" err="1">
                <a:solidFill>
                  <a:srgbClr val="FFCC33"/>
                </a:solidFill>
              </a:rPr>
              <a:t>dest</a:t>
            </a:r>
            <a:r>
              <a:rPr lang="en-US" sz="2800" dirty="0">
                <a:solidFill>
                  <a:srgbClr val="FFCC33"/>
                </a:solidFill>
              </a:rPr>
              <a:t> port) =&gt; 1 Conn</a:t>
            </a:r>
          </a:p>
          <a:p>
            <a:pPr lvl="1"/>
            <a:r>
              <a:rPr lang="en-US" sz="2800" dirty="0"/>
              <a:t>Kernel maintains </a:t>
            </a:r>
            <a:r>
              <a:rPr lang="en-US" sz="2800" dirty="0">
                <a:solidFill>
                  <a:srgbClr val="FFCC33"/>
                </a:solidFill>
              </a:rPr>
              <a:t>socket table:  maps (5-tuple) =&gt; Socket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a 5-tuple is reused =&gt; new ISN, so sequence numbers likely out of range from past connection</a:t>
            </a:r>
          </a:p>
          <a:p>
            <a:pPr lvl="1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80911-EEC4-9A8A-029F-20FA34C76776}"/>
              </a:ext>
            </a:extLst>
          </p:cNvPr>
          <p:cNvSpPr txBox="1"/>
          <p:nvPr/>
        </p:nvSpPr>
        <p:spPr>
          <a:xfrm>
            <a:off x="1064815" y="2176896"/>
            <a:ext cx="10062370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~ % netstat 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   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 Internet connections (including servers)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-Q Send-Q  Local Address          Foreign Address        (state)    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172.17.48.121:22     192.168.1.58:34452       SYN_SENT   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*.22                   *.*                    LISTEN     </a:t>
            </a:r>
          </a:p>
          <a:p>
            <a:endParaRPr lang="en-US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379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6A0C-5384-B0C6-D554-87C9D20078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955" y="508819"/>
            <a:ext cx="10972800" cy="592147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800" dirty="0"/>
            </a:br>
            <a:r>
              <a:rPr lang="en-US" sz="2800" dirty="0">
                <a:solidFill>
                  <a:srgbClr val="FFCC33"/>
                </a:solidFill>
              </a:rPr>
              <a:t>5-tuple (proto., source IP, source port, </a:t>
            </a:r>
            <a:r>
              <a:rPr lang="en-US" sz="2800" dirty="0" err="1">
                <a:solidFill>
                  <a:srgbClr val="FFCC33"/>
                </a:solidFill>
              </a:rPr>
              <a:t>dest</a:t>
            </a:r>
            <a:r>
              <a:rPr lang="en-US" sz="2800" dirty="0">
                <a:solidFill>
                  <a:srgbClr val="FFCC33"/>
                </a:solidFill>
              </a:rPr>
              <a:t> IP, </a:t>
            </a:r>
            <a:r>
              <a:rPr lang="en-US" sz="2800" dirty="0" err="1">
                <a:solidFill>
                  <a:srgbClr val="FFCC33"/>
                </a:solidFill>
              </a:rPr>
              <a:t>dest</a:t>
            </a:r>
            <a:r>
              <a:rPr lang="en-US" sz="2800" dirty="0">
                <a:solidFill>
                  <a:srgbClr val="FFCC33"/>
                </a:solidFill>
              </a:rPr>
              <a:t> port) =&gt; 1 Conn</a:t>
            </a:r>
          </a:p>
          <a:p>
            <a:pPr lvl="1"/>
            <a:r>
              <a:rPr lang="en-US" sz="2800" dirty="0"/>
              <a:t>Kernel maintains </a:t>
            </a:r>
            <a:r>
              <a:rPr lang="en-US" sz="2800" dirty="0">
                <a:solidFill>
                  <a:srgbClr val="FFCC33"/>
                </a:solidFill>
              </a:rPr>
              <a:t>socket table:  maps (5-tuple) =&gt; Socket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a 5-tuple is reused =&gt; new ISN, so sequence numbers likely out of range from past connection</a:t>
            </a:r>
          </a:p>
          <a:p>
            <a:pPr lvl="1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80911-EEC4-9A8A-029F-20FA34C76776}"/>
              </a:ext>
            </a:extLst>
          </p:cNvPr>
          <p:cNvSpPr txBox="1"/>
          <p:nvPr/>
        </p:nvSpPr>
        <p:spPr>
          <a:xfrm>
            <a:off x="1064815" y="2176896"/>
            <a:ext cx="10062370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~ % netstat 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   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 Internet connections (including servers)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-Q Send-Q  Local Address          Foreign Address        (state)    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172.17.48.121:22     192.168.1.58:34452       SYN_SENT   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172.17.48.121:22     142.250.80.35:11435      ESTABLISHED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172.17.48.121:22     13.225.231.50:12345      ESTABLISHED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. . 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tcp4       0      0  *.22                   *.*                    LISTEN     </a:t>
            </a:r>
          </a:p>
          <a:p>
            <a:endParaRPr lang="en-US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4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2B-089F-EF49-8058-B30DCA8B6A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55517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to pick the initial sequence number?</a:t>
            </a:r>
          </a:p>
          <a:p>
            <a:r>
              <a:rPr lang="en-US" sz="2800" dirty="0"/>
              <a:t>Protocols based on </a:t>
            </a:r>
            <a:r>
              <a:rPr lang="en-US" sz="2800" i="1" u="sng" dirty="0"/>
              <a:t>relative</a:t>
            </a:r>
            <a:r>
              <a:rPr lang="en-US" sz="2800" dirty="0"/>
              <a:t> seq. numbers based on starting value</a:t>
            </a:r>
          </a:p>
          <a:p>
            <a:r>
              <a:rPr lang="en-US" sz="2800" dirty="0"/>
              <a:t>Why not start at 0?  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27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2B-089F-EF49-8058-B30DCA8B6A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55517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to pick the initial sequence number?</a:t>
            </a:r>
          </a:p>
          <a:p>
            <a:r>
              <a:rPr lang="en-US" sz="2800" dirty="0"/>
              <a:t>Protocols based on </a:t>
            </a:r>
            <a:r>
              <a:rPr lang="en-US" sz="2800" i="1" u="sng" dirty="0"/>
              <a:t>relative</a:t>
            </a:r>
            <a:r>
              <a:rPr lang="en-US" sz="2800" dirty="0"/>
              <a:t> seq. numbers based on starting value</a:t>
            </a:r>
          </a:p>
          <a:p>
            <a:r>
              <a:rPr lang="en-US" sz="2800" dirty="0"/>
              <a:t>Why not start at 0?  </a:t>
            </a:r>
          </a:p>
          <a:p>
            <a:pPr marL="0" indent="0">
              <a:buNone/>
            </a:pPr>
            <a:r>
              <a:rPr lang="en-US" sz="2800" dirty="0"/>
              <a:t>         </a:t>
            </a:r>
            <a:r>
              <a:rPr lang="en-US" sz="2800" dirty="0">
                <a:solidFill>
                  <a:srgbClr val="FFCC33"/>
                </a:solidFill>
              </a:rPr>
              <a:t>=&gt; Someone might guess the value!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6540358"/>
      </p:ext>
    </p:extLst>
  </p:cSld>
  <p:clrMapOvr>
    <a:masterClrMapping/>
  </p:clrMapOvr>
</p:sld>
</file>

<file path=ppt/theme/theme1.xml><?xml version="1.0" encoding="utf-8"?>
<a:theme xmlns:a="http://schemas.openxmlformats.org/drawingml/2006/main" name="Blue_Line">
  <a:themeElements>
    <a:clrScheme name="Line">
      <a:dk1>
        <a:srgbClr val="000000"/>
      </a:dk1>
      <a:lt1>
        <a:srgbClr val="FFFFFF"/>
      </a:lt1>
      <a:dk2>
        <a:srgbClr val="283138"/>
      </a:dk2>
      <a:lt2>
        <a:srgbClr val="FECB32"/>
      </a:lt2>
      <a:accent1>
        <a:srgbClr val="20A6F4"/>
      </a:accent1>
      <a:accent2>
        <a:srgbClr val="FECB32"/>
      </a:accent2>
      <a:accent3>
        <a:srgbClr val="651266"/>
      </a:accent3>
      <a:accent4>
        <a:srgbClr val="C9001F"/>
      </a:accent4>
      <a:accent5>
        <a:srgbClr val="F4A582"/>
      </a:accent5>
      <a:accent6>
        <a:srgbClr val="5F6877"/>
      </a:accent6>
      <a:hlink>
        <a:srgbClr val="20A6F4"/>
      </a:hlink>
      <a:folHlink>
        <a:srgbClr val="20A6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ne-standard.potx" id="{464977E1-A74C-A247-BBF6-FD818AF7D8BA}" vid="{90D414F5-3F4E-4A4D-8AD0-9856E06C2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15-ports</Template>
  <TotalTime>58046</TotalTime>
  <Words>3204</Words>
  <Application>Microsoft Macintosh PowerPoint</Application>
  <PresentationFormat>Widescreen</PresentationFormat>
  <Paragraphs>633</Paragraphs>
  <Slides>75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Avenir Book</vt:lpstr>
      <vt:lpstr>Calibri</vt:lpstr>
      <vt:lpstr>Consolas</vt:lpstr>
      <vt:lpstr>Symbol</vt:lpstr>
      <vt:lpstr>Verdana</vt:lpstr>
      <vt:lpstr>Blue_Line</vt:lpstr>
      <vt:lpstr>CSCI-1680 Transport Layer II  Data over TCP:  Flow Control </vt:lpstr>
      <vt:lpstr>Administrivia</vt:lpstr>
      <vt:lpstr>Administrivia</vt:lpstr>
      <vt:lpstr>TCP:  The story so far</vt:lpstr>
      <vt:lpstr>Warmup:  TCP Handshake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Sequence Numbering</vt:lpstr>
      <vt:lpstr>TCP – Transmission Control Protocol</vt:lpstr>
      <vt:lpstr>TCP state machine</vt:lpstr>
      <vt:lpstr>TCP state machine</vt:lpstr>
      <vt:lpstr>TCP state machine</vt:lpstr>
      <vt:lpstr>The TCP State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Sending data</vt:lpstr>
      <vt:lpstr>PowerPoint Presentation</vt:lpstr>
      <vt:lpstr>Terminology:  MSS</vt:lpstr>
      <vt:lpstr>Simplest TCP sender:  stop and wait</vt:lpstr>
      <vt:lpstr>Simplest method:  Stop and Wait</vt:lpstr>
      <vt:lpstr>What can go wrong?</vt:lpstr>
      <vt:lpstr>Sequence number example</vt:lpstr>
      <vt:lpstr>PowerPoint Presentation</vt:lpstr>
      <vt:lpstr>PowerPoint Presentation</vt:lpstr>
      <vt:lpstr>Better Flow Control:  Sliding window</vt:lpstr>
      <vt:lpstr>TCP and buffering</vt:lpstr>
      <vt:lpstr>Sliding window:  in abstract terms</vt:lpstr>
      <vt:lpstr>Sender example</vt:lpstr>
      <vt:lpstr>Receiver example</vt:lpstr>
      <vt:lpstr>Flow Control:   Sender</vt:lpstr>
      <vt:lpstr>Flow control:  receiver</vt:lpstr>
      <vt:lpstr>Flow Control</vt:lpstr>
      <vt:lpstr>PowerPoint Presentation</vt:lpstr>
      <vt:lpstr>Some Visualizations</vt:lpstr>
      <vt:lpstr>How do ACKs work?</vt:lpstr>
      <vt:lpstr>When to time out?</vt:lpstr>
      <vt:lpstr>This is only the beginning…</vt:lpstr>
      <vt:lpstr>TCP Header</vt:lpstr>
      <vt:lpstr>Important Header Fields</vt:lpstr>
      <vt:lpstr>Important Header Fields:  Flags</vt:lpstr>
      <vt:lpstr>Less important header fields</vt:lpstr>
      <vt:lpstr>Establishing a Connection</vt:lpstr>
      <vt:lpstr>Summary of TCP States</vt:lpstr>
      <vt:lpstr>Observation:  new connections use memory!</vt:lpstr>
      <vt:lpstr>Observation:  new connections use memory!</vt:lpstr>
      <vt:lpstr>Observation:  new connections use memory!</vt:lpstr>
      <vt:lpstr>PowerPoint Presentation</vt:lpstr>
      <vt:lpstr>A hacky solution:  SYN cookies</vt:lpstr>
      <vt:lpstr>A hacky solution:  SYN cookies</vt:lpstr>
      <vt:lpstr>PowerPoint Presentation</vt:lpstr>
      <vt:lpstr>PowerPoint Presentation</vt:lpstr>
      <vt:lpstr>Recall:   the socket table</vt:lpstr>
      <vt:lpstr>Recall:   the socket table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100</cp:revision>
  <dcterms:created xsi:type="dcterms:W3CDTF">2011-03-10T09:32:25Z</dcterms:created>
  <dcterms:modified xsi:type="dcterms:W3CDTF">2024-10-22T12:46:20Z</dcterms:modified>
</cp:coreProperties>
</file>