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5"/>
  </p:notesMasterIdLst>
  <p:sldIdLst>
    <p:sldId id="256" r:id="rId2"/>
    <p:sldId id="373" r:id="rId3"/>
    <p:sldId id="535" r:id="rId4"/>
    <p:sldId id="435" r:id="rId5"/>
    <p:sldId id="437" r:id="rId6"/>
    <p:sldId id="375" r:id="rId7"/>
    <p:sldId id="487" r:id="rId8"/>
    <p:sldId id="486" r:id="rId9"/>
    <p:sldId id="381" r:id="rId10"/>
    <p:sldId id="485" r:id="rId11"/>
    <p:sldId id="496" r:id="rId12"/>
    <p:sldId id="536" r:id="rId13"/>
    <p:sldId id="539" r:id="rId14"/>
    <p:sldId id="537" r:id="rId15"/>
    <p:sldId id="500" r:id="rId16"/>
    <p:sldId id="440" r:id="rId17"/>
    <p:sldId id="538" r:id="rId18"/>
    <p:sldId id="498" r:id="rId19"/>
    <p:sldId id="540" r:id="rId20"/>
    <p:sldId id="541" r:id="rId21"/>
    <p:sldId id="447" r:id="rId22"/>
    <p:sldId id="448" r:id="rId23"/>
    <p:sldId id="449" r:id="rId24"/>
    <p:sldId id="450" r:id="rId25"/>
    <p:sldId id="501" r:id="rId26"/>
    <p:sldId id="451" r:id="rId27"/>
    <p:sldId id="452" r:id="rId28"/>
    <p:sldId id="542" r:id="rId29"/>
    <p:sldId id="543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44" r:id="rId38"/>
    <p:sldId id="509" r:id="rId39"/>
    <p:sldId id="460" r:id="rId40"/>
    <p:sldId id="510" r:id="rId41"/>
    <p:sldId id="511" r:id="rId42"/>
    <p:sldId id="512" r:id="rId43"/>
    <p:sldId id="513" r:id="rId44"/>
    <p:sldId id="483" r:id="rId45"/>
    <p:sldId id="515" r:id="rId46"/>
    <p:sldId id="516" r:id="rId47"/>
    <p:sldId id="517" r:id="rId48"/>
    <p:sldId id="518" r:id="rId49"/>
    <p:sldId id="430" r:id="rId50"/>
    <p:sldId id="519" r:id="rId51"/>
    <p:sldId id="520" r:id="rId52"/>
    <p:sldId id="521" r:id="rId53"/>
    <p:sldId id="522" r:id="rId54"/>
    <p:sldId id="432" r:id="rId55"/>
    <p:sldId id="433" r:id="rId56"/>
    <p:sldId id="523" r:id="rId57"/>
    <p:sldId id="424" r:id="rId58"/>
    <p:sldId id="350" r:id="rId59"/>
    <p:sldId id="351" r:id="rId60"/>
    <p:sldId id="524" r:id="rId61"/>
    <p:sldId id="525" r:id="rId62"/>
    <p:sldId id="526" r:id="rId63"/>
    <p:sldId id="527" r:id="rId64"/>
    <p:sldId id="528" r:id="rId65"/>
    <p:sldId id="529" r:id="rId66"/>
    <p:sldId id="530" r:id="rId67"/>
    <p:sldId id="531" r:id="rId68"/>
    <p:sldId id="532" r:id="rId69"/>
    <p:sldId id="533" r:id="rId70"/>
    <p:sldId id="534" r:id="rId71"/>
    <p:sldId id="499" r:id="rId72"/>
    <p:sldId id="497" r:id="rId73"/>
    <p:sldId id="445" r:id="rId74"/>
    <p:sldId id="446" r:id="rId75"/>
    <p:sldId id="453" r:id="rId76"/>
    <p:sldId id="454" r:id="rId77"/>
    <p:sldId id="455" r:id="rId78"/>
    <p:sldId id="456" r:id="rId79"/>
    <p:sldId id="457" r:id="rId80"/>
    <p:sldId id="431" r:id="rId81"/>
    <p:sldId id="458" r:id="rId82"/>
    <p:sldId id="459" r:id="rId83"/>
    <p:sldId id="352" r:id="rId84"/>
    <p:sldId id="473" r:id="rId85"/>
    <p:sldId id="474" r:id="rId86"/>
    <p:sldId id="475" r:id="rId87"/>
    <p:sldId id="476" r:id="rId88"/>
    <p:sldId id="477" r:id="rId89"/>
    <p:sldId id="478" r:id="rId90"/>
    <p:sldId id="479" r:id="rId91"/>
    <p:sldId id="480" r:id="rId92"/>
    <p:sldId id="481" r:id="rId93"/>
    <p:sldId id="443" r:id="rId94"/>
    <p:sldId id="482" r:id="rId95"/>
    <p:sldId id="472" r:id="rId96"/>
    <p:sldId id="418" r:id="rId97"/>
    <p:sldId id="419" r:id="rId98"/>
    <p:sldId id="420" r:id="rId99"/>
    <p:sldId id="421" r:id="rId100"/>
    <p:sldId id="422" r:id="rId101"/>
    <p:sldId id="423" r:id="rId102"/>
    <p:sldId id="461" r:id="rId103"/>
    <p:sldId id="307" r:id="rId104"/>
    <p:sldId id="429" r:id="rId105"/>
    <p:sldId id="488" r:id="rId106"/>
    <p:sldId id="490" r:id="rId107"/>
    <p:sldId id="324" r:id="rId108"/>
    <p:sldId id="491" r:id="rId109"/>
    <p:sldId id="493" r:id="rId110"/>
    <p:sldId id="494" r:id="rId111"/>
    <p:sldId id="495" r:id="rId112"/>
    <p:sldId id="492" r:id="rId113"/>
    <p:sldId id="444" r:id="rId114"/>
    <p:sldId id="462" r:id="rId115"/>
    <p:sldId id="369" r:id="rId116"/>
    <p:sldId id="396" r:id="rId117"/>
    <p:sldId id="463" r:id="rId118"/>
    <p:sldId id="397" r:id="rId119"/>
    <p:sldId id="398" r:id="rId120"/>
    <p:sldId id="401" r:id="rId121"/>
    <p:sldId id="402" r:id="rId122"/>
    <p:sldId id="387" r:id="rId123"/>
    <p:sldId id="464" r:id="rId124"/>
    <p:sldId id="465" r:id="rId125"/>
    <p:sldId id="466" r:id="rId126"/>
    <p:sldId id="467" r:id="rId127"/>
    <p:sldId id="468" r:id="rId128"/>
    <p:sldId id="441" r:id="rId129"/>
    <p:sldId id="469" r:id="rId130"/>
    <p:sldId id="389" r:id="rId131"/>
    <p:sldId id="390" r:id="rId132"/>
    <p:sldId id="391" r:id="rId133"/>
    <p:sldId id="470" r:id="rId134"/>
    <p:sldId id="471" r:id="rId135"/>
    <p:sldId id="394" r:id="rId136"/>
    <p:sldId id="374" r:id="rId137"/>
    <p:sldId id="376" r:id="rId138"/>
    <p:sldId id="378" r:id="rId139"/>
    <p:sldId id="379" r:id="rId140"/>
    <p:sldId id="370" r:id="rId141"/>
    <p:sldId id="371" r:id="rId142"/>
    <p:sldId id="372" r:id="rId143"/>
    <p:sldId id="442" r:id="rId144"/>
    <p:sldId id="403" r:id="rId145"/>
    <p:sldId id="404" r:id="rId146"/>
    <p:sldId id="405" r:id="rId147"/>
    <p:sldId id="406" r:id="rId148"/>
    <p:sldId id="407" r:id="rId149"/>
    <p:sldId id="408" r:id="rId150"/>
    <p:sldId id="410" r:id="rId151"/>
    <p:sldId id="409" r:id="rId152"/>
    <p:sldId id="434" r:id="rId153"/>
    <p:sldId id="382" r:id="rId154"/>
    <p:sldId id="333" r:id="rId155"/>
    <p:sldId id="318" r:id="rId156"/>
    <p:sldId id="367" r:id="rId157"/>
    <p:sldId id="427" r:id="rId158"/>
    <p:sldId id="334" r:id="rId159"/>
    <p:sldId id="425" r:id="rId160"/>
    <p:sldId id="426" r:id="rId161"/>
    <p:sldId id="363" r:id="rId162"/>
    <p:sldId id="362" r:id="rId163"/>
    <p:sldId id="428" r:id="rId1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CC33"/>
    <a:srgbClr val="651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 autoAdjust="0"/>
    <p:restoredTop sz="87705" autoAdjust="0"/>
  </p:normalViewPr>
  <p:slideViewPr>
    <p:cSldViewPr snapToGrid="0" snapToObjects="1">
      <p:cViewPr varScale="1">
        <p:scale>
          <a:sx n="94" d="100"/>
          <a:sy n="94" d="100"/>
        </p:scale>
        <p:origin x="208" y="464"/>
      </p:cViewPr>
      <p:guideLst>
        <p:guide orient="horz" pos="2232"/>
        <p:guide pos="3840"/>
      </p:guideLst>
    </p:cSldViewPr>
  </p:slideViewPr>
  <p:outlineViewPr>
    <p:cViewPr>
      <p:scale>
        <a:sx n="33" d="100"/>
        <a:sy n="33" d="100"/>
      </p:scale>
      <p:origin x="0" y="11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2ED56-563E-7042-B9B2-8D0209C290CF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4D5AE-91A4-BE4E-B7FC-F1521B8872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0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Load on the network </a:t>
            </a:r>
            <a:r>
              <a:rPr lang="en-US" dirty="0">
                <a:sym typeface="Wingdings"/>
              </a:rPr>
              <a:t> buffers at routers fill up  round trip time increases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6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a duplicate ack mean?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Probably that we missed a segment!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Why 3?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because just 1 or two are more likely to be caused by reordering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is the difference between a timeout and a few dup-acks?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* You are still getting packets, can still use ack-clocking. Timeout is worse because you lose that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06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they differ?  </a:t>
            </a:r>
          </a:p>
          <a:p>
            <a:r>
              <a:rPr lang="en-US" dirty="0"/>
              <a:t> - How they model the network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they respond to ACKs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Compute RTT</a:t>
            </a:r>
          </a:p>
          <a:p>
            <a:pPr marL="171450" indent="-171450">
              <a:buFontTx/>
              <a:buChar char="-"/>
            </a:pPr>
            <a:r>
              <a:rPr lang="en-US" dirty="0"/>
              <a:t>Most build on each other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3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Tahoe is a great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8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“Sawtooth”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2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</a:t>
            </a:r>
            <a:r>
              <a:rPr lang="en-US" dirty="0" err="1"/>
              <a:t>cwnd</a:t>
            </a:r>
            <a:r>
              <a:rPr lang="en-US" dirty="0"/>
              <a:t> for slow start depends on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28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Timeout</a:t>
            </a:r>
            <a:r>
              <a:rPr lang="en-US" baseline="0" dirty="0"/>
              <a:t> is calculated as </a:t>
            </a:r>
            <a:r>
              <a:rPr lang="en-US" baseline="0" dirty="0" err="1"/>
              <a:t>EstRTT</a:t>
            </a:r>
            <a:r>
              <a:rPr lang="en-US" baseline="0" dirty="0"/>
              <a:t> + 4x </a:t>
            </a:r>
            <a:r>
              <a:rPr lang="en-US" baseline="0" dirty="0" err="1"/>
              <a:t>StdErr</a:t>
            </a:r>
            <a:r>
              <a:rPr lang="en-US" baseline="0" dirty="0"/>
              <a:t>, so it is much longer than the actual RTT of a duplicate </a:t>
            </a:r>
            <a:r>
              <a:rPr lang="en-US" baseline="0"/>
              <a:t>ack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57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a duplicate ack mean?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Probably that we missed a segment!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Why 3?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because just 1 or two are more likely to be caused by reordering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is the difference between a timeout and a few dup-acks?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* You are still getting packets, can still use ack-clocking. Timeout is worse because you lose that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06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72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the slope the BW?</a:t>
            </a:r>
            <a:r>
              <a:rPr lang="en-US" baseline="0" dirty="0"/>
              <a:t> One way to view this is to look at the onset of drops: at this point the queue is full with Q packets, and the extra RTT is the time it takes to send Q extra packets at the bottleneck BW. Slope is then ”time to send Q packets” / Q packets, which is the 1/BW.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78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Problem: too many small packets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2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Tahoe is a great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89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Problem: too many small packets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00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1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the slope the BW?</a:t>
            </a:r>
            <a:r>
              <a:rPr lang="en-US" baseline="0" dirty="0"/>
              <a:t> One way to view this is to look at the onset of drops: at this point the queue is full with Q packets, and the extra RTT is the time it takes to send Q extra packets at the bottleneck BW. Slope is then ”time to send Q packets” / Q packets, which is the 1/BW.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78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max-min fairness:</a:t>
            </a:r>
            <a:r>
              <a:rPr lang="en-US" baseline="0" dirty="0"/>
              <a:t> 10: 8, 6, 2 =&gt; 10/3 = 3.33; 2 gets 2; 8 remaining: 8/2 = 4, others get 8, 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Load on the network </a:t>
            </a:r>
            <a:r>
              <a:rPr lang="en-US" dirty="0">
                <a:sym typeface="Wingdings"/>
              </a:rPr>
              <a:t> buffers at routers fill up  round trip time increases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6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they differ?  </a:t>
            </a:r>
          </a:p>
          <a:p>
            <a:r>
              <a:rPr lang="en-US" dirty="0"/>
              <a:t> - How they model the network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they respond to ACKs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Compute RTT</a:t>
            </a:r>
          </a:p>
          <a:p>
            <a:pPr marL="171450" indent="-171450">
              <a:buFontTx/>
              <a:buChar char="-"/>
            </a:pPr>
            <a:r>
              <a:rPr lang="en-US" dirty="0"/>
              <a:t>Most build on each other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3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Tahoe is a great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TCP Tahoe is a great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20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“Sawtooth”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</a:t>
            </a:r>
            <a:r>
              <a:rPr lang="en-US" dirty="0" err="1"/>
              <a:t>cwnd</a:t>
            </a:r>
            <a:r>
              <a:rPr lang="en-US" dirty="0"/>
              <a:t> for slow start depends on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76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</a:t>
            </a:r>
            <a:r>
              <a:rPr lang="en-US" dirty="0" err="1"/>
              <a:t>cwnd</a:t>
            </a:r>
            <a:r>
              <a:rPr lang="en-US" dirty="0"/>
              <a:t> for slow start depends on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</a:t>
            </a:r>
            <a:r>
              <a:rPr lang="en-US" dirty="0" err="1"/>
              <a:t>cwnd</a:t>
            </a:r>
            <a:r>
              <a:rPr lang="en-US" dirty="0"/>
              <a:t> for slow start depends on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28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Timeout</a:t>
            </a:r>
            <a:r>
              <a:rPr lang="en-US" baseline="0" dirty="0"/>
              <a:t> is calculated as </a:t>
            </a:r>
            <a:r>
              <a:rPr lang="en-US" baseline="0" dirty="0" err="1"/>
              <a:t>EstRTT</a:t>
            </a:r>
            <a:r>
              <a:rPr lang="en-US" baseline="0" dirty="0"/>
              <a:t> + 4x </a:t>
            </a:r>
            <a:r>
              <a:rPr lang="en-US" baseline="0" dirty="0" err="1"/>
              <a:t>StdErr</a:t>
            </a:r>
            <a:r>
              <a:rPr lang="en-US" baseline="0" dirty="0"/>
              <a:t>, so it is much longer than the actual RTT of a duplicate </a:t>
            </a:r>
            <a:r>
              <a:rPr lang="en-US" baseline="0"/>
              <a:t>ack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5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2485893"/>
            <a:ext cx="12192000" cy="0"/>
          </a:xfrm>
          <a:prstGeom prst="line">
            <a:avLst/>
          </a:prstGeom>
          <a:ln w="508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238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8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49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1169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969000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23000">
                  <a:srgbClr val="999999"/>
                </a:gs>
                <a:gs pos="51000">
                  <a:srgbClr val="22A6F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24919" y="596901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1996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1958" y="597933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4389" y="596900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15722" y="596901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096" y="597933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0952" y="5969003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58482" y="596900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1390" y="596900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2000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34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99" y="76200"/>
            <a:ext cx="11546005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1600203"/>
            <a:ext cx="11546005" cy="4525963"/>
          </a:xfrm>
        </p:spPr>
        <p:txBody>
          <a:bodyPr>
            <a:normAutofit/>
          </a:bodyPr>
          <a:lstStyle>
            <a:lvl1pPr>
              <a:defRPr sz="280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sz="240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sz="200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sz="180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sz="180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5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810000"/>
            <a:ext cx="12192000" cy="0"/>
          </a:xfrm>
          <a:prstGeom prst="line">
            <a:avLst/>
          </a:prstGeom>
          <a:ln w="635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88759" y="266700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8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03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8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1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5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70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378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cacm.acm.org/magazines/2017/2/212428-bbr-congestion-based-congestion-control/fulltext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washington.edu/homes/tom/pubs/CCR99.pdf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7.bin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hyperlink" Target="https://witestlab.poly.edu/respond/sites/genitutorial/files/tcp-aimd.ogv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itestlab.poly.edu/respond/sites/genitutorial/files/tcp-aimd.ogv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wikipedia.org/wiki/TCP_congestion_control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tf.org/proceedings/97/slides/slides-97-iccrg-bbr-congestion-control-02.pdf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labs.ripe.net/Members/gih/bbr-tcp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l.acm.org/doi/abs/10.1145/3366693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abs/10.1145/336669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l.acm.org/doi/abs/10.1145/3366693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abs/10.1145/3366693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labs.ripe.net/Members/gih/bbr-tcp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cacm.acm.org/magazines/2017/2/212428-bbr-congestion-based-congestion-control/fulltex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3546" y="15017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CSCI-1680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TCP:  Where we go from here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Nick </a:t>
            </a:r>
            <a:r>
              <a:rPr lang="en-US" dirty="0" err="1"/>
              <a:t>DeMarinis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5698" y="6550224"/>
            <a:ext cx="6737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Based partly on lecture notes by Rodrigo Fonseca, David </a:t>
            </a:r>
            <a:r>
              <a:rPr lang="en-US" sz="1400" dirty="0" err="1"/>
              <a:t>Mazières</a:t>
            </a:r>
            <a:r>
              <a:rPr lang="en-US" sz="1400" dirty="0"/>
              <a:t>, Phil Levis, John </a:t>
            </a:r>
            <a:r>
              <a:rPr lang="en-US" sz="1400" dirty="0" err="1"/>
              <a:t>Jannotti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A2CF-FAC7-657C-DC9F-CEFA9C95C2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1143000"/>
          </a:xfrm>
        </p:spPr>
        <p:txBody>
          <a:bodyPr/>
          <a:lstStyle/>
          <a:p>
            <a:r>
              <a:rPr lang="en-US" dirty="0"/>
              <a:t>Connection termination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BB4A87-F065-1AF1-53C1-7FCE1364BE33}"/>
              </a:ext>
            </a:extLst>
          </p:cNvPr>
          <p:cNvSpPr txBox="1">
            <a:spLocks/>
          </p:cNvSpPr>
          <p:nvPr/>
        </p:nvSpPr>
        <p:spPr>
          <a:xfrm>
            <a:off x="230458" y="998037"/>
            <a:ext cx="8802030" cy="4525963"/>
          </a:xfrm>
          <a:prstGeom prst="rect">
            <a:avLst/>
          </a:prstGeom>
        </p:spPr>
        <p:txBody>
          <a:bodyPr/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A 4-step process</a:t>
            </a:r>
          </a:p>
          <a:p>
            <a:r>
              <a:rPr lang="en-US" dirty="0"/>
              <a:t>When you have no more data to send, send a FIN</a:t>
            </a:r>
          </a:p>
          <a:p>
            <a:r>
              <a:rPr lang="en-US" dirty="0"/>
              <a:t>Both sides close connection separately!</a:t>
            </a:r>
          </a:p>
          <a:p>
            <a:endParaRPr lang="en-US" dirty="0"/>
          </a:p>
          <a:p>
            <a:r>
              <a:rPr lang="en-US" dirty="0"/>
              <a:t>How to know when last ACK received?  </a:t>
            </a:r>
          </a:p>
          <a:p>
            <a:r>
              <a:rPr lang="en-US" dirty="0"/>
              <a:t>Initiating side must wait for 2*MSL before deleting TCB</a:t>
            </a:r>
          </a:p>
          <a:p>
            <a:pPr marL="457188" lvl="1" indent="0">
              <a:buNone/>
            </a:pPr>
            <a:r>
              <a:rPr lang="en-US" dirty="0"/>
              <a:t>=&gt; MSL = Longest time a segment might be delayed </a:t>
            </a:r>
            <a:br>
              <a:rPr lang="en-US" dirty="0"/>
            </a:br>
            <a:r>
              <a:rPr lang="en-US" dirty="0"/>
              <a:t>(configurable, ~</a:t>
            </a:r>
            <a:r>
              <a:rPr lang="en-US" u="sng" dirty="0"/>
              <a:t>1min</a:t>
            </a:r>
            <a:r>
              <a:rPr lang="en-US" dirty="0"/>
              <a:t>)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FCEE2DE-26A8-C526-575B-9A2C16E0F9FF}"/>
              </a:ext>
            </a:extLst>
          </p:cNvPr>
          <p:cNvSpPr/>
          <p:nvPr/>
        </p:nvSpPr>
        <p:spPr>
          <a:xfrm>
            <a:off x="3290807" y="5798631"/>
            <a:ext cx="5610385" cy="647206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Why do we need to wait this long?  </a:t>
            </a:r>
          </a:p>
        </p:txBody>
      </p:sp>
    </p:spTree>
    <p:extLst>
      <p:ext uri="{BB962C8B-B14F-4D97-AF65-F5344CB8AC3E}">
        <p14:creationId xmlns:p14="http://schemas.microsoft.com/office/powerpoint/2010/main" val="33853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can’t measure both 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r>
              <a:rPr lang="en-US" dirty="0"/>
              <a:t> and Bottleneck BW at the same time</a:t>
            </a:r>
          </a:p>
          <a:p>
            <a:r>
              <a:rPr lang="en-US" dirty="0"/>
              <a:t>BBR: </a:t>
            </a:r>
          </a:p>
          <a:p>
            <a:pPr lvl="1"/>
            <a:r>
              <a:rPr lang="en-US" dirty="0"/>
              <a:t>Slow start</a:t>
            </a:r>
          </a:p>
          <a:p>
            <a:pPr lvl="1"/>
            <a:r>
              <a:rPr lang="en-US" dirty="0"/>
              <a:t>Measure throughput when RTT starts to increase</a:t>
            </a:r>
          </a:p>
          <a:p>
            <a:pPr lvl="1"/>
            <a:r>
              <a:rPr lang="en-US" dirty="0"/>
              <a:t>Measure RTT when throughput is still increasing</a:t>
            </a:r>
          </a:p>
          <a:p>
            <a:pPr lvl="1"/>
            <a:r>
              <a:rPr lang="en-US" dirty="0"/>
              <a:t>Pace packets at the BDP</a:t>
            </a:r>
          </a:p>
          <a:p>
            <a:pPr lvl="1"/>
            <a:r>
              <a:rPr lang="en-US" dirty="0"/>
              <a:t>Probe by sending faster for 1RTT, then slower to compensate</a:t>
            </a:r>
          </a:p>
        </p:txBody>
      </p:sp>
    </p:spTree>
    <p:extLst>
      <p:ext uri="{BB962C8B-B14F-4D97-AF65-F5344CB8AC3E}">
        <p14:creationId xmlns:p14="http://schemas.microsoft.com/office/powerpoint/2010/main" val="16567881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484142"/>
            <a:ext cx="7543800" cy="4554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2580" y="6488668"/>
            <a:ext cx="481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https://</a:t>
            </a:r>
            <a:r>
              <a:rPr lang="en-US" dirty="0" err="1"/>
              <a:t>labs.ripe.net</a:t>
            </a:r>
            <a:r>
              <a:rPr lang="en-US" dirty="0"/>
              <a:t>/Members/</a:t>
            </a:r>
            <a:r>
              <a:rPr lang="en-US" dirty="0" err="1"/>
              <a:t>gih</a:t>
            </a:r>
            <a:r>
              <a:rPr lang="en-US" dirty="0"/>
              <a:t>/</a:t>
            </a:r>
            <a:r>
              <a:rPr lang="en-US" dirty="0" err="1"/>
              <a:t>bbr-tcp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43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8B657-370C-094E-964F-B7A3E4D5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State Diagram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758369-88B9-6946-8061-D36D22908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3575"/>
          <a:stretch/>
        </p:blipFill>
        <p:spPr>
          <a:xfrm>
            <a:off x="1718643" y="389021"/>
            <a:ext cx="8754714" cy="6392779"/>
          </a:xfrm>
        </p:spPr>
      </p:pic>
    </p:spTree>
    <p:extLst>
      <p:ext uri="{BB962C8B-B14F-4D97-AF65-F5344CB8AC3E}">
        <p14:creationId xmlns:p14="http://schemas.microsoft.com/office/powerpoint/2010/main" val="23024841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6456" y="1219200"/>
            <a:ext cx="8669866" cy="399449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 0                   1                   2                   3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 0 1 2 3 4 5 6 7 8 9 0 1 2 3 4 5 6 7 8 9 0 1 2 3 4 5 6 7 8 9 0 1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+-+-+-+-+-+-+-+-+-+-+-+-+-+-+-+-+-+-+-+-+-+-+-+-+-+-+-+-+-+-+-+-+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|          Source Port          |       Destination Port        |  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+-+-+-+-+-+-+-+-+-+-+-+-+-+-+-+-+-+-+-+-+-+-+-+-+-+-+-+-+-+-+-+-+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|                        Sequence Number                        |  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+-+-+-+-+-+-+-+-+-+-+-+-+-+-+-+-+-+-+-+-+-+-+-+-+-+-+-+-+-+-+-+-+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|                    Acknowledgment Number                      |  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+-+-+-+-+-+-+-+-+-+-+-+-+-+-+-+-+-+-+-+-+-+-+-+-+-+-+-+-+-+-+-+-+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|  Data |           |U|A|P|R|S|F|                               |  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| Offset| Reserved  |R|C|S|S|Y|I|            Window             |  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|       |           |G|K|H|T|N|N|                               |  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+-+-+-+-+-+-+-+-+-+-+-+-+-+-+-+-+-+-+-+-+-+-+-+-+-+-+-+-+-+-+-+-+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|           Checksum            |         Urgent Pointer        |  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+-+-+-+-+-+-+-+-+-+-+-+-+-+-+-+-+-+-+-+-+-+-+-+-+-+-+-+-+-+-+-+-+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|                    Options                    |    Padding    |  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+-+-+-+-+-+-+-+-+-+-+-+-+-+-+-+-+-+-+-+-+-+-+-+-+-+-+-+-+-+-+-+-+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|                             data                              |  </a:t>
            </a:r>
          </a:p>
          <a:p>
            <a:pPr>
              <a:buNone/>
            </a:pPr>
            <a:r>
              <a:rPr lang="en-US" sz="1500" dirty="0">
                <a:latin typeface="Courier New"/>
                <a:cs typeface="Courier New"/>
              </a:rPr>
              <a:t>+-+-+-+-+-+-+-+-+-+-+-+-+-+-+-+-+-+-+-+-+-+-+-+-+-+-+-+-+-+-+-+-+</a:t>
            </a:r>
          </a:p>
        </p:txBody>
      </p:sp>
    </p:spTree>
    <p:extLst>
      <p:ext uri="{BB962C8B-B14F-4D97-AF65-F5344CB8AC3E}">
        <p14:creationId xmlns:p14="http://schemas.microsoft.com/office/powerpoint/2010/main" val="38627250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C64743-789E-15C4-566A-8FBE22FA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mechanics for sending packets</a:t>
            </a:r>
            <a:br>
              <a:rPr lang="en-US" dirty="0"/>
            </a:br>
            <a:r>
              <a:rPr lang="en-US" dirty="0"/>
              <a:t>(used in modern TCPs, not required for project)</a:t>
            </a:r>
          </a:p>
        </p:txBody>
      </p:sp>
    </p:spTree>
    <p:extLst>
      <p:ext uri="{BB962C8B-B14F-4D97-AF65-F5344CB8AC3E}">
        <p14:creationId xmlns:p14="http://schemas.microsoft.com/office/powerpoint/2010/main" val="1844395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12F6A6-A102-0171-E80A-CE840BD5D8A3}"/>
              </a:ext>
            </a:extLst>
          </p:cNvPr>
          <p:cNvSpPr txBox="1"/>
          <p:nvPr/>
        </p:nvSpPr>
        <p:spPr>
          <a:xfrm>
            <a:off x="334537" y="267629"/>
            <a:ext cx="368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Example:  telnet/SSH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07148-1D6F-9036-F2E3-6AEBD6371ED1}"/>
              </a:ext>
            </a:extLst>
          </p:cNvPr>
          <p:cNvSpPr txBox="1"/>
          <p:nvPr/>
        </p:nvSpPr>
        <p:spPr>
          <a:xfrm>
            <a:off x="334537" y="790849"/>
            <a:ext cx="4280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Terminal input &lt;=&gt; TCP connection</a:t>
            </a:r>
          </a:p>
        </p:txBody>
      </p:sp>
    </p:spTree>
    <p:extLst>
      <p:ext uri="{BB962C8B-B14F-4D97-AF65-F5344CB8AC3E}">
        <p14:creationId xmlns:p14="http://schemas.microsoft.com/office/powerpoint/2010/main" val="5079751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12F6A6-A102-0171-E80A-CE840BD5D8A3}"/>
              </a:ext>
            </a:extLst>
          </p:cNvPr>
          <p:cNvSpPr txBox="1"/>
          <p:nvPr/>
        </p:nvSpPr>
        <p:spPr>
          <a:xfrm>
            <a:off x="334537" y="267629"/>
            <a:ext cx="368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Example:  telnet/SSH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07148-1D6F-9036-F2E3-6AEBD6371ED1}"/>
              </a:ext>
            </a:extLst>
          </p:cNvPr>
          <p:cNvSpPr txBox="1"/>
          <p:nvPr/>
        </p:nvSpPr>
        <p:spPr>
          <a:xfrm>
            <a:off x="334537" y="790849"/>
            <a:ext cx="4280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Terminal input &lt;=&gt; TCP connection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84CB618-0327-A4A4-FD92-31A5D00F0294}"/>
              </a:ext>
            </a:extLst>
          </p:cNvPr>
          <p:cNvSpPr/>
          <p:nvPr/>
        </p:nvSpPr>
        <p:spPr>
          <a:xfrm>
            <a:off x="1501697" y="4761139"/>
            <a:ext cx="9188605" cy="1829232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Problems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=&gt; Tiny packets means high overhead!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=&gt; But also don’t want to add latency</a:t>
            </a:r>
          </a:p>
          <a:p>
            <a:endParaRPr lang="en-US" sz="24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How to decide when to send?  Multiple strategies.</a:t>
            </a:r>
          </a:p>
        </p:txBody>
      </p:sp>
    </p:spTree>
    <p:extLst>
      <p:ext uri="{BB962C8B-B14F-4D97-AF65-F5344CB8AC3E}">
        <p14:creationId xmlns:p14="http://schemas.microsoft.com/office/powerpoint/2010/main" val="11270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127615"/>
            <a:ext cx="10972800" cy="5508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Nagle’s algorithm</a:t>
            </a:r>
          </a:p>
          <a:p>
            <a:pPr marL="0" indent="0">
              <a:buNone/>
            </a:pPr>
            <a:r>
              <a:rPr lang="en-US" dirty="0"/>
              <a:t>Goal: reduce the overhead of small packets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if (there is data to send) and (window &gt;= MSS)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Send a MSS segment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if there is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unAcked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data in flight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		buffer the new data until ACK arrives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else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		send all the new data now</a:t>
            </a:r>
          </a:p>
          <a:p>
            <a:pPr lvl="1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60104-4057-5C34-30A2-31FC9A9A3E97}"/>
              </a:ext>
            </a:extLst>
          </p:cNvPr>
          <p:cNvSpPr txBox="1"/>
          <p:nvPr/>
        </p:nvSpPr>
        <p:spPr>
          <a:xfrm>
            <a:off x="156117" y="221683"/>
            <a:ext cx="6498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One way:  add some more logic to the sender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127615"/>
            <a:ext cx="10972800" cy="5508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Nagle’s algorithm</a:t>
            </a:r>
          </a:p>
          <a:p>
            <a:pPr marL="0" indent="0">
              <a:buNone/>
            </a:pPr>
            <a:r>
              <a:rPr lang="en-US" dirty="0"/>
              <a:t>Goal: reduce the overhead of small packets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if (there is data to send) and (window &gt;= MSS)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Send a MSS segment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 there is </a:t>
            </a:r>
            <a:r>
              <a:rPr lang="en-US" dirty="0" err="1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unAcked</a:t>
            </a: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data in flight</a:t>
            </a:r>
          </a:p>
          <a:p>
            <a:pPr lvl="1">
              <a:buNone/>
            </a:pPr>
            <a:r>
              <a:rPr lang="en-US" dirty="0">
                <a:solidFill>
                  <a:srgbClr val="FFCC3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	buffer the new data until ACK arrives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else</a:t>
            </a:r>
          </a:p>
          <a:p>
            <a:pPr lvl="1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		send all the new data now</a:t>
            </a:r>
          </a:p>
          <a:p>
            <a:pPr lvl="1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B60104-4057-5C34-30A2-31FC9A9A3E97}"/>
              </a:ext>
            </a:extLst>
          </p:cNvPr>
          <p:cNvSpPr txBox="1"/>
          <p:nvPr/>
        </p:nvSpPr>
        <p:spPr>
          <a:xfrm>
            <a:off x="156117" y="221683"/>
            <a:ext cx="6498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One way:  add some more logic to the sender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B4CEFA3-50B6-780D-4C46-EC89A5B31A75}"/>
              </a:ext>
            </a:extLst>
          </p:cNvPr>
          <p:cNvSpPr/>
          <p:nvPr/>
        </p:nvSpPr>
        <p:spPr>
          <a:xfrm>
            <a:off x="1887444" y="5150521"/>
            <a:ext cx="8417112" cy="1159727"/>
          </a:xfrm>
          <a:prstGeom prst="roundRect">
            <a:avLst/>
          </a:prstGeom>
          <a:solidFill>
            <a:srgbClr val="65136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Recommended in some cases, but waiting to send not always a great idea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=&gt; Configurable on socket creation</a:t>
            </a:r>
          </a:p>
        </p:txBody>
      </p:sp>
    </p:spTree>
    <p:extLst>
      <p:ext uri="{BB962C8B-B14F-4D97-AF65-F5344CB8AC3E}">
        <p14:creationId xmlns:p14="http://schemas.microsoft.com/office/powerpoint/2010/main" val="2803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318454-121D-E0F5-0904-8051B08D4F46}"/>
              </a:ext>
            </a:extLst>
          </p:cNvPr>
          <p:cNvSpPr txBox="1"/>
          <p:nvPr/>
        </p:nvSpPr>
        <p:spPr>
          <a:xfrm>
            <a:off x="289931" y="533918"/>
            <a:ext cx="8689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Another way: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 change how the receiver advertises the window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FCE49-7BE5-A530-B76F-FA2E9A285008}"/>
              </a:ext>
            </a:extLst>
          </p:cNvPr>
          <p:cNvSpPr txBox="1"/>
          <p:nvPr/>
        </p:nvSpPr>
        <p:spPr>
          <a:xfrm>
            <a:off x="565794" y="1210128"/>
            <a:ext cx="529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What if receiving app only reads 1 byte at a time?</a:t>
            </a:r>
          </a:p>
        </p:txBody>
      </p:sp>
    </p:spTree>
    <p:extLst>
      <p:ext uri="{BB962C8B-B14F-4D97-AF65-F5344CB8AC3E}">
        <p14:creationId xmlns:p14="http://schemas.microsoft.com/office/powerpoint/2010/main" val="1105342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D8D050-CFFB-9B70-7D85-74E014E7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control</a:t>
            </a:r>
          </a:p>
        </p:txBody>
      </p:sp>
    </p:spTree>
    <p:extLst>
      <p:ext uri="{BB962C8B-B14F-4D97-AF65-F5344CB8AC3E}">
        <p14:creationId xmlns:p14="http://schemas.microsoft.com/office/powerpoint/2010/main" val="11447705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318454-121D-E0F5-0904-8051B08D4F46}"/>
              </a:ext>
            </a:extLst>
          </p:cNvPr>
          <p:cNvSpPr txBox="1"/>
          <p:nvPr/>
        </p:nvSpPr>
        <p:spPr>
          <a:xfrm>
            <a:off x="289931" y="533918"/>
            <a:ext cx="8689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Another way: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 change how the receiver advertises the window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2D1D4-BE01-CC35-75E9-AD47378FBE48}"/>
              </a:ext>
            </a:extLst>
          </p:cNvPr>
          <p:cNvSpPr txBox="1"/>
          <p:nvPr/>
        </p:nvSpPr>
        <p:spPr>
          <a:xfrm>
            <a:off x="959005" y="2163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FCE49-7BE5-A530-B76F-FA2E9A285008}"/>
              </a:ext>
            </a:extLst>
          </p:cNvPr>
          <p:cNvSpPr txBox="1"/>
          <p:nvPr/>
        </p:nvSpPr>
        <p:spPr>
          <a:xfrm>
            <a:off x="565794" y="1210128"/>
            <a:ext cx="529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What if receiving app only reads 1 byte at a time?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12FC9A-F4A9-6A97-EB5E-A3C3309D0EAC}"/>
              </a:ext>
            </a:extLst>
          </p:cNvPr>
          <p:cNvSpPr/>
          <p:nvPr/>
        </p:nvSpPr>
        <p:spPr>
          <a:xfrm>
            <a:off x="1423224" y="1952805"/>
            <a:ext cx="9345551" cy="1159727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u="sng" dirty="0">
                <a:latin typeface="Avenir Book" panose="02000503020000020003" pitchFamily="2" charset="0"/>
              </a:rPr>
              <a:t>Silly Window Syndrome (SWS) Avoidance</a:t>
            </a:r>
            <a:r>
              <a:rPr lang="en-US" sz="2400" dirty="0">
                <a:latin typeface="Avenir Book" panose="02000503020000020003" pitchFamily="2" charset="0"/>
              </a:rPr>
              <a:t>:  when window is zero, wait until 1MSS of receive buffer space is available before advertising nonzero window</a:t>
            </a:r>
          </a:p>
        </p:txBody>
      </p:sp>
    </p:spTree>
    <p:extLst>
      <p:ext uri="{BB962C8B-B14F-4D97-AF65-F5344CB8AC3E}">
        <p14:creationId xmlns:p14="http://schemas.microsoft.com/office/powerpoint/2010/main" val="37949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318454-121D-E0F5-0904-8051B08D4F46}"/>
              </a:ext>
            </a:extLst>
          </p:cNvPr>
          <p:cNvSpPr txBox="1"/>
          <p:nvPr/>
        </p:nvSpPr>
        <p:spPr>
          <a:xfrm>
            <a:off x="289931" y="533918"/>
            <a:ext cx="488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Another way: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 change the </a:t>
            </a:r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receiver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2D1D4-BE01-CC35-75E9-AD47378FBE48}"/>
              </a:ext>
            </a:extLst>
          </p:cNvPr>
          <p:cNvSpPr txBox="1"/>
          <p:nvPr/>
        </p:nvSpPr>
        <p:spPr>
          <a:xfrm>
            <a:off x="959005" y="2163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FCE49-7BE5-A530-B76F-FA2E9A285008}"/>
              </a:ext>
            </a:extLst>
          </p:cNvPr>
          <p:cNvSpPr txBox="1"/>
          <p:nvPr/>
        </p:nvSpPr>
        <p:spPr>
          <a:xfrm>
            <a:off x="565794" y="1210128"/>
            <a:ext cx="529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What if receiving app only reads 1 byte at a time?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12FC9A-F4A9-6A97-EB5E-A3C3309D0EAC}"/>
              </a:ext>
            </a:extLst>
          </p:cNvPr>
          <p:cNvSpPr/>
          <p:nvPr/>
        </p:nvSpPr>
        <p:spPr>
          <a:xfrm>
            <a:off x="1423224" y="1952805"/>
            <a:ext cx="9345551" cy="1159727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u="sng" dirty="0">
                <a:latin typeface="Avenir Book" panose="02000503020000020003" pitchFamily="2" charset="0"/>
              </a:rPr>
              <a:t>Silly Window Syndrome (SWS) Avoidance</a:t>
            </a:r>
            <a:r>
              <a:rPr lang="en-US" sz="2400" dirty="0">
                <a:latin typeface="Avenir Book" panose="02000503020000020003" pitchFamily="2" charset="0"/>
              </a:rPr>
              <a:t>:  when window is zero, wait until 1MSS of receive buffer space is available before advertising nonzero window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B83AA-7D9B-CBC4-BEE4-404741245F4D}"/>
              </a:ext>
            </a:extLst>
          </p:cNvPr>
          <p:cNvSpPr txBox="1"/>
          <p:nvPr/>
        </p:nvSpPr>
        <p:spPr>
          <a:xfrm>
            <a:off x="289931" y="4325332"/>
            <a:ext cx="10448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charset="0"/>
                <a:ea typeface="Avenir Book" charset="0"/>
                <a:cs typeface="Avenir Book" charset="0"/>
              </a:rPr>
              <a:t>Yet another way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: receiver could delay sending ACK for short time (400ms), 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in case it has data to send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	=&gt; All data segments are ACKs, so why send packet again?</a:t>
            </a:r>
          </a:p>
        </p:txBody>
      </p:sp>
    </p:spTree>
    <p:extLst>
      <p:ext uri="{BB962C8B-B14F-4D97-AF65-F5344CB8AC3E}">
        <p14:creationId xmlns:p14="http://schemas.microsoft.com/office/powerpoint/2010/main" val="38690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Delayed 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Piggy-back </a:t>
            </a:r>
            <a:r>
              <a:rPr lang="en-US" dirty="0" err="1"/>
              <a:t>ACKs</a:t>
            </a:r>
            <a:r>
              <a:rPr lang="en-US" dirty="0"/>
              <a:t> on data</a:t>
            </a:r>
          </a:p>
          <a:p>
            <a:pPr lvl="1"/>
            <a:r>
              <a:rPr lang="en-US" dirty="0"/>
              <a:t>Delay ACK for 200ms in case application sends data</a:t>
            </a:r>
          </a:p>
          <a:p>
            <a:pPr lvl="1"/>
            <a:r>
              <a:rPr lang="en-US" dirty="0"/>
              <a:t>If more data received, immediately ACK second segment</a:t>
            </a:r>
          </a:p>
          <a:p>
            <a:pPr lvl="1"/>
            <a:r>
              <a:rPr lang="en-US" dirty="0"/>
              <a:t>Note: never delay duplicate ACKs (if missing a segment)</a:t>
            </a:r>
          </a:p>
          <a:p>
            <a:pPr marL="457188" lvl="1" indent="0">
              <a:buNone/>
            </a:pPr>
            <a:endParaRPr lang="en-US" dirty="0"/>
          </a:p>
          <a:p>
            <a:r>
              <a:rPr lang="en-US" dirty="0"/>
              <a:t>Warning: can interact badly with Nagle for some applications</a:t>
            </a:r>
          </a:p>
          <a:p>
            <a:pPr lvl="1"/>
            <a:r>
              <a:rPr lang="en-US" dirty="0"/>
              <a:t>Nagle waits for ACK until send =&gt; Temporary deadlock</a:t>
            </a:r>
          </a:p>
          <a:p>
            <a:pPr lvl="1"/>
            <a:r>
              <a:rPr lang="en-US" dirty="0"/>
              <a:t>App can disable Nagle with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TCP_NODELAY</a:t>
            </a:r>
          </a:p>
          <a:p>
            <a:pPr lvl="1"/>
            <a:r>
              <a:rPr lang="en-US" dirty="0"/>
              <a:t>App should also avoid many small writes</a:t>
            </a:r>
          </a:p>
        </p:txBody>
      </p:sp>
    </p:spTree>
    <p:extLst>
      <p:ext uri="{BB962C8B-B14F-4D97-AF65-F5344CB8AC3E}">
        <p14:creationId xmlns:p14="http://schemas.microsoft.com/office/powerpoint/2010/main" val="33302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9FAD44-2881-8941-85F0-C39964AA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congestion control content</a:t>
            </a:r>
          </a:p>
        </p:txBody>
      </p:sp>
    </p:spTree>
    <p:extLst>
      <p:ext uri="{BB962C8B-B14F-4D97-AF65-F5344CB8AC3E}">
        <p14:creationId xmlns:p14="http://schemas.microsoft.com/office/powerpoint/2010/main" val="8283249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819400" y="2057400"/>
            <a:ext cx="0" cy="304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819400" y="5105400"/>
            <a:ext cx="7086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280526" y="5203826"/>
            <a:ext cx="548227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/>
              <a:t>Time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117726" y="2003425"/>
            <a:ext cx="692497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cwnd</a:t>
            </a:r>
          </a:p>
        </p:txBody>
      </p:sp>
      <p:sp>
        <p:nvSpPr>
          <p:cNvPr id="9" name="Arc 7"/>
          <p:cNvSpPr>
            <a:spLocks/>
          </p:cNvSpPr>
          <p:nvPr/>
        </p:nvSpPr>
        <p:spPr bwMode="auto">
          <a:xfrm>
            <a:off x="2819400" y="3200400"/>
            <a:ext cx="1524000" cy="1905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343400" y="32004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24400" y="32004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4724400" y="4114800"/>
            <a:ext cx="990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rc 11"/>
          <p:cNvSpPr>
            <a:spLocks/>
          </p:cNvSpPr>
          <p:nvPr/>
        </p:nvSpPr>
        <p:spPr bwMode="auto">
          <a:xfrm>
            <a:off x="4724400" y="4114800"/>
            <a:ext cx="990600" cy="9906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5715000" y="3733800"/>
            <a:ext cx="11430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6858000" y="37338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239000" y="37338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239000" y="4419600"/>
            <a:ext cx="990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rc 16"/>
          <p:cNvSpPr>
            <a:spLocks/>
          </p:cNvSpPr>
          <p:nvPr/>
        </p:nvSpPr>
        <p:spPr bwMode="auto">
          <a:xfrm>
            <a:off x="7239000" y="4419600"/>
            <a:ext cx="914400" cy="685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8153400" y="3962400"/>
            <a:ext cx="13716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114800" y="2667000"/>
            <a:ext cx="97142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Timeout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3124201" y="5105401"/>
            <a:ext cx="63357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Slow</a:t>
            </a:r>
            <a:br>
              <a:rPr lang="en-US"/>
            </a:br>
            <a:r>
              <a:rPr lang="en-US"/>
              <a:t>Start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791201" y="3505200"/>
            <a:ext cx="716543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AIMD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934200" y="4419600"/>
            <a:ext cx="228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6019800" y="4191000"/>
            <a:ext cx="965842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ssthresh</a:t>
            </a: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 flipV="1">
            <a:off x="5486400" y="4191000"/>
            <a:ext cx="53340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6629400" y="3352800"/>
            <a:ext cx="97142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Timeout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7467601" y="5181601"/>
            <a:ext cx="63357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Slow</a:t>
            </a:r>
            <a:br>
              <a:rPr lang="en-US"/>
            </a:br>
            <a:r>
              <a:rPr lang="en-US"/>
              <a:t>Start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876801" y="5105401"/>
            <a:ext cx="63357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Slow</a:t>
            </a:r>
            <a:br>
              <a:rPr lang="en-US"/>
            </a:br>
            <a:r>
              <a:rPr lang="en-US"/>
              <a:t>Start</a:t>
            </a: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8305801" y="3733800"/>
            <a:ext cx="716543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AIMD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Recovery and Fast Retransmit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1711606" y="2458826"/>
            <a:ext cx="8762638" cy="3061002"/>
            <a:chOff x="593725" y="1524000"/>
            <a:chExt cx="7788275" cy="2651593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295400" y="1524000"/>
              <a:ext cx="0" cy="2286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1295400" y="3810000"/>
              <a:ext cx="7086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7756525" y="3908425"/>
              <a:ext cx="577850" cy="267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Time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593725" y="1546225"/>
              <a:ext cx="657225" cy="320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cwnd</a:t>
              </a:r>
            </a:p>
          </p:txBody>
        </p:sp>
        <p:sp>
          <p:nvSpPr>
            <p:cNvPr id="8" name="Arc 8"/>
            <p:cNvSpPr>
              <a:spLocks/>
            </p:cNvSpPr>
            <p:nvPr/>
          </p:nvSpPr>
          <p:spPr bwMode="auto">
            <a:xfrm>
              <a:off x="1295400" y="1905000"/>
              <a:ext cx="1524000" cy="1905000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2819400" y="1981200"/>
              <a:ext cx="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2819400" y="2438400"/>
              <a:ext cx="114300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3962400" y="243840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3962400" y="2438400"/>
              <a:ext cx="236220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557338" y="2689225"/>
              <a:ext cx="1109662" cy="320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Slow Start</a:t>
              </a: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4556125" y="2232025"/>
              <a:ext cx="749300" cy="320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AI/MD</a:t>
              </a: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6324600" y="243840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6324600" y="2819400"/>
              <a:ext cx="114300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 flipV="1">
              <a:off x="2819400" y="2819400"/>
              <a:ext cx="76200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3048000" y="3276600"/>
              <a:ext cx="1541463" cy="320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Fast retransmit</a:t>
              </a:r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Friendliness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400" y="1465934"/>
            <a:ext cx="7569200" cy="1821955"/>
          </a:xfrm>
        </p:spPr>
        <p:txBody>
          <a:bodyPr/>
          <a:lstStyle/>
          <a:p>
            <a:r>
              <a:rPr lang="en-US" dirty="0"/>
              <a:t>Can other protocols co-exist with TCP?</a:t>
            </a:r>
          </a:p>
          <a:p>
            <a:pPr lvl="1"/>
            <a:r>
              <a:rPr lang="en-US" dirty="0"/>
              <a:t>E.g., if you want to write a video streaming app using UDP, how to do congestion control?</a:t>
            </a:r>
          </a:p>
          <a:p>
            <a:endParaRPr lang="en-US" dirty="0"/>
          </a:p>
        </p:txBody>
      </p:sp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2616200" y="2991556"/>
          <a:ext cx="40386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633200" imgH="8686800" progId="Excel.Sheet.8">
                  <p:embed/>
                </p:oleObj>
              </mc:Choice>
              <mc:Fallback>
                <p:oleObj name="Worksheet" r:id="rId2" imgW="11633200" imgH="8686800" progId="Excel.Sheet.8">
                  <p:embed/>
                  <p:pic>
                    <p:nvPicPr>
                      <p:cNvPr id="860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200" y="2991556"/>
                        <a:ext cx="4038600" cy="3581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508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96066" y="3570111"/>
            <a:ext cx="30845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inion Pro"/>
                <a:cs typeface="Minion Pro"/>
              </a:rPr>
              <a:t>1 UDP Flow at 10MBps</a:t>
            </a:r>
          </a:p>
          <a:p>
            <a:r>
              <a:rPr lang="en-US" sz="2400" dirty="0">
                <a:latin typeface="Minion Pro"/>
                <a:cs typeface="Minion Pro"/>
              </a:rPr>
              <a:t>31 TCP Flows</a:t>
            </a:r>
          </a:p>
          <a:p>
            <a:r>
              <a:rPr lang="en-US" sz="2400" dirty="0">
                <a:latin typeface="Minion Pro"/>
                <a:cs typeface="Minion Pro"/>
              </a:rPr>
              <a:t>Sharing a 10MBps link</a:t>
            </a:r>
          </a:p>
        </p:txBody>
      </p:sp>
      <p:sp>
        <p:nvSpPr>
          <p:cNvPr id="7" name="Rectangle 6"/>
          <p:cNvSpPr/>
          <p:nvPr/>
        </p:nvSpPr>
        <p:spPr>
          <a:xfrm>
            <a:off x="4303889" y="3485446"/>
            <a:ext cx="818444" cy="550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Friendliness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other protocols co-exist with TCP?</a:t>
            </a:r>
          </a:p>
          <a:p>
            <a:pPr lvl="1"/>
            <a:r>
              <a:rPr lang="en-US" dirty="0"/>
              <a:t>E.g., if you want to write a video streaming app using UDP, how to do congestion control?</a:t>
            </a:r>
          </a:p>
          <a:p>
            <a:r>
              <a:rPr lang="en-US" dirty="0"/>
              <a:t>Equation-based Congestion Control</a:t>
            </a:r>
          </a:p>
          <a:p>
            <a:pPr lvl="1"/>
            <a:r>
              <a:rPr lang="en-US" dirty="0"/>
              <a:t>Instead of implementing TCP’s CC, estimate the rate at which TCP would send. Function of what?</a:t>
            </a:r>
          </a:p>
          <a:p>
            <a:pPr lvl="1"/>
            <a:r>
              <a:rPr lang="en-US" dirty="0"/>
              <a:t>RTT, MSS, Loss</a:t>
            </a:r>
          </a:p>
          <a:p>
            <a:r>
              <a:rPr lang="en-US" dirty="0"/>
              <a:t>Measure RTT, Loss, send at that rate!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Throughput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Assume a TCP congestion of window W (segments), round-trip time of RTT, segment size MSS</a:t>
            </a:r>
          </a:p>
          <a:p>
            <a:pPr lvl="1"/>
            <a:r>
              <a:rPr lang="en-US" dirty="0"/>
              <a:t>Sending Rate </a:t>
            </a:r>
            <a:r>
              <a:rPr lang="en-US" i="1" dirty="0"/>
              <a:t>S</a:t>
            </a:r>
            <a:r>
              <a:rPr lang="en-US" dirty="0"/>
              <a:t> = </a:t>
            </a:r>
            <a:r>
              <a:rPr lang="en-US" i="1" dirty="0"/>
              <a:t>W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dirty="0"/>
              <a:t> </a:t>
            </a:r>
            <a:r>
              <a:rPr lang="en-US" i="1" dirty="0"/>
              <a:t>MSS</a:t>
            </a:r>
            <a:r>
              <a:rPr lang="en-US" dirty="0"/>
              <a:t> / </a:t>
            </a:r>
            <a:r>
              <a:rPr lang="en-US" i="1" dirty="0"/>
              <a:t>RTT</a:t>
            </a:r>
            <a:r>
              <a:rPr lang="en-US" dirty="0"/>
              <a:t> </a:t>
            </a:r>
            <a:r>
              <a:rPr lang="en-US" dirty="0">
                <a:solidFill>
                  <a:srgbClr val="FFCC33"/>
                </a:solidFill>
              </a:rPr>
              <a:t>(1)</a:t>
            </a:r>
          </a:p>
          <a:p>
            <a:r>
              <a:rPr lang="en-US" dirty="0"/>
              <a:t>Drop: W = W/2</a:t>
            </a:r>
          </a:p>
          <a:p>
            <a:pPr lvl="1"/>
            <a:r>
              <a:rPr lang="en-US" dirty="0"/>
              <a:t>grows by </a:t>
            </a:r>
            <a:r>
              <a:rPr lang="en-US" i="1" dirty="0"/>
              <a:t>MSS </a:t>
            </a:r>
            <a:r>
              <a:rPr lang="en-US" dirty="0"/>
              <a:t>for</a:t>
            </a:r>
            <a:r>
              <a:rPr lang="en-US" i="1" dirty="0"/>
              <a:t> W/</a:t>
            </a:r>
            <a:r>
              <a:rPr lang="en-US" dirty="0"/>
              <a:t>2</a:t>
            </a:r>
            <a:r>
              <a:rPr lang="en-US" i="1" dirty="0"/>
              <a:t> RTTs</a:t>
            </a:r>
            <a:r>
              <a:rPr lang="en-US" dirty="0"/>
              <a:t>, until another drop at </a:t>
            </a:r>
            <a:r>
              <a:rPr lang="en-US" i="1" dirty="0"/>
              <a:t>W ≈ W</a:t>
            </a:r>
          </a:p>
          <a:p>
            <a:r>
              <a:rPr lang="en-US" dirty="0"/>
              <a:t>Average window then 0.75x</a:t>
            </a:r>
            <a:r>
              <a:rPr lang="en-US" i="1" dirty="0"/>
              <a:t>S</a:t>
            </a:r>
          </a:p>
          <a:p>
            <a:pPr lvl="1"/>
            <a:r>
              <a:rPr lang="en-US" dirty="0"/>
              <a:t> From (1), </a:t>
            </a:r>
            <a:r>
              <a:rPr lang="en-US" i="1" dirty="0"/>
              <a:t>S</a:t>
            </a:r>
            <a:r>
              <a:rPr lang="en-US" dirty="0"/>
              <a:t> = 0.75 </a:t>
            </a:r>
            <a:r>
              <a:rPr lang="en-US" i="1" dirty="0"/>
              <a:t>W MSS </a:t>
            </a:r>
            <a:r>
              <a:rPr lang="en-US" dirty="0"/>
              <a:t>/ </a:t>
            </a:r>
            <a:r>
              <a:rPr lang="en-US" i="1" dirty="0"/>
              <a:t>RTT</a:t>
            </a:r>
            <a:r>
              <a:rPr lang="en-US" dirty="0"/>
              <a:t> </a:t>
            </a:r>
            <a:r>
              <a:rPr lang="en-US" dirty="0">
                <a:solidFill>
                  <a:srgbClr val="FFCC33"/>
                </a:solidFill>
              </a:rPr>
              <a:t>(2)</a:t>
            </a:r>
          </a:p>
          <a:p>
            <a:r>
              <a:rPr lang="en-US" dirty="0"/>
              <a:t>Loss rate is 1 in number of packets between losses:</a:t>
            </a:r>
          </a:p>
          <a:p>
            <a:pPr lvl="1"/>
            <a:r>
              <a:rPr lang="en-US" dirty="0"/>
              <a:t>Loss = 1 / ( 1 + (</a:t>
            </a:r>
            <a:r>
              <a:rPr lang="en-US" i="1" dirty="0"/>
              <a:t>W</a:t>
            </a:r>
            <a:r>
              <a:rPr lang="en-US" dirty="0"/>
              <a:t>/2 + </a:t>
            </a:r>
            <a:r>
              <a:rPr lang="en-US" i="1" dirty="0"/>
              <a:t>W</a:t>
            </a:r>
            <a:r>
              <a:rPr lang="en-US" dirty="0"/>
              <a:t>/2+1 + </a:t>
            </a:r>
            <a:r>
              <a:rPr lang="en-US" i="1" dirty="0"/>
              <a:t>W</a:t>
            </a:r>
            <a:r>
              <a:rPr lang="en-US" dirty="0"/>
              <a:t>/2 + 2  + … + </a:t>
            </a:r>
            <a:r>
              <a:rPr lang="en-US" i="1" dirty="0"/>
              <a:t>W</a:t>
            </a:r>
            <a:r>
              <a:rPr lang="en-US" dirty="0"/>
              <a:t>)</a:t>
            </a:r>
          </a:p>
          <a:p>
            <a:pPr lvl="1">
              <a:buNone/>
            </a:pPr>
            <a:r>
              <a:rPr lang="en-US" dirty="0"/>
              <a:t>	= 1 / (3/8 </a:t>
            </a:r>
            <a:r>
              <a:rPr lang="en-US" i="1" dirty="0"/>
              <a:t>W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>
                <a:solidFill>
                  <a:srgbClr val="FFCC33"/>
                </a:solidFill>
              </a:rPr>
              <a:t>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TCP Throughput (cont)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400" y="1509686"/>
            <a:ext cx="7569200" cy="3443315"/>
          </a:xfrm>
        </p:spPr>
        <p:txBody>
          <a:bodyPr/>
          <a:lstStyle/>
          <a:p>
            <a:pPr lvl="1"/>
            <a:r>
              <a:rPr lang="en-US" dirty="0"/>
              <a:t>Loss = 8/(3W</a:t>
            </a:r>
            <a:r>
              <a:rPr lang="en-US" baseline="30000" dirty="0"/>
              <a:t>2</a:t>
            </a:r>
            <a:r>
              <a:rPr lang="en-US" dirty="0"/>
              <a:t>)                               </a:t>
            </a:r>
            <a:r>
              <a:rPr lang="en-US" dirty="0">
                <a:solidFill>
                  <a:srgbClr val="FF0000"/>
                </a:solidFill>
              </a:rPr>
              <a:t>(4)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 Substituting (4) in (2), </a:t>
            </a:r>
            <a:r>
              <a:rPr lang="en-US" i="1" dirty="0"/>
              <a:t>S</a:t>
            </a:r>
            <a:r>
              <a:rPr lang="en-US" dirty="0"/>
              <a:t> = 0.75 </a:t>
            </a:r>
            <a:r>
              <a:rPr lang="en-US" i="1" dirty="0"/>
              <a:t>W MSS </a:t>
            </a:r>
            <a:r>
              <a:rPr lang="en-US" dirty="0"/>
              <a:t>/ </a:t>
            </a:r>
            <a:r>
              <a:rPr lang="en-US" i="1" dirty="0"/>
              <a:t>RTT</a:t>
            </a:r>
            <a:r>
              <a:rPr lang="en-US" dirty="0"/>
              <a:t> , </a:t>
            </a:r>
          </a:p>
          <a:p>
            <a:pPr lvl="1"/>
            <a:endParaRPr lang="en-US" dirty="0"/>
          </a:p>
          <a:p>
            <a:pPr lvl="1">
              <a:buNone/>
            </a:pPr>
            <a:r>
              <a:rPr lang="en-US" dirty="0"/>
              <a:t>Throughput ≈   </a:t>
            </a:r>
          </a:p>
          <a:p>
            <a:pPr lvl="1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053807" y="1756743"/>
          <a:ext cx="1982787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2200" imgH="406400" progId="Equation.3">
                  <p:embed/>
                </p:oleObj>
              </mc:Choice>
              <mc:Fallback>
                <p:oleObj name="Equation" r:id="rId2" imgW="1092200" imgH="406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3807" y="1756743"/>
                        <a:ext cx="1982787" cy="738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45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1600" imgH="177800" progId="Equation.3">
                  <p:embed/>
                </p:oleObj>
              </mc:Choice>
              <mc:Fallback>
                <p:oleObj name="Equation" r:id="rId4" imgW="101600" imgH="1778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879506" y="3560233"/>
          <a:ext cx="2331389" cy="736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06500" imgH="381000" progId="Equation.3">
                  <p:embed/>
                </p:oleObj>
              </mc:Choice>
              <mc:Fallback>
                <p:oleObj name="Equation" r:id="rId6" imgW="1206500" imgH="3810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506" y="3560233"/>
                        <a:ext cx="2331389" cy="73622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876778" y="4473223"/>
            <a:ext cx="8438444" cy="1933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FFCC33"/>
                </a:solidFill>
                <a:latin typeface="Minion Pro"/>
                <a:cs typeface="Minion Pro"/>
              </a:rPr>
              <a:t>Equation-based rate control can be TCP friendly and have better properties, e.g., small jitter, fast ramp-up…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0668-357F-734D-95FB-DA7922D2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F2E4B-92E3-DD4C-9EA1-DE2D821FB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6389"/>
            <a:ext cx="10720039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Flow control</a:t>
            </a:r>
            <a:r>
              <a:rPr lang="en-US" dirty="0"/>
              <a:t>:  ensures reliable, in-order delivery</a:t>
            </a:r>
            <a:br>
              <a:rPr lang="en-US" dirty="0"/>
            </a:br>
            <a:r>
              <a:rPr lang="en-US" dirty="0"/>
              <a:t>Goal:  Send as much data as possible, without overwhelming receiver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0227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Link is </a:t>
            </a:r>
            <a:r>
              <a:rPr lang="en-US" dirty="0" err="1"/>
              <a:t>Lossy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400" y="1509686"/>
            <a:ext cx="7569200" cy="1317653"/>
          </a:xfrm>
        </p:spPr>
        <p:txBody>
          <a:bodyPr/>
          <a:lstStyle/>
          <a:p>
            <a:r>
              <a:rPr lang="en-US" dirty="0"/>
              <a:t>Throughput ≈ 1 / </a:t>
            </a:r>
            <a:r>
              <a:rPr lang="en-US" dirty="0" err="1"/>
              <a:t>sqrt(Loss</a:t>
            </a:r>
            <a:r>
              <a:rPr lang="en-US" dirty="0"/>
              <a:t>)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14600" y="2827338"/>
          <a:ext cx="7162800" cy="368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4788408" imgH="2462784" progId="Excel.Sheet.8">
                  <p:embed/>
                </p:oleObj>
              </mc:Choice>
              <mc:Fallback>
                <p:oleObj name="Chart" r:id="rId2" imgW="4788408" imgH="2462784" progId="Excel.Sheet.8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7338"/>
                        <a:ext cx="7162800" cy="368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647238" y="2438400"/>
            <a:ext cx="785812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/>
            <a:r>
              <a:rPr lang="en-US" sz="2000">
                <a:solidFill>
                  <a:srgbClr val="009900"/>
                </a:solidFill>
                <a:latin typeface="Tahoma" charset="0"/>
              </a:rPr>
              <a:t>p = 0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591676" y="4068764"/>
            <a:ext cx="10334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/>
            <a:r>
              <a:rPr lang="en-US" sz="2000">
                <a:solidFill>
                  <a:schemeClr val="hlink"/>
                </a:solidFill>
                <a:latin typeface="Tahoma" charset="0"/>
              </a:rPr>
              <a:t>p = 1%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525001" y="4675189"/>
            <a:ext cx="11715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/>
            <a:r>
              <a:rPr lang="en-US" sz="2000">
                <a:solidFill>
                  <a:srgbClr val="CC0000"/>
                </a:solidFill>
                <a:latin typeface="Tahoma" charset="0"/>
              </a:rPr>
              <a:t>p = 10%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 about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types of losses: congestion and corruption</a:t>
            </a:r>
          </a:p>
          <a:p>
            <a:r>
              <a:rPr lang="en-US" dirty="0"/>
              <a:t>One option: mask corruption losses from TCP</a:t>
            </a:r>
          </a:p>
          <a:p>
            <a:pPr lvl="1"/>
            <a:r>
              <a:rPr lang="en-US" dirty="0"/>
              <a:t>Retransmissions at the link layer</a:t>
            </a:r>
          </a:p>
          <a:p>
            <a:pPr lvl="1"/>
            <a:r>
              <a:rPr lang="en-US" dirty="0"/>
              <a:t>E.g. Snoop TCP: intercept duplicate acknowledgments, retransmit locally, filter them from the sender</a:t>
            </a:r>
          </a:p>
          <a:p>
            <a:r>
              <a:rPr lang="en-US" dirty="0"/>
              <a:t>Another option:</a:t>
            </a:r>
          </a:p>
          <a:p>
            <a:pPr lvl="1"/>
            <a:r>
              <a:rPr lang="en-US" dirty="0"/>
              <a:t>Tell the sender about the cause for the drop</a:t>
            </a:r>
          </a:p>
          <a:p>
            <a:pPr lvl="1"/>
            <a:r>
              <a:rPr lang="en-US" dirty="0"/>
              <a:t>Requires modification to the TCP endpoints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Avoidance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TCP creates congestion to then back off</a:t>
            </a:r>
          </a:p>
          <a:p>
            <a:pPr lvl="1"/>
            <a:r>
              <a:rPr lang="en-US" dirty="0"/>
              <a:t>Queues at bottleneck link are often full: increased delay</a:t>
            </a:r>
          </a:p>
          <a:p>
            <a:pPr lvl="1"/>
            <a:r>
              <a:rPr lang="en-US" dirty="0" err="1"/>
              <a:t>Sawtooth</a:t>
            </a:r>
            <a:r>
              <a:rPr lang="en-US" dirty="0"/>
              <a:t> pattern: jitter</a:t>
            </a:r>
          </a:p>
          <a:p>
            <a:r>
              <a:rPr lang="en-US" dirty="0"/>
              <a:t>Alternative strategy</a:t>
            </a:r>
          </a:p>
          <a:p>
            <a:pPr lvl="1"/>
            <a:r>
              <a:rPr lang="en-US" dirty="0"/>
              <a:t>Predict when congestion is about to happen</a:t>
            </a:r>
          </a:p>
          <a:p>
            <a:pPr lvl="1"/>
            <a:r>
              <a:rPr lang="en-US" dirty="0"/>
              <a:t>Reduce rate early</a:t>
            </a:r>
          </a:p>
          <a:p>
            <a:r>
              <a:rPr lang="en-US" dirty="0"/>
              <a:t>Other approaches</a:t>
            </a:r>
          </a:p>
          <a:p>
            <a:pPr lvl="1"/>
            <a:r>
              <a:rPr lang="en-US" dirty="0"/>
              <a:t>Delay Based: TCP Vegas (not covered)</a:t>
            </a:r>
          </a:p>
          <a:p>
            <a:pPr lvl="1"/>
            <a:r>
              <a:rPr lang="en-US" dirty="0"/>
              <a:t>Better model of congestion: BBR</a:t>
            </a:r>
          </a:p>
          <a:p>
            <a:pPr lvl="1"/>
            <a:r>
              <a:rPr lang="en-US" dirty="0"/>
              <a:t>Router-centric: RED, ECN, </a:t>
            </a:r>
            <a:r>
              <a:rPr lang="en-US" dirty="0" err="1"/>
              <a:t>DECBit</a:t>
            </a:r>
            <a:r>
              <a:rPr lang="en-US" dirty="0"/>
              <a:t>, DCTCP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2671846" y="5417043"/>
            <a:ext cx="933143" cy="113997"/>
            <a:chOff x="1147845" y="5417042"/>
            <a:chExt cx="933143" cy="113997"/>
          </a:xfrm>
        </p:grpSpPr>
        <p:sp>
          <p:nvSpPr>
            <p:cNvPr id="53" name="Parallelogram 52"/>
            <p:cNvSpPr/>
            <p:nvPr/>
          </p:nvSpPr>
          <p:spPr>
            <a:xfrm rot="999955" flipH="1">
              <a:off x="1147845" y="541704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arallelogram 53"/>
            <p:cNvSpPr/>
            <p:nvPr/>
          </p:nvSpPr>
          <p:spPr>
            <a:xfrm rot="999955" flipH="1">
              <a:off x="1147845" y="5474280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671846" y="5531519"/>
            <a:ext cx="933145" cy="354313"/>
            <a:chOff x="1147845" y="5531518"/>
            <a:chExt cx="933145" cy="354313"/>
          </a:xfrm>
        </p:grpSpPr>
        <p:sp>
          <p:nvSpPr>
            <p:cNvPr id="55" name="Parallelogram 54"/>
            <p:cNvSpPr/>
            <p:nvPr/>
          </p:nvSpPr>
          <p:spPr>
            <a:xfrm rot="999955" flipH="1">
              <a:off x="1147845" y="5531518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arallelogram 55"/>
            <p:cNvSpPr/>
            <p:nvPr/>
          </p:nvSpPr>
          <p:spPr>
            <a:xfrm rot="999955" flipH="1">
              <a:off x="1147845" y="5588756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arallelogram 56"/>
            <p:cNvSpPr/>
            <p:nvPr/>
          </p:nvSpPr>
          <p:spPr>
            <a:xfrm rot="999955" flipH="1">
              <a:off x="1147845" y="5645994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arallelogram 57"/>
            <p:cNvSpPr/>
            <p:nvPr/>
          </p:nvSpPr>
          <p:spPr>
            <a:xfrm rot="999955" flipH="1">
              <a:off x="1147845" y="570323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arallelogram 60"/>
            <p:cNvSpPr/>
            <p:nvPr/>
          </p:nvSpPr>
          <p:spPr>
            <a:xfrm rot="999955" flipH="1">
              <a:off x="1147846" y="576615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arallelogram 61"/>
            <p:cNvSpPr/>
            <p:nvPr/>
          </p:nvSpPr>
          <p:spPr>
            <a:xfrm rot="999955" flipH="1">
              <a:off x="1147847" y="582907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Connector 59"/>
          <p:cNvCxnSpPr/>
          <p:nvPr/>
        </p:nvCxnSpPr>
        <p:spPr>
          <a:xfrm flipH="1">
            <a:off x="2698246" y="5609722"/>
            <a:ext cx="880346" cy="33724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138868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1139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63410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75681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87952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00223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12494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4765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837036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049307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803219" y="5818534"/>
            <a:ext cx="2517689" cy="2200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228925" y="5626462"/>
            <a:ext cx="604157" cy="6041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Congestion 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96041" y="4936524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66264" y="3641808"/>
            <a:ext cx="129022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Throughput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998" y="4960737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96041" y="3834504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96041" y="3433485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08071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40485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6041" y="2819689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753930" y="1832651"/>
            <a:ext cx="171585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Round Trip 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08998" y="2843902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96041" y="2207526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96041" y="1315317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8071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40485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427661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3614183" y="5445421"/>
            <a:ext cx="1077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Tput</a:t>
            </a:r>
            <a:r>
              <a:rPr lang="en-US" dirty="0"/>
              <a:t> = </a:t>
            </a:r>
          </a:p>
          <a:p>
            <a:r>
              <a:rPr lang="en-US" dirty="0"/>
              <a:t>  </a:t>
            </a:r>
            <a:r>
              <a:rPr lang="en-US" dirty="0" err="1"/>
              <a:t>InFlight</a:t>
            </a:r>
            <a:r>
              <a:rPr lang="en-US" dirty="0"/>
              <a:t>/</a:t>
            </a:r>
          </a:p>
          <a:p>
            <a:r>
              <a:rPr lang="en-US" dirty="0"/>
              <a:t>  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2668266" y="6076166"/>
            <a:ext cx="933143" cy="113997"/>
            <a:chOff x="1147845" y="5417042"/>
            <a:chExt cx="933143" cy="113997"/>
          </a:xfrm>
        </p:grpSpPr>
        <p:sp>
          <p:nvSpPr>
            <p:cNvPr id="73" name="Parallelogram 72"/>
            <p:cNvSpPr/>
            <p:nvPr/>
          </p:nvSpPr>
          <p:spPr>
            <a:xfrm rot="999955" flipH="1">
              <a:off x="1147845" y="541704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Parallelogram 73"/>
            <p:cNvSpPr/>
            <p:nvPr/>
          </p:nvSpPr>
          <p:spPr>
            <a:xfrm rot="999955" flipH="1">
              <a:off x="1147845" y="5474280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668266" y="6190642"/>
            <a:ext cx="933145" cy="354313"/>
            <a:chOff x="1147845" y="5531518"/>
            <a:chExt cx="933145" cy="354313"/>
          </a:xfrm>
        </p:grpSpPr>
        <p:sp>
          <p:nvSpPr>
            <p:cNvPr id="76" name="Parallelogram 75"/>
            <p:cNvSpPr/>
            <p:nvPr/>
          </p:nvSpPr>
          <p:spPr>
            <a:xfrm rot="999955" flipH="1">
              <a:off x="1147845" y="5531518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Parallelogram 76"/>
            <p:cNvSpPr/>
            <p:nvPr/>
          </p:nvSpPr>
          <p:spPr>
            <a:xfrm rot="999955" flipH="1">
              <a:off x="1147845" y="5588756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Parallelogram 77"/>
            <p:cNvSpPr/>
            <p:nvPr/>
          </p:nvSpPr>
          <p:spPr>
            <a:xfrm rot="999955" flipH="1">
              <a:off x="1147845" y="5645994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Parallelogram 78"/>
            <p:cNvSpPr/>
            <p:nvPr/>
          </p:nvSpPr>
          <p:spPr>
            <a:xfrm rot="999955" flipH="1">
              <a:off x="1147845" y="570323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Parallelogram 79"/>
            <p:cNvSpPr/>
            <p:nvPr/>
          </p:nvSpPr>
          <p:spPr>
            <a:xfrm rot="999955" flipH="1">
              <a:off x="1147846" y="576615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Parallelogram 80"/>
            <p:cNvSpPr/>
            <p:nvPr/>
          </p:nvSpPr>
          <p:spPr>
            <a:xfrm rot="999955" flipH="1">
              <a:off x="1147847" y="582907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/>
          <p:nvPr/>
        </p:nvCxnSpPr>
        <p:spPr>
          <a:xfrm flipH="1">
            <a:off x="2694666" y="6268845"/>
            <a:ext cx="880346" cy="33724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695416" y="5246753"/>
            <a:ext cx="0" cy="1488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572071" y="5246753"/>
            <a:ext cx="14668" cy="1545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2896041" y="3834504"/>
            <a:ext cx="1812030" cy="110202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896041" y="2205760"/>
            <a:ext cx="1812031" cy="17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69545" y="6368752"/>
            <a:ext cx="516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Diagrams based on Cardwell et al., </a:t>
            </a:r>
            <a:r>
              <a:rPr lang="en-US" sz="1200" dirty="0">
                <a:hlinkClick r:id="rId2"/>
              </a:rPr>
              <a:t>BBR: Congestion Based Congestion Control</a:t>
            </a:r>
            <a:r>
              <a:rPr lang="en-US" sz="1200" dirty="0"/>
              <a:t>,” </a:t>
            </a:r>
          </a:p>
          <a:p>
            <a:r>
              <a:rPr lang="en-US" sz="1200" dirty="0"/>
              <a:t>Communications of the ACM, Vol. 60 No. 2, Pages 58-66. </a:t>
            </a:r>
          </a:p>
        </p:txBody>
      </p:sp>
    </p:spTree>
    <p:extLst>
      <p:ext uri="{BB962C8B-B14F-4D97-AF65-F5344CB8AC3E}">
        <p14:creationId xmlns:p14="http://schemas.microsoft.com/office/powerpoint/2010/main" val="25625817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138868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1139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63410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75681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87952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00223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12494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4765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837036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049307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803219" y="5818534"/>
            <a:ext cx="2517689" cy="2200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228925" y="5626462"/>
            <a:ext cx="604157" cy="6041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Congestion 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96041" y="4936524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66264" y="3641808"/>
            <a:ext cx="129022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Throughput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998" y="4960737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96041" y="3834504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96041" y="3433485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08071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40485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6041" y="2819689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753930" y="1832651"/>
            <a:ext cx="171585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Round Trip 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08998" y="2843902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96041" y="2207526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96041" y="1315317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8071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40485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427661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2896041" y="3834504"/>
            <a:ext cx="1812030" cy="110202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896041" y="2205760"/>
            <a:ext cx="1812031" cy="17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215301" y="3475392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BDP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136" y="178198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706598" y="1542412"/>
            <a:ext cx="3533886" cy="67777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06598" y="3828619"/>
            <a:ext cx="353388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9609537">
            <a:off x="2764761" y="4111232"/>
            <a:ext cx="17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Slope = 1/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27342" y="3475392"/>
            <a:ext cx="157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Bottleneck BW</a:t>
            </a:r>
          </a:p>
        </p:txBody>
      </p:sp>
    </p:spTree>
    <p:extLst>
      <p:ext uri="{BB962C8B-B14F-4D97-AF65-F5344CB8AC3E}">
        <p14:creationId xmlns:p14="http://schemas.microsoft.com/office/powerpoint/2010/main" val="13674120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138868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1139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63410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75681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87952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00223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12494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4765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837036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049307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803219" y="5818534"/>
            <a:ext cx="2517689" cy="2200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228925" y="5626462"/>
            <a:ext cx="604157" cy="6041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Congestion 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96041" y="4936524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66264" y="3641808"/>
            <a:ext cx="129022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Throughput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998" y="4960737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96041" y="3834504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96041" y="3433485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08071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40485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6041" y="2819689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753930" y="1832651"/>
            <a:ext cx="171585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Round Trip 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08998" y="2843902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96041" y="2207526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96041" y="1315317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8071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40485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427661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2896041" y="3834504"/>
            <a:ext cx="1812030" cy="110202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896041" y="2205760"/>
            <a:ext cx="1812031" cy="17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17777" y="4880947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BDP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136" y="178198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706598" y="1542412"/>
            <a:ext cx="3533886" cy="67777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06598" y="3828619"/>
            <a:ext cx="353388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9609537">
            <a:off x="2764761" y="4111232"/>
            <a:ext cx="17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Slope = 1/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27342" y="3475392"/>
            <a:ext cx="157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Bottleneck BW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8346635" y="3817697"/>
            <a:ext cx="705588" cy="13176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248332" y="1388218"/>
            <a:ext cx="721880" cy="13586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53685" y="4931739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BDP+Bottleneck</a:t>
            </a:r>
            <a:endParaRPr lang="en-US" dirty="0"/>
          </a:p>
          <a:p>
            <a:pPr algn="ctr"/>
            <a:r>
              <a:rPr lang="en-US" dirty="0"/>
              <a:t>Queue</a:t>
            </a:r>
          </a:p>
        </p:txBody>
      </p:sp>
      <p:sp>
        <p:nvSpPr>
          <p:cNvPr id="8" name="TextBox 7"/>
          <p:cNvSpPr txBox="1"/>
          <p:nvPr/>
        </p:nvSpPr>
        <p:spPr>
          <a:xfrm rot="20815824">
            <a:off x="5924589" y="1469742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 = 1/BW</a:t>
            </a:r>
          </a:p>
        </p:txBody>
      </p:sp>
    </p:spTree>
    <p:extLst>
      <p:ext uri="{BB962C8B-B14F-4D97-AF65-F5344CB8AC3E}">
        <p14:creationId xmlns:p14="http://schemas.microsoft.com/office/powerpoint/2010/main" val="14740023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Congestion 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96041" y="4936524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66264" y="3641808"/>
            <a:ext cx="129022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Throughput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998" y="4960737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96041" y="3834504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96041" y="3433485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08071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40485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6041" y="2819689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753930" y="1832651"/>
            <a:ext cx="171585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Round Trip 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08998" y="2843902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96041" y="2207526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96041" y="1315317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8071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40485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2896041" y="3834504"/>
            <a:ext cx="1812030" cy="110202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896041" y="2205760"/>
            <a:ext cx="1812031" cy="17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17777" y="4880947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BDP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136" y="178198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706598" y="1542412"/>
            <a:ext cx="3533886" cy="67777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06598" y="3828619"/>
            <a:ext cx="353388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9609537">
            <a:off x="2764761" y="4111232"/>
            <a:ext cx="17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Slope = 1/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27342" y="3475392"/>
            <a:ext cx="157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Bottleneck BW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8346635" y="3817697"/>
            <a:ext cx="705588" cy="13176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248332" y="1388218"/>
            <a:ext cx="721880" cy="13586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53685" y="4931739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BDP+Bottleneck</a:t>
            </a:r>
            <a:endParaRPr lang="en-US" dirty="0"/>
          </a:p>
          <a:p>
            <a:pPr algn="ctr"/>
            <a:r>
              <a:rPr lang="en-US" dirty="0"/>
              <a:t>Queue</a:t>
            </a:r>
          </a:p>
        </p:txBody>
      </p:sp>
      <p:sp>
        <p:nvSpPr>
          <p:cNvPr id="8" name="TextBox 7"/>
          <p:cNvSpPr txBox="1"/>
          <p:nvPr/>
        </p:nvSpPr>
        <p:spPr>
          <a:xfrm rot="20815824">
            <a:off x="5924589" y="1469742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 = 1/BW</a:t>
            </a:r>
          </a:p>
        </p:txBody>
      </p:sp>
      <p:sp>
        <p:nvSpPr>
          <p:cNvPr id="49" name="Oval 48"/>
          <p:cNvSpPr/>
          <p:nvPr/>
        </p:nvSpPr>
        <p:spPr>
          <a:xfrm>
            <a:off x="13021071" y="3577251"/>
            <a:ext cx="507245" cy="507245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7982687" y="1270411"/>
            <a:ext cx="2319264" cy="2807496"/>
            <a:chOff x="6458687" y="1270411"/>
            <a:chExt cx="2319264" cy="2807496"/>
          </a:xfrm>
        </p:grpSpPr>
        <p:sp>
          <p:nvSpPr>
            <p:cNvPr id="48" name="Oval 47"/>
            <p:cNvSpPr/>
            <p:nvPr/>
          </p:nvSpPr>
          <p:spPr>
            <a:xfrm>
              <a:off x="6458687" y="3570662"/>
              <a:ext cx="507245" cy="50724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470707" y="1270411"/>
              <a:ext cx="507245" cy="50724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64395" y="1747201"/>
              <a:ext cx="1513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Loss-based CC</a:t>
              </a:r>
            </a:p>
          </p:txBody>
        </p:sp>
        <p:cxnSp>
          <p:nvCxnSpPr>
            <p:cNvPr id="20" name="Straight Arrow Connector 19"/>
            <p:cNvCxnSpPr>
              <a:stCxn id="16" idx="1"/>
              <a:endCxn id="50" idx="5"/>
            </p:cNvCxnSpPr>
            <p:nvPr/>
          </p:nvCxnSpPr>
          <p:spPr>
            <a:xfrm flipH="1" flipV="1">
              <a:off x="6903668" y="1703372"/>
              <a:ext cx="360727" cy="2284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16" idx="1"/>
              <a:endCxn id="48" idx="7"/>
            </p:cNvCxnSpPr>
            <p:nvPr/>
          </p:nvCxnSpPr>
          <p:spPr>
            <a:xfrm flipH="1">
              <a:off x="6891648" y="1931867"/>
              <a:ext cx="372747" cy="17130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315126" y="1026797"/>
            <a:ext cx="1660423" cy="3044523"/>
            <a:chOff x="1791125" y="1026796"/>
            <a:chExt cx="1660423" cy="3044523"/>
          </a:xfrm>
        </p:grpSpPr>
        <p:sp>
          <p:nvSpPr>
            <p:cNvPr id="12" name="Oval 11"/>
            <p:cNvSpPr/>
            <p:nvPr/>
          </p:nvSpPr>
          <p:spPr>
            <a:xfrm>
              <a:off x="2941193" y="1943115"/>
              <a:ext cx="507245" cy="50724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44303" y="3564074"/>
              <a:ext cx="507245" cy="50724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91125" y="1026796"/>
              <a:ext cx="16573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Ideal </a:t>
              </a:r>
            </a:p>
            <a:p>
              <a:r>
                <a:rPr lang="en-US" dirty="0"/>
                <a:t>Operating Point</a:t>
              </a:r>
            </a:p>
          </p:txBody>
        </p:sp>
        <p:cxnSp>
          <p:nvCxnSpPr>
            <p:cNvPr id="55" name="Straight Arrow Connector 54"/>
            <p:cNvCxnSpPr>
              <a:stCxn id="15" idx="2"/>
              <a:endCxn id="12" idx="1"/>
            </p:cNvCxnSpPr>
            <p:nvPr/>
          </p:nvCxnSpPr>
          <p:spPr>
            <a:xfrm>
              <a:off x="2619782" y="1673127"/>
              <a:ext cx="395695" cy="3442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15" idx="2"/>
              <a:endCxn id="47" idx="1"/>
            </p:cNvCxnSpPr>
            <p:nvPr/>
          </p:nvCxnSpPr>
          <p:spPr>
            <a:xfrm>
              <a:off x="2619782" y="1673127"/>
              <a:ext cx="398805" cy="19652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39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can’t measure both 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r>
              <a:rPr lang="en-US" dirty="0"/>
              <a:t> and Bottleneck BW at the same time</a:t>
            </a:r>
          </a:p>
          <a:p>
            <a:r>
              <a:rPr lang="en-US" dirty="0"/>
              <a:t>BBR: </a:t>
            </a:r>
          </a:p>
          <a:p>
            <a:pPr lvl="1"/>
            <a:r>
              <a:rPr lang="en-US" dirty="0"/>
              <a:t>Slow start</a:t>
            </a:r>
          </a:p>
          <a:p>
            <a:pPr lvl="1"/>
            <a:r>
              <a:rPr lang="en-US" dirty="0"/>
              <a:t>Measure throughput when RTT starts to increase</a:t>
            </a:r>
          </a:p>
          <a:p>
            <a:pPr lvl="1"/>
            <a:r>
              <a:rPr lang="en-US" dirty="0"/>
              <a:t>Measure RTT when throughput is still increasing</a:t>
            </a:r>
          </a:p>
          <a:p>
            <a:pPr lvl="1"/>
            <a:r>
              <a:rPr lang="en-US" dirty="0"/>
              <a:t>Pace packets at the BDP</a:t>
            </a:r>
          </a:p>
          <a:p>
            <a:pPr lvl="1"/>
            <a:r>
              <a:rPr lang="en-US" dirty="0"/>
              <a:t>Probe by sending faster for 1RTT, then slower to compensate</a:t>
            </a:r>
          </a:p>
        </p:txBody>
      </p:sp>
    </p:spTree>
    <p:extLst>
      <p:ext uri="{BB962C8B-B14F-4D97-AF65-F5344CB8AC3E}">
        <p14:creationId xmlns:p14="http://schemas.microsoft.com/office/powerpoint/2010/main" val="23759193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484142"/>
            <a:ext cx="7543800" cy="4554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2580" y="6488668"/>
            <a:ext cx="481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 https://</a:t>
            </a:r>
            <a:r>
              <a:rPr lang="en-US" dirty="0" err="1"/>
              <a:t>labs.ripe.net</a:t>
            </a:r>
            <a:r>
              <a:rPr lang="en-US" dirty="0"/>
              <a:t>/Members/</a:t>
            </a:r>
            <a:r>
              <a:rPr lang="en-US" dirty="0" err="1"/>
              <a:t>gih</a:t>
            </a:r>
            <a:r>
              <a:rPr lang="en-US" dirty="0"/>
              <a:t>/</a:t>
            </a:r>
            <a:r>
              <a:rPr lang="en-US" dirty="0" err="1"/>
              <a:t>bbr-tcp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482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Vegas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Idea: source watches for sign that router’s queue is building up (e.g., sending rate flattens)</a:t>
            </a:r>
          </a:p>
        </p:txBody>
      </p:sp>
      <p:pic>
        <p:nvPicPr>
          <p:cNvPr id="4" name="Picture 3" descr="vega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1989665"/>
            <a:ext cx="6108700" cy="48260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0668-357F-734D-95FB-DA7922D2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F2E4B-92E3-DD4C-9EA1-DE2D821FB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6389"/>
            <a:ext cx="10720039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Flow control</a:t>
            </a:r>
            <a:r>
              <a:rPr lang="en-US" dirty="0"/>
              <a:t>:  ensures reliable, in-order delivery</a:t>
            </a:r>
            <a:br>
              <a:rPr lang="en-US" dirty="0"/>
            </a:br>
            <a:r>
              <a:rPr lang="en-US" dirty="0"/>
              <a:t>Goal:  Send as much data as possible, without overwhelming receiver</a:t>
            </a:r>
          </a:p>
          <a:p>
            <a:pPr marL="0" indent="0">
              <a:buNone/>
            </a:pPr>
            <a:r>
              <a:rPr lang="en-US" dirty="0"/>
              <a:t> =&gt; Advertised window:  included with each ACK, receiver can control how much data is sent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9302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Vegas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Compare Actual Rate (A) with Expected Rate (E)</a:t>
            </a:r>
          </a:p>
          <a:p>
            <a:pPr lvl="1"/>
            <a:r>
              <a:rPr lang="en-US" dirty="0"/>
              <a:t>If E-A &gt; </a:t>
            </a:r>
            <a:r>
              <a:rPr lang="en-US" dirty="0" err="1"/>
              <a:t>β</a:t>
            </a:r>
            <a:r>
              <a:rPr lang="en-US" dirty="0"/>
              <a:t>, decrease </a:t>
            </a:r>
            <a:r>
              <a:rPr lang="en-US" dirty="0" err="1"/>
              <a:t>cwnd</a:t>
            </a:r>
            <a:r>
              <a:rPr lang="en-US" dirty="0"/>
              <a:t> linearly : A isn’t responding</a:t>
            </a:r>
          </a:p>
          <a:p>
            <a:pPr lvl="1"/>
            <a:r>
              <a:rPr lang="en-US" dirty="0"/>
              <a:t>If E-A &lt; </a:t>
            </a:r>
            <a:r>
              <a:rPr lang="en-US" dirty="0" err="1"/>
              <a:t>α</a:t>
            </a:r>
            <a:r>
              <a:rPr lang="en-US" dirty="0"/>
              <a:t>, increase </a:t>
            </a:r>
            <a:r>
              <a:rPr lang="en-US" dirty="0" err="1"/>
              <a:t>cwnd</a:t>
            </a:r>
            <a:r>
              <a:rPr lang="en-US" dirty="0"/>
              <a:t> linearly : Room for A to grow</a:t>
            </a:r>
          </a:p>
        </p:txBody>
      </p:sp>
      <p:pic>
        <p:nvPicPr>
          <p:cNvPr id="4" name="Picture 3" descr="vegas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123" y="3271156"/>
            <a:ext cx="6095754" cy="3510644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Shorter router queues</a:t>
            </a:r>
          </a:p>
          <a:p>
            <a:r>
              <a:rPr lang="en-US" dirty="0"/>
              <a:t>Lower jitter</a:t>
            </a:r>
          </a:p>
          <a:p>
            <a:r>
              <a:rPr lang="en-US" dirty="0"/>
              <a:t>Problem:</a:t>
            </a:r>
          </a:p>
          <a:p>
            <a:pPr lvl="1"/>
            <a:r>
              <a:rPr lang="en-US" dirty="0"/>
              <a:t>Doesn’t compete well with Reno. Why?</a:t>
            </a:r>
          </a:p>
          <a:p>
            <a:pPr lvl="1"/>
            <a:r>
              <a:rPr lang="en-US" dirty="0"/>
              <a:t>Reacts earlier, Reno is more aggressive, ends up with higher bandwidth…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from the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routers could </a:t>
            </a:r>
            <a:r>
              <a:rPr lang="en-US" i="1" dirty="0"/>
              <a:t>tell</a:t>
            </a:r>
            <a:r>
              <a:rPr lang="en-US" dirty="0"/>
              <a:t> TCP that congestion is happening?</a:t>
            </a:r>
          </a:p>
          <a:p>
            <a:pPr lvl="1"/>
            <a:r>
              <a:rPr lang="en-US" dirty="0"/>
              <a:t>Congestion causes queues to grow: rate mismatch</a:t>
            </a:r>
          </a:p>
          <a:p>
            <a:r>
              <a:rPr lang="en-US" dirty="0"/>
              <a:t>TCP responds to drops</a:t>
            </a:r>
          </a:p>
          <a:p>
            <a:r>
              <a:rPr lang="en-US" dirty="0"/>
              <a:t>Idea: Random Early Drop (RED)</a:t>
            </a:r>
          </a:p>
          <a:p>
            <a:pPr lvl="1"/>
            <a:r>
              <a:rPr lang="en-US" dirty="0"/>
              <a:t>Rather than wait for queue to become full, drop packet with some probability that increases with queue length</a:t>
            </a:r>
          </a:p>
          <a:p>
            <a:pPr lvl="1"/>
            <a:r>
              <a:rPr lang="en-US" dirty="0"/>
              <a:t>TCP will react by reducing </a:t>
            </a:r>
            <a:r>
              <a:rPr lang="en-US" dirty="0" err="1"/>
              <a:t>cwnd</a:t>
            </a:r>
            <a:endParaRPr lang="en-US" dirty="0"/>
          </a:p>
          <a:p>
            <a:pPr lvl="1"/>
            <a:r>
              <a:rPr lang="en-US" dirty="0"/>
              <a:t>Could also mark instead of dropping: ECN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 average queue length (EWMA)</a:t>
            </a:r>
          </a:p>
          <a:p>
            <a:pPr lvl="1"/>
            <a:r>
              <a:rPr lang="en-US" dirty="0"/>
              <a:t>Don’t want to react to very quick fluctuations</a:t>
            </a:r>
          </a:p>
        </p:txBody>
      </p:sp>
      <p:pic>
        <p:nvPicPr>
          <p:cNvPr id="4" name="Picture 3" descr="R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2654300"/>
            <a:ext cx="5753100" cy="41275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Drop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Define two thresholds: </a:t>
            </a:r>
            <a:r>
              <a:rPr lang="en-US" dirty="0" err="1"/>
              <a:t>MinThresh</a:t>
            </a:r>
            <a:r>
              <a:rPr lang="en-US" dirty="0"/>
              <a:t>, </a:t>
            </a:r>
            <a:r>
              <a:rPr lang="en-US" dirty="0" err="1"/>
              <a:t>MaxThresh</a:t>
            </a:r>
            <a:endParaRPr lang="en-US" dirty="0"/>
          </a:p>
          <a:p>
            <a:r>
              <a:rPr lang="en-US" dirty="0"/>
              <a:t>Drop probability:</a:t>
            </a:r>
          </a:p>
        </p:txBody>
      </p:sp>
      <p:pic>
        <p:nvPicPr>
          <p:cNvPr id="5" name="Picture 4" descr="RED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963" y="2713551"/>
            <a:ext cx="5945825" cy="341261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311400" y="5898242"/>
            <a:ext cx="7569200" cy="959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b="1" dirty="0">
                <a:latin typeface="Minion Pro"/>
                <a:cs typeface="Minion Pro"/>
              </a:rPr>
              <a:t>Improvements to spread drops (see book)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dropping a packet of a particular flow is roughly proportional to the share of the bandwidth that flow is currently getting</a:t>
            </a:r>
          </a:p>
          <a:p>
            <a:r>
              <a:rPr lang="en-US" dirty="0"/>
              <a:t>Higher network utilization with low delays</a:t>
            </a:r>
          </a:p>
          <a:p>
            <a:r>
              <a:rPr lang="en-US" dirty="0"/>
              <a:t>Average queue length small, but can absorb bursts</a:t>
            </a:r>
          </a:p>
          <a:p>
            <a:r>
              <a:rPr lang="en-US" dirty="0"/>
              <a:t>ECN</a:t>
            </a:r>
          </a:p>
          <a:p>
            <a:pPr lvl="1"/>
            <a:r>
              <a:rPr lang="en-US" dirty="0"/>
              <a:t>Similar to RED, but router sets bit in the packet</a:t>
            </a:r>
          </a:p>
          <a:p>
            <a:pPr lvl="1"/>
            <a:r>
              <a:rPr lang="en-US" dirty="0"/>
              <a:t>Must be supported by both ends</a:t>
            </a:r>
          </a:p>
          <a:p>
            <a:pPr lvl="1"/>
            <a:r>
              <a:rPr lang="en-US" dirty="0"/>
              <a:t>Avoids retransmissions optionally dropped packets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not everyone cooperates?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TCP works extremely well when its assumptions are valid</a:t>
            </a:r>
          </a:p>
          <a:p>
            <a:pPr lvl="1"/>
            <a:r>
              <a:rPr lang="en-US" dirty="0"/>
              <a:t>All flows correctly implement congestion control</a:t>
            </a:r>
          </a:p>
          <a:p>
            <a:pPr lvl="1"/>
            <a:r>
              <a:rPr lang="en-US" dirty="0"/>
              <a:t>Losses are due to congestion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Cheating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Possible ways to cheat</a:t>
            </a:r>
          </a:p>
          <a:p>
            <a:pPr lvl="1"/>
            <a:r>
              <a:rPr lang="en-US" dirty="0"/>
              <a:t>Increasing </a:t>
            </a:r>
            <a:r>
              <a:rPr lang="en-US" dirty="0" err="1"/>
              <a:t>cwnd</a:t>
            </a:r>
            <a:r>
              <a:rPr lang="en-US" dirty="0"/>
              <a:t> faster</a:t>
            </a:r>
          </a:p>
          <a:p>
            <a:pPr lvl="1"/>
            <a:r>
              <a:rPr lang="en-US" dirty="0"/>
              <a:t>Large initial </a:t>
            </a:r>
            <a:r>
              <a:rPr lang="en-US" dirty="0" err="1"/>
              <a:t>cwnd</a:t>
            </a:r>
            <a:endParaRPr lang="en-US" dirty="0"/>
          </a:p>
          <a:p>
            <a:pPr lvl="1"/>
            <a:r>
              <a:rPr lang="en-US" dirty="0"/>
              <a:t>Opening many connections</a:t>
            </a:r>
          </a:p>
          <a:p>
            <a:pPr lvl="1"/>
            <a:r>
              <a:rPr lang="en-US" dirty="0" err="1"/>
              <a:t>Ack</a:t>
            </a:r>
            <a:r>
              <a:rPr lang="en-US" dirty="0"/>
              <a:t> Division Attack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Initial Window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63813" y="1277939"/>
            <a:ext cx="74803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413002" y="2435104"/>
            <a:ext cx="7215186" cy="3884733"/>
            <a:chOff x="616" y="1420"/>
            <a:chExt cx="5576" cy="3092"/>
          </a:xfrm>
          <a:noFill/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631" y="4233"/>
              <a:ext cx="5472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16" y="1804"/>
              <a:ext cx="268" cy="1561"/>
            </a:xfrm>
            <a:custGeom>
              <a:avLst/>
              <a:gdLst/>
              <a:ahLst/>
              <a:cxnLst>
                <a:cxn ang="0">
                  <a:pos x="0" y="1551"/>
                </a:cxn>
                <a:cxn ang="0">
                  <a:pos x="129" y="1456"/>
                </a:cxn>
                <a:cxn ang="0">
                  <a:pos x="415" y="922"/>
                </a:cxn>
                <a:cxn ang="0">
                  <a:pos x="530" y="0"/>
                </a:cxn>
              </a:cxnLst>
              <a:rect l="0" t="0" r="r" b="b"/>
              <a:pathLst>
                <a:path w="530" h="1561">
                  <a:moveTo>
                    <a:pt x="0" y="1551"/>
                  </a:moveTo>
                  <a:cubicBezTo>
                    <a:pt x="21" y="1534"/>
                    <a:pt x="60" y="1561"/>
                    <a:pt x="129" y="1456"/>
                  </a:cubicBezTo>
                  <a:cubicBezTo>
                    <a:pt x="198" y="1351"/>
                    <a:pt x="348" y="1165"/>
                    <a:pt x="415" y="922"/>
                  </a:cubicBezTo>
                  <a:cubicBezTo>
                    <a:pt x="482" y="679"/>
                    <a:pt x="506" y="340"/>
                    <a:pt x="530" y="0"/>
                  </a:cubicBezTo>
                </a:path>
              </a:pathLst>
            </a:custGeom>
            <a:grpFill/>
            <a:ln w="38100" cap="flat" cmpd="sng">
              <a:solidFill>
                <a:srgbClr val="CC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624" y="1420"/>
              <a:ext cx="0" cy="283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624" y="2214"/>
              <a:ext cx="267" cy="118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87" y="3152"/>
              <a:ext cx="367" cy="851"/>
            </a:xfrm>
            <a:custGeom>
              <a:avLst/>
              <a:gdLst/>
              <a:ahLst/>
              <a:cxnLst>
                <a:cxn ang="0">
                  <a:pos x="0" y="851"/>
                </a:cxn>
                <a:cxn ang="0">
                  <a:pos x="402" y="560"/>
                </a:cxn>
                <a:cxn ang="0">
                  <a:pos x="677" y="84"/>
                </a:cxn>
                <a:cxn ang="0">
                  <a:pos x="687" y="54"/>
                </a:cxn>
              </a:cxnLst>
              <a:rect l="0" t="0" r="r" b="b"/>
              <a:pathLst>
                <a:path w="724" h="851">
                  <a:moveTo>
                    <a:pt x="0" y="851"/>
                  </a:moveTo>
                  <a:cubicBezTo>
                    <a:pt x="143" y="774"/>
                    <a:pt x="289" y="688"/>
                    <a:pt x="402" y="560"/>
                  </a:cubicBezTo>
                  <a:cubicBezTo>
                    <a:pt x="515" y="432"/>
                    <a:pt x="630" y="168"/>
                    <a:pt x="677" y="84"/>
                  </a:cubicBezTo>
                  <a:cubicBezTo>
                    <a:pt x="724" y="0"/>
                    <a:pt x="685" y="60"/>
                    <a:pt x="687" y="54"/>
                  </a:cubicBezTo>
                </a:path>
              </a:pathLst>
            </a:custGeom>
            <a:grpFill/>
            <a:ln w="38100" cap="flat" cmpd="sng">
              <a:solidFill>
                <a:schemeClr val="folHlink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891" y="1804"/>
              <a:ext cx="0" cy="25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886" y="2996"/>
              <a:ext cx="151" cy="354"/>
            </a:xfrm>
            <a:custGeom>
              <a:avLst/>
              <a:gdLst/>
              <a:ahLst/>
              <a:cxnLst>
                <a:cxn ang="0">
                  <a:pos x="0" y="354"/>
                </a:cxn>
                <a:cxn ang="0">
                  <a:pos x="129" y="259"/>
                </a:cxn>
                <a:cxn ang="0">
                  <a:pos x="275" y="38"/>
                </a:cxn>
                <a:cxn ang="0">
                  <a:pos x="265" y="28"/>
                </a:cxn>
              </a:cxnLst>
              <a:rect l="0" t="0" r="r" b="b"/>
              <a:pathLst>
                <a:path w="298" h="354">
                  <a:moveTo>
                    <a:pt x="0" y="354"/>
                  </a:moveTo>
                  <a:cubicBezTo>
                    <a:pt x="21" y="337"/>
                    <a:pt x="83" y="312"/>
                    <a:pt x="129" y="259"/>
                  </a:cubicBezTo>
                  <a:cubicBezTo>
                    <a:pt x="175" y="206"/>
                    <a:pt x="252" y="76"/>
                    <a:pt x="275" y="38"/>
                  </a:cubicBezTo>
                  <a:cubicBezTo>
                    <a:pt x="298" y="0"/>
                    <a:pt x="267" y="30"/>
                    <a:pt x="265" y="28"/>
                  </a:cubicBezTo>
                </a:path>
              </a:pathLst>
            </a:custGeom>
            <a:grpFill/>
            <a:ln w="38100" cap="flat" cmpd="sng">
              <a:solidFill>
                <a:srgbClr val="CC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887" y="3024"/>
              <a:ext cx="146" cy="0"/>
            </a:xfrm>
            <a:prstGeom prst="line">
              <a:avLst/>
            </a:prstGeom>
            <a:grpFill/>
            <a:ln w="28575">
              <a:solidFill>
                <a:srgbClr val="CC0000"/>
              </a:solidFill>
              <a:prstDash val="dashDot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887" y="3216"/>
              <a:ext cx="487" cy="0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prstDash val="dashDot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346" y="3404"/>
              <a:ext cx="306" cy="599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203" y="308"/>
                </a:cxn>
                <a:cxn ang="0">
                  <a:pos x="291" y="44"/>
                </a:cxn>
                <a:cxn ang="0">
                  <a:pos x="291" y="44"/>
                </a:cxn>
              </a:cxnLst>
              <a:rect l="0" t="0" r="r" b="b"/>
              <a:pathLst>
                <a:path w="306" h="599">
                  <a:moveTo>
                    <a:pt x="0" y="599"/>
                  </a:moveTo>
                  <a:cubicBezTo>
                    <a:pt x="73" y="522"/>
                    <a:pt x="155" y="400"/>
                    <a:pt x="203" y="308"/>
                  </a:cubicBezTo>
                  <a:cubicBezTo>
                    <a:pt x="251" y="216"/>
                    <a:pt x="276" y="88"/>
                    <a:pt x="291" y="44"/>
                  </a:cubicBezTo>
                  <a:cubicBezTo>
                    <a:pt x="306" y="0"/>
                    <a:pt x="291" y="44"/>
                    <a:pt x="291" y="44"/>
                  </a:cubicBezTo>
                </a:path>
              </a:pathLst>
            </a:custGeom>
            <a:grpFill/>
            <a:ln w="38100" cap="flat" cmpd="sng">
              <a:solidFill>
                <a:schemeClr val="folHlink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1033" y="2438"/>
              <a:ext cx="1313" cy="576"/>
            </a:xfrm>
            <a:prstGeom prst="line">
              <a:avLst/>
            </a:prstGeom>
            <a:grp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1252" y="2706"/>
              <a:ext cx="1094" cy="484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2346" y="1920"/>
              <a:ext cx="0" cy="25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2346" y="3264"/>
              <a:ext cx="146" cy="0"/>
            </a:xfrm>
            <a:prstGeom prst="line">
              <a:avLst/>
            </a:prstGeom>
            <a:grpFill/>
            <a:ln w="28575">
              <a:solidFill>
                <a:srgbClr val="CC0000"/>
              </a:solidFill>
              <a:prstDash val="dashDot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346" y="3456"/>
              <a:ext cx="486" cy="0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prstDash val="dashDot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352" y="3264"/>
              <a:ext cx="96" cy="9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96" y="0"/>
                </a:cxn>
              </a:cxnLst>
              <a:rect l="0" t="0" r="r" b="b"/>
              <a:pathLst>
                <a:path w="96" h="144">
                  <a:moveTo>
                    <a:pt x="0" y="144"/>
                  </a:moveTo>
                  <a:cubicBezTo>
                    <a:pt x="16" y="132"/>
                    <a:pt x="32" y="120"/>
                    <a:pt x="48" y="96"/>
                  </a:cubicBezTo>
                  <a:cubicBezTo>
                    <a:pt x="64" y="72"/>
                    <a:pt x="80" y="36"/>
                    <a:pt x="96" y="0"/>
                  </a:cubicBezTo>
                </a:path>
              </a:pathLst>
            </a:custGeom>
            <a:grpFill/>
            <a:ln w="28575" cap="flat" cmpd="sng">
              <a:solidFill>
                <a:srgbClr val="CC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2448" y="2464"/>
              <a:ext cx="1824" cy="800"/>
            </a:xfrm>
            <a:prstGeom prst="line">
              <a:avLst/>
            </a:prstGeom>
            <a:grp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2640" y="2737"/>
              <a:ext cx="1632" cy="723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266" y="3404"/>
              <a:ext cx="306" cy="599"/>
            </a:xfrm>
            <a:custGeom>
              <a:avLst/>
              <a:gdLst/>
              <a:ahLst/>
              <a:cxnLst>
                <a:cxn ang="0">
                  <a:pos x="0" y="599"/>
                </a:cxn>
                <a:cxn ang="0">
                  <a:pos x="203" y="308"/>
                </a:cxn>
                <a:cxn ang="0">
                  <a:pos x="291" y="44"/>
                </a:cxn>
                <a:cxn ang="0">
                  <a:pos x="291" y="44"/>
                </a:cxn>
              </a:cxnLst>
              <a:rect l="0" t="0" r="r" b="b"/>
              <a:pathLst>
                <a:path w="306" h="599">
                  <a:moveTo>
                    <a:pt x="0" y="599"/>
                  </a:moveTo>
                  <a:cubicBezTo>
                    <a:pt x="73" y="522"/>
                    <a:pt x="155" y="400"/>
                    <a:pt x="203" y="308"/>
                  </a:cubicBezTo>
                  <a:cubicBezTo>
                    <a:pt x="251" y="216"/>
                    <a:pt x="276" y="88"/>
                    <a:pt x="291" y="44"/>
                  </a:cubicBezTo>
                  <a:cubicBezTo>
                    <a:pt x="306" y="0"/>
                    <a:pt x="291" y="44"/>
                    <a:pt x="291" y="44"/>
                  </a:cubicBezTo>
                </a:path>
              </a:pathLst>
            </a:custGeom>
            <a:grpFill/>
            <a:ln w="38100" cap="flat" cmpd="sng">
              <a:solidFill>
                <a:schemeClr val="folHlink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4266" y="1920"/>
              <a:ext cx="0" cy="25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4266" y="3264"/>
              <a:ext cx="146" cy="0"/>
            </a:xfrm>
            <a:prstGeom prst="line">
              <a:avLst/>
            </a:prstGeom>
            <a:grpFill/>
            <a:ln w="28575">
              <a:solidFill>
                <a:srgbClr val="CC0000"/>
              </a:solidFill>
              <a:prstDash val="dashDot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4266" y="3456"/>
              <a:ext cx="486" cy="0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prstDash val="dashDot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272" y="3264"/>
              <a:ext cx="96" cy="9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96" y="0"/>
                </a:cxn>
              </a:cxnLst>
              <a:rect l="0" t="0" r="r" b="b"/>
              <a:pathLst>
                <a:path w="96" h="144">
                  <a:moveTo>
                    <a:pt x="0" y="144"/>
                  </a:moveTo>
                  <a:cubicBezTo>
                    <a:pt x="16" y="132"/>
                    <a:pt x="32" y="120"/>
                    <a:pt x="48" y="96"/>
                  </a:cubicBezTo>
                  <a:cubicBezTo>
                    <a:pt x="64" y="72"/>
                    <a:pt x="80" y="36"/>
                    <a:pt x="96" y="0"/>
                  </a:cubicBezTo>
                </a:path>
              </a:pathLst>
            </a:custGeom>
            <a:grpFill/>
            <a:ln w="28575" cap="flat" cmpd="sng">
              <a:solidFill>
                <a:srgbClr val="CC0000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V="1">
              <a:off x="4368" y="2464"/>
              <a:ext cx="1824" cy="800"/>
            </a:xfrm>
            <a:prstGeom prst="line">
              <a:avLst/>
            </a:prstGeom>
            <a:grp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V="1">
              <a:off x="4560" y="2737"/>
              <a:ext cx="1632" cy="723"/>
            </a:xfrm>
            <a:prstGeom prst="line">
              <a:avLst/>
            </a:prstGeom>
            <a:grp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Minion Pro"/>
                <a:cs typeface="Minion Pro"/>
              </a:endParaRPr>
            </a:p>
          </p:txBody>
        </p: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450373" y="1344492"/>
            <a:ext cx="4841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3200">
                <a:latin typeface="Minion Pro"/>
                <a:cs typeface="Minion Pro"/>
              </a:rPr>
              <a:t>A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250598" y="1620717"/>
            <a:ext cx="1663700" cy="4778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8230336" y="1344492"/>
            <a:ext cx="4841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3200" dirty="0">
                <a:latin typeface="Minion Pro"/>
                <a:cs typeface="Minion Pro"/>
              </a:rPr>
              <a:t>B</a:t>
            </a:r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>
            <a:off x="3934561" y="1582617"/>
            <a:ext cx="1316038" cy="173038"/>
          </a:xfrm>
          <a:prstGeom prst="line">
            <a:avLst/>
          </a:prstGeom>
          <a:noFill/>
          <a:ln w="28575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 flipV="1">
            <a:off x="6914298" y="1582617"/>
            <a:ext cx="1316038" cy="173038"/>
          </a:xfrm>
          <a:prstGeom prst="line">
            <a:avLst/>
          </a:prstGeom>
          <a:noFill/>
          <a:ln w="28575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7052411" y="1161930"/>
            <a:ext cx="1666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endParaRPr lang="en-US" sz="2200">
              <a:latin typeface="Minion Pro"/>
              <a:cs typeface="Minion Pro"/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4282223" y="1071442"/>
            <a:ext cx="3492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2900">
                <a:solidFill>
                  <a:srgbClr val="CC0000"/>
                </a:solidFill>
                <a:latin typeface="Minion Pro"/>
                <a:cs typeface="Minion Pro"/>
              </a:rPr>
              <a:t>x</a:t>
            </a: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3450373" y="1957267"/>
            <a:ext cx="4841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3200" dirty="0">
                <a:latin typeface="Minion Pro"/>
                <a:cs typeface="Minion Pro"/>
              </a:rPr>
              <a:t>D</a:t>
            </a: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8230336" y="1957267"/>
            <a:ext cx="4841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3200">
                <a:latin typeface="Minion Pro"/>
                <a:cs typeface="Minion Pro"/>
              </a:rPr>
              <a:t>E</a:t>
            </a:r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 flipV="1">
            <a:off x="3934561" y="1957267"/>
            <a:ext cx="1316038" cy="201613"/>
          </a:xfrm>
          <a:prstGeom prst="line">
            <a:avLst/>
          </a:prstGeom>
          <a:noFill/>
          <a:ln w="1905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6914298" y="1957267"/>
            <a:ext cx="1316038" cy="201613"/>
          </a:xfrm>
          <a:prstGeom prst="line">
            <a:avLst/>
          </a:prstGeom>
          <a:noFill/>
          <a:ln w="1905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4474311" y="2233492"/>
            <a:ext cx="1682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endParaRPr lang="en-US" sz="2900">
              <a:latin typeface="Minion Pro"/>
              <a:cs typeface="Minion Pro"/>
            </a:endParaRP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4282223" y="1688980"/>
            <a:ext cx="3492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2900" dirty="0">
                <a:solidFill>
                  <a:srgbClr val="20A6F5"/>
                </a:solidFill>
                <a:latin typeface="Minion Pro"/>
                <a:cs typeface="Minion Pro"/>
              </a:rPr>
              <a:t>y</a:t>
            </a: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5541964" y="2398713"/>
            <a:ext cx="3628205" cy="91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/>
            <a:r>
              <a:rPr lang="en-US" sz="2700">
                <a:latin typeface="Minion Pro"/>
                <a:cs typeface="Minion Pro"/>
              </a:rPr>
              <a:t>x starts SS with cwnd = 4</a:t>
            </a:r>
          </a:p>
          <a:p>
            <a:pPr defTabSz="820738"/>
            <a:r>
              <a:rPr lang="en-US" sz="2700">
                <a:latin typeface="Minion Pro"/>
                <a:cs typeface="Minion Pro"/>
              </a:rPr>
              <a:t>y starts SS with cwnd = 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55790" y="6488668"/>
            <a:ext cx="451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Walrand</a:t>
            </a:r>
            <a:r>
              <a:rPr lang="en-US" dirty="0"/>
              <a:t>, Berkeley EECS 122, 2003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Many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Assume:</a:t>
            </a:r>
          </a:p>
          <a:p>
            <a:pPr lvl="1"/>
            <a:r>
              <a:rPr lang="en-US" dirty="0"/>
              <a:t>A opens 10 connections to B</a:t>
            </a:r>
          </a:p>
          <a:p>
            <a:pPr lvl="1"/>
            <a:r>
              <a:rPr lang="en-US" dirty="0"/>
              <a:t>B opens 1 connection to E</a:t>
            </a:r>
          </a:p>
          <a:p>
            <a:r>
              <a:rPr lang="en-US" dirty="0"/>
              <a:t>TCP is fair among connections</a:t>
            </a:r>
          </a:p>
          <a:p>
            <a:pPr lvl="1"/>
            <a:r>
              <a:rPr lang="en-US" dirty="0"/>
              <a:t>A gets 10 times more bandwidth than B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65225" y="1104802"/>
            <a:ext cx="9902775" cy="1535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800" b="1" dirty="0">
                <a:latin typeface="Avenir Book" panose="02000503020000020003" pitchFamily="2" charset="0"/>
                <a:cs typeface="Minion Pro"/>
              </a:rPr>
              <a:t>Web Browser: has to download </a:t>
            </a:r>
            <a:r>
              <a:rPr lang="en-US" sz="2800" b="1" dirty="0" err="1">
                <a:latin typeface="Avenir Book" panose="02000503020000020003" pitchFamily="2" charset="0"/>
                <a:cs typeface="Minion Pro"/>
              </a:rPr>
              <a:t>k</a:t>
            </a:r>
            <a:r>
              <a:rPr lang="en-US" sz="2800" b="1" dirty="0">
                <a:latin typeface="Avenir Book" panose="02000503020000020003" pitchFamily="2" charset="0"/>
                <a:cs typeface="Minion Pro"/>
              </a:rPr>
              <a:t> objects for a page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400" dirty="0">
                <a:latin typeface="Avenir Book" panose="02000503020000020003" pitchFamily="2" charset="0"/>
                <a:cs typeface="Minion Pro"/>
              </a:rPr>
              <a:t>Open many connections or download sequentially?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55790" y="6488668"/>
            <a:ext cx="451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from </a:t>
            </a:r>
            <a:r>
              <a:rPr lang="en-US" dirty="0" err="1"/>
              <a:t>Walrand</a:t>
            </a:r>
            <a:r>
              <a:rPr lang="en-US" dirty="0"/>
              <a:t>, Berkeley EECS 122, 2003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C32992-6908-9A43-AF6B-D436BDD76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3925" y="2414587"/>
            <a:ext cx="4841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3200">
                <a:latin typeface="Minion Pro"/>
                <a:cs typeface="Minion Pro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323DC2-CD79-5842-83FA-26EE54D58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150" y="2690812"/>
            <a:ext cx="1663700" cy="4778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BE958A-399F-3448-9911-81F9FEA9E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414587"/>
            <a:ext cx="4841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3200" dirty="0">
                <a:latin typeface="Minion Pro"/>
                <a:cs typeface="Minion Pro"/>
              </a:rPr>
              <a:t>B</a:t>
            </a:r>
          </a:p>
        </p:txBody>
      </p:sp>
      <p:sp>
        <p:nvSpPr>
          <p:cNvPr id="24" name="Line 34">
            <a:extLst>
              <a:ext uri="{FF2B5EF4-FFF2-40B4-BE49-F238E27FC236}">
                <a16:creationId xmlns:a16="http://schemas.microsoft.com/office/drawing/2014/main" id="{5C8062A4-59E4-C343-B72D-D8F86992B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8113" y="2652712"/>
            <a:ext cx="1316038" cy="173038"/>
          </a:xfrm>
          <a:prstGeom prst="line">
            <a:avLst/>
          </a:prstGeom>
          <a:noFill/>
          <a:ln w="28575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25" name="Line 35">
            <a:extLst>
              <a:ext uri="{FF2B5EF4-FFF2-40B4-BE49-F238E27FC236}">
                <a16:creationId xmlns:a16="http://schemas.microsoft.com/office/drawing/2014/main" id="{9B9A641A-03B9-5540-8A67-E1B8D0DC45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7850" y="2652712"/>
            <a:ext cx="1316038" cy="173038"/>
          </a:xfrm>
          <a:prstGeom prst="line">
            <a:avLst/>
          </a:prstGeom>
          <a:noFill/>
          <a:ln w="28575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636F9054-B6D7-7D4F-A363-CB49BA0D3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963" y="2232025"/>
            <a:ext cx="16668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endParaRPr lang="en-US" sz="2200">
              <a:latin typeface="Minion Pro"/>
              <a:cs typeface="Minion Pro"/>
            </a:endParaRP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id="{83ACAA02-122C-1141-858F-C46ABA133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2141537"/>
            <a:ext cx="3492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2900">
                <a:solidFill>
                  <a:srgbClr val="CC0000"/>
                </a:solidFill>
                <a:latin typeface="Minion Pro"/>
                <a:cs typeface="Minion Pro"/>
              </a:rPr>
              <a:t>x</a:t>
            </a:r>
          </a:p>
        </p:txBody>
      </p:sp>
      <p:sp>
        <p:nvSpPr>
          <p:cNvPr id="28" name="Rectangle 39">
            <a:extLst>
              <a:ext uri="{FF2B5EF4-FFF2-40B4-BE49-F238E27FC236}">
                <a16:creationId xmlns:a16="http://schemas.microsoft.com/office/drawing/2014/main" id="{B2613029-FEE1-9943-A048-44BD970A7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3925" y="3027362"/>
            <a:ext cx="4841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3200" dirty="0">
                <a:latin typeface="Minion Pro"/>
                <a:cs typeface="Minion Pro"/>
              </a:rPr>
              <a:t>D</a:t>
            </a:r>
          </a:p>
        </p:txBody>
      </p:sp>
      <p:sp>
        <p:nvSpPr>
          <p:cNvPr id="29" name="Rectangle 40">
            <a:extLst>
              <a:ext uri="{FF2B5EF4-FFF2-40B4-BE49-F238E27FC236}">
                <a16:creationId xmlns:a16="http://schemas.microsoft.com/office/drawing/2014/main" id="{18D6E578-174E-9945-88FD-020DE6239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3027362"/>
            <a:ext cx="4841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3200">
                <a:latin typeface="Minion Pro"/>
                <a:cs typeface="Minion Pro"/>
              </a:rPr>
              <a:t>E</a:t>
            </a:r>
          </a:p>
        </p:txBody>
      </p:sp>
      <p:sp>
        <p:nvSpPr>
          <p:cNvPr id="30" name="Line 41">
            <a:extLst>
              <a:ext uri="{FF2B5EF4-FFF2-40B4-BE49-F238E27FC236}">
                <a16:creationId xmlns:a16="http://schemas.microsoft.com/office/drawing/2014/main" id="{E72A54EE-5E18-664D-8C75-327B4BD88D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8113" y="3027362"/>
            <a:ext cx="1316038" cy="201613"/>
          </a:xfrm>
          <a:prstGeom prst="line">
            <a:avLst/>
          </a:prstGeom>
          <a:noFill/>
          <a:ln w="1905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31" name="Line 42">
            <a:extLst>
              <a:ext uri="{FF2B5EF4-FFF2-40B4-BE49-F238E27FC236}">
                <a16:creationId xmlns:a16="http://schemas.microsoft.com/office/drawing/2014/main" id="{0DF8865E-AF91-3E46-81A4-D16CA7E9E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27850" y="3027362"/>
            <a:ext cx="1316038" cy="201613"/>
          </a:xfrm>
          <a:prstGeom prst="line">
            <a:avLst/>
          </a:prstGeom>
          <a:noFill/>
          <a:ln w="1905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32" name="Text Box 46">
            <a:extLst>
              <a:ext uri="{FF2B5EF4-FFF2-40B4-BE49-F238E27FC236}">
                <a16:creationId xmlns:a16="http://schemas.microsoft.com/office/drawing/2014/main" id="{671E60AA-657D-0742-8959-ACEB5C076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2759075"/>
            <a:ext cx="34925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4516" tIns="17257" rIns="34516" bIns="17257" anchor="ctr">
            <a:prstTxWarp prst="textNoShape">
              <a:avLst/>
            </a:prstTxWarp>
          </a:bodyPr>
          <a:lstStyle/>
          <a:p>
            <a:pPr defTabSz="820738"/>
            <a:r>
              <a:rPr lang="en-US" sz="2900" dirty="0">
                <a:solidFill>
                  <a:srgbClr val="20A6F5"/>
                </a:solidFill>
                <a:latin typeface="Minion Pro"/>
                <a:cs typeface="Minion Pro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0668-357F-734D-95FB-DA7922D2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F2E4B-92E3-DD4C-9EA1-DE2D821FB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6389"/>
            <a:ext cx="10720039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Flow control</a:t>
            </a:r>
            <a:r>
              <a:rPr lang="en-US" dirty="0"/>
              <a:t>:  ensures reliable, in-order delivery</a:t>
            </a:r>
            <a:br>
              <a:rPr lang="en-US" dirty="0"/>
            </a:br>
            <a:r>
              <a:rPr lang="en-US" dirty="0"/>
              <a:t>Goal:  Send as much data as possible, without overwhelming receiver</a:t>
            </a:r>
          </a:p>
          <a:p>
            <a:pPr marL="0" indent="0">
              <a:buNone/>
            </a:pPr>
            <a:r>
              <a:rPr lang="en-US" dirty="0"/>
              <a:t> =&gt; Advertised window:  included with each ACK, receiver can control how much data is sent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C35A4E-87D2-10F6-EA84-3012E5AD0EAA}"/>
              </a:ext>
            </a:extLst>
          </p:cNvPr>
          <p:cNvSpPr/>
          <p:nvPr/>
        </p:nvSpPr>
        <p:spPr>
          <a:xfrm>
            <a:off x="3281708" y="5668749"/>
            <a:ext cx="5610385" cy="647206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Are we done?  What can go wrong?  </a:t>
            </a:r>
          </a:p>
        </p:txBody>
      </p:sp>
    </p:spTree>
    <p:extLst>
      <p:ext uri="{BB962C8B-B14F-4D97-AF65-F5344CB8AC3E}">
        <p14:creationId xmlns:p14="http://schemas.microsoft.com/office/powerpoint/2010/main" val="293837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Exploiting Implicit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Savage, et al., CCR 1999: 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hlinkClick r:id="rId2"/>
              </a:rPr>
              <a:t>TCP Congestion Control with a Misbehaving Receiver</a:t>
            </a:r>
            <a:r>
              <a:rPr lang="en-US" dirty="0"/>
              <a:t>”</a:t>
            </a:r>
          </a:p>
          <a:p>
            <a:r>
              <a:rPr lang="en-US" dirty="0"/>
              <a:t>Exploits ambiguity in meaning of ACK</a:t>
            </a:r>
          </a:p>
          <a:p>
            <a:pPr lvl="1"/>
            <a:r>
              <a:rPr lang="en-US" dirty="0" err="1"/>
              <a:t>ACKs</a:t>
            </a:r>
            <a:r>
              <a:rPr lang="en-US" dirty="0"/>
              <a:t> can specify any byte range for error control</a:t>
            </a:r>
          </a:p>
          <a:p>
            <a:pPr lvl="1"/>
            <a:r>
              <a:rPr lang="en-US" dirty="0"/>
              <a:t>Congestion control assumes </a:t>
            </a:r>
            <a:r>
              <a:rPr lang="en-US" dirty="0" err="1"/>
              <a:t>ACKs</a:t>
            </a:r>
            <a:r>
              <a:rPr lang="en-US" dirty="0"/>
              <a:t> cover entire sent segments</a:t>
            </a:r>
          </a:p>
          <a:p>
            <a:r>
              <a:rPr lang="en-US" dirty="0"/>
              <a:t>What if you send multiple </a:t>
            </a:r>
            <a:r>
              <a:rPr lang="en-US" dirty="0" err="1"/>
              <a:t>ACKs</a:t>
            </a:r>
            <a:r>
              <a:rPr lang="en-US" dirty="0"/>
              <a:t> per segment?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 Division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Receiver: “</a:t>
            </a:r>
            <a:r>
              <a:rPr lang="en-US" b="0" i="1" dirty="0"/>
              <a:t>upon receiving a segment with N bytes, divide the bytes in M groups and acknowledge each group separately”</a:t>
            </a:r>
          </a:p>
          <a:p>
            <a:r>
              <a:rPr lang="en-US" dirty="0"/>
              <a:t>Sender will grow window M times faster</a:t>
            </a:r>
          </a:p>
          <a:p>
            <a:r>
              <a:rPr lang="en-US" dirty="0"/>
              <a:t>Could cause growth to 4GB in 4 </a:t>
            </a:r>
            <a:r>
              <a:rPr lang="en-US" dirty="0" err="1"/>
              <a:t>RTTs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M = N = 1460</a:t>
            </a:r>
          </a:p>
        </p:txBody>
      </p:sp>
      <p:pic>
        <p:nvPicPr>
          <p:cNvPr id="5" name="Picture 4" descr="daytona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758" y="2049780"/>
            <a:ext cx="3135243" cy="345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Daytona!</a:t>
            </a:r>
          </a:p>
        </p:txBody>
      </p:sp>
      <p:pic>
        <p:nvPicPr>
          <p:cNvPr id="4" name="Content Placeholder 3" descr="daytona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6611" y="1404257"/>
            <a:ext cx="6998778" cy="4675073"/>
          </a:xfrm>
          <a:solidFill>
            <a:schemeClr val="tx1"/>
          </a:solidFill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Appropriate Byte Counting </a:t>
            </a:r>
          </a:p>
          <a:p>
            <a:pPr lvl="1"/>
            <a:r>
              <a:rPr lang="en-US" dirty="0"/>
              <a:t>[RFC3465 (2003), RFC 5681 (2009)]</a:t>
            </a:r>
          </a:p>
          <a:p>
            <a:pPr lvl="1"/>
            <a:r>
              <a:rPr lang="en-US" dirty="0"/>
              <a:t>In slow start, </a:t>
            </a:r>
            <a:r>
              <a:rPr lang="en-US" dirty="0" err="1"/>
              <a:t>cwnd</a:t>
            </a:r>
            <a:r>
              <a:rPr lang="en-US" dirty="0"/>
              <a:t> += min (N, MSS)</a:t>
            </a:r>
          </a:p>
          <a:p>
            <a:pPr lvl="1">
              <a:buNone/>
            </a:pPr>
            <a:r>
              <a:rPr lang="en-US" dirty="0"/>
              <a:t>where N is the number of newly acknowledged bytes in the received ACK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help from the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still vulnerable to malicious flows!</a:t>
            </a:r>
          </a:p>
          <a:p>
            <a:pPr lvl="1"/>
            <a:r>
              <a:rPr lang="en-US" dirty="0"/>
              <a:t>RED will drop packets from large flows preferentially, but they don’t have to respond appropriately</a:t>
            </a:r>
          </a:p>
          <a:p>
            <a:r>
              <a:rPr lang="en-US" dirty="0"/>
              <a:t>Idea: Multiple Queues (one per flow)</a:t>
            </a:r>
          </a:p>
          <a:p>
            <a:pPr lvl="1"/>
            <a:r>
              <a:rPr lang="en-US" dirty="0"/>
              <a:t>Serve queues in Round-Robin</a:t>
            </a:r>
          </a:p>
          <a:p>
            <a:pPr lvl="1"/>
            <a:r>
              <a:rPr lang="en-US" dirty="0"/>
              <a:t>Nagle (1987)</a:t>
            </a:r>
          </a:p>
          <a:p>
            <a:pPr lvl="1"/>
            <a:r>
              <a:rPr lang="en-US" dirty="0"/>
              <a:t>Good: protects against misbehaving flows</a:t>
            </a:r>
          </a:p>
          <a:p>
            <a:pPr lvl="1"/>
            <a:r>
              <a:rPr lang="en-US" dirty="0"/>
              <a:t>Disadvantage?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Flows with larger packets get higher bandwidth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Bit-by-bit round </a:t>
            </a:r>
            <a:r>
              <a:rPr lang="en-US" dirty="0" err="1"/>
              <a:t>robing</a:t>
            </a:r>
            <a:endParaRPr lang="en-US" dirty="0"/>
          </a:p>
          <a:p>
            <a:r>
              <a:rPr lang="en-US" dirty="0"/>
              <a:t>Can we do this?</a:t>
            </a:r>
          </a:p>
          <a:p>
            <a:pPr lvl="1"/>
            <a:r>
              <a:rPr lang="en-US" dirty="0"/>
              <a:t>No, packets cannot be preempted!</a:t>
            </a:r>
          </a:p>
          <a:p>
            <a:r>
              <a:rPr lang="en-US" dirty="0"/>
              <a:t>We can only approximate it…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</a:t>
            </a:r>
            <a:r>
              <a:rPr lang="en-US" dirty="0" err="1"/>
              <a:t>Queueing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</a:t>
            </a:r>
            <a:r>
              <a:rPr lang="en-US" i="1" dirty="0"/>
              <a:t>fluid flow </a:t>
            </a:r>
            <a:r>
              <a:rPr lang="en-US" dirty="0"/>
              <a:t>system as one where flows are served bit-by-bit</a:t>
            </a:r>
          </a:p>
          <a:p>
            <a:r>
              <a:rPr lang="en-US" dirty="0"/>
              <a:t>Simulate </a:t>
            </a:r>
            <a:r>
              <a:rPr lang="en-US" i="1" dirty="0"/>
              <a:t>ff</a:t>
            </a:r>
            <a:r>
              <a:rPr lang="en-US" dirty="0"/>
              <a:t>, and serve packets in the order in which they would finish in the </a:t>
            </a:r>
            <a:r>
              <a:rPr lang="en-US" i="1" dirty="0"/>
              <a:t>ff </a:t>
            </a:r>
            <a:r>
              <a:rPr lang="en-US" dirty="0"/>
              <a:t>system</a:t>
            </a:r>
          </a:p>
          <a:p>
            <a:r>
              <a:rPr lang="en-US" dirty="0"/>
              <a:t>Each flow will receive exactly its fair share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C9309-5C85-6147-88CE-8A93F625E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505200" y="2284414"/>
            <a:ext cx="6019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7244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340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9436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5532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3505200" y="3275014"/>
            <a:ext cx="6019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5052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1148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7244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53340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5943600" y="2819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654425" y="2857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4264025" y="2857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4873625" y="2857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5484813" y="2857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6092825" y="2857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4721225" y="18669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5332413" y="18669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5942013" y="18669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6550025" y="18669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3505200" y="4267200"/>
            <a:ext cx="6019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5" name="Line 32"/>
          <p:cNvSpPr>
            <a:spLocks noChangeShapeType="1"/>
          </p:cNvSpPr>
          <p:nvPr/>
        </p:nvSpPr>
        <p:spPr bwMode="auto">
          <a:xfrm>
            <a:off x="3505200" y="5180014"/>
            <a:ext cx="6019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3505200" y="38100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4114800" y="38100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4724400" y="38100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9" name="Rectangle 36"/>
          <p:cNvSpPr>
            <a:spLocks noChangeArrowheads="1"/>
          </p:cNvSpPr>
          <p:nvPr/>
        </p:nvSpPr>
        <p:spPr bwMode="auto">
          <a:xfrm>
            <a:off x="4724400" y="4038600"/>
            <a:ext cx="1219200" cy="228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0" name="Rectangle 37"/>
          <p:cNvSpPr>
            <a:spLocks noChangeArrowheads="1"/>
          </p:cNvSpPr>
          <p:nvPr/>
        </p:nvSpPr>
        <p:spPr bwMode="auto">
          <a:xfrm>
            <a:off x="5334000" y="38100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1" name="Rectangle 38"/>
          <p:cNvSpPr>
            <a:spLocks noChangeArrowheads="1"/>
          </p:cNvSpPr>
          <p:nvPr/>
        </p:nvSpPr>
        <p:spPr bwMode="auto">
          <a:xfrm>
            <a:off x="5943600" y="4038600"/>
            <a:ext cx="1219200" cy="228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2" name="Rectangle 39"/>
          <p:cNvSpPr>
            <a:spLocks noChangeArrowheads="1"/>
          </p:cNvSpPr>
          <p:nvPr/>
        </p:nvSpPr>
        <p:spPr bwMode="auto">
          <a:xfrm>
            <a:off x="5943600" y="38100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3" name="Rectangle 40"/>
          <p:cNvSpPr>
            <a:spLocks noChangeArrowheads="1"/>
          </p:cNvSpPr>
          <p:nvPr/>
        </p:nvSpPr>
        <p:spPr bwMode="auto">
          <a:xfrm>
            <a:off x="6553200" y="38100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3656013" y="38481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35" name="Text Box 42"/>
          <p:cNvSpPr txBox="1">
            <a:spLocks noChangeArrowheads="1"/>
          </p:cNvSpPr>
          <p:nvPr/>
        </p:nvSpPr>
        <p:spPr bwMode="auto">
          <a:xfrm>
            <a:off x="4265613" y="38481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5187950" y="4010026"/>
            <a:ext cx="293688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37" name="Text Box 45"/>
          <p:cNvSpPr txBox="1">
            <a:spLocks noChangeArrowheads="1"/>
          </p:cNvSpPr>
          <p:nvPr/>
        </p:nvSpPr>
        <p:spPr bwMode="auto">
          <a:xfrm>
            <a:off x="4887914" y="3781426"/>
            <a:ext cx="293687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38" name="Text Box 46"/>
          <p:cNvSpPr txBox="1">
            <a:spLocks noChangeArrowheads="1"/>
          </p:cNvSpPr>
          <p:nvPr/>
        </p:nvSpPr>
        <p:spPr bwMode="auto">
          <a:xfrm>
            <a:off x="5497514" y="3781426"/>
            <a:ext cx="293687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39" name="Text Box 47"/>
          <p:cNvSpPr txBox="1">
            <a:spLocks noChangeArrowheads="1"/>
          </p:cNvSpPr>
          <p:nvPr/>
        </p:nvSpPr>
        <p:spPr bwMode="auto">
          <a:xfrm>
            <a:off x="6407150" y="4010026"/>
            <a:ext cx="293688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0" name="Text Box 48"/>
          <p:cNvSpPr txBox="1">
            <a:spLocks noChangeArrowheads="1"/>
          </p:cNvSpPr>
          <p:nvPr/>
        </p:nvSpPr>
        <p:spPr bwMode="auto">
          <a:xfrm>
            <a:off x="6107114" y="3781426"/>
            <a:ext cx="293687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1" name="Text Box 49"/>
          <p:cNvSpPr txBox="1">
            <a:spLocks noChangeArrowheads="1"/>
          </p:cNvSpPr>
          <p:nvPr/>
        </p:nvSpPr>
        <p:spPr bwMode="auto">
          <a:xfrm>
            <a:off x="6705600" y="3781426"/>
            <a:ext cx="293688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2" name="Rectangle 50"/>
          <p:cNvSpPr>
            <a:spLocks noChangeArrowheads="1"/>
          </p:cNvSpPr>
          <p:nvPr/>
        </p:nvSpPr>
        <p:spPr bwMode="auto">
          <a:xfrm>
            <a:off x="7162800" y="4038600"/>
            <a:ext cx="1219200" cy="228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43" name="Rectangle 51"/>
          <p:cNvSpPr>
            <a:spLocks noChangeArrowheads="1"/>
          </p:cNvSpPr>
          <p:nvPr/>
        </p:nvSpPr>
        <p:spPr bwMode="auto">
          <a:xfrm>
            <a:off x="7162800" y="38100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44" name="Rectangle 52"/>
          <p:cNvSpPr>
            <a:spLocks noChangeArrowheads="1"/>
          </p:cNvSpPr>
          <p:nvPr/>
        </p:nvSpPr>
        <p:spPr bwMode="auto">
          <a:xfrm>
            <a:off x="7772400" y="3810000"/>
            <a:ext cx="609600" cy="2286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45" name="Text Box 53"/>
          <p:cNvSpPr txBox="1">
            <a:spLocks noChangeArrowheads="1"/>
          </p:cNvSpPr>
          <p:nvPr/>
        </p:nvSpPr>
        <p:spPr bwMode="auto">
          <a:xfrm>
            <a:off x="7626350" y="4010026"/>
            <a:ext cx="293688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46" name="Text Box 54"/>
          <p:cNvSpPr txBox="1">
            <a:spLocks noChangeArrowheads="1"/>
          </p:cNvSpPr>
          <p:nvPr/>
        </p:nvSpPr>
        <p:spPr bwMode="auto">
          <a:xfrm>
            <a:off x="7326314" y="3781426"/>
            <a:ext cx="293687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47" name="Text Box 55"/>
          <p:cNvSpPr txBox="1">
            <a:spLocks noChangeArrowheads="1"/>
          </p:cNvSpPr>
          <p:nvPr/>
        </p:nvSpPr>
        <p:spPr bwMode="auto">
          <a:xfrm>
            <a:off x="7924800" y="3781426"/>
            <a:ext cx="293688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6</a:t>
            </a:r>
          </a:p>
        </p:txBody>
      </p:sp>
      <p:sp>
        <p:nvSpPr>
          <p:cNvPr id="48" name="Rectangle 56"/>
          <p:cNvSpPr>
            <a:spLocks noChangeArrowheads="1"/>
          </p:cNvSpPr>
          <p:nvPr/>
        </p:nvSpPr>
        <p:spPr bwMode="auto">
          <a:xfrm>
            <a:off x="3505200" y="4724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49" name="Rectangle 57"/>
          <p:cNvSpPr>
            <a:spLocks noChangeArrowheads="1"/>
          </p:cNvSpPr>
          <p:nvPr/>
        </p:nvSpPr>
        <p:spPr bwMode="auto">
          <a:xfrm>
            <a:off x="4114800" y="4724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50" name="Text Box 58"/>
          <p:cNvSpPr txBox="1">
            <a:spLocks noChangeArrowheads="1"/>
          </p:cNvSpPr>
          <p:nvPr/>
        </p:nvSpPr>
        <p:spPr bwMode="auto">
          <a:xfrm>
            <a:off x="3656013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51" name="Text Box 59"/>
          <p:cNvSpPr txBox="1">
            <a:spLocks noChangeArrowheads="1"/>
          </p:cNvSpPr>
          <p:nvPr/>
        </p:nvSpPr>
        <p:spPr bwMode="auto">
          <a:xfrm>
            <a:off x="4265613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52" name="Rectangle 60"/>
          <p:cNvSpPr>
            <a:spLocks noChangeArrowheads="1"/>
          </p:cNvSpPr>
          <p:nvPr/>
        </p:nvSpPr>
        <p:spPr bwMode="auto">
          <a:xfrm>
            <a:off x="4727575" y="47244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53" name="Text Box 61"/>
          <p:cNvSpPr txBox="1">
            <a:spLocks noChangeArrowheads="1"/>
          </p:cNvSpPr>
          <p:nvPr/>
        </p:nvSpPr>
        <p:spPr bwMode="auto">
          <a:xfrm>
            <a:off x="4724400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54" name="Rectangle 62"/>
          <p:cNvSpPr>
            <a:spLocks noChangeArrowheads="1"/>
          </p:cNvSpPr>
          <p:nvPr/>
        </p:nvSpPr>
        <p:spPr bwMode="auto">
          <a:xfrm>
            <a:off x="5029200" y="4724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5178425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56" name="Rectangle 64"/>
          <p:cNvSpPr>
            <a:spLocks noChangeArrowheads="1"/>
          </p:cNvSpPr>
          <p:nvPr/>
        </p:nvSpPr>
        <p:spPr bwMode="auto">
          <a:xfrm>
            <a:off x="5640388" y="47244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57" name="Text Box 65"/>
          <p:cNvSpPr txBox="1">
            <a:spLocks noChangeArrowheads="1"/>
          </p:cNvSpPr>
          <p:nvPr/>
        </p:nvSpPr>
        <p:spPr bwMode="auto">
          <a:xfrm>
            <a:off x="5638800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58" name="Rectangle 66"/>
          <p:cNvSpPr>
            <a:spLocks noChangeArrowheads="1"/>
          </p:cNvSpPr>
          <p:nvPr/>
        </p:nvSpPr>
        <p:spPr bwMode="auto">
          <a:xfrm>
            <a:off x="5945188" y="47244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59" name="Text Box 67"/>
          <p:cNvSpPr txBox="1">
            <a:spLocks noChangeArrowheads="1"/>
          </p:cNvSpPr>
          <p:nvPr/>
        </p:nvSpPr>
        <p:spPr bwMode="auto">
          <a:xfrm>
            <a:off x="5943600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60" name="Rectangle 68"/>
          <p:cNvSpPr>
            <a:spLocks noChangeArrowheads="1"/>
          </p:cNvSpPr>
          <p:nvPr/>
        </p:nvSpPr>
        <p:spPr bwMode="auto">
          <a:xfrm>
            <a:off x="6248400" y="4724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61" name="Text Box 69"/>
          <p:cNvSpPr txBox="1">
            <a:spLocks noChangeArrowheads="1"/>
          </p:cNvSpPr>
          <p:nvPr/>
        </p:nvSpPr>
        <p:spPr bwMode="auto">
          <a:xfrm>
            <a:off x="6399213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62" name="Rectangle 70"/>
          <p:cNvSpPr>
            <a:spLocks noChangeArrowheads="1"/>
          </p:cNvSpPr>
          <p:nvPr/>
        </p:nvSpPr>
        <p:spPr bwMode="auto">
          <a:xfrm>
            <a:off x="6861175" y="47244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63" name="Text Box 71"/>
          <p:cNvSpPr txBox="1">
            <a:spLocks noChangeArrowheads="1"/>
          </p:cNvSpPr>
          <p:nvPr/>
        </p:nvSpPr>
        <p:spPr bwMode="auto">
          <a:xfrm>
            <a:off x="6858000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64" name="Rectangle 72"/>
          <p:cNvSpPr>
            <a:spLocks noChangeArrowheads="1"/>
          </p:cNvSpPr>
          <p:nvPr/>
        </p:nvSpPr>
        <p:spPr bwMode="auto">
          <a:xfrm>
            <a:off x="71628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65" name="Rectangle 73"/>
          <p:cNvSpPr>
            <a:spLocks noChangeArrowheads="1"/>
          </p:cNvSpPr>
          <p:nvPr/>
        </p:nvSpPr>
        <p:spPr bwMode="auto">
          <a:xfrm>
            <a:off x="7772400" y="18288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66" name="Text Box 74"/>
          <p:cNvSpPr txBox="1">
            <a:spLocks noChangeArrowheads="1"/>
          </p:cNvSpPr>
          <p:nvPr/>
        </p:nvSpPr>
        <p:spPr bwMode="auto">
          <a:xfrm>
            <a:off x="7161213" y="18669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67" name="Text Box 75"/>
          <p:cNvSpPr txBox="1">
            <a:spLocks noChangeArrowheads="1"/>
          </p:cNvSpPr>
          <p:nvPr/>
        </p:nvSpPr>
        <p:spPr bwMode="auto">
          <a:xfrm>
            <a:off x="7769225" y="18669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6</a:t>
            </a:r>
          </a:p>
        </p:txBody>
      </p:sp>
      <p:sp>
        <p:nvSpPr>
          <p:cNvPr id="68" name="Rectangle 76"/>
          <p:cNvSpPr>
            <a:spLocks noChangeArrowheads="1"/>
          </p:cNvSpPr>
          <p:nvPr/>
        </p:nvSpPr>
        <p:spPr bwMode="auto">
          <a:xfrm>
            <a:off x="7467600" y="4724400"/>
            <a:ext cx="609600" cy="4572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69" name="Text Box 77"/>
          <p:cNvSpPr txBox="1">
            <a:spLocks noChangeArrowheads="1"/>
          </p:cNvSpPr>
          <p:nvPr/>
        </p:nvSpPr>
        <p:spPr bwMode="auto">
          <a:xfrm>
            <a:off x="7618413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70" name="Rectangle 78"/>
          <p:cNvSpPr>
            <a:spLocks noChangeArrowheads="1"/>
          </p:cNvSpPr>
          <p:nvPr/>
        </p:nvSpPr>
        <p:spPr bwMode="auto">
          <a:xfrm>
            <a:off x="7164388" y="47244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71" name="Rectangle 79"/>
          <p:cNvSpPr>
            <a:spLocks noChangeArrowheads="1"/>
          </p:cNvSpPr>
          <p:nvPr/>
        </p:nvSpPr>
        <p:spPr bwMode="auto">
          <a:xfrm>
            <a:off x="8080375" y="4724400"/>
            <a:ext cx="304800" cy="457200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72" name="Text Box 80"/>
          <p:cNvSpPr txBox="1">
            <a:spLocks noChangeArrowheads="1"/>
          </p:cNvSpPr>
          <p:nvPr/>
        </p:nvSpPr>
        <p:spPr bwMode="auto">
          <a:xfrm>
            <a:off x="7162800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73" name="Text Box 81"/>
          <p:cNvSpPr txBox="1">
            <a:spLocks noChangeArrowheads="1"/>
          </p:cNvSpPr>
          <p:nvPr/>
        </p:nvSpPr>
        <p:spPr bwMode="auto">
          <a:xfrm>
            <a:off x="8077200" y="4762501"/>
            <a:ext cx="286738" cy="33598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6</a:t>
            </a:r>
          </a:p>
        </p:txBody>
      </p:sp>
      <p:sp>
        <p:nvSpPr>
          <p:cNvPr id="74" name="Text Box 82"/>
          <p:cNvSpPr txBox="1">
            <a:spLocks noChangeArrowheads="1"/>
          </p:cNvSpPr>
          <p:nvPr/>
        </p:nvSpPr>
        <p:spPr bwMode="auto">
          <a:xfrm>
            <a:off x="1927225" y="1828801"/>
            <a:ext cx="1362654" cy="5822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Flow 1</a:t>
            </a:r>
          </a:p>
          <a:p>
            <a:r>
              <a:rPr lang="en-US" sz="1600"/>
              <a:t>(arrival traffic)</a:t>
            </a:r>
          </a:p>
        </p:txBody>
      </p:sp>
      <p:sp>
        <p:nvSpPr>
          <p:cNvPr id="75" name="Text Box 83"/>
          <p:cNvSpPr txBox="1">
            <a:spLocks noChangeArrowheads="1"/>
          </p:cNvSpPr>
          <p:nvPr/>
        </p:nvSpPr>
        <p:spPr bwMode="auto">
          <a:xfrm>
            <a:off x="1927225" y="2743201"/>
            <a:ext cx="1362654" cy="5822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Flow 2</a:t>
            </a:r>
          </a:p>
          <a:p>
            <a:r>
              <a:rPr lang="en-US" sz="1600"/>
              <a:t>(arrival traffic)</a:t>
            </a:r>
          </a:p>
        </p:txBody>
      </p:sp>
      <p:sp>
        <p:nvSpPr>
          <p:cNvPr id="76" name="Text Box 84"/>
          <p:cNvSpPr txBox="1">
            <a:spLocks noChangeArrowheads="1"/>
          </p:cNvSpPr>
          <p:nvPr/>
        </p:nvSpPr>
        <p:spPr bwMode="auto">
          <a:xfrm>
            <a:off x="2001838" y="3733800"/>
            <a:ext cx="1211038" cy="8284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Service</a:t>
            </a:r>
          </a:p>
          <a:p>
            <a:r>
              <a:rPr lang="en-US" sz="1600"/>
              <a:t>in fluid flow </a:t>
            </a:r>
          </a:p>
          <a:p>
            <a:r>
              <a:rPr lang="en-US" sz="1600"/>
              <a:t>system</a:t>
            </a:r>
          </a:p>
        </p:txBody>
      </p:sp>
      <p:sp>
        <p:nvSpPr>
          <p:cNvPr id="77" name="Text Box 85"/>
          <p:cNvSpPr txBox="1">
            <a:spLocks noChangeArrowheads="1"/>
          </p:cNvSpPr>
          <p:nvPr/>
        </p:nvSpPr>
        <p:spPr bwMode="auto">
          <a:xfrm>
            <a:off x="2244725" y="4756151"/>
            <a:ext cx="760726" cy="5822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Packet</a:t>
            </a:r>
          </a:p>
          <a:p>
            <a:r>
              <a:rPr lang="en-US" sz="1600"/>
              <a:t>system</a:t>
            </a:r>
          </a:p>
        </p:txBody>
      </p:sp>
      <p:sp>
        <p:nvSpPr>
          <p:cNvPr id="78" name="Text Box 86"/>
          <p:cNvSpPr txBox="1">
            <a:spLocks noChangeArrowheads="1"/>
          </p:cNvSpPr>
          <p:nvPr/>
        </p:nvSpPr>
        <p:spPr bwMode="auto">
          <a:xfrm>
            <a:off x="9493250" y="2119314"/>
            <a:ext cx="565150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time</a:t>
            </a:r>
          </a:p>
        </p:txBody>
      </p:sp>
      <p:sp>
        <p:nvSpPr>
          <p:cNvPr id="79" name="Text Box 87"/>
          <p:cNvSpPr txBox="1">
            <a:spLocks noChangeArrowheads="1"/>
          </p:cNvSpPr>
          <p:nvPr/>
        </p:nvSpPr>
        <p:spPr bwMode="auto">
          <a:xfrm>
            <a:off x="9525000" y="3095626"/>
            <a:ext cx="565150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time</a:t>
            </a:r>
          </a:p>
        </p:txBody>
      </p:sp>
      <p:sp>
        <p:nvSpPr>
          <p:cNvPr id="80" name="Text Box 88"/>
          <p:cNvSpPr txBox="1">
            <a:spLocks noChangeArrowheads="1"/>
          </p:cNvSpPr>
          <p:nvPr/>
        </p:nvSpPr>
        <p:spPr bwMode="auto">
          <a:xfrm>
            <a:off x="9569450" y="4086226"/>
            <a:ext cx="565150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time</a:t>
            </a:r>
          </a:p>
        </p:txBody>
      </p:sp>
      <p:sp>
        <p:nvSpPr>
          <p:cNvPr id="81" name="Text Box 89"/>
          <p:cNvSpPr txBox="1">
            <a:spLocks noChangeArrowheads="1"/>
          </p:cNvSpPr>
          <p:nvPr/>
        </p:nvSpPr>
        <p:spPr bwMode="auto">
          <a:xfrm>
            <a:off x="9569450" y="5029201"/>
            <a:ext cx="565150" cy="333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r>
              <a:rPr lang="en-US" sz="1600"/>
              <a:t>time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FQ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Suppose clock ticks with each bit transmitted</a:t>
            </a:r>
          </a:p>
          <a:p>
            <a:pPr lvl="1"/>
            <a:r>
              <a:rPr lang="en-US" dirty="0"/>
              <a:t>(RR, among all active flows)</a:t>
            </a:r>
          </a:p>
          <a:p>
            <a:r>
              <a:rPr lang="en-US" dirty="0"/>
              <a:t>P</a:t>
            </a:r>
            <a:r>
              <a:rPr lang="en-US" baseline="-25000" dirty="0"/>
              <a:t>i</a:t>
            </a:r>
            <a:r>
              <a:rPr lang="en-US" dirty="0"/>
              <a:t> is the length of the packet</a:t>
            </a:r>
          </a:p>
          <a:p>
            <a:r>
              <a:rPr lang="en-US" dirty="0"/>
              <a:t>S</a:t>
            </a:r>
            <a:r>
              <a:rPr lang="en-US" baseline="-25000" dirty="0"/>
              <a:t>i</a:t>
            </a:r>
            <a:r>
              <a:rPr lang="en-US" dirty="0"/>
              <a:t> is packet </a:t>
            </a:r>
            <a:r>
              <a:rPr lang="en-US" dirty="0" err="1"/>
              <a:t>i’s</a:t>
            </a:r>
            <a:r>
              <a:rPr lang="en-US" dirty="0"/>
              <a:t> start of transmission time</a:t>
            </a:r>
          </a:p>
          <a:p>
            <a:r>
              <a:rPr lang="en-US" dirty="0" err="1"/>
              <a:t>F</a:t>
            </a:r>
            <a:r>
              <a:rPr lang="en-US" baseline="-25000" dirty="0" err="1"/>
              <a:t>i</a:t>
            </a:r>
            <a:r>
              <a:rPr lang="en-US" dirty="0"/>
              <a:t> is packet </a:t>
            </a:r>
            <a:r>
              <a:rPr lang="en-US" dirty="0" err="1"/>
              <a:t>i’s</a:t>
            </a:r>
            <a:r>
              <a:rPr lang="en-US" dirty="0"/>
              <a:t> end of transmission time</a:t>
            </a:r>
          </a:p>
          <a:p>
            <a:r>
              <a:rPr lang="en-US" dirty="0" err="1"/>
              <a:t>F</a:t>
            </a:r>
            <a:r>
              <a:rPr lang="en-US" baseline="-25000" dirty="0" err="1"/>
              <a:t>i</a:t>
            </a:r>
            <a:r>
              <a:rPr lang="en-US" dirty="0"/>
              <a:t> = S</a:t>
            </a:r>
            <a:r>
              <a:rPr lang="en-US" baseline="-25000" dirty="0"/>
              <a:t>i</a:t>
            </a:r>
            <a:r>
              <a:rPr lang="en-US" dirty="0"/>
              <a:t> + P</a:t>
            </a:r>
            <a:r>
              <a:rPr lang="en-US" baseline="-25000" dirty="0"/>
              <a:t>i</a:t>
            </a:r>
            <a:endParaRPr lang="en-US" dirty="0"/>
          </a:p>
          <a:p>
            <a:r>
              <a:rPr lang="en-US" dirty="0"/>
              <a:t>When does router start transmitting packet </a:t>
            </a:r>
            <a:r>
              <a:rPr lang="en-US" dirty="0" err="1"/>
              <a:t>i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If arrived before F</a:t>
            </a:r>
            <a:r>
              <a:rPr lang="en-US" baseline="-25000" dirty="0"/>
              <a:t>i-1</a:t>
            </a:r>
            <a:r>
              <a:rPr lang="en-US" dirty="0"/>
              <a:t>, S</a:t>
            </a:r>
            <a:r>
              <a:rPr lang="en-US" baseline="-25000" dirty="0"/>
              <a:t>i</a:t>
            </a:r>
            <a:r>
              <a:rPr lang="en-US" dirty="0"/>
              <a:t> = F</a:t>
            </a:r>
            <a:r>
              <a:rPr lang="en-US" baseline="-25000" dirty="0"/>
              <a:t>i-1</a:t>
            </a:r>
          </a:p>
          <a:p>
            <a:pPr lvl="1"/>
            <a:r>
              <a:rPr lang="en-US" dirty="0"/>
              <a:t>If no current packet for this flow, start when packet arrives (call this A</a:t>
            </a:r>
            <a:r>
              <a:rPr lang="en-US" baseline="-25000" dirty="0"/>
              <a:t>i</a:t>
            </a:r>
            <a:r>
              <a:rPr lang="en-US" dirty="0"/>
              <a:t>): S</a:t>
            </a:r>
            <a:r>
              <a:rPr lang="en-US" baseline="-25000" dirty="0"/>
              <a:t>i</a:t>
            </a:r>
            <a:r>
              <a:rPr lang="en-US" dirty="0"/>
              <a:t> = A</a:t>
            </a:r>
            <a:r>
              <a:rPr lang="en-US" baseline="-25000" dirty="0"/>
              <a:t>i</a:t>
            </a:r>
            <a:r>
              <a:rPr lang="en-US" dirty="0"/>
              <a:t> </a:t>
            </a:r>
          </a:p>
          <a:p>
            <a:r>
              <a:rPr lang="en-US" dirty="0"/>
              <a:t>Thus, </a:t>
            </a:r>
            <a:r>
              <a:rPr lang="en-US" dirty="0" err="1"/>
              <a:t>F</a:t>
            </a:r>
            <a:r>
              <a:rPr lang="en-US" baseline="-25000" dirty="0" err="1"/>
              <a:t>i</a:t>
            </a:r>
            <a:r>
              <a:rPr lang="en-US" dirty="0"/>
              <a:t> = max(F</a:t>
            </a:r>
            <a:r>
              <a:rPr lang="en-US" baseline="-25000" dirty="0"/>
              <a:t>i-1</a:t>
            </a:r>
            <a:r>
              <a:rPr lang="en-US" dirty="0"/>
              <a:t>,A</a:t>
            </a:r>
            <a:r>
              <a:rPr lang="en-US" baseline="-25000" dirty="0"/>
              <a:t>i</a:t>
            </a:r>
            <a:r>
              <a:rPr lang="en-US" dirty="0"/>
              <a:t>) + P</a:t>
            </a:r>
            <a:r>
              <a:rPr lang="en-US" baseline="-25000" dirty="0"/>
              <a:t>i</a:t>
            </a:r>
            <a:endParaRPr lang="en-US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</a:t>
            </a:r>
            <a:r>
              <a:rPr lang="en-US" dirty="0" err="1"/>
              <a:t>Queueing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Across all flows</a:t>
            </a:r>
          </a:p>
          <a:p>
            <a:pPr lvl="1"/>
            <a:r>
              <a:rPr lang="en-US" dirty="0"/>
              <a:t>Calculate </a:t>
            </a:r>
            <a:r>
              <a:rPr lang="en-US" dirty="0" err="1"/>
              <a:t>F</a:t>
            </a:r>
            <a:r>
              <a:rPr lang="en-US" baseline="-25000" dirty="0" err="1"/>
              <a:t>i</a:t>
            </a:r>
            <a:r>
              <a:rPr lang="en-US" dirty="0"/>
              <a:t> for each packet that arrives on each flow</a:t>
            </a:r>
          </a:p>
          <a:p>
            <a:pPr lvl="1"/>
            <a:r>
              <a:rPr lang="en-US" dirty="0"/>
              <a:t>Next packet to transmit is that with the lowest </a:t>
            </a:r>
            <a:r>
              <a:rPr lang="en-US" dirty="0" err="1"/>
              <a:t>F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lvl="1"/>
            <a:r>
              <a:rPr lang="en-US" dirty="0"/>
              <a:t>Clock rate depends on the number of flows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Achieves </a:t>
            </a:r>
            <a:r>
              <a:rPr lang="en-US" dirty="0">
                <a:solidFill>
                  <a:srgbClr val="FF0000"/>
                </a:solidFill>
              </a:rPr>
              <a:t>max-min fairness</a:t>
            </a:r>
            <a:r>
              <a:rPr lang="en-US" dirty="0"/>
              <a:t>, independent of sources</a:t>
            </a:r>
          </a:p>
          <a:p>
            <a:pPr lvl="1"/>
            <a:r>
              <a:rPr lang="en-US" dirty="0"/>
              <a:t>Work conserving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Requires non-trivial support from routers</a:t>
            </a:r>
          </a:p>
          <a:p>
            <a:pPr lvl="1"/>
            <a:r>
              <a:rPr lang="en-US" dirty="0"/>
              <a:t>Requires reliable identification of flows</a:t>
            </a:r>
          </a:p>
          <a:p>
            <a:pPr lvl="1"/>
            <a:r>
              <a:rPr lang="en-US" dirty="0"/>
              <a:t>Not perfect: can’t preempt packets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5D1D20B-966B-2C5E-A903-3D87B832ADD3}"/>
              </a:ext>
            </a:extLst>
          </p:cNvPr>
          <p:cNvSpPr txBox="1"/>
          <p:nvPr/>
        </p:nvSpPr>
        <p:spPr>
          <a:xfrm>
            <a:off x="490653" y="512957"/>
            <a:ext cx="347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What could go wrong?  </a:t>
            </a:r>
          </a:p>
        </p:txBody>
      </p:sp>
    </p:spTree>
    <p:extLst>
      <p:ext uri="{BB962C8B-B14F-4D97-AF65-F5344CB8AC3E}">
        <p14:creationId xmlns:p14="http://schemas.microsoft.com/office/powerpoint/2010/main" val="98241686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</a:t>
            </a:r>
            <a:r>
              <a:rPr lang="en-US" dirty="0" err="1"/>
              <a:t>Queueing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10Mbps link, 1 10Mbps UDP, 31 </a:t>
            </a:r>
            <a:r>
              <a:rPr lang="en-US" dirty="0" err="1"/>
              <a:t>TCPs</a:t>
            </a:r>
            <a:endParaRPr lang="en-US" dirty="0"/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6248400" y="2743200"/>
          <a:ext cx="40386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633200" imgH="8686800" progId="Excel.Sheet.8">
                  <p:embed/>
                </p:oleObj>
              </mc:Choice>
              <mc:Fallback>
                <p:oleObj name="Worksheet" r:id="rId2" imgW="11633200" imgH="8686800" progId="Excel.Sheet.8">
                  <p:embed/>
                  <p:pic>
                    <p:nvPicPr>
                      <p:cNvPr id="1034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743200"/>
                        <a:ext cx="4038600" cy="3505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508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1600200" y="2743200"/>
          <a:ext cx="40386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633200" imgH="8686800" progId="Excel.Sheet.8">
                  <p:embed/>
                </p:oleObj>
              </mc:Choice>
              <mc:Fallback>
                <p:oleObj name="Worksheet" r:id="rId4" imgW="11633200" imgH="8686800" progId="Excel.Sheet.8">
                  <p:embed/>
                  <p:pic>
                    <p:nvPicPr>
                      <p:cNvPr id="1034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743200"/>
                        <a:ext cx="4038600" cy="3581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508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Fair Queuing doesn’t eliminate congestion: just manages it</a:t>
            </a:r>
          </a:p>
          <a:p>
            <a:r>
              <a:rPr lang="en-US" dirty="0"/>
              <a:t>You need both, ideally:</a:t>
            </a:r>
          </a:p>
          <a:p>
            <a:pPr lvl="1"/>
            <a:r>
              <a:rPr lang="en-US" dirty="0"/>
              <a:t>End-host congestion control to adapt</a:t>
            </a:r>
          </a:p>
          <a:p>
            <a:pPr lvl="1"/>
            <a:r>
              <a:rPr lang="en-US" dirty="0"/>
              <a:t>Router congestion control to provide isolation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B80B2-AC67-05BE-E753-3EAF7708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control:  motivation</a:t>
            </a:r>
          </a:p>
        </p:txBody>
      </p:sp>
    </p:spTree>
    <p:extLst>
      <p:ext uri="{BB962C8B-B14F-4D97-AF65-F5344CB8AC3E}">
        <p14:creationId xmlns:p14="http://schemas.microsoft.com/office/powerpoint/2010/main" val="74841498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0668-357F-734D-95FB-DA7922D21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F2E4B-92E3-DD4C-9EA1-DE2D821FB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7099139" cy="4525963"/>
          </a:xfrm>
        </p:spPr>
        <p:txBody>
          <a:bodyPr/>
          <a:lstStyle/>
          <a:p>
            <a:r>
              <a:rPr lang="en-US" dirty="0"/>
              <a:t>Flow control:  reliable, in-order delivery</a:t>
            </a:r>
          </a:p>
          <a:p>
            <a:r>
              <a:rPr lang="en-US" dirty="0"/>
              <a:t>Goal:  send as much data as receiver can handle</a:t>
            </a:r>
          </a:p>
          <a:p>
            <a:pPr lvl="1"/>
            <a:r>
              <a:rPr lang="en-US" dirty="0"/>
              <a:t>Receiver’s </a:t>
            </a:r>
            <a:r>
              <a:rPr lang="en-US" u="sng" dirty="0"/>
              <a:t>advertised window</a:t>
            </a:r>
            <a:r>
              <a:rPr lang="en-US" dirty="0"/>
              <a:t>:  sent with every ACK</a:t>
            </a:r>
          </a:p>
          <a:p>
            <a:r>
              <a:rPr lang="en-US" dirty="0"/>
              <a:t>Sliding window:  increase throughput by having multiple packets in flight</a:t>
            </a:r>
          </a:p>
        </p:txBody>
      </p:sp>
    </p:spTree>
    <p:extLst>
      <p:ext uri="{BB962C8B-B14F-4D97-AF65-F5344CB8AC3E}">
        <p14:creationId xmlns:p14="http://schemas.microsoft.com/office/powerpoint/2010/main" val="411054119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 flow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 control provides </a:t>
            </a:r>
            <a:r>
              <a:rPr lang="en-US" i="1" dirty="0"/>
              <a:t>correctness:  reliable, in order delivery</a:t>
            </a:r>
          </a:p>
          <a:p>
            <a:r>
              <a:rPr lang="en-US" dirty="0"/>
              <a:t>Need more for performance</a:t>
            </a:r>
          </a:p>
          <a:p>
            <a:pPr lvl="1"/>
            <a:r>
              <a:rPr lang="en-US" dirty="0"/>
              <a:t>What if the network is the bottleneck?  </a:t>
            </a:r>
          </a:p>
          <a:p>
            <a:r>
              <a:rPr lang="en-US" dirty="0"/>
              <a:t>Sending too fast will cause queue overflows, heavy packet loss</a:t>
            </a:r>
          </a:p>
          <a:p>
            <a:r>
              <a:rPr lang="en-US" dirty="0"/>
              <a:t>Need more for performance: congestion control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1974: 3-way handshake</a:t>
            </a:r>
          </a:p>
          <a:p>
            <a:r>
              <a:rPr lang="en-US" dirty="0"/>
              <a:t>1978: IP and TCP split</a:t>
            </a:r>
          </a:p>
          <a:p>
            <a:r>
              <a:rPr lang="en-US" dirty="0"/>
              <a:t>1983: January 1</a:t>
            </a:r>
            <a:r>
              <a:rPr lang="en-US" baseline="30000" dirty="0"/>
              <a:t>st</a:t>
            </a:r>
            <a:r>
              <a:rPr lang="en-US" dirty="0"/>
              <a:t>, </a:t>
            </a:r>
            <a:r>
              <a:rPr lang="en-US" dirty="0" err="1"/>
              <a:t>ARPAnet</a:t>
            </a:r>
            <a:r>
              <a:rPr lang="en-US" dirty="0"/>
              <a:t> switches to TCP/IP</a:t>
            </a:r>
          </a:p>
          <a:p>
            <a:r>
              <a:rPr lang="en-US" dirty="0"/>
              <a:t>1984: Nagle predicts congestion collapses</a:t>
            </a:r>
          </a:p>
          <a:p>
            <a:r>
              <a:rPr lang="en-US" dirty="0"/>
              <a:t>1986: Internet begins to suffer </a:t>
            </a:r>
            <a:r>
              <a:rPr lang="en-US" dirty="0">
                <a:solidFill>
                  <a:srgbClr val="FF0000"/>
                </a:solidFill>
              </a:rPr>
              <a:t>congestion collapses</a:t>
            </a:r>
          </a:p>
          <a:p>
            <a:pPr lvl="1"/>
            <a:r>
              <a:rPr lang="en-US" dirty="0"/>
              <a:t>LBL to Berkeley drops from 32Kbps to 40bps</a:t>
            </a:r>
          </a:p>
          <a:p>
            <a:pPr>
              <a:tabLst>
                <a:tab pos="1600200" algn="l"/>
              </a:tabLst>
            </a:pPr>
            <a:r>
              <a:rPr lang="en-US" dirty="0"/>
              <a:t>1987/8: Van Jacobson fixes TCP, publishes seminal    			paper*: (</a:t>
            </a:r>
            <a:r>
              <a:rPr lang="en-US" dirty="0">
                <a:solidFill>
                  <a:srgbClr val="008000"/>
                </a:solidFill>
              </a:rPr>
              <a:t>TCP Tahoe</a:t>
            </a:r>
            <a:r>
              <a:rPr lang="en-US" dirty="0"/>
              <a:t>)</a:t>
            </a:r>
          </a:p>
          <a:p>
            <a:pPr>
              <a:tabLst>
                <a:tab pos="1549400" algn="l"/>
              </a:tabLst>
            </a:pPr>
            <a:r>
              <a:rPr lang="en-US" dirty="0"/>
              <a:t>1990: Fast transmit and fast recovery added </a:t>
            </a:r>
          </a:p>
          <a:p>
            <a:pPr marL="0" indent="0">
              <a:buNone/>
              <a:tabLst>
                <a:tab pos="1549400" algn="l"/>
              </a:tabLst>
            </a:pPr>
            <a:r>
              <a:rPr lang="en-US" dirty="0"/>
              <a:t>	(</a:t>
            </a:r>
            <a:r>
              <a:rPr lang="en-US" dirty="0">
                <a:solidFill>
                  <a:srgbClr val="008000"/>
                </a:solidFill>
              </a:rPr>
              <a:t>TCP Reno</a:t>
            </a:r>
            <a:r>
              <a:rPr lang="en-US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1400" y="6409796"/>
            <a:ext cx="824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Van Jacobson and Michael </a:t>
            </a:r>
            <a:r>
              <a:rPr lang="en-US" dirty="0" err="1"/>
              <a:t>Karels</a:t>
            </a:r>
            <a:r>
              <a:rPr lang="en-US" dirty="0"/>
              <a:t>. Congestion avoidance and control. SIGCOMM ’88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Congestion Collapse</a:t>
            </a:r>
            <a:br>
              <a:rPr lang="en-US" dirty="0"/>
            </a:br>
            <a:r>
              <a:rPr lang="en-US" sz="2800" dirty="0"/>
              <a:t>Nagle, rfc896, 1984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Mid 1980’s: Problem with the protocol </a:t>
            </a:r>
            <a:r>
              <a:rPr lang="en-US" i="1" dirty="0"/>
              <a:t>implementations</a:t>
            </a:r>
            <a:r>
              <a:rPr lang="en-US" dirty="0"/>
              <a:t>, not the protocol!</a:t>
            </a:r>
          </a:p>
          <a:p>
            <a:r>
              <a:rPr lang="en-US" dirty="0"/>
              <a:t>What was happening?</a:t>
            </a:r>
          </a:p>
          <a:p>
            <a:r>
              <a:rPr lang="en-US" dirty="0">
                <a:sym typeface="Wingdings"/>
              </a:rPr>
              <a:t>If close to capacity, and, e.g., a large flow arrives suddenly…</a:t>
            </a:r>
          </a:p>
          <a:p>
            <a:pPr lvl="1"/>
            <a:r>
              <a:rPr lang="en-US" dirty="0">
                <a:sym typeface="Wingdings"/>
              </a:rPr>
              <a:t>RTT estimates become too short</a:t>
            </a:r>
          </a:p>
          <a:p>
            <a:pPr lvl="1"/>
            <a:r>
              <a:rPr lang="en-US" dirty="0">
                <a:sym typeface="Wingdings"/>
              </a:rPr>
              <a:t>Lots of retransmissions  increase in queue size</a:t>
            </a:r>
          </a:p>
          <a:p>
            <a:pPr lvl="1"/>
            <a:r>
              <a:rPr lang="en-US" dirty="0">
                <a:sym typeface="Wingdings"/>
              </a:rPr>
              <a:t>Eventually many drops happen (full queues)</a:t>
            </a:r>
          </a:p>
          <a:p>
            <a:pPr lvl="1"/>
            <a:r>
              <a:rPr lang="en-US" dirty="0">
                <a:sym typeface="Wingdings"/>
              </a:rPr>
              <a:t>Fraction of useful packets (not copies) decreases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F0B32-F81A-2C4D-A504-3346D049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792C1-D3BE-ED44-8E2E-A508EB1A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https://witestlab.poly.edu/respond/sites/genitutorial/files/tcp-aimd.ogv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7079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Congestion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C33"/>
                </a:solidFill>
              </a:rPr>
              <a:t>3 Key Challenges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Determining the available capacity in the first place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Adjusting to changes in the available capacity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Sharing capacity between flows</a:t>
            </a:r>
          </a:p>
          <a:p>
            <a:endParaRPr lang="en-US" dirty="0"/>
          </a:p>
          <a:p>
            <a:r>
              <a:rPr lang="en-US" dirty="0"/>
              <a:t>Idea</a:t>
            </a:r>
          </a:p>
          <a:p>
            <a:pPr lvl="1"/>
            <a:r>
              <a:rPr lang="en-US" dirty="0"/>
              <a:t>Each source determines network capacity for itself</a:t>
            </a:r>
          </a:p>
          <a:p>
            <a:pPr lvl="1"/>
            <a:r>
              <a:rPr lang="en-US" dirty="0"/>
              <a:t>Rate is determined by window size</a:t>
            </a:r>
          </a:p>
          <a:p>
            <a:pPr lvl="1"/>
            <a:r>
              <a:rPr lang="en-US" dirty="0"/>
              <a:t>Uses implicit feedback (drops, delay)</a:t>
            </a:r>
          </a:p>
          <a:p>
            <a:pPr lvl="1"/>
            <a:r>
              <a:rPr lang="en-US" dirty="0" err="1"/>
              <a:t>ACKs</a:t>
            </a:r>
            <a:r>
              <a:rPr lang="en-US" dirty="0"/>
              <a:t> pace transmission (self-clocking)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B4D1-169A-0348-A6D8-1B660310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control has a long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EBA7D-1052-3642-AF21-09CC1C092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research area for ~40 years</a:t>
            </a:r>
          </a:p>
          <a:p>
            <a:endParaRPr lang="en-US" dirty="0"/>
          </a:p>
          <a:p>
            <a:r>
              <a:rPr lang="en-US" dirty="0"/>
              <a:t>I am </a:t>
            </a:r>
            <a:r>
              <a:rPr lang="en-US" u="sng" dirty="0"/>
              <a:t>nowhere close</a:t>
            </a:r>
            <a:r>
              <a:rPr lang="en-US" dirty="0"/>
              <a:t> to being an expert</a:t>
            </a:r>
          </a:p>
          <a:p>
            <a:endParaRPr lang="en-US" dirty="0"/>
          </a:p>
          <a:p>
            <a:r>
              <a:rPr lang="en-US" dirty="0"/>
              <a:t>My hope is to get you to understand the problems involved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61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do we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 control provides </a:t>
            </a:r>
            <a:r>
              <a:rPr lang="en-US" i="1" dirty="0"/>
              <a:t>correctness:  reliable, in order delivery</a:t>
            </a:r>
          </a:p>
          <a:p>
            <a:r>
              <a:rPr lang="en-US" dirty="0">
                <a:solidFill>
                  <a:srgbClr val="FFCC33"/>
                </a:solidFill>
              </a:rPr>
              <a:t>Need more for performance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What if the network is the bottleneck?  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06BD-51F7-7447-B4AE-A2753C3A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a few TCP implementations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99539-2912-694F-B37F-DC79CB404D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What’s the difference?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04903-EAC0-B547-9B1F-A6A13155E3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General usage</a:t>
            </a:r>
          </a:p>
          <a:p>
            <a:r>
              <a:rPr lang="en-US" dirty="0"/>
              <a:t>Reno (1980s)</a:t>
            </a:r>
          </a:p>
          <a:p>
            <a:r>
              <a:rPr lang="en-US" dirty="0"/>
              <a:t>Tahoe</a:t>
            </a:r>
          </a:p>
          <a:p>
            <a:r>
              <a:rPr lang="en-US" dirty="0"/>
              <a:t>Vegas</a:t>
            </a:r>
          </a:p>
          <a:p>
            <a:r>
              <a:rPr lang="en-US" dirty="0"/>
              <a:t>New Vegas</a:t>
            </a:r>
          </a:p>
          <a:p>
            <a:r>
              <a:rPr lang="en-US" dirty="0"/>
              <a:t>Westwood</a:t>
            </a:r>
          </a:p>
          <a:p>
            <a:r>
              <a:rPr lang="en-US" dirty="0"/>
              <a:t>Cubic</a:t>
            </a:r>
          </a:p>
          <a:p>
            <a:r>
              <a:rPr lang="en-US" dirty="0"/>
              <a:t>BBR (2016)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09727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Congestion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 two windows:</a:t>
            </a:r>
          </a:p>
          <a:p>
            <a:pPr lvl="1"/>
            <a:r>
              <a:rPr lang="en-US" dirty="0"/>
              <a:t>Advertised Window (from receiver)</a:t>
            </a:r>
          </a:p>
          <a:p>
            <a:pPr lvl="1"/>
            <a:r>
              <a:rPr lang="en-US" dirty="0"/>
              <a:t>Congestion window (</a:t>
            </a:r>
            <a:r>
              <a:rPr lang="en-US" dirty="0" err="1"/>
              <a:t>cwnd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   Sending rate = min(Advertised Window, </a:t>
            </a:r>
            <a:r>
              <a:rPr lang="en-US" dirty="0" err="1"/>
              <a:t>cwnd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Ideally, want to have sending rate:  ~= Window/RTT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Congestion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C33"/>
                </a:solidFill>
              </a:rPr>
              <a:t>Assume losses are due to congestion</a:t>
            </a:r>
          </a:p>
          <a:p>
            <a:r>
              <a:rPr lang="en-US" dirty="0"/>
              <a:t>After a loss, reduce congestion window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How much to reduce?</a:t>
            </a:r>
            <a:r>
              <a:rPr lang="en-US" dirty="0"/>
              <a:t>	</a:t>
            </a:r>
          </a:p>
          <a:p>
            <a:r>
              <a:rPr lang="en-US" dirty="0"/>
              <a:t>Idea: conservation of packets at equilibrium</a:t>
            </a:r>
          </a:p>
          <a:p>
            <a:pPr lvl="1"/>
            <a:r>
              <a:rPr lang="en-US" dirty="0"/>
              <a:t>Want to keep roughly the same number of packets in network</a:t>
            </a:r>
          </a:p>
          <a:p>
            <a:pPr lvl="1"/>
            <a:r>
              <a:rPr lang="en-US" dirty="0"/>
              <a:t>Analogy with water in fixed-size pipe</a:t>
            </a:r>
          </a:p>
          <a:p>
            <a:pPr lvl="1"/>
            <a:r>
              <a:rPr lang="en-US" dirty="0"/>
              <a:t>Put new packet into network when one exits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DAB2-2C5D-434E-8D0E-1C9D4A51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F39C7-4460-2345-AD1A-2B7F8CAB0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TCP Tahoe/Reno</a:t>
            </a:r>
          </a:p>
          <a:p>
            <a:r>
              <a:rPr lang="en-US" dirty="0"/>
              <a:t>Overview of other CC schemes</a:t>
            </a:r>
          </a:p>
        </p:txBody>
      </p:sp>
    </p:spTree>
    <p:extLst>
      <p:ext uri="{BB962C8B-B14F-4D97-AF65-F5344CB8AC3E}">
        <p14:creationId xmlns:p14="http://schemas.microsoft.com/office/powerpoint/2010/main" val="1394321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3991B9-A17F-ED62-DA14-FA3E8DD46F04}"/>
              </a:ext>
            </a:extLst>
          </p:cNvPr>
          <p:cNvSpPr txBox="1"/>
          <p:nvPr/>
        </p:nvSpPr>
        <p:spPr>
          <a:xfrm>
            <a:off x="1801525" y="2958525"/>
            <a:ext cx="8996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What happens when </a:t>
            </a:r>
            <a:r>
              <a:rPr lang="en-US" sz="3200" i="1" u="sng" dirty="0">
                <a:latin typeface="Avenir Book" charset="0"/>
                <a:ea typeface="Avenir Book" charset="0"/>
                <a:cs typeface="Avenir Book" charset="0"/>
              </a:rPr>
              <a:t>the network</a:t>
            </a:r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 is overloaded?</a:t>
            </a:r>
          </a:p>
        </p:txBody>
      </p:sp>
    </p:spTree>
    <p:extLst>
      <p:ext uri="{BB962C8B-B14F-4D97-AF65-F5344CB8AC3E}">
        <p14:creationId xmlns:p14="http://schemas.microsoft.com/office/powerpoint/2010/main" val="559093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C529C3-9FBE-4676-EFBF-951CFD3E7584}"/>
              </a:ext>
            </a:extLst>
          </p:cNvPr>
          <p:cNvSpPr txBox="1"/>
          <p:nvPr/>
        </p:nvSpPr>
        <p:spPr>
          <a:xfrm>
            <a:off x="245326" y="312234"/>
            <a:ext cx="4435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Congestion</a:t>
            </a:r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 in the network</a:t>
            </a:r>
            <a:endParaRPr lang="en-US" sz="2800" u="sng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34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A0170-A7C1-9284-66CA-8011E947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80" y="344458"/>
            <a:ext cx="6419840" cy="1731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F7254-3373-ED92-9EF4-8111CFF8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028" y="2661313"/>
            <a:ext cx="4843943" cy="2743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02D95-CEB6-DD78-EB9C-7FBA92015A14}"/>
              </a:ext>
            </a:extLst>
          </p:cNvPr>
          <p:cNvSpPr txBox="1"/>
          <p:nvPr/>
        </p:nvSpPr>
        <p:spPr>
          <a:xfrm>
            <a:off x="116736" y="6347567"/>
            <a:ext cx="617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”Congestion Avoidance and Control” Van Jacobson, 1988</a:t>
            </a:r>
          </a:p>
        </p:txBody>
      </p:sp>
    </p:spTree>
    <p:extLst>
      <p:ext uri="{BB962C8B-B14F-4D97-AF65-F5344CB8AC3E}">
        <p14:creationId xmlns:p14="http://schemas.microsoft.com/office/powerpoint/2010/main" val="212769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6045-F5DB-0346-9124-53054614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4DF6C-21BB-9446-B4F4-4CF09EF1A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TCP 1 milestone meetings this week =&gt; signups soon</a:t>
            </a:r>
          </a:p>
          <a:p>
            <a:r>
              <a:rPr lang="en-US" dirty="0"/>
              <a:t>HW3 (short!):  out today, due next Wed</a:t>
            </a:r>
          </a:p>
          <a:p>
            <a:endParaRPr lang="en-US" dirty="0"/>
          </a:p>
          <a:p>
            <a:r>
              <a:rPr lang="en-US" dirty="0">
                <a:solidFill>
                  <a:srgbClr val="FFCC33"/>
                </a:solidFill>
              </a:rPr>
              <a:t>TCP </a:t>
            </a:r>
            <a:r>
              <a:rPr lang="en-US" dirty="0" err="1">
                <a:solidFill>
                  <a:srgbClr val="FFCC33"/>
                </a:solidFill>
              </a:rPr>
              <a:t>Gearup</a:t>
            </a:r>
            <a:r>
              <a:rPr lang="en-US" dirty="0">
                <a:solidFill>
                  <a:srgbClr val="FFCC33"/>
                </a:solidFill>
              </a:rPr>
              <a:t> II</a:t>
            </a:r>
            <a:r>
              <a:rPr lang="en-US" dirty="0"/>
              <a:t>:  Thursday (10/31) 6-8pm, CIT368</a:t>
            </a:r>
          </a:p>
          <a:p>
            <a:pPr lvl="1"/>
            <a:r>
              <a:rPr lang="en-US" dirty="0"/>
              <a:t>Sliding window, how to test/debug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7629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F03ABE-510F-1F7D-DE58-CD1E4E2B8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21" y="1010353"/>
            <a:ext cx="7975979" cy="4235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1CB585-7858-FAA3-B658-257C652FAA09}"/>
              </a:ext>
            </a:extLst>
          </p:cNvPr>
          <p:cNvSpPr txBox="1"/>
          <p:nvPr/>
        </p:nvSpPr>
        <p:spPr>
          <a:xfrm>
            <a:off x="198623" y="6374862"/>
            <a:ext cx="617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”Congestion Avoidance and Control” Van Jacobson, 1988</a:t>
            </a:r>
          </a:p>
        </p:txBody>
      </p:sp>
    </p:spTree>
    <p:extLst>
      <p:ext uri="{BB962C8B-B14F-4D97-AF65-F5344CB8AC3E}">
        <p14:creationId xmlns:p14="http://schemas.microsoft.com/office/powerpoint/2010/main" val="1830288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0CB41-2D0E-D184-D715-4B7EFDD4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4CBC6-84AF-C14E-4638-31ECCF219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must not send more data than the network can handle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happens if we do?</a:t>
            </a:r>
          </a:p>
        </p:txBody>
      </p:sp>
    </p:spTree>
    <p:extLst>
      <p:ext uri="{BB962C8B-B14F-4D97-AF65-F5344CB8AC3E}">
        <p14:creationId xmlns:p14="http://schemas.microsoft.com/office/powerpoint/2010/main" val="2842939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Short History of TCP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1974: 3-way handshake</a:t>
            </a:r>
          </a:p>
          <a:p>
            <a:r>
              <a:rPr lang="en-US" dirty="0"/>
              <a:t>1978: IP and TCP split</a:t>
            </a:r>
          </a:p>
          <a:p>
            <a:r>
              <a:rPr lang="en-US" dirty="0"/>
              <a:t>1983: January 1</a:t>
            </a:r>
            <a:r>
              <a:rPr lang="en-US" baseline="30000" dirty="0"/>
              <a:t>st</a:t>
            </a:r>
            <a:r>
              <a:rPr lang="en-US" dirty="0"/>
              <a:t>, </a:t>
            </a:r>
            <a:r>
              <a:rPr lang="en-US" dirty="0" err="1"/>
              <a:t>ARPAnet</a:t>
            </a:r>
            <a:r>
              <a:rPr lang="en-US" dirty="0"/>
              <a:t> switches to TCP/IP</a:t>
            </a:r>
          </a:p>
          <a:p>
            <a:r>
              <a:rPr lang="en-US" dirty="0"/>
              <a:t>1984: Nagle predicts congestion collapses</a:t>
            </a:r>
          </a:p>
          <a:p>
            <a:r>
              <a:rPr lang="en-US" dirty="0"/>
              <a:t>1986: Internet begins to suffer </a:t>
            </a:r>
            <a:r>
              <a:rPr lang="en-US" dirty="0">
                <a:solidFill>
                  <a:srgbClr val="FFCC33"/>
                </a:solidFill>
              </a:rPr>
              <a:t>congestion collapses</a:t>
            </a:r>
          </a:p>
          <a:p>
            <a:pPr lvl="1"/>
            <a:r>
              <a:rPr lang="en-US" dirty="0"/>
              <a:t>LBL to Berkeley drops from 32Kbps to 40bps</a:t>
            </a:r>
          </a:p>
          <a:p>
            <a:pPr>
              <a:tabLst>
                <a:tab pos="1600200" algn="l"/>
              </a:tabLst>
            </a:pPr>
            <a:r>
              <a:rPr lang="en-US" dirty="0"/>
              <a:t>1987/8: Van Jacobson fixes TCP, publishes seminal    			paper*: (</a:t>
            </a:r>
            <a:r>
              <a:rPr lang="en-US" dirty="0">
                <a:solidFill>
                  <a:srgbClr val="FFCC33"/>
                </a:solidFill>
              </a:rPr>
              <a:t>TCP Tahoe</a:t>
            </a:r>
            <a:r>
              <a:rPr lang="en-US" dirty="0"/>
              <a:t>)</a:t>
            </a:r>
          </a:p>
          <a:p>
            <a:pPr>
              <a:tabLst>
                <a:tab pos="1549400" algn="l"/>
              </a:tabLst>
            </a:pPr>
            <a:r>
              <a:rPr lang="en-US" dirty="0"/>
              <a:t>1990: Fast transmit and fast recovery added </a:t>
            </a:r>
          </a:p>
          <a:p>
            <a:pPr marL="0" indent="0">
              <a:buNone/>
              <a:tabLst>
                <a:tab pos="1549400" algn="l"/>
              </a:tabLst>
            </a:pPr>
            <a:r>
              <a:rPr lang="en-US" dirty="0"/>
              <a:t>	(</a:t>
            </a:r>
            <a:r>
              <a:rPr lang="en-US" dirty="0">
                <a:solidFill>
                  <a:srgbClr val="FFCC33"/>
                </a:solidFill>
              </a:rPr>
              <a:t>TCP Reno</a:t>
            </a:r>
            <a:r>
              <a:rPr lang="en-US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1400" y="6409796"/>
            <a:ext cx="824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Van Jacobson and Michael </a:t>
            </a:r>
            <a:r>
              <a:rPr lang="en-US" dirty="0" err="1"/>
              <a:t>Karels</a:t>
            </a:r>
            <a:r>
              <a:rPr lang="en-US" dirty="0"/>
              <a:t>. Congestion avoidance and control. SIGCOMM ’88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Congestion Collapse</a:t>
            </a:r>
            <a:br>
              <a:rPr lang="en-US" dirty="0"/>
            </a:br>
            <a:r>
              <a:rPr lang="en-US" sz="2800" dirty="0"/>
              <a:t>Nagle, rfc896, 1984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Mid 1980’s: Problem with the protocol </a:t>
            </a:r>
            <a:r>
              <a:rPr lang="en-US" i="1" dirty="0"/>
              <a:t>implementations</a:t>
            </a:r>
            <a:r>
              <a:rPr lang="en-US" dirty="0"/>
              <a:t>, not the protocol!</a:t>
            </a:r>
          </a:p>
          <a:p>
            <a:r>
              <a:rPr lang="en-US" dirty="0"/>
              <a:t>What was happening?</a:t>
            </a:r>
          </a:p>
          <a:p>
            <a:r>
              <a:rPr lang="en-US" dirty="0">
                <a:sym typeface="Wingdings"/>
              </a:rPr>
              <a:t>If close to capacity, and, e.g., a large flow arrives suddenly…</a:t>
            </a:r>
          </a:p>
          <a:p>
            <a:pPr lvl="1"/>
            <a:r>
              <a:rPr lang="en-US" dirty="0">
                <a:sym typeface="Wingdings"/>
              </a:rPr>
              <a:t>RTT estimates become too short</a:t>
            </a:r>
          </a:p>
          <a:p>
            <a:pPr lvl="1"/>
            <a:r>
              <a:rPr lang="en-US" dirty="0">
                <a:sym typeface="Wingdings"/>
              </a:rPr>
              <a:t>Lots of retransmissions  increase in queue size</a:t>
            </a:r>
          </a:p>
          <a:p>
            <a:pPr lvl="1"/>
            <a:r>
              <a:rPr lang="en-US" dirty="0">
                <a:sym typeface="Wingdings"/>
              </a:rPr>
              <a:t>Eventually many drops happen (full queues)</a:t>
            </a:r>
          </a:p>
          <a:p>
            <a:pPr lvl="1"/>
            <a:r>
              <a:rPr lang="en-US" dirty="0">
                <a:sym typeface="Wingdings"/>
              </a:rPr>
              <a:t>Fraction of useful packets (not copies) decreases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8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F0B32-F81A-2C4D-A504-3346D049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792C1-D3BE-ED44-8E2E-A508EB1A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https://witestlab.poly.edu/respond/sites/genitutorial/files/tcp-aimd.ogv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05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6D60F-0861-A108-7995-69581AF94C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166018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Flow control:  making sure we don’t </a:t>
            </a:r>
            <a:br>
              <a:rPr lang="en-US" sz="3200" dirty="0"/>
            </a:br>
            <a:r>
              <a:rPr lang="en-US" sz="3200" dirty="0"/>
              <a:t>overwhelm the </a:t>
            </a:r>
            <a:r>
              <a:rPr lang="en-US" sz="3200" u="sng" dirty="0"/>
              <a:t>receiver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marL="0" indent="0" algn="ctr">
              <a:buNone/>
            </a:pPr>
            <a:r>
              <a:rPr lang="en-US" sz="3200" dirty="0">
                <a:solidFill>
                  <a:srgbClr val="FFCC33"/>
                </a:solidFill>
              </a:rPr>
              <a:t>Congestion control:  making sure we don’t</a:t>
            </a:r>
            <a:br>
              <a:rPr lang="en-US" sz="3200" dirty="0">
                <a:solidFill>
                  <a:srgbClr val="FFCC33"/>
                </a:solidFill>
              </a:rPr>
            </a:br>
            <a:r>
              <a:rPr lang="en-US" sz="3200" dirty="0">
                <a:solidFill>
                  <a:srgbClr val="FFCC33"/>
                </a:solidFill>
              </a:rPr>
              <a:t> overwhelm the </a:t>
            </a:r>
            <a:r>
              <a:rPr lang="en-US" sz="3200" u="sng" dirty="0">
                <a:solidFill>
                  <a:srgbClr val="FFCC33"/>
                </a:solidFill>
              </a:rPr>
              <a:t>network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91669-B233-CCBD-84AB-6A79467B9608}"/>
              </a:ext>
            </a:extLst>
          </p:cNvPr>
          <p:cNvSpPr txBox="1"/>
          <p:nvPr/>
        </p:nvSpPr>
        <p:spPr>
          <a:xfrm>
            <a:off x="204716" y="177421"/>
            <a:ext cx="321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In any modern TCP….</a:t>
            </a:r>
          </a:p>
        </p:txBody>
      </p:sp>
    </p:spTree>
    <p:extLst>
      <p:ext uri="{BB962C8B-B14F-4D97-AF65-F5344CB8AC3E}">
        <p14:creationId xmlns:p14="http://schemas.microsoft.com/office/powerpoint/2010/main" val="832687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Congestion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C33"/>
                </a:solidFill>
              </a:rPr>
              <a:t>3 Key Challenges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Determining the available capacity in the first place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Adjusting to changes in the available capacity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Sharing capacity between flows</a:t>
            </a:r>
          </a:p>
          <a:p>
            <a:endParaRPr lang="en-US" dirty="0"/>
          </a:p>
          <a:p>
            <a:r>
              <a:rPr lang="en-US" dirty="0"/>
              <a:t>Idea</a:t>
            </a:r>
          </a:p>
          <a:p>
            <a:pPr lvl="1"/>
            <a:r>
              <a:rPr lang="en-US" dirty="0"/>
              <a:t>Each source determines network capacity for itself</a:t>
            </a:r>
          </a:p>
          <a:p>
            <a:pPr lvl="1"/>
            <a:r>
              <a:rPr lang="en-US" dirty="0"/>
              <a:t>Rate is determined by window size</a:t>
            </a:r>
          </a:p>
          <a:p>
            <a:pPr lvl="1"/>
            <a:r>
              <a:rPr lang="en-US" dirty="0"/>
              <a:t>Uses implicit feedback (drops, delay)</a:t>
            </a:r>
          </a:p>
          <a:p>
            <a:pPr lvl="1"/>
            <a:r>
              <a:rPr lang="en-US" dirty="0" err="1"/>
              <a:t>ACKs</a:t>
            </a:r>
            <a:r>
              <a:rPr lang="en-US" dirty="0"/>
              <a:t> pace transmission (self-clocking)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B4D1-169A-0348-A6D8-1B660310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control has a long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EBA7D-1052-3642-AF21-09CC1C092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research area for ~40 years</a:t>
            </a:r>
          </a:p>
          <a:p>
            <a:endParaRPr lang="en-US" dirty="0"/>
          </a:p>
          <a:p>
            <a:r>
              <a:rPr lang="en-US" dirty="0"/>
              <a:t>I am </a:t>
            </a:r>
            <a:r>
              <a:rPr lang="en-US" u="sng" dirty="0"/>
              <a:t>nowhere close</a:t>
            </a:r>
            <a:r>
              <a:rPr lang="en-US" dirty="0"/>
              <a:t> to being an expert</a:t>
            </a:r>
          </a:p>
          <a:p>
            <a:endParaRPr lang="en-US" dirty="0"/>
          </a:p>
          <a:p>
            <a:r>
              <a:rPr lang="en-US" dirty="0"/>
              <a:t>My hope is to get you to understand the problems involved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3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C4918-142E-EC05-0C9B-00CEE1AF5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27" y="813123"/>
            <a:ext cx="10608146" cy="48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22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3EB338-AE0C-2C22-0D40-F48EFBF24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7" y="1261258"/>
            <a:ext cx="10770065" cy="456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32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6045-F5DB-0346-9124-53054614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4DF6C-21BB-9446-B4F4-4CF09EF1A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TCP 1 milestone meetings this week =&gt; signups soon</a:t>
            </a:r>
          </a:p>
          <a:p>
            <a:r>
              <a:rPr lang="en-US" dirty="0"/>
              <a:t>HW3 (short!):  out today, due next Wed</a:t>
            </a:r>
          </a:p>
          <a:p>
            <a:endParaRPr lang="en-US" dirty="0"/>
          </a:p>
          <a:p>
            <a:r>
              <a:rPr lang="en-US" dirty="0">
                <a:solidFill>
                  <a:srgbClr val="FFCC33"/>
                </a:solidFill>
              </a:rPr>
              <a:t>TCP </a:t>
            </a:r>
            <a:r>
              <a:rPr lang="en-US" dirty="0" err="1">
                <a:solidFill>
                  <a:srgbClr val="FFCC33"/>
                </a:solidFill>
              </a:rPr>
              <a:t>Gearup</a:t>
            </a:r>
            <a:r>
              <a:rPr lang="en-US" dirty="0">
                <a:solidFill>
                  <a:srgbClr val="FFCC33"/>
                </a:solidFill>
              </a:rPr>
              <a:t> II</a:t>
            </a:r>
            <a:r>
              <a:rPr lang="en-US" dirty="0"/>
              <a:t>:  Thursday (11/2) 6-8pm, CIT368</a:t>
            </a:r>
          </a:p>
          <a:p>
            <a:pPr lvl="1"/>
            <a:r>
              <a:rPr lang="en-US" dirty="0"/>
              <a:t>Sliding window, how to test/debug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29B32A4-5923-D73C-056E-D81A4A0FFCCD}"/>
              </a:ext>
            </a:extLst>
          </p:cNvPr>
          <p:cNvSpPr/>
          <p:nvPr/>
        </p:nvSpPr>
        <p:spPr>
          <a:xfrm>
            <a:off x="538508" y="5157734"/>
            <a:ext cx="11096785" cy="960481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Grading is in progress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… we are prioritizing your milestone meetings so you get real-time feedback</a:t>
            </a:r>
          </a:p>
        </p:txBody>
      </p:sp>
    </p:spTree>
    <p:extLst>
      <p:ext uri="{BB962C8B-B14F-4D97-AF65-F5344CB8AC3E}">
        <p14:creationId xmlns:p14="http://schemas.microsoft.com/office/powerpoint/2010/main" val="10840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218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140" y="987266"/>
            <a:ext cx="8681719" cy="4883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5A462-1F84-587C-5CDB-D3D5715CD09E}"/>
              </a:ext>
            </a:extLst>
          </p:cNvPr>
          <p:cNvSpPr txBox="1"/>
          <p:nvPr/>
        </p:nvSpPr>
        <p:spPr>
          <a:xfrm>
            <a:off x="109728" y="109728"/>
            <a:ext cx="4472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Thinking about congestion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ED556-2F8E-E20F-AD19-F88B9AACFC51}"/>
              </a:ext>
            </a:extLst>
          </p:cNvPr>
          <p:cNvSpPr txBox="1"/>
          <p:nvPr/>
        </p:nvSpPr>
        <p:spPr>
          <a:xfrm>
            <a:off x="402336" y="6327648"/>
            <a:ext cx="283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24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36" y="489180"/>
            <a:ext cx="6508327" cy="3660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40C6A-44F4-47C3-E4C7-5962ED71C009}"/>
              </a:ext>
            </a:extLst>
          </p:cNvPr>
          <p:cNvSpPr txBox="1"/>
          <p:nvPr/>
        </p:nvSpPr>
        <p:spPr>
          <a:xfrm>
            <a:off x="1173749" y="4150114"/>
            <a:ext cx="98444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Bandwidth-delay product (BDP)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:  maximum amount of data that can be in-transit on a network link at any given time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(Link capacity (bits/sec))  *  (RTT (sec))</a:t>
            </a: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                      = (bytes)</a:t>
            </a: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0858701-7E57-7A2A-643A-D82E280C7FE8}"/>
              </a:ext>
            </a:extLst>
          </p:cNvPr>
          <p:cNvSpPr/>
          <p:nvPr/>
        </p:nvSpPr>
        <p:spPr>
          <a:xfrm rot="6450449">
            <a:off x="3635734" y="306512"/>
            <a:ext cx="484123" cy="149849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54758-6361-8000-BA3D-CC34E6D5A194}"/>
              </a:ext>
            </a:extLst>
          </p:cNvPr>
          <p:cNvSpPr txBox="1"/>
          <p:nvPr/>
        </p:nvSpPr>
        <p:spPr>
          <a:xfrm>
            <a:off x="9350163" y="3842337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49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07" y="153341"/>
            <a:ext cx="6312179" cy="3550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40C6A-44F4-47C3-E4C7-5962ED71C009}"/>
              </a:ext>
            </a:extLst>
          </p:cNvPr>
          <p:cNvSpPr txBox="1"/>
          <p:nvPr/>
        </p:nvSpPr>
        <p:spPr>
          <a:xfrm>
            <a:off x="1173746" y="3907143"/>
            <a:ext cx="98444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Bandwidth-delay product (BDP)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:  maximum amount of data that can be in-transit on a network link at any given time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(Link capacity (bits/sec))  *  (RTT (sec))</a:t>
            </a: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                      = (bytes)</a:t>
            </a:r>
          </a:p>
          <a:p>
            <a:pPr lvl="6"/>
            <a:r>
              <a:rPr lang="en-US" sz="2000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Eg.</a:t>
            </a:r>
            <a:r>
              <a:rPr lang="en-US" sz="20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 1Gbps link * 1ms RTT = 125KiB BDP</a:t>
            </a: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0858701-7E57-7A2A-643A-D82E280C7FE8}"/>
              </a:ext>
            </a:extLst>
          </p:cNvPr>
          <p:cNvSpPr/>
          <p:nvPr/>
        </p:nvSpPr>
        <p:spPr>
          <a:xfrm rot="6450449">
            <a:off x="3485204" y="103311"/>
            <a:ext cx="484123" cy="149849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54758-6361-8000-BA3D-CC34E6D5A194}"/>
              </a:ext>
            </a:extLst>
          </p:cNvPr>
          <p:cNvSpPr txBox="1"/>
          <p:nvPr/>
        </p:nvSpPr>
        <p:spPr>
          <a:xfrm>
            <a:off x="9252086" y="3505200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02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07" y="153341"/>
            <a:ext cx="6312179" cy="3550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40C6A-44F4-47C3-E4C7-5962ED71C009}"/>
              </a:ext>
            </a:extLst>
          </p:cNvPr>
          <p:cNvSpPr txBox="1"/>
          <p:nvPr/>
        </p:nvSpPr>
        <p:spPr>
          <a:xfrm>
            <a:off x="1173746" y="3907143"/>
            <a:ext cx="98444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Bandwidth-delay product (BDP)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:  maximum amount of data that can be in-transit on a network link at any given time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(Link capacity (bits/sec))  *  (RTT (sec))</a:t>
            </a: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                      = (bytes)</a:t>
            </a:r>
          </a:p>
          <a:p>
            <a:pPr lvl="6"/>
            <a:r>
              <a:rPr lang="en-US" sz="2000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Eg.</a:t>
            </a:r>
            <a:r>
              <a:rPr lang="en-US" sz="20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 1Gbps link * 1ms RTT = 125KiB BDP</a:t>
            </a: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0858701-7E57-7A2A-643A-D82E280C7FE8}"/>
              </a:ext>
            </a:extLst>
          </p:cNvPr>
          <p:cNvSpPr/>
          <p:nvPr/>
        </p:nvSpPr>
        <p:spPr>
          <a:xfrm rot="6450449">
            <a:off x="3485204" y="103311"/>
            <a:ext cx="484123" cy="149849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54758-6361-8000-BA3D-CC34E6D5A194}"/>
              </a:ext>
            </a:extLst>
          </p:cNvPr>
          <p:cNvSpPr txBox="1"/>
          <p:nvPr/>
        </p:nvSpPr>
        <p:spPr>
          <a:xfrm>
            <a:off x="9252086" y="3505200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8358E5C-A6CC-3C74-AF47-3BEBB313D2A8}"/>
              </a:ext>
            </a:extLst>
          </p:cNvPr>
          <p:cNvSpPr/>
          <p:nvPr/>
        </p:nvSpPr>
        <p:spPr>
          <a:xfrm>
            <a:off x="977783" y="6027182"/>
            <a:ext cx="10236423" cy="55020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After exceeding BDP, network is queueing packets.  After queues are full, packets getting dropped due to congestion.</a:t>
            </a:r>
          </a:p>
        </p:txBody>
      </p:sp>
    </p:spTree>
    <p:extLst>
      <p:ext uri="{BB962C8B-B14F-4D97-AF65-F5344CB8AC3E}">
        <p14:creationId xmlns:p14="http://schemas.microsoft.com/office/powerpoint/2010/main" val="29692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07" y="153341"/>
            <a:ext cx="6312179" cy="3550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40C6A-44F4-47C3-E4C7-5962ED71C009}"/>
              </a:ext>
            </a:extLst>
          </p:cNvPr>
          <p:cNvSpPr txBox="1"/>
          <p:nvPr/>
        </p:nvSpPr>
        <p:spPr>
          <a:xfrm>
            <a:off x="1173746" y="3907143"/>
            <a:ext cx="98444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venir Book" charset="0"/>
                <a:ea typeface="Avenir Book" charset="0"/>
                <a:cs typeface="Avenir Book" charset="0"/>
              </a:rPr>
              <a:t>Bandwidth-delay product (BDP)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:  maximum amount of data that can be in-transit on a network link at any given time</a:t>
            </a:r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(Link capacity (bits/sec))  *  (RTT (sec))</a:t>
            </a:r>
          </a:p>
          <a:p>
            <a:pPr lvl="6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                       = (bytes)</a:t>
            </a:r>
          </a:p>
          <a:p>
            <a:pPr lvl="6"/>
            <a:r>
              <a:rPr lang="en-US" sz="2000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Eg.</a:t>
            </a:r>
            <a:r>
              <a:rPr lang="en-US" sz="2000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 1Gbps link * 1ms RTT = 125KiB BDP</a:t>
            </a: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40858701-7E57-7A2A-643A-D82E280C7FE8}"/>
              </a:ext>
            </a:extLst>
          </p:cNvPr>
          <p:cNvSpPr/>
          <p:nvPr/>
        </p:nvSpPr>
        <p:spPr>
          <a:xfrm rot="6450449">
            <a:off x="3485204" y="103311"/>
            <a:ext cx="484123" cy="149849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54758-6361-8000-BA3D-CC34E6D5A194}"/>
              </a:ext>
            </a:extLst>
          </p:cNvPr>
          <p:cNvSpPr txBox="1"/>
          <p:nvPr/>
        </p:nvSpPr>
        <p:spPr>
          <a:xfrm>
            <a:off x="9252086" y="3505200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8358E5C-A6CC-3C74-AF47-3BEBB313D2A8}"/>
              </a:ext>
            </a:extLst>
          </p:cNvPr>
          <p:cNvSpPr/>
          <p:nvPr/>
        </p:nvSpPr>
        <p:spPr>
          <a:xfrm>
            <a:off x="977783" y="6027182"/>
            <a:ext cx="10236423" cy="55020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After exceeding BDP, network is queueing packets.  After queues are full, packets getting dropped due to congestion.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9868CE-C852-0496-FD59-6299C378212D}"/>
              </a:ext>
            </a:extLst>
          </p:cNvPr>
          <p:cNvSpPr/>
          <p:nvPr/>
        </p:nvSpPr>
        <p:spPr>
          <a:xfrm>
            <a:off x="7218687" y="1033052"/>
            <a:ext cx="4849525" cy="689319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latin typeface="Avenir Book" panose="02000503020000020003" pitchFamily="2" charset="0"/>
              </a:rPr>
              <a:t>Congestion control algorithms operate somewhere in this region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677689A9-8DC6-8812-7375-A30A2FD7BB6F}"/>
              </a:ext>
            </a:extLst>
          </p:cNvPr>
          <p:cNvSpPr/>
          <p:nvPr/>
        </p:nvSpPr>
        <p:spPr>
          <a:xfrm rot="5400000">
            <a:off x="6269618" y="-1171089"/>
            <a:ext cx="341784" cy="347658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A52D-0E19-7D1A-BBE6-715D0C8D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hard?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F8B6E-04F4-9084-F9E6-77D8D0EBC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Sender </a:t>
            </a:r>
            <a:r>
              <a:rPr lang="en-US" sz="2400" u="sng" dirty="0"/>
              <a:t>doesn’t know</a:t>
            </a:r>
            <a:r>
              <a:rPr lang="en-US" sz="2400" dirty="0"/>
              <a:t> the network capacity</a:t>
            </a:r>
          </a:p>
          <a:p>
            <a:pPr lvl="1"/>
            <a:r>
              <a:rPr lang="en-US" sz="2000" dirty="0"/>
              <a:t>The network can’t (generally) tell us this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/>
              <a:t>… and </a:t>
            </a:r>
            <a:r>
              <a:rPr lang="en-US" sz="2400" u="sng" dirty="0"/>
              <a:t>the network may change</a:t>
            </a:r>
          </a:p>
          <a:p>
            <a:r>
              <a:rPr lang="en-US" sz="2400" dirty="0"/>
              <a:t>New connections start up</a:t>
            </a:r>
          </a:p>
          <a:p>
            <a:r>
              <a:rPr lang="en-US" sz="2400" dirty="0"/>
              <a:t>Connections end</a:t>
            </a:r>
          </a:p>
          <a:p>
            <a:r>
              <a:rPr lang="en-US" sz="2400" dirty="0"/>
              <a:t>Link characteristics may change...</a:t>
            </a:r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990730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A52D-0E19-7D1A-BBE6-715D0C8D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hard?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F8B6E-04F4-9084-F9E6-77D8D0EBC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Sender </a:t>
            </a:r>
            <a:r>
              <a:rPr lang="en-US" sz="2400" u="sng" dirty="0"/>
              <a:t>doesn’t know</a:t>
            </a:r>
            <a:r>
              <a:rPr lang="en-US" sz="2400" dirty="0"/>
              <a:t> the network capacity</a:t>
            </a:r>
          </a:p>
          <a:p>
            <a:pPr lvl="1"/>
            <a:r>
              <a:rPr lang="en-US" sz="2000" dirty="0"/>
              <a:t>The network can’t (generally) tell us this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/>
              <a:t>… and </a:t>
            </a:r>
            <a:r>
              <a:rPr lang="en-US" sz="2400" u="sng" dirty="0"/>
              <a:t>the network may change</a:t>
            </a:r>
          </a:p>
          <a:p>
            <a:r>
              <a:rPr lang="en-US" sz="2400" dirty="0"/>
              <a:t>New connections start up</a:t>
            </a:r>
          </a:p>
          <a:p>
            <a:r>
              <a:rPr lang="en-US" sz="2400" dirty="0"/>
              <a:t>Connections end</a:t>
            </a:r>
          </a:p>
          <a:p>
            <a:r>
              <a:rPr lang="en-US" sz="2400" dirty="0"/>
              <a:t>Link characteristics may change...</a:t>
            </a:r>
          </a:p>
          <a:p>
            <a:endParaRPr lang="en-US" u="sng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D98C7C-E314-08F0-B525-06AD43D694D2}"/>
              </a:ext>
            </a:extLst>
          </p:cNvPr>
          <p:cNvSpPr/>
          <p:nvPr/>
        </p:nvSpPr>
        <p:spPr>
          <a:xfrm>
            <a:off x="2190694" y="5470532"/>
            <a:ext cx="7810612" cy="65563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Need to </a:t>
            </a:r>
            <a:r>
              <a:rPr lang="en-US" sz="20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measure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or </a:t>
            </a:r>
            <a:r>
              <a:rPr lang="en-US" sz="20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model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what is going on in the network as we are sending, adapt accordingly</a:t>
            </a:r>
          </a:p>
        </p:txBody>
      </p:sp>
    </p:spTree>
    <p:extLst>
      <p:ext uri="{BB962C8B-B14F-4D97-AF65-F5344CB8AC3E}">
        <p14:creationId xmlns:p14="http://schemas.microsoft.com/office/powerpoint/2010/main" val="152355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03E3BB-3F62-940B-960C-41630FE1E1FE}"/>
              </a:ext>
            </a:extLst>
          </p:cNvPr>
          <p:cNvSpPr/>
          <p:nvPr/>
        </p:nvSpPr>
        <p:spPr>
          <a:xfrm>
            <a:off x="4064000" y="1760288"/>
            <a:ext cx="3987800" cy="1295400"/>
          </a:xfrm>
          <a:prstGeom prst="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Congestion Control (CC)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algorithm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0872A-4A4A-9D48-1577-37E8240C930C}"/>
              </a:ext>
            </a:extLst>
          </p:cNvPr>
          <p:cNvSpPr txBox="1"/>
          <p:nvPr/>
        </p:nvSpPr>
        <p:spPr>
          <a:xfrm>
            <a:off x="119920" y="13817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The basic principle</a:t>
            </a:r>
          </a:p>
        </p:txBody>
      </p:sp>
    </p:spTree>
    <p:extLst>
      <p:ext uri="{BB962C8B-B14F-4D97-AF65-F5344CB8AC3E}">
        <p14:creationId xmlns:p14="http://schemas.microsoft.com/office/powerpoint/2010/main" val="2759003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03E3BB-3F62-940B-960C-41630FE1E1FE}"/>
              </a:ext>
            </a:extLst>
          </p:cNvPr>
          <p:cNvSpPr/>
          <p:nvPr/>
        </p:nvSpPr>
        <p:spPr>
          <a:xfrm>
            <a:off x="4064000" y="1760288"/>
            <a:ext cx="3987800" cy="1295400"/>
          </a:xfrm>
          <a:prstGeom prst="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Congestion Control (CC)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algorithm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7BA4FC-C69C-D2B7-BFF4-126B9A7B2CEB}"/>
              </a:ext>
            </a:extLst>
          </p:cNvPr>
          <p:cNvCxnSpPr>
            <a:cxnSpLocks/>
          </p:cNvCxnSpPr>
          <p:nvPr/>
        </p:nvCxnSpPr>
        <p:spPr>
          <a:xfrm>
            <a:off x="6096000" y="1145691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2D286-51AA-82E7-B362-12B94E71F2BE}"/>
              </a:ext>
            </a:extLst>
          </p:cNvPr>
          <p:cNvSpPr txBox="1"/>
          <p:nvPr/>
        </p:nvSpPr>
        <p:spPr>
          <a:xfrm>
            <a:off x="4048490" y="532703"/>
            <a:ext cx="409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Signals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from the network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(ACKs, other TCP packet info, more...)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EF6670-DD43-8ECB-3BA8-D483E30097FF}"/>
              </a:ext>
            </a:extLst>
          </p:cNvPr>
          <p:cNvCxnSpPr>
            <a:cxnSpLocks/>
          </p:cNvCxnSpPr>
          <p:nvPr/>
        </p:nvCxnSpPr>
        <p:spPr>
          <a:xfrm>
            <a:off x="6057900" y="3055688"/>
            <a:ext cx="0" cy="616903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E2B66D-1157-D7B1-B031-1044A13986AE}"/>
              </a:ext>
            </a:extLst>
          </p:cNvPr>
          <p:cNvSpPr txBox="1"/>
          <p:nvPr/>
        </p:nvSpPr>
        <p:spPr>
          <a:xfrm>
            <a:off x="4542209" y="367325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Congestion window:  </a:t>
            </a:r>
            <a:r>
              <a:rPr lang="en-US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endParaRPr lang="en-US" dirty="0">
              <a:solidFill>
                <a:srgbClr val="FFCC33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0872A-4A4A-9D48-1577-37E8240C930C}"/>
              </a:ext>
            </a:extLst>
          </p:cNvPr>
          <p:cNvSpPr txBox="1"/>
          <p:nvPr/>
        </p:nvSpPr>
        <p:spPr>
          <a:xfrm>
            <a:off x="119920" y="13817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The basic principle</a:t>
            </a:r>
          </a:p>
        </p:txBody>
      </p:sp>
    </p:spTree>
    <p:extLst>
      <p:ext uri="{BB962C8B-B14F-4D97-AF65-F5344CB8AC3E}">
        <p14:creationId xmlns:p14="http://schemas.microsoft.com/office/powerpoint/2010/main" val="2251006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428E-88B8-E7B3-10AE-38F429C9A0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Warmup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1AA9D-BFE9-BAE7-F592-64E5051C544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4717" y="1166018"/>
            <a:ext cx="10972800" cy="4525963"/>
          </a:xfrm>
        </p:spPr>
        <p:txBody>
          <a:bodyPr/>
          <a:lstStyle/>
          <a:p>
            <a:r>
              <a:rPr lang="en-US" dirty="0"/>
              <a:t>A wants to send “</a:t>
            </a:r>
            <a:r>
              <a:rPr lang="en-US" dirty="0" err="1"/>
              <a:t>abcdef</a:t>
            </a:r>
            <a:r>
              <a:rPr lang="en-US" dirty="0"/>
              <a:t>”</a:t>
            </a:r>
          </a:p>
          <a:p>
            <a:r>
              <a:rPr lang="en-US" dirty="0"/>
              <a:t>Max segment size (MSS) = 1</a:t>
            </a:r>
          </a:p>
          <a:p>
            <a:r>
              <a:rPr lang="en-US" dirty="0"/>
              <a:t>Receiver’s window = 4</a:t>
            </a:r>
          </a:p>
          <a:p>
            <a:pPr marL="0" indent="0">
              <a:buNone/>
            </a:pPr>
            <a:r>
              <a:rPr lang="en-US" u="sng" dirty="0"/>
              <a:t>How many packets are sent </a:t>
            </a:r>
          </a:p>
          <a:p>
            <a:pPr marL="0" indent="0">
              <a:buNone/>
            </a:pPr>
            <a:r>
              <a:rPr lang="en-US" u="sng" dirty="0"/>
              <a:t>before the first ACK?</a:t>
            </a:r>
          </a:p>
        </p:txBody>
      </p:sp>
    </p:spTree>
    <p:extLst>
      <p:ext uri="{BB962C8B-B14F-4D97-AF65-F5344CB8AC3E}">
        <p14:creationId xmlns:p14="http://schemas.microsoft.com/office/powerpoint/2010/main" val="832030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03E3BB-3F62-940B-960C-41630FE1E1FE}"/>
              </a:ext>
            </a:extLst>
          </p:cNvPr>
          <p:cNvSpPr/>
          <p:nvPr/>
        </p:nvSpPr>
        <p:spPr>
          <a:xfrm>
            <a:off x="4064000" y="1760288"/>
            <a:ext cx="3987800" cy="1295400"/>
          </a:xfrm>
          <a:prstGeom prst="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Congestion Control (CC)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algorithm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7BA4FC-C69C-D2B7-BFF4-126B9A7B2CEB}"/>
              </a:ext>
            </a:extLst>
          </p:cNvPr>
          <p:cNvCxnSpPr>
            <a:cxnSpLocks/>
          </p:cNvCxnSpPr>
          <p:nvPr/>
        </p:nvCxnSpPr>
        <p:spPr>
          <a:xfrm>
            <a:off x="6096000" y="1145691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2D286-51AA-82E7-B362-12B94E71F2BE}"/>
              </a:ext>
            </a:extLst>
          </p:cNvPr>
          <p:cNvSpPr txBox="1"/>
          <p:nvPr/>
        </p:nvSpPr>
        <p:spPr>
          <a:xfrm>
            <a:off x="4048490" y="532703"/>
            <a:ext cx="409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Signals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from the network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(ACKs, other TCP packet info, more...)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EF6670-DD43-8ECB-3BA8-D483E30097FF}"/>
              </a:ext>
            </a:extLst>
          </p:cNvPr>
          <p:cNvCxnSpPr>
            <a:cxnSpLocks/>
          </p:cNvCxnSpPr>
          <p:nvPr/>
        </p:nvCxnSpPr>
        <p:spPr>
          <a:xfrm>
            <a:off x="6057900" y="3055688"/>
            <a:ext cx="0" cy="616903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E2B66D-1157-D7B1-B031-1044A13986AE}"/>
              </a:ext>
            </a:extLst>
          </p:cNvPr>
          <p:cNvSpPr txBox="1"/>
          <p:nvPr/>
        </p:nvSpPr>
        <p:spPr>
          <a:xfrm>
            <a:off x="4542209" y="367325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Congestion window:  </a:t>
            </a:r>
            <a:r>
              <a:rPr lang="en-US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endParaRPr lang="en-US" dirty="0">
              <a:solidFill>
                <a:srgbClr val="FFCC33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9B31E5-4EC2-3EE5-20BF-03C4F80F1C82}"/>
              </a:ext>
            </a:extLst>
          </p:cNvPr>
          <p:cNvSpPr/>
          <p:nvPr/>
        </p:nvSpPr>
        <p:spPr>
          <a:xfrm>
            <a:off x="2152594" y="4698698"/>
            <a:ext cx="7810612" cy="655634"/>
          </a:xfrm>
          <a:prstGeom prst="round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Sender can send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:  min(advertised window, </a:t>
            </a:r>
            <a:r>
              <a:rPr lang="en-US" sz="2000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algn="r"/>
            <a:r>
              <a:rPr lang="en-US" sz="16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(Advertised window:  flow control window from receiver)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6F3CC6-2B99-D4B2-29F7-7313C26DBDCC}"/>
              </a:ext>
            </a:extLst>
          </p:cNvPr>
          <p:cNvCxnSpPr>
            <a:cxnSpLocks/>
          </p:cNvCxnSpPr>
          <p:nvPr/>
        </p:nvCxnSpPr>
        <p:spPr>
          <a:xfrm>
            <a:off x="6057900" y="4042586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860872A-4A4A-9D48-1577-37E8240C930C}"/>
              </a:ext>
            </a:extLst>
          </p:cNvPr>
          <p:cNvSpPr txBox="1"/>
          <p:nvPr/>
        </p:nvSpPr>
        <p:spPr>
          <a:xfrm>
            <a:off x="119920" y="13817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The basic principle</a:t>
            </a:r>
          </a:p>
        </p:txBody>
      </p:sp>
    </p:spTree>
    <p:extLst>
      <p:ext uri="{BB962C8B-B14F-4D97-AF65-F5344CB8AC3E}">
        <p14:creationId xmlns:p14="http://schemas.microsoft.com/office/powerpoint/2010/main" val="257365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03E3BB-3F62-940B-960C-41630FE1E1FE}"/>
              </a:ext>
            </a:extLst>
          </p:cNvPr>
          <p:cNvSpPr/>
          <p:nvPr/>
        </p:nvSpPr>
        <p:spPr>
          <a:xfrm>
            <a:off x="4064000" y="1760288"/>
            <a:ext cx="3987800" cy="1295400"/>
          </a:xfrm>
          <a:prstGeom prst="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Congestion Control (CC)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venir Book" charset="0"/>
              </a:rPr>
              <a:t>algorithm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7BA4FC-C69C-D2B7-BFF4-126B9A7B2CEB}"/>
              </a:ext>
            </a:extLst>
          </p:cNvPr>
          <p:cNvCxnSpPr>
            <a:cxnSpLocks/>
          </p:cNvCxnSpPr>
          <p:nvPr/>
        </p:nvCxnSpPr>
        <p:spPr>
          <a:xfrm>
            <a:off x="6096000" y="1145691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62D286-51AA-82E7-B362-12B94E71F2BE}"/>
              </a:ext>
            </a:extLst>
          </p:cNvPr>
          <p:cNvSpPr txBox="1"/>
          <p:nvPr/>
        </p:nvSpPr>
        <p:spPr>
          <a:xfrm>
            <a:off x="4048490" y="532703"/>
            <a:ext cx="4095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Signals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u="sng" dirty="0">
                <a:latin typeface="Avenir Book" charset="0"/>
                <a:ea typeface="Avenir Book" charset="0"/>
                <a:cs typeface="Avenir Book" charset="0"/>
              </a:rPr>
              <a:t>from the network</a:t>
            </a:r>
          </a:p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(ACKs, other TCP packet info, more...)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EF6670-DD43-8ECB-3BA8-D483E30097FF}"/>
              </a:ext>
            </a:extLst>
          </p:cNvPr>
          <p:cNvCxnSpPr>
            <a:cxnSpLocks/>
          </p:cNvCxnSpPr>
          <p:nvPr/>
        </p:nvCxnSpPr>
        <p:spPr>
          <a:xfrm>
            <a:off x="6057900" y="3055688"/>
            <a:ext cx="0" cy="616903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E2B66D-1157-D7B1-B031-1044A13986AE}"/>
              </a:ext>
            </a:extLst>
          </p:cNvPr>
          <p:cNvSpPr txBox="1"/>
          <p:nvPr/>
        </p:nvSpPr>
        <p:spPr>
          <a:xfrm>
            <a:off x="4542209" y="367325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Congestion window:  </a:t>
            </a:r>
            <a:r>
              <a:rPr lang="en-US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endParaRPr lang="en-US" dirty="0">
              <a:solidFill>
                <a:srgbClr val="FFCC33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9B31E5-4EC2-3EE5-20BF-03C4F80F1C82}"/>
              </a:ext>
            </a:extLst>
          </p:cNvPr>
          <p:cNvSpPr/>
          <p:nvPr/>
        </p:nvSpPr>
        <p:spPr>
          <a:xfrm>
            <a:off x="2152594" y="4698698"/>
            <a:ext cx="7810612" cy="655634"/>
          </a:xfrm>
          <a:prstGeom prst="roundRect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u="sng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Sender can send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:  min(advertised window, </a:t>
            </a:r>
            <a:r>
              <a:rPr lang="en-US" sz="2000" dirty="0" err="1">
                <a:solidFill>
                  <a:srgbClr val="FFCC33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algn="r"/>
            <a:r>
              <a:rPr lang="en-US" sz="16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(Advertised window:  flow control window from receiver)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6F3CC6-2B99-D4B2-29F7-7313C26DBDCC}"/>
              </a:ext>
            </a:extLst>
          </p:cNvPr>
          <p:cNvCxnSpPr>
            <a:cxnSpLocks/>
          </p:cNvCxnSpPr>
          <p:nvPr/>
        </p:nvCxnSpPr>
        <p:spPr>
          <a:xfrm>
            <a:off x="6057900" y="4042586"/>
            <a:ext cx="0" cy="614597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860872A-4A4A-9D48-1577-37E8240C930C}"/>
              </a:ext>
            </a:extLst>
          </p:cNvPr>
          <p:cNvSpPr txBox="1"/>
          <p:nvPr/>
        </p:nvSpPr>
        <p:spPr>
          <a:xfrm>
            <a:off x="119920" y="138174"/>
            <a:ext cx="3199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The basic principle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0035BFF-B662-FB23-9E14-7A067A049629}"/>
              </a:ext>
            </a:extLst>
          </p:cNvPr>
          <p:cNvSpPr/>
          <p:nvPr/>
        </p:nvSpPr>
        <p:spPr>
          <a:xfrm>
            <a:off x="2123848" y="5685596"/>
            <a:ext cx="7810612" cy="65563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Different CC algorithms use different signals, different techniques for adapting </a:t>
            </a:r>
            <a:r>
              <a:rPr lang="en-US" dirty="0" err="1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cwnd</a:t>
            </a:r>
            <a:r>
              <a:rPr lang="en-US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but most fit this format</a:t>
            </a:r>
          </a:p>
        </p:txBody>
      </p:sp>
    </p:spTree>
    <p:extLst>
      <p:ext uri="{BB962C8B-B14F-4D97-AF65-F5344CB8AC3E}">
        <p14:creationId xmlns:p14="http://schemas.microsoft.com/office/powerpoint/2010/main" val="358651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2FC4E-3CB4-4199-541D-BC91566E4D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9764" y="460947"/>
            <a:ext cx="10972800" cy="48605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u="sng" dirty="0"/>
              <a:t>Lots of CC variants designed with different strategies and goals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u="sng" dirty="0"/>
              <a:t>Network Signals</a:t>
            </a:r>
          </a:p>
          <a:p>
            <a:r>
              <a:rPr lang="en-US" sz="2400" dirty="0"/>
              <a:t>Packet loss (“loss-based”)</a:t>
            </a:r>
          </a:p>
          <a:p>
            <a:r>
              <a:rPr lang="en-US" sz="2400" dirty="0"/>
              <a:t>Delay/RTT (“delay-based”)</a:t>
            </a:r>
          </a:p>
          <a:p>
            <a:r>
              <a:rPr lang="en-US" sz="2400" dirty="0"/>
              <a:t>”Marks” added on packets </a:t>
            </a:r>
            <a:r>
              <a:rPr lang="en-US" sz="2400" u="sng" dirty="0"/>
              <a:t>by routers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Goals</a:t>
            </a:r>
          </a:p>
          <a:p>
            <a:r>
              <a:rPr lang="en-US" dirty="0"/>
              <a:t>Maximize throughput</a:t>
            </a:r>
          </a:p>
          <a:p>
            <a:r>
              <a:rPr lang="en-US" dirty="0"/>
              <a:t>Recover from packet loss or high RTT</a:t>
            </a:r>
          </a:p>
          <a:p>
            <a:r>
              <a:rPr lang="en-US" dirty="0"/>
              <a:t>Short-long “flows”</a:t>
            </a:r>
          </a:p>
          <a:p>
            <a:r>
              <a:rPr lang="en-US" dirty="0"/>
              <a:t>Datacenter-specific (low-latency)</a:t>
            </a:r>
          </a:p>
          <a:p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7B9AFD-9162-E553-45BF-988693EA67CF}"/>
              </a:ext>
            </a:extLst>
          </p:cNvPr>
          <p:cNvSpPr/>
          <p:nvPr/>
        </p:nvSpPr>
        <p:spPr>
          <a:xfrm>
            <a:off x="2152594" y="5865478"/>
            <a:ext cx="7810612" cy="65563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Symbol" pitchFamily="2" charset="2"/>
              <a:buChar char="Þ"/>
            </a:pPr>
            <a:r>
              <a:rPr lang="en-US" sz="20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This is a big research area!</a:t>
            </a:r>
          </a:p>
        </p:txBody>
      </p:sp>
    </p:spTree>
    <p:extLst>
      <p:ext uri="{BB962C8B-B14F-4D97-AF65-F5344CB8AC3E}">
        <p14:creationId xmlns:p14="http://schemas.microsoft.com/office/powerpoint/2010/main" val="15646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C4918-142E-EC05-0C9B-00CEE1AF5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27" y="813123"/>
            <a:ext cx="10608146" cy="48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44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F05B4-34E1-9744-3991-5B37BCC88A88}"/>
              </a:ext>
            </a:extLst>
          </p:cNvPr>
          <p:cNvSpPr txBox="1"/>
          <p:nvPr/>
        </p:nvSpPr>
        <p:spPr>
          <a:xfrm>
            <a:off x="328246" y="6441776"/>
            <a:ext cx="17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2"/>
              </a:rPr>
              <a:t>Wikipedia’s list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56F15-F464-6192-D487-9CD98B459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039" y="0"/>
            <a:ext cx="7435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64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6A3A-00DA-2C43-9ED8-73CD29540B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Classical Congestion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BD18C-B12C-2742-BE42-1A7B0F0FA9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4813" y="1204118"/>
            <a:ext cx="10972800" cy="50317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Loss-based:  assume packet loss =&gt; congestion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69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6A3A-00DA-2C43-9ED8-73CD29540B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Classical Congestion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BD18C-B12C-2742-BE42-1A7B0F0FA9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4813" y="1204118"/>
            <a:ext cx="10972800" cy="50317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Loss-based:  assume packet loss =&gt; congestion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TCP Tahoe (1988)</a:t>
            </a:r>
          </a:p>
          <a:p>
            <a:pPr lvl="1"/>
            <a:r>
              <a:rPr lang="en-US" dirty="0"/>
              <a:t>Slow start, congestion avoidance, fast retransmit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6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6A3A-00DA-2C43-9ED8-73CD29540B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Classical Congestion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BD18C-B12C-2742-BE42-1A7B0F0FA9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4813" y="1204118"/>
            <a:ext cx="10972800" cy="50317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Loss-based:  assume packet loss =&gt; congestion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TCP Tahoe (1988)</a:t>
            </a:r>
          </a:p>
          <a:p>
            <a:pPr lvl="1"/>
            <a:r>
              <a:rPr lang="en-US" dirty="0"/>
              <a:t>Slow start, congestion avoidance, fast retransmit</a:t>
            </a:r>
          </a:p>
          <a:p>
            <a:pPr lvl="1"/>
            <a:endParaRPr lang="en-US" dirty="0"/>
          </a:p>
          <a:p>
            <a:r>
              <a:rPr lang="en-US" dirty="0"/>
              <a:t>TCP Reno (1990)</a:t>
            </a:r>
          </a:p>
          <a:p>
            <a:pPr lvl="1"/>
            <a:r>
              <a:rPr lang="en-US" dirty="0"/>
              <a:t>TCP Tahoe + Fast recovery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variations developed from this… (see optional readings)</a:t>
            </a:r>
          </a:p>
        </p:txBody>
      </p:sp>
    </p:spTree>
    <p:extLst>
      <p:ext uri="{BB962C8B-B14F-4D97-AF65-F5344CB8AC3E}">
        <p14:creationId xmlns:p14="http://schemas.microsoft.com/office/powerpoint/2010/main" val="4030540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8EEF9-BE9B-1F48-BB98-9CA36219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 of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28704-CBC8-694A-AA7D-3A3433F76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Slow start (SS)</a:t>
            </a:r>
          </a:p>
          <a:p>
            <a:pPr lvl="1"/>
            <a:r>
              <a:rPr lang="en-US" dirty="0"/>
              <a:t>Determine initial window, recover after loss</a:t>
            </a:r>
          </a:p>
          <a:p>
            <a:r>
              <a:rPr lang="en-US" dirty="0"/>
              <a:t>Congestion avoidance (CA)</a:t>
            </a:r>
          </a:p>
          <a:p>
            <a:pPr lvl="1"/>
            <a:r>
              <a:rPr lang="en-US" dirty="0"/>
              <a:t>Steady state, slowly probe for changes in capacity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35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9F8D-FC19-E64D-99C0-6FFFD5EB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7B332-F9D8-794D-B19E-0AE905955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finishing a window, recompute </a:t>
            </a:r>
            <a:r>
              <a:rPr lang="en-US" dirty="0" err="1"/>
              <a:t>cwnd</a:t>
            </a:r>
            <a:r>
              <a:rPr lang="en-US" dirty="0"/>
              <a:t>:</a:t>
            </a:r>
          </a:p>
          <a:p>
            <a:r>
              <a:rPr lang="en-US" dirty="0"/>
              <a:t>If no losses, </a:t>
            </a:r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 + MSS</a:t>
            </a:r>
          </a:p>
          <a:p>
            <a:pPr lvl="1"/>
            <a:r>
              <a:rPr lang="en-US" dirty="0"/>
              <a:t>(Often written as </a:t>
            </a:r>
            <a:r>
              <a:rPr lang="en-US" dirty="0" err="1"/>
              <a:t>cwnd</a:t>
            </a:r>
            <a:r>
              <a:rPr lang="en-US" dirty="0"/>
              <a:t> += 1)</a:t>
            </a:r>
          </a:p>
          <a:p>
            <a:r>
              <a:rPr lang="en-US" dirty="0"/>
              <a:t>If packets were lost:  </a:t>
            </a:r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/2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41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3202A-7322-2C8A-2484-DF8C3F552C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916" y="-161912"/>
            <a:ext cx="10972800" cy="1143000"/>
          </a:xfrm>
        </p:spPr>
        <p:txBody>
          <a:bodyPr/>
          <a:lstStyle/>
          <a:p>
            <a:pPr algn="l"/>
            <a:r>
              <a:rPr lang="en-US" sz="3200" u="sng" dirty="0"/>
              <a:t>Warmup:  Sliding Window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3E4C3A-B7C4-FAE4-B301-034328ED14F1}"/>
              </a:ext>
            </a:extLst>
          </p:cNvPr>
          <p:cNvCxnSpPr>
            <a:cxnSpLocks/>
          </p:cNvCxnSpPr>
          <p:nvPr/>
        </p:nvCxnSpPr>
        <p:spPr>
          <a:xfrm flipH="1">
            <a:off x="5717613" y="981088"/>
            <a:ext cx="19374" cy="587691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D3EB92-E294-D582-2F8C-89F040D2C97A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0594678" y="1010097"/>
            <a:ext cx="6412" cy="584790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BFD087D-FB8F-6602-ACB5-1A17247C7D53}"/>
              </a:ext>
            </a:extLst>
          </p:cNvPr>
          <p:cNvSpPr txBox="1"/>
          <p:nvPr/>
        </p:nvSpPr>
        <p:spPr>
          <a:xfrm>
            <a:off x="1839044" y="2331295"/>
            <a:ext cx="386124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conn.Write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abcdef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”)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877864-9F26-FA06-37D8-09DD4ADB23E0}"/>
              </a:ext>
            </a:extLst>
          </p:cNvPr>
          <p:cNvSpPr txBox="1"/>
          <p:nvPr/>
        </p:nvSpPr>
        <p:spPr>
          <a:xfrm rot="16200000">
            <a:off x="7701412" y="2223125"/>
            <a:ext cx="386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7953FC-7361-8904-C1F2-F9F2200F6DC5}"/>
              </a:ext>
            </a:extLst>
          </p:cNvPr>
          <p:cNvCxnSpPr>
            <a:cxnSpLocks/>
          </p:cNvCxnSpPr>
          <p:nvPr/>
        </p:nvCxnSpPr>
        <p:spPr>
          <a:xfrm>
            <a:off x="5746137" y="1039075"/>
            <a:ext cx="4851747" cy="2111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B9716F-5E89-D0D5-3BA5-5421C43368BB}"/>
              </a:ext>
            </a:extLst>
          </p:cNvPr>
          <p:cNvCxnSpPr>
            <a:cxnSpLocks/>
          </p:cNvCxnSpPr>
          <p:nvPr/>
        </p:nvCxnSpPr>
        <p:spPr>
          <a:xfrm flipH="1">
            <a:off x="5700293" y="1666547"/>
            <a:ext cx="487112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DB8AD9-884A-2A8E-3CFD-93640D084D67}"/>
              </a:ext>
            </a:extLst>
          </p:cNvPr>
          <p:cNvCxnSpPr>
            <a:cxnSpLocks/>
          </p:cNvCxnSpPr>
          <p:nvPr/>
        </p:nvCxnSpPr>
        <p:spPr>
          <a:xfrm>
            <a:off x="5736987" y="2126888"/>
            <a:ext cx="4864103" cy="96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9B273D-0E34-3699-7529-00B8145FF2D9}"/>
              </a:ext>
            </a:extLst>
          </p:cNvPr>
          <p:cNvSpPr txBox="1"/>
          <p:nvPr/>
        </p:nvSpPr>
        <p:spPr>
          <a:xfrm>
            <a:off x="26001" y="673662"/>
            <a:ext cx="61821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Max segment size (MSS) = 1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Receiver’s window = 4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A sends ”</a:t>
            </a:r>
            <a:r>
              <a:rPr lang="en-US" sz="2000" dirty="0" err="1">
                <a:latin typeface="Avenir Book" panose="02000503020000020003" pitchFamily="2" charset="0"/>
              </a:rPr>
              <a:t>abcdef</a:t>
            </a:r>
            <a:r>
              <a:rPr lang="en-US" sz="2000" dirty="0">
                <a:latin typeface="Avenir Book" panose="02000503020000020003" pitchFamily="2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FC66C7-1BBC-CF3C-182C-BC647AFCF004}"/>
              </a:ext>
            </a:extLst>
          </p:cNvPr>
          <p:cNvSpPr txBox="1"/>
          <p:nvPr/>
        </p:nvSpPr>
        <p:spPr>
          <a:xfrm>
            <a:off x="326580" y="1733311"/>
            <a:ext cx="5224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sz="1800" b="1" u="sng" dirty="0">
                <a:solidFill>
                  <a:srgbClr val="FFCC33"/>
                </a:solidFill>
                <a:latin typeface="Avenir Book" panose="02000503020000020003" pitchFamily="2" charset="0"/>
              </a:rPr>
              <a:t>How many packets are sent before the first ACK?</a:t>
            </a:r>
          </a:p>
          <a:p>
            <a:pPr marL="0" indent="0" algn="ctr">
              <a:buNone/>
            </a:pPr>
            <a:r>
              <a:rPr lang="en-US" sz="1800" b="1" u="sng" dirty="0">
                <a:solidFill>
                  <a:srgbClr val="FFCC33"/>
                </a:solidFill>
                <a:latin typeface="Avenir Book" panose="02000503020000020003" pitchFamily="2" charset="0"/>
              </a:rPr>
              <a:t>(and what’s in them?)</a:t>
            </a:r>
          </a:p>
          <a:p>
            <a:pPr algn="ctr"/>
            <a:endParaRPr lang="en-US" u="sng" dirty="0">
              <a:solidFill>
                <a:srgbClr val="FFCC33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75C64-835D-390D-4F03-596F4832143A}"/>
              </a:ext>
            </a:extLst>
          </p:cNvPr>
          <p:cNvSpPr txBox="1"/>
          <p:nvPr/>
        </p:nvSpPr>
        <p:spPr>
          <a:xfrm>
            <a:off x="6705000" y="764379"/>
            <a:ext cx="1766315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SYN, Seq:1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FCA08-3DA5-FE6C-15CF-D27966C45CC2}"/>
              </a:ext>
            </a:extLst>
          </p:cNvPr>
          <p:cNvSpPr txBox="1"/>
          <p:nvPr/>
        </p:nvSpPr>
        <p:spPr>
          <a:xfrm>
            <a:off x="5559690" y="50081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D1B2D-8182-8F38-7219-134FB2738F81}"/>
              </a:ext>
            </a:extLst>
          </p:cNvPr>
          <p:cNvSpPr txBox="1"/>
          <p:nvPr/>
        </p:nvSpPr>
        <p:spPr>
          <a:xfrm>
            <a:off x="10429408" y="640765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13CD19-DAFC-0E6C-3188-E132443238B8}"/>
              </a:ext>
            </a:extLst>
          </p:cNvPr>
          <p:cNvSpPr txBox="1"/>
          <p:nvPr/>
        </p:nvSpPr>
        <p:spPr>
          <a:xfrm>
            <a:off x="6463396" y="1345684"/>
            <a:ext cx="327314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SYN+ACK, Seq:0, Ack:1, Win:4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84FA4-ECA1-3377-98F3-8A776113B92F}"/>
              </a:ext>
            </a:extLst>
          </p:cNvPr>
          <p:cNvSpPr txBox="1"/>
          <p:nvPr/>
        </p:nvSpPr>
        <p:spPr>
          <a:xfrm>
            <a:off x="6408900" y="1744332"/>
            <a:ext cx="327314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ACK, Seq:1, Ack:1, Win:4</a:t>
            </a:r>
          </a:p>
        </p:txBody>
      </p:sp>
    </p:spTree>
    <p:extLst>
      <p:ext uri="{BB962C8B-B14F-4D97-AF65-F5344CB8AC3E}">
        <p14:creationId xmlns:p14="http://schemas.microsoft.com/office/powerpoint/2010/main" val="3339467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9F8D-FC19-E64D-99C0-6FFFD5EB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7B332-F9D8-794D-B19E-0AE905955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finishing a window, recompute </a:t>
            </a:r>
            <a:r>
              <a:rPr lang="en-US" dirty="0" err="1"/>
              <a:t>cwnd</a:t>
            </a:r>
            <a:r>
              <a:rPr lang="en-US" dirty="0"/>
              <a:t>:</a:t>
            </a:r>
          </a:p>
          <a:p>
            <a:r>
              <a:rPr lang="en-US" dirty="0"/>
              <a:t>If no losses, </a:t>
            </a:r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 + MSS</a:t>
            </a:r>
          </a:p>
          <a:p>
            <a:pPr lvl="1"/>
            <a:r>
              <a:rPr lang="en-US" dirty="0"/>
              <a:t>(Often written as </a:t>
            </a:r>
            <a:r>
              <a:rPr lang="en-US" dirty="0" err="1"/>
              <a:t>cwnd</a:t>
            </a:r>
            <a:r>
              <a:rPr lang="en-US" dirty="0"/>
              <a:t> += 1)</a:t>
            </a:r>
          </a:p>
          <a:p>
            <a:r>
              <a:rPr lang="en-US" dirty="0"/>
              <a:t>If packets were lost:  </a:t>
            </a:r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/2</a:t>
            </a: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0ADB13-99CB-6644-A2E8-69C3DB9B8961}"/>
              </a:ext>
            </a:extLst>
          </p:cNvPr>
          <p:cNvSpPr/>
          <p:nvPr/>
        </p:nvSpPr>
        <p:spPr>
          <a:xfrm>
            <a:off x="1248684" y="4931764"/>
            <a:ext cx="9618432" cy="1575405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This is called </a:t>
            </a:r>
            <a:r>
              <a:rPr lang="en-US" sz="2400" u="sng" dirty="0">
                <a:latin typeface="Avenir Book" panose="02000503020000020003" pitchFamily="2" charset="0"/>
              </a:rPr>
              <a:t>additive increase, multiplicative decrease (AIMD)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 - Slowly increase capacity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 - Dramatically scale back on loss</a:t>
            </a:r>
          </a:p>
        </p:txBody>
      </p:sp>
    </p:spTree>
    <p:extLst>
      <p:ext uri="{BB962C8B-B14F-4D97-AF65-F5344CB8AC3E}">
        <p14:creationId xmlns:p14="http://schemas.microsoft.com/office/powerpoint/2010/main" val="2400353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B95E-A3B3-C847-8BCC-065357E1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AIMD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83AD2-7312-2C43-B47C-4F6C5146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35" y="1932215"/>
            <a:ext cx="7407729" cy="389380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46556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5F98-FDFF-C44C-BA10-F234DB0EF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Slow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CBB6E-53A8-6042-8CEE-283175EFEA3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506417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Turns out AIMD is really slow to start up.  So do something faster at connection start…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9880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5F98-FDFF-C44C-BA10-F234DB0EF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Slow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CBB6E-53A8-6042-8CEE-283175EFEA3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506417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Turns out AIMD is really slow to start up.  So do something faster at connection start…</a:t>
            </a:r>
          </a:p>
          <a:p>
            <a:pPr marL="0" indent="0">
              <a:buNone/>
            </a:pPr>
            <a:r>
              <a:rPr lang="en-US" dirty="0"/>
              <a:t>After finishing a window</a:t>
            </a:r>
          </a:p>
          <a:p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 * 2</a:t>
            </a:r>
          </a:p>
          <a:p>
            <a:r>
              <a:rPr lang="en-US" dirty="0"/>
              <a:t>Continue doing this until you experience a loss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61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5F98-FDFF-C44C-BA10-F234DB0EFF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1143000"/>
          </a:xfrm>
        </p:spPr>
        <p:txBody>
          <a:bodyPr/>
          <a:lstStyle/>
          <a:p>
            <a:pPr algn="l"/>
            <a:r>
              <a:rPr lang="en-US" u="sng" dirty="0"/>
              <a:t>Slow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CBB6E-53A8-6042-8CEE-283175EFEA3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506417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Turns out AIMD is really slow to start up.  So do something faster at connection start…</a:t>
            </a:r>
          </a:p>
          <a:p>
            <a:pPr marL="0" indent="0">
              <a:buNone/>
            </a:pPr>
            <a:r>
              <a:rPr lang="en-US" dirty="0"/>
              <a:t>After finishing a window</a:t>
            </a:r>
          </a:p>
          <a:p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 * 2</a:t>
            </a:r>
          </a:p>
          <a:p>
            <a:r>
              <a:rPr lang="en-US" dirty="0"/>
              <a:t>Continue doing this until you experience a loss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After first loss, keep slow-start threshold (</a:t>
            </a:r>
            <a:r>
              <a:rPr lang="en-US" dirty="0" err="1"/>
              <a:t>ssthresh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If window &lt; </a:t>
            </a:r>
            <a:r>
              <a:rPr lang="en-US" dirty="0" err="1"/>
              <a:t>ssthresh</a:t>
            </a:r>
            <a:r>
              <a:rPr lang="en-US" dirty="0"/>
              <a:t>:  slow-start</a:t>
            </a:r>
          </a:p>
          <a:p>
            <a:pPr lvl="1"/>
            <a:r>
              <a:rPr lang="en-US" dirty="0"/>
              <a:t>If window &gt; </a:t>
            </a:r>
            <a:r>
              <a:rPr lang="en-US" dirty="0" err="1"/>
              <a:t>ssthresh</a:t>
            </a:r>
            <a:r>
              <a:rPr lang="en-US" dirty="0"/>
              <a:t>:  congestion avoidance</a:t>
            </a:r>
          </a:p>
          <a:p>
            <a:r>
              <a:rPr lang="en-US" dirty="0"/>
              <a:t>After first loss:  </a:t>
            </a:r>
            <a:r>
              <a:rPr lang="en-US" dirty="0" err="1"/>
              <a:t>ssthresh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 / 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551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846C7-0A5A-7B47-9D59-F45A4FA45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0" y="571593"/>
            <a:ext cx="9156700" cy="586721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245957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Detect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Timeout</a:t>
            </a:r>
          </a:p>
          <a:p>
            <a:r>
              <a:rPr lang="en-US" dirty="0"/>
              <a:t>Any other way?</a:t>
            </a:r>
          </a:p>
          <a:p>
            <a:pPr lvl="1"/>
            <a:r>
              <a:rPr lang="en-US" dirty="0"/>
              <a:t>Gap in sequence numbers at receiver</a:t>
            </a:r>
          </a:p>
          <a:p>
            <a:pPr lvl="1"/>
            <a:r>
              <a:rPr lang="en-US" dirty="0"/>
              <a:t>Receiver uses cumulative </a:t>
            </a:r>
            <a:r>
              <a:rPr lang="en-US" dirty="0" err="1"/>
              <a:t>ACKs</a:t>
            </a:r>
            <a:r>
              <a:rPr lang="en-US" dirty="0"/>
              <a:t>: drops =&gt; duplicate </a:t>
            </a:r>
            <a:r>
              <a:rPr lang="en-US" dirty="0" err="1"/>
              <a:t>ACKs</a:t>
            </a:r>
            <a:endParaRPr lang="en-US" dirty="0"/>
          </a:p>
          <a:p>
            <a:r>
              <a:rPr lang="en-US" dirty="0"/>
              <a:t>3 Duplicate ACKs considered loss</a:t>
            </a:r>
          </a:p>
          <a:p>
            <a:endParaRPr lang="en-US" dirty="0"/>
          </a:p>
          <a:p>
            <a:r>
              <a:rPr lang="en-US" dirty="0"/>
              <a:t>Which one is worse?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77F0B-0976-A84E-9F5E-07AB57C8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D185-90A8-0F4B-BEE9-9FEBB609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6" y="316525"/>
            <a:ext cx="11423007" cy="597030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88322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78E8E-9C73-614F-8DF5-F313FE40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819400" y="2057400"/>
            <a:ext cx="0" cy="304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819400" y="5105400"/>
            <a:ext cx="7086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280526" y="5203826"/>
            <a:ext cx="548227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/>
              <a:t>Time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117726" y="2003425"/>
            <a:ext cx="692497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cwnd</a:t>
            </a:r>
          </a:p>
        </p:txBody>
      </p:sp>
      <p:sp>
        <p:nvSpPr>
          <p:cNvPr id="9" name="Arc 7"/>
          <p:cNvSpPr>
            <a:spLocks/>
          </p:cNvSpPr>
          <p:nvPr/>
        </p:nvSpPr>
        <p:spPr bwMode="auto">
          <a:xfrm>
            <a:off x="2819400" y="3200400"/>
            <a:ext cx="1524000" cy="1905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343400" y="32004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24400" y="3200400"/>
            <a:ext cx="0" cy="1905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4724400" y="4114800"/>
            <a:ext cx="990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rc 11"/>
          <p:cNvSpPr>
            <a:spLocks/>
          </p:cNvSpPr>
          <p:nvPr/>
        </p:nvSpPr>
        <p:spPr bwMode="auto">
          <a:xfrm>
            <a:off x="4724400" y="4114800"/>
            <a:ext cx="990600" cy="9906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5715000" y="3733800"/>
            <a:ext cx="11430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6858000" y="37338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239000" y="37338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239000" y="4419600"/>
            <a:ext cx="990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rc 16"/>
          <p:cNvSpPr>
            <a:spLocks/>
          </p:cNvSpPr>
          <p:nvPr/>
        </p:nvSpPr>
        <p:spPr bwMode="auto">
          <a:xfrm>
            <a:off x="7239000" y="4419600"/>
            <a:ext cx="914400" cy="6858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8153400" y="3962400"/>
            <a:ext cx="13716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4114800" y="2667000"/>
            <a:ext cx="97142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Timeout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3124201" y="5105401"/>
            <a:ext cx="63357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Slow</a:t>
            </a:r>
            <a:br>
              <a:rPr lang="en-US"/>
            </a:br>
            <a:r>
              <a:rPr lang="en-US"/>
              <a:t>Start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5791201" y="3505200"/>
            <a:ext cx="716543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AIMD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6934200" y="4419600"/>
            <a:ext cx="228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6019800" y="4191000"/>
            <a:ext cx="965842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ssthresh</a:t>
            </a: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 flipV="1">
            <a:off x="5486400" y="4191000"/>
            <a:ext cx="533400" cy="152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6629400" y="3352800"/>
            <a:ext cx="97142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Timeout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7467601" y="5181601"/>
            <a:ext cx="63357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Slow</a:t>
            </a:r>
            <a:br>
              <a:rPr lang="en-US"/>
            </a:br>
            <a:r>
              <a:rPr lang="en-US"/>
              <a:t>Start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876801" y="5105401"/>
            <a:ext cx="63357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Slow</a:t>
            </a:r>
            <a:br>
              <a:rPr lang="en-US"/>
            </a:br>
            <a:r>
              <a:rPr lang="en-US"/>
              <a:t>Start</a:t>
            </a: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8305801" y="3733800"/>
            <a:ext cx="716543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/>
              <a:t>AIMD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start every time?!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Losses have large effect on throughput</a:t>
            </a:r>
          </a:p>
          <a:p>
            <a:r>
              <a:rPr lang="en-US" dirty="0"/>
              <a:t>Fast Recovery (TCP Reno)</a:t>
            </a:r>
          </a:p>
          <a:p>
            <a:pPr lvl="1"/>
            <a:r>
              <a:rPr lang="en-US" dirty="0"/>
              <a:t>Same as TCP Tahoe on Timeout: </a:t>
            </a:r>
            <a:r>
              <a:rPr lang="en-US" dirty="0" err="1"/>
              <a:t>w</a:t>
            </a:r>
            <a:r>
              <a:rPr lang="en-US" dirty="0"/>
              <a:t> = 1, slow start</a:t>
            </a:r>
          </a:p>
          <a:p>
            <a:pPr lvl="1"/>
            <a:r>
              <a:rPr lang="en-US" dirty="0"/>
              <a:t>On triple duplicate </a:t>
            </a:r>
            <a:r>
              <a:rPr lang="en-US" dirty="0" err="1"/>
              <a:t>ACKs</a:t>
            </a:r>
            <a:r>
              <a:rPr lang="en-US" dirty="0"/>
              <a:t>: </a:t>
            </a:r>
            <a:r>
              <a:rPr lang="en-US" dirty="0" err="1"/>
              <a:t>w</a:t>
            </a:r>
            <a:r>
              <a:rPr lang="en-US" dirty="0"/>
              <a:t> = w/2</a:t>
            </a:r>
          </a:p>
          <a:p>
            <a:pPr lvl="1"/>
            <a:r>
              <a:rPr lang="en-US" dirty="0"/>
              <a:t>Retransmit missing segment (fast retransmit)</a:t>
            </a:r>
          </a:p>
          <a:p>
            <a:pPr lvl="1"/>
            <a:r>
              <a:rPr lang="en-US" dirty="0"/>
              <a:t>Stay in Congestion Avoidance mode</a:t>
            </a:r>
          </a:p>
          <a:p>
            <a:r>
              <a:rPr lang="en-US" dirty="0"/>
              <a:t>Why 3 dup-acks instead of just 1?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7CE0B-841B-244B-A5FF-7E2F638C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60EA9-1170-294F-93CC-CBE127146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Connection termination</a:t>
            </a:r>
          </a:p>
          <a:p>
            <a:r>
              <a:rPr lang="en-US" dirty="0"/>
              <a:t>Some sending mechanics</a:t>
            </a:r>
          </a:p>
          <a:p>
            <a:r>
              <a:rPr lang="en-US" dirty="0"/>
              <a:t>Motivation for congestion control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164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3E7A-0874-5748-B752-A707D88A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just the beginning…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D5796-FEA0-4041-838E-20134B1A6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Lots of congestion control schemes, with different strategies/goals:</a:t>
            </a:r>
          </a:p>
          <a:p>
            <a:r>
              <a:rPr lang="en-US" dirty="0"/>
              <a:t>Tahoe (1988)</a:t>
            </a:r>
          </a:p>
          <a:p>
            <a:r>
              <a:rPr lang="en-US" dirty="0"/>
              <a:t>Reno (1990)</a:t>
            </a:r>
          </a:p>
          <a:p>
            <a:r>
              <a:rPr lang="en-US" dirty="0"/>
              <a:t>Vegas (1994): Detect based on RTT</a:t>
            </a:r>
          </a:p>
          <a:p>
            <a:r>
              <a:rPr lang="en-US" dirty="0"/>
              <a:t>New Reno:  Better recovery multiple losses</a:t>
            </a:r>
          </a:p>
          <a:p>
            <a:r>
              <a:rPr lang="en-US" dirty="0"/>
              <a:t>Cubic (2006):  Linux default, window size scales by cubic function</a:t>
            </a:r>
          </a:p>
          <a:p>
            <a:r>
              <a:rPr lang="en-US" dirty="0"/>
              <a:t>BBR (2016):  Used by Google, measures bandwidth/RTT</a:t>
            </a:r>
          </a:p>
        </p:txBody>
      </p:sp>
    </p:spTree>
    <p:extLst>
      <p:ext uri="{BB962C8B-B14F-4D97-AF65-F5344CB8AC3E}">
        <p14:creationId xmlns:p14="http://schemas.microsoft.com/office/powerpoint/2010/main" val="20952872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92CB9-7D2C-2A05-D27B-FC4994EE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777" y="684240"/>
            <a:ext cx="7196246" cy="4047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5A462-1F84-587C-5CDB-D3D5715CD09E}"/>
              </a:ext>
            </a:extLst>
          </p:cNvPr>
          <p:cNvSpPr txBox="1"/>
          <p:nvPr/>
        </p:nvSpPr>
        <p:spPr>
          <a:xfrm>
            <a:off x="0" y="161020"/>
            <a:ext cx="3560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BBR:  what’s different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ED556-2F8E-E20F-AD19-F88B9AACFC51}"/>
              </a:ext>
            </a:extLst>
          </p:cNvPr>
          <p:cNvSpPr txBox="1"/>
          <p:nvPr/>
        </p:nvSpPr>
        <p:spPr>
          <a:xfrm>
            <a:off x="402336" y="6327648"/>
            <a:ext cx="283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“BBR congestion control”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53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can’t measure both 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r>
              <a:rPr lang="en-US" dirty="0"/>
              <a:t> and Bottleneck BW at the same time</a:t>
            </a:r>
          </a:p>
          <a:p>
            <a:pPr marL="0" indent="0">
              <a:buNone/>
            </a:pPr>
            <a:r>
              <a:rPr lang="en-US" dirty="0"/>
              <a:t>BBR:</a:t>
            </a:r>
          </a:p>
          <a:p>
            <a:pPr lvl="1"/>
            <a:r>
              <a:rPr lang="en-US" dirty="0"/>
              <a:t>Slow start</a:t>
            </a:r>
          </a:p>
          <a:p>
            <a:pPr lvl="1"/>
            <a:r>
              <a:rPr lang="en-US" dirty="0"/>
              <a:t>Measure throughput when RTT starts to increase</a:t>
            </a:r>
          </a:p>
          <a:p>
            <a:pPr lvl="1"/>
            <a:r>
              <a:rPr lang="en-US" dirty="0"/>
              <a:t>Measure RTT when throughput is still increasing</a:t>
            </a:r>
          </a:p>
          <a:p>
            <a:pPr lvl="1"/>
            <a:r>
              <a:rPr lang="en-US" dirty="0"/>
              <a:t>Pace packets at the BDP</a:t>
            </a:r>
          </a:p>
          <a:p>
            <a:pPr lvl="1"/>
            <a:r>
              <a:rPr lang="en-US" dirty="0"/>
              <a:t>Probe by sending faster for 1RTT, then slower to compensate</a:t>
            </a:r>
          </a:p>
        </p:txBody>
      </p:sp>
    </p:spTree>
    <p:extLst>
      <p:ext uri="{BB962C8B-B14F-4D97-AF65-F5344CB8AC3E}">
        <p14:creationId xmlns:p14="http://schemas.microsoft.com/office/powerpoint/2010/main" val="40109485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484142"/>
            <a:ext cx="7543800" cy="4554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2580" y="6488668"/>
            <a:ext cx="518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From: 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https://</a:t>
            </a:r>
            <a:r>
              <a:rPr lang="en-US" dirty="0" err="1">
                <a:latin typeface="Avenir Book" panose="02000503020000020003" pitchFamily="2" charset="0"/>
                <a:hlinkClick r:id="rId3"/>
              </a:rPr>
              <a:t>labs.ripe.net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/Members/</a:t>
            </a:r>
            <a:r>
              <a:rPr lang="en-US" dirty="0" err="1">
                <a:latin typeface="Avenir Book" panose="02000503020000020003" pitchFamily="2" charset="0"/>
                <a:hlinkClick r:id="rId3"/>
              </a:rPr>
              <a:t>gih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/</a:t>
            </a:r>
            <a:r>
              <a:rPr lang="en-US" dirty="0" err="1">
                <a:latin typeface="Avenir Book" panose="02000503020000020003" pitchFamily="2" charset="0"/>
                <a:hlinkClick r:id="rId3"/>
              </a:rPr>
              <a:t>bbr-tcp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795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7EFC-6596-6A30-A512-A377D78B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way:  ECN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E519-1F53-EFA2-F6B4-00591B845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What if we didn’t have to drop packets?</a:t>
            </a:r>
          </a:p>
          <a:p>
            <a:r>
              <a:rPr lang="en-US" sz="2800" dirty="0"/>
              <a:t>Routers/switches set bits in packet to indicate congestion</a:t>
            </a:r>
          </a:p>
          <a:p>
            <a:endParaRPr lang="en-US" sz="2800" dirty="0"/>
          </a:p>
          <a:p>
            <a:r>
              <a:rPr lang="en-US" sz="2800" dirty="0"/>
              <a:t>When sender sees congestion bit, scales back </a:t>
            </a:r>
            <a:r>
              <a:rPr lang="en-US" sz="2800" dirty="0" err="1"/>
              <a:t>cwnd</a:t>
            </a:r>
            <a:endParaRPr lang="en-US" sz="2800" dirty="0"/>
          </a:p>
          <a:p>
            <a:r>
              <a:rPr lang="en-US" sz="2800" dirty="0"/>
              <a:t>Must be supported by both sender and receiver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=&gt;Avoids retransmissions optionally dropped packets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50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4354-2A54-A23C-26E9-E16294EB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purpose example:  DCTCP (2010)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2F74E-7532-0558-182B-E91D816A4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Designed for datacenter usage </a:t>
            </a:r>
            <a:r>
              <a:rPr lang="en-US" u="sng" dirty="0"/>
              <a:t>only</a:t>
            </a:r>
            <a:r>
              <a:rPr lang="en-US" dirty="0"/>
              <a:t> </a:t>
            </a:r>
          </a:p>
          <a:p>
            <a:r>
              <a:rPr lang="en-US" sz="2800" dirty="0"/>
              <a:t>Want to avoid </a:t>
            </a:r>
            <a:r>
              <a:rPr lang="en-US" dirty="0"/>
              <a:t>queuing as much as possible</a:t>
            </a:r>
          </a:p>
          <a:p>
            <a:r>
              <a:rPr lang="en-US" dirty="0"/>
              <a:t>Routers/switches mark packets with ECN bit in header</a:t>
            </a:r>
          </a:p>
          <a:p>
            <a:r>
              <a:rPr lang="en-US" dirty="0"/>
              <a:t>When this happens, senders scale back dramatically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652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57986-D92A-59BB-1FFB-EF62CD510AAB}"/>
              </a:ext>
            </a:extLst>
          </p:cNvPr>
          <p:cNvSpPr txBox="1"/>
          <p:nvPr/>
        </p:nvSpPr>
        <p:spPr>
          <a:xfrm>
            <a:off x="2772013" y="2782669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Avenir Book" charset="0"/>
                <a:ea typeface="Avenir Book" charset="0"/>
                <a:cs typeface="Avenir Book" charset="0"/>
              </a:rPr>
              <a:t>What happens in practice now?</a:t>
            </a:r>
          </a:p>
        </p:txBody>
      </p:sp>
    </p:spTree>
    <p:extLst>
      <p:ext uri="{BB962C8B-B14F-4D97-AF65-F5344CB8AC3E}">
        <p14:creationId xmlns:p14="http://schemas.microsoft.com/office/powerpoint/2010/main" val="38284826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795521-0CF3-2BB1-EA15-1845E1A24742}"/>
              </a:ext>
            </a:extLst>
          </p:cNvPr>
          <p:cNvSpPr txBox="1"/>
          <p:nvPr/>
        </p:nvSpPr>
        <p:spPr>
          <a:xfrm>
            <a:off x="635977" y="6349950"/>
            <a:ext cx="625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2"/>
              </a:rPr>
              <a:t>"The Great Internet TCP congestion control census" (2019)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434B5-D6FC-9B1C-5B01-F52E2022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6" y="138718"/>
            <a:ext cx="10911153" cy="62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664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74364-BBEF-BE83-172F-EACCD1F50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77" y="169005"/>
            <a:ext cx="10920046" cy="6063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795521-0CF3-2BB1-EA15-1845E1A24742}"/>
              </a:ext>
            </a:extLst>
          </p:cNvPr>
          <p:cNvSpPr txBox="1"/>
          <p:nvPr/>
        </p:nvSpPr>
        <p:spPr>
          <a:xfrm>
            <a:off x="635977" y="6349950"/>
            <a:ext cx="625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"The Great Internet TCP congestion control census" (2019)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0761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795521-0CF3-2BB1-EA15-1845E1A24742}"/>
              </a:ext>
            </a:extLst>
          </p:cNvPr>
          <p:cNvSpPr txBox="1"/>
          <p:nvPr/>
        </p:nvSpPr>
        <p:spPr>
          <a:xfrm>
            <a:off x="635977" y="6349950"/>
            <a:ext cx="625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2"/>
              </a:rPr>
              <a:t>"The Great Internet TCP congestion control census" (2019)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F3191-548D-40A6-04CE-192FDAD4D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8718"/>
            <a:ext cx="10591799" cy="605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A2CF-FAC7-657C-DC9F-CEFA9C95C2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0972800" cy="1143000"/>
          </a:xfrm>
        </p:spPr>
        <p:txBody>
          <a:bodyPr/>
          <a:lstStyle/>
          <a:p>
            <a:r>
              <a:rPr lang="en-US" dirty="0"/>
              <a:t>Connection termination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BB4A87-F065-1AF1-53C1-7FCE1364BE33}"/>
              </a:ext>
            </a:extLst>
          </p:cNvPr>
          <p:cNvSpPr txBox="1">
            <a:spLocks/>
          </p:cNvSpPr>
          <p:nvPr/>
        </p:nvSpPr>
        <p:spPr>
          <a:xfrm>
            <a:off x="230458" y="998037"/>
            <a:ext cx="8802030" cy="4525963"/>
          </a:xfrm>
          <a:prstGeom prst="rect">
            <a:avLst/>
          </a:prstGeom>
        </p:spPr>
        <p:txBody>
          <a:bodyPr/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A 4-step process</a:t>
            </a:r>
          </a:p>
          <a:p>
            <a:r>
              <a:rPr lang="en-US" dirty="0"/>
              <a:t>When you have no more data to send, send a FIN</a:t>
            </a:r>
          </a:p>
          <a:p>
            <a:r>
              <a:rPr lang="en-US" dirty="0"/>
              <a:t>Both sides close connection separately!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798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205E13-B15A-7421-7394-18BE7B59EFC5}"/>
              </a:ext>
            </a:extLst>
          </p:cNvPr>
          <p:cNvSpPr txBox="1"/>
          <p:nvPr/>
        </p:nvSpPr>
        <p:spPr>
          <a:xfrm>
            <a:off x="3289110" y="2905780"/>
            <a:ext cx="5174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Extra notes only after this point</a:t>
            </a:r>
          </a:p>
        </p:txBody>
      </p:sp>
    </p:spTree>
    <p:extLst>
      <p:ext uri="{BB962C8B-B14F-4D97-AF65-F5344CB8AC3E}">
        <p14:creationId xmlns:p14="http://schemas.microsoft.com/office/powerpoint/2010/main" val="8355681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9B5F3-061E-67DC-1E6C-BE5EE045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90" y="914402"/>
            <a:ext cx="10047219" cy="453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54E8B-A8BB-D832-2012-48CAD14EC3A0}"/>
              </a:ext>
            </a:extLst>
          </p:cNvPr>
          <p:cNvSpPr txBox="1"/>
          <p:nvPr/>
        </p:nvSpPr>
        <p:spPr>
          <a:xfrm>
            <a:off x="170871" y="223025"/>
            <a:ext cx="7834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Timeline of (some!) congestion control implementations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ACC38-DB86-385B-6F54-F2CE08A2E377}"/>
              </a:ext>
            </a:extLst>
          </p:cNvPr>
          <p:cNvSpPr txBox="1"/>
          <p:nvPr/>
        </p:nvSpPr>
        <p:spPr>
          <a:xfrm>
            <a:off x="308197" y="6265643"/>
            <a:ext cx="578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“The great Internet congestion control census” (2019)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204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3991B9-A17F-ED62-DA14-FA3E8DD46F04}"/>
              </a:ext>
            </a:extLst>
          </p:cNvPr>
          <p:cNvSpPr txBox="1"/>
          <p:nvPr/>
        </p:nvSpPr>
        <p:spPr>
          <a:xfrm>
            <a:off x="1228321" y="2958525"/>
            <a:ext cx="9735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How do we know when </a:t>
            </a:r>
            <a:r>
              <a:rPr lang="en-US" sz="3200" i="1" u="sng" dirty="0">
                <a:latin typeface="Avenir Book" charset="0"/>
                <a:ea typeface="Avenir Book" charset="0"/>
                <a:cs typeface="Avenir Book" charset="0"/>
              </a:rPr>
              <a:t>the network</a:t>
            </a:r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 is overloaded?  </a:t>
            </a:r>
          </a:p>
        </p:txBody>
      </p:sp>
    </p:spTree>
    <p:extLst>
      <p:ext uri="{BB962C8B-B14F-4D97-AF65-F5344CB8AC3E}">
        <p14:creationId xmlns:p14="http://schemas.microsoft.com/office/powerpoint/2010/main" val="9650725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06BD-51F7-7447-B4AE-A2753C3A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a few TCP implementations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99539-2912-694F-B37F-DC79CB404D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What’s the difference?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604903-EAC0-B547-9B1F-A6A13155E3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General usage</a:t>
            </a:r>
          </a:p>
          <a:p>
            <a:r>
              <a:rPr lang="en-US" dirty="0"/>
              <a:t>Reno (1980s)</a:t>
            </a:r>
          </a:p>
          <a:p>
            <a:r>
              <a:rPr lang="en-US" dirty="0"/>
              <a:t>Tahoe</a:t>
            </a:r>
          </a:p>
          <a:p>
            <a:r>
              <a:rPr lang="en-US" dirty="0"/>
              <a:t>Vegas</a:t>
            </a:r>
          </a:p>
          <a:p>
            <a:r>
              <a:rPr lang="en-US" dirty="0"/>
              <a:t>New Vegas</a:t>
            </a:r>
          </a:p>
          <a:p>
            <a:r>
              <a:rPr lang="en-US" dirty="0"/>
              <a:t>Westwood</a:t>
            </a:r>
          </a:p>
          <a:p>
            <a:r>
              <a:rPr lang="en-US" dirty="0"/>
              <a:t>Cubic</a:t>
            </a:r>
          </a:p>
          <a:p>
            <a:r>
              <a:rPr lang="en-US" dirty="0"/>
              <a:t>BBR (2016)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3527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Congestion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 two windows:</a:t>
            </a:r>
          </a:p>
          <a:p>
            <a:pPr lvl="1"/>
            <a:r>
              <a:rPr lang="en-US" dirty="0"/>
              <a:t>Advertised Window (from receiver)</a:t>
            </a:r>
          </a:p>
          <a:p>
            <a:pPr lvl="1"/>
            <a:r>
              <a:rPr lang="en-US" dirty="0"/>
              <a:t>Congestion window (</a:t>
            </a:r>
            <a:r>
              <a:rPr lang="en-US" dirty="0" err="1"/>
              <a:t>cwnd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   Sending rate = min(Advertised Window, </a:t>
            </a:r>
            <a:r>
              <a:rPr lang="en-US" dirty="0" err="1"/>
              <a:t>cwnd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Ideally, want to have sending rate:  ~= Window/RTT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Goals</a:t>
            </a:r>
          </a:p>
          <a:p>
            <a:r>
              <a:rPr lang="en-US" dirty="0"/>
              <a:t>Determine initial network capacity</a:t>
            </a:r>
          </a:p>
          <a:p>
            <a:r>
              <a:rPr lang="en-US" dirty="0"/>
              <a:t>Adjust sending rate as capacity changes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How?  Maintain two windows:</a:t>
            </a:r>
          </a:p>
          <a:p>
            <a:pPr lvl="1"/>
            <a:r>
              <a:rPr lang="en-US" dirty="0"/>
              <a:t>Advertised Window (from receiver)</a:t>
            </a:r>
          </a:p>
          <a:p>
            <a:pPr lvl="1"/>
            <a:r>
              <a:rPr lang="en-US" dirty="0"/>
              <a:t>Congestion window (</a:t>
            </a:r>
            <a:r>
              <a:rPr lang="en-US" dirty="0" err="1"/>
              <a:t>cwnd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   Sending rate = min(Advertised Window, </a:t>
            </a:r>
            <a:r>
              <a:rPr lang="en-US" dirty="0" err="1"/>
              <a:t>cwnd</a:t>
            </a:r>
            <a:r>
              <a:rPr lang="en-US" dirty="0"/>
              <a:t>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Ideally, want to have sending rate:  ~= Window/RTT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Congestion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start:</a:t>
            </a:r>
          </a:p>
          <a:p>
            <a:r>
              <a:rPr lang="en-US" dirty="0">
                <a:solidFill>
                  <a:srgbClr val="FFCC33"/>
                </a:solidFill>
              </a:rPr>
              <a:t>Assume losses are due to congestion</a:t>
            </a:r>
          </a:p>
          <a:p>
            <a:r>
              <a:rPr lang="en-US" dirty="0"/>
              <a:t>After a loss, reduce congestion window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How much to reduce?</a:t>
            </a:r>
            <a:r>
              <a:rPr lang="en-US" dirty="0"/>
              <a:t>	</a:t>
            </a:r>
          </a:p>
          <a:p>
            <a:r>
              <a:rPr lang="en-US" dirty="0"/>
              <a:t>Idea: conservation of packets at equilibrium</a:t>
            </a:r>
          </a:p>
          <a:p>
            <a:pPr lvl="1"/>
            <a:r>
              <a:rPr lang="en-US" dirty="0"/>
              <a:t>Want to keep roughly the same number of packets in network</a:t>
            </a:r>
          </a:p>
          <a:p>
            <a:pPr lvl="1"/>
            <a:r>
              <a:rPr lang="en-US" dirty="0"/>
              <a:t>Analogy with water in fixed-size pipe</a:t>
            </a:r>
          </a:p>
          <a:p>
            <a:pPr lvl="1"/>
            <a:r>
              <a:rPr lang="en-US" dirty="0"/>
              <a:t>Put new packet into network when one exits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6A3A-00DA-2C43-9ED8-73CD2954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Congestion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BD18C-B12C-2742-BE42-1A7B0F0FA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Loss-based:  assume packet loss =&gt; congestion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TCP Tahoe (1988)</a:t>
            </a:r>
          </a:p>
          <a:p>
            <a:pPr lvl="1"/>
            <a:r>
              <a:rPr lang="en-US" dirty="0"/>
              <a:t>Slow start, congestion avoidance, fast retransmit</a:t>
            </a:r>
          </a:p>
          <a:p>
            <a:pPr lvl="1"/>
            <a:endParaRPr lang="en-US" dirty="0"/>
          </a:p>
          <a:p>
            <a:r>
              <a:rPr lang="en-US" dirty="0"/>
              <a:t>TCP Reno (1990)</a:t>
            </a:r>
          </a:p>
          <a:p>
            <a:pPr lvl="1"/>
            <a:r>
              <a:rPr lang="en-US" dirty="0"/>
              <a:t>TCP Tahoe + Fast recovery</a:t>
            </a:r>
          </a:p>
          <a:p>
            <a:endParaRPr lang="en-US" dirty="0"/>
          </a:p>
          <a:p>
            <a:r>
              <a:rPr lang="en-US" dirty="0"/>
              <a:t>Many variations developed from this… (see optional readings)</a:t>
            </a:r>
          </a:p>
        </p:txBody>
      </p:sp>
    </p:spTree>
    <p:extLst>
      <p:ext uri="{BB962C8B-B14F-4D97-AF65-F5344CB8AC3E}">
        <p14:creationId xmlns:p14="http://schemas.microsoft.com/office/powerpoint/2010/main" val="7998907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8EEF9-BE9B-1F48-BB98-9CA36219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 of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28704-CBC8-694A-AA7D-3A3433F76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Slow start (SS)</a:t>
            </a:r>
          </a:p>
          <a:p>
            <a:pPr lvl="1"/>
            <a:r>
              <a:rPr lang="en-US" dirty="0"/>
              <a:t>Determine initial window, recover after loss</a:t>
            </a:r>
          </a:p>
          <a:p>
            <a:r>
              <a:rPr lang="en-US" dirty="0"/>
              <a:t>Congestion avoidance (CA)</a:t>
            </a:r>
          </a:p>
          <a:p>
            <a:pPr lvl="1"/>
            <a:r>
              <a:rPr lang="en-US" dirty="0"/>
              <a:t>Steady state, slowly probe for changes in capacity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5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9F8D-FC19-E64D-99C0-6FFFD5EB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Congestion Avoidance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7B332-F9D8-794D-B19E-0AE905955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finishing a window, recompute </a:t>
            </a:r>
            <a:r>
              <a:rPr lang="en-US" dirty="0" err="1"/>
              <a:t>cwnd</a:t>
            </a:r>
            <a:r>
              <a:rPr lang="en-US" dirty="0"/>
              <a:t>:</a:t>
            </a:r>
          </a:p>
          <a:p>
            <a:r>
              <a:rPr lang="en-US" dirty="0"/>
              <a:t>If no losses, </a:t>
            </a:r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 + MSS</a:t>
            </a:r>
          </a:p>
          <a:p>
            <a:pPr lvl="1"/>
            <a:r>
              <a:rPr lang="en-US" dirty="0"/>
              <a:t>(Often written as </a:t>
            </a:r>
            <a:r>
              <a:rPr lang="en-US" dirty="0" err="1"/>
              <a:t>cwnd</a:t>
            </a:r>
            <a:r>
              <a:rPr lang="en-US" dirty="0"/>
              <a:t> += 1)</a:t>
            </a:r>
          </a:p>
          <a:p>
            <a:r>
              <a:rPr lang="en-US" dirty="0"/>
              <a:t>If packets were lost:  </a:t>
            </a:r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/2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This is known as additive increase, multiplicative decrease (AIMD)</a:t>
            </a:r>
          </a:p>
          <a:p>
            <a:r>
              <a:rPr lang="en-US" dirty="0"/>
              <a:t>Slowly increase capacity</a:t>
            </a:r>
          </a:p>
          <a:p>
            <a:r>
              <a:rPr lang="en-US" dirty="0"/>
              <a:t>Dramatically scale back on loss</a:t>
            </a:r>
          </a:p>
        </p:txBody>
      </p:sp>
    </p:spTree>
    <p:extLst>
      <p:ext uri="{BB962C8B-B14F-4D97-AF65-F5344CB8AC3E}">
        <p14:creationId xmlns:p14="http://schemas.microsoft.com/office/powerpoint/2010/main" val="277388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1259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B95E-A3B3-C847-8BCC-065357E1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AIMD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83AD2-7312-2C43-B47C-4F6C5146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35" y="1932215"/>
            <a:ext cx="7407729" cy="389380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5070924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5F98-FDFF-C44C-BA10-F234DB0E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CBB6E-53A8-6042-8CEE-283175EFE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finishing a window</a:t>
            </a:r>
          </a:p>
          <a:p>
            <a:r>
              <a:rPr lang="en-US" dirty="0" err="1"/>
              <a:t>cwnd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 * 2</a:t>
            </a:r>
          </a:p>
          <a:p>
            <a:r>
              <a:rPr lang="en-US" dirty="0"/>
              <a:t>Continue doing this until you experience a loss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After first loss, keep slow-start threshold (</a:t>
            </a:r>
            <a:r>
              <a:rPr lang="en-US" dirty="0" err="1"/>
              <a:t>ssthresh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If window &lt; </a:t>
            </a:r>
            <a:r>
              <a:rPr lang="en-US" dirty="0" err="1"/>
              <a:t>ssthresh</a:t>
            </a:r>
            <a:r>
              <a:rPr lang="en-US" dirty="0"/>
              <a:t>:  slow-start</a:t>
            </a:r>
          </a:p>
          <a:p>
            <a:pPr lvl="1"/>
            <a:r>
              <a:rPr lang="en-US" dirty="0"/>
              <a:t>If window &gt; </a:t>
            </a:r>
            <a:r>
              <a:rPr lang="en-US" dirty="0" err="1"/>
              <a:t>ssthresh</a:t>
            </a:r>
            <a:r>
              <a:rPr lang="en-US" dirty="0"/>
              <a:t>:  congestion avoidance</a:t>
            </a:r>
          </a:p>
          <a:p>
            <a:r>
              <a:rPr lang="en-US" dirty="0"/>
              <a:t>After first loss:  </a:t>
            </a:r>
            <a:r>
              <a:rPr lang="en-US" dirty="0" err="1"/>
              <a:t>ssthresh</a:t>
            </a:r>
            <a:r>
              <a:rPr lang="en-US" dirty="0"/>
              <a:t> = </a:t>
            </a:r>
            <a:r>
              <a:rPr lang="en-US" dirty="0" err="1"/>
              <a:t>cwnd</a:t>
            </a:r>
            <a:r>
              <a:rPr lang="en-US" dirty="0"/>
              <a:t> / 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419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846C7-0A5A-7B47-9D59-F45A4FA45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0" y="571593"/>
            <a:ext cx="9156700" cy="586721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065459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Detect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Timeout</a:t>
            </a:r>
          </a:p>
          <a:p>
            <a:r>
              <a:rPr lang="en-US" dirty="0"/>
              <a:t>Any other way?</a:t>
            </a:r>
          </a:p>
          <a:p>
            <a:pPr lvl="1"/>
            <a:r>
              <a:rPr lang="en-US" dirty="0"/>
              <a:t>Gap in sequence numbers at receiver</a:t>
            </a:r>
          </a:p>
          <a:p>
            <a:pPr lvl="1"/>
            <a:r>
              <a:rPr lang="en-US" dirty="0"/>
              <a:t>Receiver uses cumulative ACKs: drops =&gt; duplicate ACKs</a:t>
            </a:r>
          </a:p>
          <a:p>
            <a:r>
              <a:rPr lang="en-US" dirty="0"/>
              <a:t>“Fast recovery”:  3 Duplicate ACKs considered loss</a:t>
            </a:r>
          </a:p>
          <a:p>
            <a:endParaRPr lang="en-US" dirty="0"/>
          </a:p>
          <a:p>
            <a:r>
              <a:rPr lang="en-US" dirty="0"/>
              <a:t>Which one is worse?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77F0B-0976-A84E-9F5E-07AB57C8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2D185-90A8-0F4B-BEE9-9FEBB609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6" y="316525"/>
            <a:ext cx="11423007" cy="597030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2055474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start every time?!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Losses have large effect on throughput</a:t>
            </a:r>
          </a:p>
          <a:p>
            <a:r>
              <a:rPr lang="en-US" dirty="0"/>
              <a:t>Fast Recovery (TCP Reno)</a:t>
            </a:r>
          </a:p>
          <a:p>
            <a:pPr lvl="1"/>
            <a:r>
              <a:rPr lang="en-US" dirty="0"/>
              <a:t>Same as TCP Tahoe on Timeout: </a:t>
            </a:r>
            <a:r>
              <a:rPr lang="en-US" dirty="0" err="1"/>
              <a:t>w</a:t>
            </a:r>
            <a:r>
              <a:rPr lang="en-US" dirty="0"/>
              <a:t> = 1, slow start</a:t>
            </a:r>
          </a:p>
          <a:p>
            <a:pPr lvl="1"/>
            <a:r>
              <a:rPr lang="en-US" dirty="0"/>
              <a:t>On triple duplicate </a:t>
            </a:r>
            <a:r>
              <a:rPr lang="en-US" dirty="0" err="1"/>
              <a:t>ACKs</a:t>
            </a:r>
            <a:r>
              <a:rPr lang="en-US" dirty="0"/>
              <a:t>: </a:t>
            </a:r>
            <a:r>
              <a:rPr lang="en-US" dirty="0" err="1"/>
              <a:t>w</a:t>
            </a:r>
            <a:r>
              <a:rPr lang="en-US" dirty="0"/>
              <a:t> = w/2</a:t>
            </a:r>
          </a:p>
          <a:p>
            <a:pPr lvl="1"/>
            <a:r>
              <a:rPr lang="en-US" dirty="0"/>
              <a:t>Retransmit missing segment (fast retransmit)</a:t>
            </a:r>
          </a:p>
          <a:p>
            <a:pPr lvl="1"/>
            <a:r>
              <a:rPr lang="en-US" dirty="0"/>
              <a:t>Stay in Congestion Avoidance mode</a:t>
            </a:r>
          </a:p>
          <a:p>
            <a:r>
              <a:rPr lang="en-US" dirty="0"/>
              <a:t>Why 3 dup-acks instead of just 1?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3E7A-0874-5748-B752-A707D88A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just the beginning…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D5796-FEA0-4041-838E-20134B1A6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Lots of congestion control schemes, with different strategies/goals:</a:t>
            </a:r>
          </a:p>
          <a:p>
            <a:r>
              <a:rPr lang="en-US" dirty="0"/>
              <a:t>Tahoe (1988)</a:t>
            </a:r>
          </a:p>
          <a:p>
            <a:r>
              <a:rPr lang="en-US" dirty="0"/>
              <a:t>Reno (1990)</a:t>
            </a:r>
          </a:p>
          <a:p>
            <a:r>
              <a:rPr lang="en-US" dirty="0"/>
              <a:t>Vegas (1994): Detect based on RTT</a:t>
            </a:r>
          </a:p>
          <a:p>
            <a:r>
              <a:rPr lang="en-US" dirty="0"/>
              <a:t>New Reno:  Better recovery multiple losses</a:t>
            </a:r>
          </a:p>
          <a:p>
            <a:r>
              <a:rPr lang="en-US" dirty="0"/>
              <a:t>Cubic (2006):  Linux default, window size scales by cubic function</a:t>
            </a:r>
          </a:p>
          <a:p>
            <a:r>
              <a:rPr lang="en-US" dirty="0"/>
              <a:t>BBR (2016):  Used by Google, measures bandwidth/RTT</a:t>
            </a:r>
          </a:p>
          <a:p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928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can’t measure both 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r>
              <a:rPr lang="en-US" dirty="0"/>
              <a:t> and Bottleneck BW at the same time</a:t>
            </a:r>
          </a:p>
          <a:p>
            <a:r>
              <a:rPr lang="en-US" dirty="0"/>
              <a:t>BBR: </a:t>
            </a:r>
          </a:p>
          <a:p>
            <a:pPr lvl="1"/>
            <a:r>
              <a:rPr lang="en-US" dirty="0"/>
              <a:t>Slow start</a:t>
            </a:r>
          </a:p>
          <a:p>
            <a:pPr lvl="1"/>
            <a:r>
              <a:rPr lang="en-US" dirty="0"/>
              <a:t>Measure throughput when RTT starts to increase</a:t>
            </a:r>
          </a:p>
          <a:p>
            <a:pPr lvl="1"/>
            <a:r>
              <a:rPr lang="en-US" dirty="0"/>
              <a:t>Measure RTT when throughput is still increasing</a:t>
            </a:r>
          </a:p>
          <a:p>
            <a:pPr lvl="1"/>
            <a:r>
              <a:rPr lang="en-US" dirty="0"/>
              <a:t>Pace packets at the BDP</a:t>
            </a:r>
          </a:p>
          <a:p>
            <a:pPr lvl="1"/>
            <a:r>
              <a:rPr lang="en-US" dirty="0"/>
              <a:t>Probe by sending faster for 1RTT, then slower to compensate</a:t>
            </a:r>
          </a:p>
        </p:txBody>
      </p:sp>
    </p:spTree>
    <p:extLst>
      <p:ext uri="{BB962C8B-B14F-4D97-AF65-F5344CB8AC3E}">
        <p14:creationId xmlns:p14="http://schemas.microsoft.com/office/powerpoint/2010/main" val="42694390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484142"/>
            <a:ext cx="7543800" cy="4554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2580" y="6488668"/>
            <a:ext cx="518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From: 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https://</a:t>
            </a:r>
            <a:r>
              <a:rPr lang="en-US" dirty="0" err="1">
                <a:latin typeface="Avenir Book" panose="02000503020000020003" pitchFamily="2" charset="0"/>
                <a:hlinkClick r:id="rId3"/>
              </a:rPr>
              <a:t>labs.ripe.net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/Members/</a:t>
            </a:r>
            <a:r>
              <a:rPr lang="en-US" dirty="0" err="1">
                <a:latin typeface="Avenir Book" panose="02000503020000020003" pitchFamily="2" charset="0"/>
                <a:hlinkClick r:id="rId3"/>
              </a:rPr>
              <a:t>gih</a:t>
            </a:r>
            <a:r>
              <a:rPr lang="en-US" dirty="0">
                <a:latin typeface="Avenir Book" panose="02000503020000020003" pitchFamily="2" charset="0"/>
                <a:hlinkClick r:id="rId3"/>
              </a:rPr>
              <a:t>/</a:t>
            </a:r>
            <a:r>
              <a:rPr lang="en-US" dirty="0" err="1">
                <a:latin typeface="Avenir Book" panose="02000503020000020003" pitchFamily="2" charset="0"/>
                <a:hlinkClick r:id="rId3"/>
              </a:rPr>
              <a:t>bbr-tcp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20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from the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routers could </a:t>
            </a:r>
            <a:r>
              <a:rPr lang="en-US" i="1" dirty="0"/>
              <a:t>tell</a:t>
            </a:r>
            <a:r>
              <a:rPr lang="en-US" dirty="0"/>
              <a:t> TCP that congestion is happening?</a:t>
            </a:r>
          </a:p>
          <a:p>
            <a:pPr lvl="1"/>
            <a:r>
              <a:rPr lang="en-US" dirty="0"/>
              <a:t>Congestion causes queues to grow: rate mismatch</a:t>
            </a:r>
          </a:p>
          <a:p>
            <a:r>
              <a:rPr lang="en-US" dirty="0"/>
              <a:t>TCP responds to drops</a:t>
            </a:r>
          </a:p>
          <a:p>
            <a:r>
              <a:rPr lang="en-US" dirty="0"/>
              <a:t>Idea: Random Early Drop (RED)</a:t>
            </a:r>
          </a:p>
          <a:p>
            <a:pPr lvl="1"/>
            <a:r>
              <a:rPr lang="en-US" dirty="0"/>
              <a:t>Rather than wait for queue to become full, drop packet with some probability that increases with queue length</a:t>
            </a:r>
          </a:p>
          <a:p>
            <a:pPr lvl="1"/>
            <a:r>
              <a:rPr lang="en-US" dirty="0"/>
              <a:t>TCP will react by reducing </a:t>
            </a:r>
            <a:r>
              <a:rPr lang="en-US" dirty="0" err="1"/>
              <a:t>cwnd</a:t>
            </a:r>
            <a:endParaRPr lang="en-US" dirty="0"/>
          </a:p>
          <a:p>
            <a:pPr lvl="1"/>
            <a:r>
              <a:rPr lang="en-US" dirty="0"/>
              <a:t>Could also mark instead of dropping: ECN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8B657-370C-094E-964F-B7A3E4D5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 State Diagram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758369-88B9-6946-8061-D36D22908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3575"/>
          <a:stretch/>
        </p:blipFill>
        <p:spPr>
          <a:xfrm>
            <a:off x="1718643" y="389021"/>
            <a:ext cx="8754714" cy="6392779"/>
          </a:xfrm>
        </p:spPr>
      </p:pic>
    </p:spTree>
    <p:extLst>
      <p:ext uri="{BB962C8B-B14F-4D97-AF65-F5344CB8AC3E}">
        <p14:creationId xmlns:p14="http://schemas.microsoft.com/office/powerpoint/2010/main" val="14858852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from the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routers could </a:t>
            </a:r>
            <a:r>
              <a:rPr lang="en-US" i="1" dirty="0"/>
              <a:t>tell</a:t>
            </a:r>
            <a:r>
              <a:rPr lang="en-US" dirty="0"/>
              <a:t> TCP that congestion is happening?</a:t>
            </a:r>
          </a:p>
          <a:p>
            <a:pPr lvl="1"/>
            <a:r>
              <a:rPr lang="en-US" dirty="0"/>
              <a:t>Congestion causes queues to grow: rate mismatch</a:t>
            </a:r>
          </a:p>
          <a:p>
            <a:pPr marL="0" indent="0">
              <a:buNone/>
            </a:pPr>
            <a:r>
              <a:rPr lang="en-US" dirty="0"/>
              <a:t> Know: TCP responds to drops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Idea: Random Early Drop (RED)</a:t>
            </a:r>
          </a:p>
          <a:p>
            <a:pPr lvl="1"/>
            <a:r>
              <a:rPr lang="en-US" dirty="0"/>
              <a:t>Rather than wait for queue to become full, drop packet with some probability that increases with queue length</a:t>
            </a:r>
          </a:p>
          <a:p>
            <a:pPr lvl="1"/>
            <a:r>
              <a:rPr lang="en-US" dirty="0"/>
              <a:t>TCP will react by reducing </a:t>
            </a:r>
            <a:r>
              <a:rPr lang="en-US" dirty="0" err="1"/>
              <a:t>cwn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277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Probability of dropping a packet of a particular flow is roughly proportional to the share of the bandwidth that flow is currently getting</a:t>
            </a:r>
          </a:p>
          <a:p>
            <a:r>
              <a:rPr lang="en-US" dirty="0"/>
              <a:t>Higher network utilization with low delays</a:t>
            </a:r>
          </a:p>
          <a:p>
            <a:r>
              <a:rPr lang="en-US" dirty="0"/>
              <a:t>Average queue length small, but can absorb bursts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 can we do better? 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7EFC-6596-6A30-A512-A377D78B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E519-1F53-EFA2-F6B4-00591B845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What if we didn’t have to drop packets?</a:t>
            </a:r>
          </a:p>
          <a:p>
            <a:r>
              <a:rPr lang="en-US" sz="2800" dirty="0"/>
              <a:t>Routers/switches set bits in packet to indicate congestion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432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7EFC-6596-6A30-A512-A377D78B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E519-1F53-EFA2-F6B4-00591B845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What if we didn’t have to drop packets?</a:t>
            </a:r>
          </a:p>
          <a:p>
            <a:r>
              <a:rPr lang="en-US" sz="2800" dirty="0"/>
              <a:t>Routers/switches set bits in packet to indicate congestion</a:t>
            </a:r>
          </a:p>
          <a:p>
            <a:endParaRPr lang="en-US" sz="2800" dirty="0"/>
          </a:p>
          <a:p>
            <a:r>
              <a:rPr lang="en-US" sz="2800" dirty="0"/>
              <a:t>When sender sees congestion bit, scales back </a:t>
            </a:r>
            <a:r>
              <a:rPr lang="en-US" sz="2800" dirty="0" err="1"/>
              <a:t>cwnd</a:t>
            </a:r>
            <a:endParaRPr lang="en-US" sz="2800" dirty="0"/>
          </a:p>
          <a:p>
            <a:r>
              <a:rPr lang="en-US" sz="2800" dirty="0"/>
              <a:t>Must be supported by both sender and receiver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=&gt;Avoids retransmissions optionally dropped packets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4762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4354-2A54-A23C-26E9-E16294EB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purpose example:  DCTCP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2F74E-7532-0558-182B-E91D816A4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32502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8FEB-8CE2-8E26-1608-8A4DF995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05630-50ED-699D-E842-DA79DBAD9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693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1804461" y="5331424"/>
            <a:ext cx="933143" cy="113997"/>
            <a:chOff x="1147845" y="5417042"/>
            <a:chExt cx="933143" cy="113997"/>
          </a:xfrm>
        </p:grpSpPr>
        <p:sp>
          <p:nvSpPr>
            <p:cNvPr id="53" name="Parallelogram 52"/>
            <p:cNvSpPr/>
            <p:nvPr/>
          </p:nvSpPr>
          <p:spPr>
            <a:xfrm rot="999955" flipH="1">
              <a:off x="1147845" y="541704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arallelogram 53"/>
            <p:cNvSpPr/>
            <p:nvPr/>
          </p:nvSpPr>
          <p:spPr>
            <a:xfrm rot="999955" flipH="1">
              <a:off x="1147845" y="5474280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804461" y="5445900"/>
            <a:ext cx="933145" cy="354313"/>
            <a:chOff x="1147845" y="5531518"/>
            <a:chExt cx="933145" cy="354313"/>
          </a:xfrm>
        </p:grpSpPr>
        <p:sp>
          <p:nvSpPr>
            <p:cNvPr id="55" name="Parallelogram 54"/>
            <p:cNvSpPr/>
            <p:nvPr/>
          </p:nvSpPr>
          <p:spPr>
            <a:xfrm rot="999955" flipH="1">
              <a:off x="1147845" y="5531518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Parallelogram 55"/>
            <p:cNvSpPr/>
            <p:nvPr/>
          </p:nvSpPr>
          <p:spPr>
            <a:xfrm rot="999955" flipH="1">
              <a:off x="1147845" y="5588756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Parallelogram 56"/>
            <p:cNvSpPr/>
            <p:nvPr/>
          </p:nvSpPr>
          <p:spPr>
            <a:xfrm rot="999955" flipH="1">
              <a:off x="1147845" y="5645994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arallelogram 57"/>
            <p:cNvSpPr/>
            <p:nvPr/>
          </p:nvSpPr>
          <p:spPr>
            <a:xfrm rot="999955" flipH="1">
              <a:off x="1147845" y="570323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arallelogram 60"/>
            <p:cNvSpPr/>
            <p:nvPr/>
          </p:nvSpPr>
          <p:spPr>
            <a:xfrm rot="999955" flipH="1">
              <a:off x="1147846" y="576615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arallelogram 61"/>
            <p:cNvSpPr/>
            <p:nvPr/>
          </p:nvSpPr>
          <p:spPr>
            <a:xfrm rot="999955" flipH="1">
              <a:off x="1147847" y="582907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Connector 59"/>
          <p:cNvCxnSpPr/>
          <p:nvPr/>
        </p:nvCxnSpPr>
        <p:spPr>
          <a:xfrm flipH="1">
            <a:off x="1830861" y="5524103"/>
            <a:ext cx="880346" cy="33724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138868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1139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63410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75681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87952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00223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12494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4765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837036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049307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803219" y="5818534"/>
            <a:ext cx="2517689" cy="2200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228925" y="5626462"/>
            <a:ext cx="604157" cy="6041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Congestion 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96041" y="4936524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66264" y="3641808"/>
            <a:ext cx="129022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Throughput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998" y="4960737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96041" y="3834504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96041" y="3433485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08071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40485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6041" y="2819689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753930" y="1832651"/>
            <a:ext cx="171585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Round Trip 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08998" y="2843902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96041" y="2207526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96041" y="1315317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8071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40485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427661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796523" y="5515763"/>
            <a:ext cx="2632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Tput</a:t>
            </a:r>
            <a:r>
              <a:rPr lang="en-US" dirty="0"/>
              <a:t> = </a:t>
            </a:r>
          </a:p>
          <a:p>
            <a:r>
              <a:rPr lang="en-US" dirty="0"/>
              <a:t>  </a:t>
            </a:r>
            <a:r>
              <a:rPr lang="en-US" dirty="0" err="1"/>
              <a:t>InFlight</a:t>
            </a:r>
            <a:r>
              <a:rPr lang="en-US" dirty="0"/>
              <a:t>/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1800881" y="5990547"/>
            <a:ext cx="933143" cy="113997"/>
            <a:chOff x="1147845" y="5417042"/>
            <a:chExt cx="933143" cy="113997"/>
          </a:xfrm>
        </p:grpSpPr>
        <p:sp>
          <p:nvSpPr>
            <p:cNvPr id="73" name="Parallelogram 72"/>
            <p:cNvSpPr/>
            <p:nvPr/>
          </p:nvSpPr>
          <p:spPr>
            <a:xfrm rot="999955" flipH="1">
              <a:off x="1147845" y="541704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Parallelogram 73"/>
            <p:cNvSpPr/>
            <p:nvPr/>
          </p:nvSpPr>
          <p:spPr>
            <a:xfrm rot="999955" flipH="1">
              <a:off x="1147845" y="5474280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800881" y="6105023"/>
            <a:ext cx="933145" cy="354313"/>
            <a:chOff x="1147845" y="5531518"/>
            <a:chExt cx="933145" cy="354313"/>
          </a:xfrm>
        </p:grpSpPr>
        <p:sp>
          <p:nvSpPr>
            <p:cNvPr id="76" name="Parallelogram 75"/>
            <p:cNvSpPr/>
            <p:nvPr/>
          </p:nvSpPr>
          <p:spPr>
            <a:xfrm rot="999955" flipH="1">
              <a:off x="1147845" y="5531518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Parallelogram 76"/>
            <p:cNvSpPr/>
            <p:nvPr/>
          </p:nvSpPr>
          <p:spPr>
            <a:xfrm rot="999955" flipH="1">
              <a:off x="1147845" y="5588756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Parallelogram 77"/>
            <p:cNvSpPr/>
            <p:nvPr/>
          </p:nvSpPr>
          <p:spPr>
            <a:xfrm rot="999955" flipH="1">
              <a:off x="1147845" y="5645994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Parallelogram 78"/>
            <p:cNvSpPr/>
            <p:nvPr/>
          </p:nvSpPr>
          <p:spPr>
            <a:xfrm rot="999955" flipH="1">
              <a:off x="1147845" y="570323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Parallelogram 79"/>
            <p:cNvSpPr/>
            <p:nvPr/>
          </p:nvSpPr>
          <p:spPr>
            <a:xfrm rot="999955" flipH="1">
              <a:off x="1147846" y="576615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Parallelogram 80"/>
            <p:cNvSpPr/>
            <p:nvPr/>
          </p:nvSpPr>
          <p:spPr>
            <a:xfrm rot="999955" flipH="1">
              <a:off x="1147847" y="5829072"/>
              <a:ext cx="933143" cy="56759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/>
          <p:nvPr/>
        </p:nvCxnSpPr>
        <p:spPr>
          <a:xfrm flipH="1">
            <a:off x="1827281" y="6183226"/>
            <a:ext cx="880346" cy="33724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828031" y="5161134"/>
            <a:ext cx="0" cy="1488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704686" y="5161134"/>
            <a:ext cx="14668" cy="1545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2896041" y="3834504"/>
            <a:ext cx="1812030" cy="110202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896041" y="2205760"/>
            <a:ext cx="1812031" cy="17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69545" y="6368752"/>
            <a:ext cx="5165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Diagrams based on Cardwell et al., </a:t>
            </a:r>
            <a:r>
              <a:rPr lang="en-US" sz="1200" dirty="0">
                <a:hlinkClick r:id="rId3"/>
              </a:rPr>
              <a:t>BBR: Congestion Based Congestion Control</a:t>
            </a:r>
            <a:r>
              <a:rPr lang="en-US" sz="1200" dirty="0"/>
              <a:t>,” </a:t>
            </a:r>
          </a:p>
          <a:p>
            <a:r>
              <a:rPr lang="en-US" sz="1200" dirty="0"/>
              <a:t>Communications of the ACM, Vol. 60 No. 2, Pages 58-66. </a:t>
            </a:r>
          </a:p>
        </p:txBody>
      </p:sp>
    </p:spTree>
    <p:extLst>
      <p:ext uri="{BB962C8B-B14F-4D97-AF65-F5344CB8AC3E}">
        <p14:creationId xmlns:p14="http://schemas.microsoft.com/office/powerpoint/2010/main" val="14984582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138868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1139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63410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75681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87952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00223" y="5757090"/>
            <a:ext cx="212271" cy="342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12494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4765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837036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049307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803219" y="5818534"/>
            <a:ext cx="2517689" cy="2200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228925" y="5626462"/>
            <a:ext cx="604157" cy="6041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Congestion 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96041" y="4936524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66264" y="3641808"/>
            <a:ext cx="129022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Throughput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998" y="4960737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96041" y="3834504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96041" y="3433485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08071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40485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6041" y="2819689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753930" y="1832651"/>
            <a:ext cx="171585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Round Trip 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08998" y="2843902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96041" y="2207526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96041" y="1315317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8071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40485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427661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2896041" y="3834504"/>
            <a:ext cx="1812030" cy="110202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896041" y="2205760"/>
            <a:ext cx="1812031" cy="17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215301" y="3475392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BDP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136" y="178198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706598" y="1542412"/>
            <a:ext cx="3533886" cy="67777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06598" y="3828619"/>
            <a:ext cx="353388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9609537">
            <a:off x="2764761" y="4111232"/>
            <a:ext cx="17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Slope = 1/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27342" y="3475392"/>
            <a:ext cx="157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Bottleneck BW</a:t>
            </a:r>
          </a:p>
        </p:txBody>
      </p:sp>
    </p:spTree>
    <p:extLst>
      <p:ext uri="{BB962C8B-B14F-4D97-AF65-F5344CB8AC3E}">
        <p14:creationId xmlns:p14="http://schemas.microsoft.com/office/powerpoint/2010/main" val="10523066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138868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351139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63410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75681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87952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00223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12494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4765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837036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049307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803219" y="5818534"/>
            <a:ext cx="2517689" cy="2200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228925" y="5626462"/>
            <a:ext cx="604157" cy="6041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Congestion 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96041" y="4936524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66264" y="3641808"/>
            <a:ext cx="129022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Throughput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998" y="4960737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96041" y="3834504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96041" y="3433485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08071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40485" y="3433485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6041" y="2819689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753930" y="1832651"/>
            <a:ext cx="171585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Round Trip 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08998" y="2843902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96041" y="2207526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96041" y="1315317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8071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40485" y="1315317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7427661" y="5757090"/>
            <a:ext cx="212271" cy="3429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2896041" y="3834504"/>
            <a:ext cx="1812030" cy="110202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896041" y="2205760"/>
            <a:ext cx="1812031" cy="17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17777" y="4880947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BDP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136" y="1781989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706598" y="1542412"/>
            <a:ext cx="3533886" cy="67777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06598" y="3828619"/>
            <a:ext cx="353388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9609537">
            <a:off x="2764761" y="4111232"/>
            <a:ext cx="17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Slope = 1/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27342" y="3475392"/>
            <a:ext cx="157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Bottleneck BW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8346635" y="3817697"/>
            <a:ext cx="705588" cy="13176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248332" y="1388218"/>
            <a:ext cx="721880" cy="13586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53685" y="4931739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BDP+Bottleneck</a:t>
            </a:r>
            <a:endParaRPr lang="en-US" dirty="0"/>
          </a:p>
          <a:p>
            <a:pPr algn="ctr"/>
            <a:r>
              <a:rPr lang="en-US" dirty="0"/>
              <a:t>Queue</a:t>
            </a:r>
          </a:p>
        </p:txBody>
      </p:sp>
      <p:sp>
        <p:nvSpPr>
          <p:cNvPr id="8" name="TextBox 7"/>
          <p:cNvSpPr txBox="1"/>
          <p:nvPr/>
        </p:nvSpPr>
        <p:spPr>
          <a:xfrm rot="20815824">
            <a:off x="5924589" y="1469742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 = 1/BW</a:t>
            </a:r>
          </a:p>
        </p:txBody>
      </p:sp>
    </p:spTree>
    <p:extLst>
      <p:ext uri="{BB962C8B-B14F-4D97-AF65-F5344CB8AC3E}">
        <p14:creationId xmlns:p14="http://schemas.microsoft.com/office/powerpoint/2010/main" val="6140456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view of Congestion Control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96041" y="5485207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066264" y="4190491"/>
            <a:ext cx="129022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/>
              <a:t>Throughput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8998" y="5509420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96041" y="4383187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96041" y="3982168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08071" y="3982168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40485" y="3982168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6041" y="3368372"/>
            <a:ext cx="65243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753930" y="2381334"/>
            <a:ext cx="171585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Round Trip 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08998" y="3392585"/>
            <a:ext cx="149040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/>
              <a:t>Bytes </a:t>
            </a:r>
            <a:r>
              <a:rPr lang="en-US"/>
              <a:t>in Flight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96041" y="2756209"/>
            <a:ext cx="616602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96041" y="1864000"/>
            <a:ext cx="0" cy="1507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08071" y="1864000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40485" y="1864000"/>
            <a:ext cx="0" cy="1504373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2896041" y="4383187"/>
            <a:ext cx="1812030" cy="110202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2896041" y="2754443"/>
            <a:ext cx="1812031" cy="1767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17777" y="542963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BDP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136" y="2330672"/>
            <a:ext cx="8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4706598" y="2091095"/>
            <a:ext cx="3533886" cy="67777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706598" y="4377302"/>
            <a:ext cx="353388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9609537">
            <a:off x="2764761" y="4659915"/>
            <a:ext cx="175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Slope = 1/</a:t>
            </a:r>
            <a:r>
              <a:rPr lang="en-US" dirty="0" err="1"/>
              <a:t>RTT</a:t>
            </a:r>
            <a:r>
              <a:rPr lang="en-US" baseline="-25000" dirty="0" err="1"/>
              <a:t>prop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27342" y="4024075"/>
            <a:ext cx="157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Bottleneck BW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8346635" y="4366380"/>
            <a:ext cx="705588" cy="13176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248332" y="1936901"/>
            <a:ext cx="721880" cy="135860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53685" y="5480422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BDP+Bottleneck</a:t>
            </a:r>
            <a:endParaRPr lang="en-US" dirty="0"/>
          </a:p>
          <a:p>
            <a:pPr algn="ctr"/>
            <a:r>
              <a:rPr lang="en-US" dirty="0"/>
              <a:t>Queue</a:t>
            </a:r>
          </a:p>
        </p:txBody>
      </p:sp>
      <p:sp>
        <p:nvSpPr>
          <p:cNvPr id="8" name="TextBox 7"/>
          <p:cNvSpPr txBox="1"/>
          <p:nvPr/>
        </p:nvSpPr>
        <p:spPr>
          <a:xfrm rot="20815824">
            <a:off x="5924589" y="2018425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 = 1/BW</a:t>
            </a:r>
          </a:p>
        </p:txBody>
      </p:sp>
      <p:sp>
        <p:nvSpPr>
          <p:cNvPr id="49" name="Oval 48"/>
          <p:cNvSpPr/>
          <p:nvPr/>
        </p:nvSpPr>
        <p:spPr>
          <a:xfrm>
            <a:off x="13021071" y="3577251"/>
            <a:ext cx="507245" cy="507245"/>
          </a:xfrm>
          <a:prstGeom prst="ellipse">
            <a:avLst/>
          </a:prstGeom>
          <a:solidFill>
            <a:schemeClr val="bg1">
              <a:alpha val="4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7982687" y="1819094"/>
            <a:ext cx="2319264" cy="2807496"/>
            <a:chOff x="6458687" y="1270411"/>
            <a:chExt cx="2319264" cy="2807496"/>
          </a:xfrm>
        </p:grpSpPr>
        <p:sp>
          <p:nvSpPr>
            <p:cNvPr id="48" name="Oval 47"/>
            <p:cNvSpPr/>
            <p:nvPr/>
          </p:nvSpPr>
          <p:spPr>
            <a:xfrm>
              <a:off x="6458687" y="3570662"/>
              <a:ext cx="507245" cy="507245"/>
            </a:xfrm>
            <a:prstGeom prst="ellipse">
              <a:avLst/>
            </a:prstGeom>
            <a:solidFill>
              <a:schemeClr val="bg1">
                <a:alpha val="4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470707" y="1270411"/>
              <a:ext cx="507245" cy="507245"/>
            </a:xfrm>
            <a:prstGeom prst="ellipse">
              <a:avLst/>
            </a:prstGeom>
            <a:solidFill>
              <a:schemeClr val="bg1">
                <a:alpha val="4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64395" y="1747201"/>
              <a:ext cx="1513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Loss-based CC</a:t>
              </a:r>
            </a:p>
          </p:txBody>
        </p:sp>
        <p:cxnSp>
          <p:nvCxnSpPr>
            <p:cNvPr id="20" name="Straight Arrow Connector 19"/>
            <p:cNvCxnSpPr>
              <a:stCxn id="16" idx="1"/>
              <a:endCxn id="50" idx="5"/>
            </p:cNvCxnSpPr>
            <p:nvPr/>
          </p:nvCxnSpPr>
          <p:spPr>
            <a:xfrm flipH="1" flipV="1">
              <a:off x="6903668" y="1703372"/>
              <a:ext cx="360727" cy="2284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16" idx="1"/>
              <a:endCxn id="48" idx="7"/>
            </p:cNvCxnSpPr>
            <p:nvPr/>
          </p:nvCxnSpPr>
          <p:spPr>
            <a:xfrm flipH="1">
              <a:off x="6891648" y="1931867"/>
              <a:ext cx="372747" cy="171307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315126" y="1575480"/>
            <a:ext cx="1660423" cy="3044523"/>
            <a:chOff x="1791125" y="1026796"/>
            <a:chExt cx="1660423" cy="3044523"/>
          </a:xfrm>
        </p:grpSpPr>
        <p:sp>
          <p:nvSpPr>
            <p:cNvPr id="12" name="Oval 11"/>
            <p:cNvSpPr/>
            <p:nvPr/>
          </p:nvSpPr>
          <p:spPr>
            <a:xfrm>
              <a:off x="2941193" y="1943115"/>
              <a:ext cx="507245" cy="507245"/>
            </a:xfrm>
            <a:prstGeom prst="ellipse">
              <a:avLst/>
            </a:prstGeom>
            <a:solidFill>
              <a:schemeClr val="bg1">
                <a:alpha val="4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44303" y="3564074"/>
              <a:ext cx="507245" cy="507245"/>
            </a:xfrm>
            <a:prstGeom prst="ellipse">
              <a:avLst/>
            </a:prstGeom>
            <a:solidFill>
              <a:schemeClr val="bg1">
                <a:alpha val="4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91125" y="1026796"/>
              <a:ext cx="16573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Ideal </a:t>
              </a:r>
            </a:p>
            <a:p>
              <a:r>
                <a:rPr lang="en-US" dirty="0"/>
                <a:t>Operating Point</a:t>
              </a:r>
            </a:p>
          </p:txBody>
        </p:sp>
        <p:cxnSp>
          <p:nvCxnSpPr>
            <p:cNvPr id="55" name="Straight Arrow Connector 54"/>
            <p:cNvCxnSpPr>
              <a:stCxn id="15" idx="2"/>
              <a:endCxn id="12" idx="1"/>
            </p:cNvCxnSpPr>
            <p:nvPr/>
          </p:nvCxnSpPr>
          <p:spPr>
            <a:xfrm>
              <a:off x="2619782" y="1673127"/>
              <a:ext cx="395695" cy="3442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15" idx="2"/>
              <a:endCxn id="47" idx="1"/>
            </p:cNvCxnSpPr>
            <p:nvPr/>
          </p:nvCxnSpPr>
          <p:spPr>
            <a:xfrm>
              <a:off x="2619782" y="1673127"/>
              <a:ext cx="398805" cy="19652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18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_Line">
  <a:themeElements>
    <a:clrScheme name="Line">
      <a:dk1>
        <a:srgbClr val="000000"/>
      </a:dk1>
      <a:lt1>
        <a:srgbClr val="FFFFFF"/>
      </a:lt1>
      <a:dk2>
        <a:srgbClr val="283138"/>
      </a:dk2>
      <a:lt2>
        <a:srgbClr val="FECB32"/>
      </a:lt2>
      <a:accent1>
        <a:srgbClr val="20A6F4"/>
      </a:accent1>
      <a:accent2>
        <a:srgbClr val="FECB32"/>
      </a:accent2>
      <a:accent3>
        <a:srgbClr val="651266"/>
      </a:accent3>
      <a:accent4>
        <a:srgbClr val="C9001F"/>
      </a:accent4>
      <a:accent5>
        <a:srgbClr val="F4A582"/>
      </a:accent5>
      <a:accent6>
        <a:srgbClr val="5F6877"/>
      </a:accent6>
      <a:hlink>
        <a:srgbClr val="20A6F4"/>
      </a:hlink>
      <a:folHlink>
        <a:srgbClr val="20A6F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ine-standard.potx" id="{464977E1-A74C-A247-BBF6-FD818AF7D8BA}" vid="{90D414F5-3F4E-4A4D-8AD0-9856E06C2F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15-ports</Template>
  <TotalTime>83103</TotalTime>
  <Words>6413</Words>
  <Application>Microsoft Macintosh PowerPoint</Application>
  <PresentationFormat>Widescreen</PresentationFormat>
  <Paragraphs>1078</Paragraphs>
  <Slides>163</Slides>
  <Notes>26</Notes>
  <HiddenSlides>42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163</vt:i4>
      </vt:variant>
    </vt:vector>
  </HeadingPairs>
  <TitlesOfParts>
    <vt:vector size="176" baseType="lpstr">
      <vt:lpstr>Arial</vt:lpstr>
      <vt:lpstr>Avenir Book</vt:lpstr>
      <vt:lpstr>Calibri</vt:lpstr>
      <vt:lpstr>Consolas</vt:lpstr>
      <vt:lpstr>Courier New</vt:lpstr>
      <vt:lpstr>Minion Pro</vt:lpstr>
      <vt:lpstr>Symbol</vt:lpstr>
      <vt:lpstr>Tahoma</vt:lpstr>
      <vt:lpstr>Verdana</vt:lpstr>
      <vt:lpstr>Blue_Line</vt:lpstr>
      <vt:lpstr>Worksheet</vt:lpstr>
      <vt:lpstr>Equation</vt:lpstr>
      <vt:lpstr>Chart</vt:lpstr>
      <vt:lpstr>CSCI-1680   TCP:  Where we go from here</vt:lpstr>
      <vt:lpstr>Administrivia</vt:lpstr>
      <vt:lpstr>Administrivia</vt:lpstr>
      <vt:lpstr>Warmup</vt:lpstr>
      <vt:lpstr>Warmup:  Sliding Window</vt:lpstr>
      <vt:lpstr>Topics for today</vt:lpstr>
      <vt:lpstr>Connection termination</vt:lpstr>
      <vt:lpstr>PowerPoint Presentation</vt:lpstr>
      <vt:lpstr>TCP State Diagram</vt:lpstr>
      <vt:lpstr>Connection termination</vt:lpstr>
      <vt:lpstr>Congestion control</vt:lpstr>
      <vt:lpstr>The story so far</vt:lpstr>
      <vt:lpstr>The story so far</vt:lpstr>
      <vt:lpstr>The story so far</vt:lpstr>
      <vt:lpstr>PowerPoint Presentation</vt:lpstr>
      <vt:lpstr>What else do we need?</vt:lpstr>
      <vt:lpstr>PowerPoint Presentation</vt:lpstr>
      <vt:lpstr>PowerPoint Presentation</vt:lpstr>
      <vt:lpstr>PowerPoint Presentation</vt:lpstr>
      <vt:lpstr>PowerPoint Presentation</vt:lpstr>
      <vt:lpstr>Congestion control</vt:lpstr>
      <vt:lpstr>A Short History of TCP</vt:lpstr>
      <vt:lpstr>Congestion Collapse Nagle, rfc896, 1984</vt:lpstr>
      <vt:lpstr>The problem</vt:lpstr>
      <vt:lpstr>PowerPoint Presentation</vt:lpstr>
      <vt:lpstr>TCP Congestion Control</vt:lpstr>
      <vt:lpstr>Congestion control has a long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this hard?</vt:lpstr>
      <vt:lpstr>Why is this hard?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Classical Congestion Control</vt:lpstr>
      <vt:lpstr>Classical Congestion Control</vt:lpstr>
      <vt:lpstr>Classical Congestion Control</vt:lpstr>
      <vt:lpstr>Modes of operation</vt:lpstr>
      <vt:lpstr>Congestion Avoidance</vt:lpstr>
      <vt:lpstr>Congestion Avoidance</vt:lpstr>
      <vt:lpstr>AIMD Example</vt:lpstr>
      <vt:lpstr>Slow Start</vt:lpstr>
      <vt:lpstr>Slow Start</vt:lpstr>
      <vt:lpstr>Slow Start</vt:lpstr>
      <vt:lpstr>PowerPoint Presentation</vt:lpstr>
      <vt:lpstr>How to Detect Loss</vt:lpstr>
      <vt:lpstr>PowerPoint Presentation</vt:lpstr>
      <vt:lpstr>Putting it all together</vt:lpstr>
      <vt:lpstr>Slow start every time?!</vt:lpstr>
      <vt:lpstr>This is just the beginning…</vt:lpstr>
      <vt:lpstr>PowerPoint Presentation</vt:lpstr>
      <vt:lpstr>BBR</vt:lpstr>
      <vt:lpstr>BBR</vt:lpstr>
      <vt:lpstr>Another way:  ECN</vt:lpstr>
      <vt:lpstr>Special purpose example:  DCTCP (2010)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a few TCP implementations</vt:lpstr>
      <vt:lpstr>Dealing with Congestion</vt:lpstr>
      <vt:lpstr>The main idea</vt:lpstr>
      <vt:lpstr>Dealing with Congestion</vt:lpstr>
      <vt:lpstr>Classical Congestion Control</vt:lpstr>
      <vt:lpstr>Modes of operation</vt:lpstr>
      <vt:lpstr>Congestion Avoidance</vt:lpstr>
      <vt:lpstr>AIMD Example</vt:lpstr>
      <vt:lpstr>Slow Start</vt:lpstr>
      <vt:lpstr>PowerPoint Presentation</vt:lpstr>
      <vt:lpstr>How to Detect Loss</vt:lpstr>
      <vt:lpstr>PowerPoint Presentation</vt:lpstr>
      <vt:lpstr>Slow start every time?!</vt:lpstr>
      <vt:lpstr>This is just the beginning…</vt:lpstr>
      <vt:lpstr>BBR</vt:lpstr>
      <vt:lpstr>BBR</vt:lpstr>
      <vt:lpstr>Help from the network</vt:lpstr>
      <vt:lpstr>Help from the network</vt:lpstr>
      <vt:lpstr>RED Advantages</vt:lpstr>
      <vt:lpstr>ECN</vt:lpstr>
      <vt:lpstr>ECN</vt:lpstr>
      <vt:lpstr>Special purpose example:  DCTCP</vt:lpstr>
      <vt:lpstr>PowerPoint Presentation</vt:lpstr>
      <vt:lpstr>Another view of Congestion Control</vt:lpstr>
      <vt:lpstr>Another view of Congestion Control</vt:lpstr>
      <vt:lpstr>Another view of Congestion Control</vt:lpstr>
      <vt:lpstr>Another view of Congestion Control</vt:lpstr>
      <vt:lpstr>BBR</vt:lpstr>
      <vt:lpstr>BBR</vt:lpstr>
      <vt:lpstr>TCP State Diagram</vt:lpstr>
      <vt:lpstr>TCP Header</vt:lpstr>
      <vt:lpstr>Other mechanics for sending packets (used in modern TCPs, not required for project)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Delayed Acknowledgments</vt:lpstr>
      <vt:lpstr>Extra congestion control content</vt:lpstr>
      <vt:lpstr>Putting it all together</vt:lpstr>
      <vt:lpstr>Fast Recovery and Fast Retransmit</vt:lpstr>
      <vt:lpstr>TCP Friendliness</vt:lpstr>
      <vt:lpstr>TCP Friendliness</vt:lpstr>
      <vt:lpstr>TCP Throughput</vt:lpstr>
      <vt:lpstr>TCP Throughput (cont)</vt:lpstr>
      <vt:lpstr>What Happens When Link is Lossy?</vt:lpstr>
      <vt:lpstr>What can we do about it?</vt:lpstr>
      <vt:lpstr>Congestion Avoidance</vt:lpstr>
      <vt:lpstr>Another view of Congestion Control</vt:lpstr>
      <vt:lpstr>Another view of Congestion Control</vt:lpstr>
      <vt:lpstr>Another view of Congestion Control</vt:lpstr>
      <vt:lpstr>Another view of Congestion Control</vt:lpstr>
      <vt:lpstr>BBR</vt:lpstr>
      <vt:lpstr>BBR</vt:lpstr>
      <vt:lpstr>TCP Vegas</vt:lpstr>
      <vt:lpstr>TCP Vegas</vt:lpstr>
      <vt:lpstr>Vegas</vt:lpstr>
      <vt:lpstr>Help from the network</vt:lpstr>
      <vt:lpstr>RED Details</vt:lpstr>
      <vt:lpstr>RED Drop Probability</vt:lpstr>
      <vt:lpstr>RED Advantages</vt:lpstr>
      <vt:lpstr>What happens if not everyone cooperates?</vt:lpstr>
      <vt:lpstr>Cheating TCP</vt:lpstr>
      <vt:lpstr>Larger Initial Window </vt:lpstr>
      <vt:lpstr>Open Many Connections</vt:lpstr>
      <vt:lpstr>Exploiting Implicit Assumptions</vt:lpstr>
      <vt:lpstr>ACK Division Attack</vt:lpstr>
      <vt:lpstr>TCP Daytona!</vt:lpstr>
      <vt:lpstr>Defense</vt:lpstr>
      <vt:lpstr>More help from the network</vt:lpstr>
      <vt:lpstr>Solution</vt:lpstr>
      <vt:lpstr>Fair Queueing </vt:lpstr>
      <vt:lpstr>Example</vt:lpstr>
      <vt:lpstr>Implementing FQ</vt:lpstr>
      <vt:lpstr>Fair Queueing</vt:lpstr>
      <vt:lpstr>Fair Queueing Example</vt:lpstr>
      <vt:lpstr>Big Picture</vt:lpstr>
      <vt:lpstr>Congestion control:  motivation</vt:lpstr>
      <vt:lpstr>The story so far</vt:lpstr>
      <vt:lpstr>Summary:  flow control</vt:lpstr>
      <vt:lpstr>A Short History of TCP</vt:lpstr>
      <vt:lpstr>Congestion Collapse Nagle, rfc896, 1984</vt:lpstr>
      <vt:lpstr>The problem</vt:lpstr>
      <vt:lpstr>TCP Congestion Control</vt:lpstr>
      <vt:lpstr>Congestion control has a long history</vt:lpstr>
      <vt:lpstr>Just a few TCP implementations</vt:lpstr>
      <vt:lpstr>Dealing with Congestion</vt:lpstr>
      <vt:lpstr>Dealing with Congestion</vt:lpstr>
      <vt:lpstr>Next time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CSCI-1680 :: Computer Networks</dc:title>
  <dc:creator>Rodrigo Fonseca</dc:creator>
  <cp:lastModifiedBy>DeMarinis, Nicholas</cp:lastModifiedBy>
  <cp:revision>109</cp:revision>
  <dcterms:created xsi:type="dcterms:W3CDTF">2011-03-10T09:32:25Z</dcterms:created>
  <dcterms:modified xsi:type="dcterms:W3CDTF">2024-10-29T12:31:03Z</dcterms:modified>
</cp:coreProperties>
</file>