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12"/>
  </p:notesMasterIdLst>
  <p:sldIdLst>
    <p:sldId id="256" r:id="rId2"/>
    <p:sldId id="314" r:id="rId3"/>
    <p:sldId id="481" r:id="rId4"/>
    <p:sldId id="450" r:id="rId5"/>
    <p:sldId id="503" r:id="rId6"/>
    <p:sldId id="504" r:id="rId7"/>
    <p:sldId id="505" r:id="rId8"/>
    <p:sldId id="507" r:id="rId9"/>
    <p:sldId id="509" r:id="rId10"/>
    <p:sldId id="510" r:id="rId11"/>
    <p:sldId id="511" r:id="rId12"/>
    <p:sldId id="512" r:id="rId13"/>
    <p:sldId id="513" r:id="rId14"/>
    <p:sldId id="524" r:id="rId15"/>
    <p:sldId id="514" r:id="rId16"/>
    <p:sldId id="531" r:id="rId17"/>
    <p:sldId id="458" r:id="rId18"/>
    <p:sldId id="533" r:id="rId19"/>
    <p:sldId id="460" r:id="rId20"/>
    <p:sldId id="462" r:id="rId21"/>
    <p:sldId id="466" r:id="rId22"/>
    <p:sldId id="463" r:id="rId23"/>
    <p:sldId id="464" r:id="rId24"/>
    <p:sldId id="465" r:id="rId25"/>
    <p:sldId id="470" r:id="rId26"/>
    <p:sldId id="469" r:id="rId27"/>
    <p:sldId id="471" r:id="rId28"/>
    <p:sldId id="534" r:id="rId29"/>
    <p:sldId id="259" r:id="rId30"/>
    <p:sldId id="472" r:id="rId31"/>
    <p:sldId id="305" r:id="rId32"/>
    <p:sldId id="536" r:id="rId33"/>
    <p:sldId id="537" r:id="rId34"/>
    <p:sldId id="260" r:id="rId35"/>
    <p:sldId id="301" r:id="rId36"/>
    <p:sldId id="473" r:id="rId37"/>
    <p:sldId id="538" r:id="rId38"/>
    <p:sldId id="316" r:id="rId39"/>
    <p:sldId id="539" r:id="rId40"/>
    <p:sldId id="261" r:id="rId41"/>
    <p:sldId id="475" r:id="rId42"/>
    <p:sldId id="476" r:id="rId43"/>
    <p:sldId id="478" r:id="rId44"/>
    <p:sldId id="477" r:id="rId45"/>
    <p:sldId id="457" r:id="rId46"/>
    <p:sldId id="540" r:id="rId47"/>
    <p:sldId id="317" r:id="rId48"/>
    <p:sldId id="449" r:id="rId49"/>
    <p:sldId id="270" r:id="rId50"/>
    <p:sldId id="448" r:id="rId51"/>
    <p:sldId id="265" r:id="rId52"/>
    <p:sldId id="490" r:id="rId53"/>
    <p:sldId id="544" r:id="rId54"/>
    <p:sldId id="546" r:id="rId55"/>
    <p:sldId id="547" r:id="rId56"/>
    <p:sldId id="545" r:id="rId57"/>
    <p:sldId id="266" r:id="rId58"/>
    <p:sldId id="267" r:id="rId59"/>
    <p:sldId id="268" r:id="rId60"/>
    <p:sldId id="479" r:id="rId61"/>
    <p:sldId id="302" r:id="rId62"/>
    <p:sldId id="541" r:id="rId63"/>
    <p:sldId id="494" r:id="rId64"/>
    <p:sldId id="487" r:id="rId65"/>
    <p:sldId id="496" r:id="rId66"/>
    <p:sldId id="495" r:id="rId67"/>
    <p:sldId id="488" r:id="rId68"/>
    <p:sldId id="489" r:id="rId69"/>
    <p:sldId id="542" r:id="rId70"/>
    <p:sldId id="493" r:id="rId71"/>
    <p:sldId id="543" r:id="rId72"/>
    <p:sldId id="497" r:id="rId73"/>
    <p:sldId id="272" r:id="rId74"/>
    <p:sldId id="271" r:id="rId75"/>
    <p:sldId id="269" r:id="rId76"/>
    <p:sldId id="454" r:id="rId77"/>
    <p:sldId id="480" r:id="rId78"/>
    <p:sldId id="276" r:id="rId79"/>
    <p:sldId id="274" r:id="rId80"/>
    <p:sldId id="293" r:id="rId81"/>
    <p:sldId id="281" r:id="rId82"/>
    <p:sldId id="275" r:id="rId83"/>
    <p:sldId id="306" r:id="rId84"/>
    <p:sldId id="280" r:id="rId85"/>
    <p:sldId id="319" r:id="rId86"/>
    <p:sldId id="282" r:id="rId87"/>
    <p:sldId id="286" r:id="rId88"/>
    <p:sldId id="303" r:id="rId89"/>
    <p:sldId id="451" r:id="rId90"/>
    <p:sldId id="307" r:id="rId91"/>
    <p:sldId id="456" r:id="rId92"/>
    <p:sldId id="313" r:id="rId93"/>
    <p:sldId id="304" r:id="rId94"/>
    <p:sldId id="452" r:id="rId95"/>
    <p:sldId id="453" r:id="rId96"/>
    <p:sldId id="455" r:id="rId97"/>
    <p:sldId id="277" r:id="rId98"/>
    <p:sldId id="278" r:id="rId99"/>
    <p:sldId id="279" r:id="rId100"/>
    <p:sldId id="535" r:id="rId101"/>
    <p:sldId id="520" r:id="rId102"/>
    <p:sldId id="532" r:id="rId103"/>
    <p:sldId id="433" r:id="rId104"/>
    <p:sldId id="525" r:id="rId105"/>
    <p:sldId id="527" r:id="rId106"/>
    <p:sldId id="528" r:id="rId107"/>
    <p:sldId id="530" r:id="rId108"/>
    <p:sldId id="529" r:id="rId109"/>
    <p:sldId id="499" r:id="rId110"/>
    <p:sldId id="273" r:id="rId1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CC33"/>
    <a:srgbClr val="20A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97" autoAdjust="0"/>
    <p:restoredTop sz="87637" autoAdjust="0"/>
  </p:normalViewPr>
  <p:slideViewPr>
    <p:cSldViewPr snapToGrid="0" snapToObjects="1">
      <p:cViewPr varScale="1">
        <p:scale>
          <a:sx n="82" d="100"/>
          <a:sy n="82" d="100"/>
        </p:scale>
        <p:origin x="200" y="6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9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22ED56-563E-7042-B9B2-8D0209C290CF}" type="datetimeFigureOut">
              <a:rPr lang="en-US" smtClean="0"/>
              <a:pPr/>
              <a:t>10/31/24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D4D5AE-91A4-BE4E-B7FC-F1521B8872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701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823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Responses called Resource Records (RRs)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97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dig</a:t>
            </a:r>
            <a:r>
              <a:rPr lang="nb-NO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</a:t>
            </a:r>
            <a:r>
              <a:rPr lang="nb-NO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tPTR</a:t>
            </a:r>
            <a:r>
              <a:rPr lang="nb-NO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12.32.148.128.in-addr.arpa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77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dig</a:t>
            </a:r>
            <a:r>
              <a:rPr lang="nb-NO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</a:t>
            </a:r>
            <a:r>
              <a:rPr lang="nb-NO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tPTR</a:t>
            </a:r>
            <a:r>
              <a:rPr lang="nb-NO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12.32.148.128.in-addr.arpa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661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dig</a:t>
            </a:r>
            <a:r>
              <a:rPr lang="nb-NO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</a:t>
            </a:r>
            <a:r>
              <a:rPr lang="nb-NO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tPTR</a:t>
            </a:r>
            <a:r>
              <a:rPr lang="nb-NO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12.32.148.128.in-addr.arpa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77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Responses called Resource Records (RRs)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4184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Responses called Resource Records (RRs)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9149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3526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“Sawtooth”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021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“Sawtooth”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278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502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err="1"/>
              <a:t>www.cnn.com</a:t>
            </a:r>
            <a:r>
              <a:rPr lang="en-US" dirty="0"/>
              <a:t> maps to at least 6 </a:t>
            </a:r>
            <a:r>
              <a:rPr lang="en-US" dirty="0" err="1"/>
              <a:t>ip</a:t>
            </a:r>
            <a:r>
              <a:rPr lang="en-US" dirty="0"/>
              <a:t> addresses</a:t>
            </a:r>
          </a:p>
          <a:p>
            <a:pPr lvl="1"/>
            <a:r>
              <a:rPr lang="en-US" dirty="0"/>
              <a:t>Enables</a:t>
            </a:r>
          </a:p>
          <a:p>
            <a:pPr lvl="2"/>
            <a:r>
              <a:rPr lang="en-US" dirty="0"/>
              <a:t>Load balancing</a:t>
            </a:r>
          </a:p>
          <a:p>
            <a:pPr lvl="2"/>
            <a:r>
              <a:rPr lang="en-US" dirty="0"/>
              <a:t>Latency reduction</a:t>
            </a:r>
          </a:p>
          <a:p>
            <a:pPr lvl="2"/>
            <a:r>
              <a:rPr lang="en-US" dirty="0"/>
              <a:t>Tailoring request based on requester’s location/device/identity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25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err="1"/>
              <a:t>www.cnn.com</a:t>
            </a:r>
            <a:r>
              <a:rPr lang="en-US" dirty="0"/>
              <a:t> maps to at least 6 </a:t>
            </a:r>
            <a:r>
              <a:rPr lang="en-US" dirty="0" err="1"/>
              <a:t>ip</a:t>
            </a:r>
            <a:r>
              <a:rPr lang="en-US" dirty="0"/>
              <a:t> addresses</a:t>
            </a:r>
          </a:p>
          <a:p>
            <a:pPr lvl="1"/>
            <a:r>
              <a:rPr lang="en-US" dirty="0"/>
              <a:t>Enables</a:t>
            </a:r>
          </a:p>
          <a:p>
            <a:pPr lvl="2"/>
            <a:r>
              <a:rPr lang="en-US" dirty="0"/>
              <a:t>Load balancing</a:t>
            </a:r>
          </a:p>
          <a:p>
            <a:pPr lvl="2"/>
            <a:r>
              <a:rPr lang="en-US" dirty="0"/>
              <a:t>Latency reduction</a:t>
            </a:r>
          </a:p>
          <a:p>
            <a:pPr lvl="2"/>
            <a:r>
              <a:rPr lang="en-US" dirty="0"/>
              <a:t>Tailoring request based on requester’s location/device/identity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830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err="1"/>
              <a:t>www.cnn.com</a:t>
            </a:r>
            <a:r>
              <a:rPr lang="en-US" dirty="0"/>
              <a:t> maps to at least 6 </a:t>
            </a:r>
            <a:r>
              <a:rPr lang="en-US" dirty="0" err="1"/>
              <a:t>ip</a:t>
            </a:r>
            <a:r>
              <a:rPr lang="en-US" dirty="0"/>
              <a:t> addresses</a:t>
            </a:r>
          </a:p>
          <a:p>
            <a:pPr lvl="1"/>
            <a:r>
              <a:rPr lang="en-US" dirty="0"/>
              <a:t>Enables</a:t>
            </a:r>
          </a:p>
          <a:p>
            <a:pPr lvl="2"/>
            <a:r>
              <a:rPr lang="en-US" dirty="0"/>
              <a:t>Load balancing</a:t>
            </a:r>
          </a:p>
          <a:p>
            <a:pPr lvl="2"/>
            <a:r>
              <a:rPr lang="en-US" dirty="0"/>
              <a:t>Latency reduction</a:t>
            </a:r>
          </a:p>
          <a:p>
            <a:pPr lvl="2"/>
            <a:r>
              <a:rPr lang="en-US" dirty="0"/>
              <a:t>Tailoring request based on requester’s location/device/identity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47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Completely impractical today</a:t>
            </a:r>
          </a:p>
          <a:p>
            <a:pPr lvl="1"/>
            <a:r>
              <a:rPr lang="en-US" dirty="0"/>
              <a:t>File would be huge (gigabytes)</a:t>
            </a:r>
          </a:p>
          <a:p>
            <a:pPr lvl="1"/>
            <a:r>
              <a:rPr lang="en-US" dirty="0"/>
              <a:t>Traffic implosion (lookups and updates)</a:t>
            </a:r>
          </a:p>
          <a:p>
            <a:pPr lvl="2"/>
            <a:r>
              <a:rPr lang="en-US" dirty="0"/>
              <a:t>Some names change mappings every few days (dynamic IP)</a:t>
            </a:r>
          </a:p>
          <a:p>
            <a:pPr lvl="1"/>
            <a:r>
              <a:rPr lang="en-US" dirty="0"/>
              <a:t>Single point of failure</a:t>
            </a:r>
          </a:p>
          <a:p>
            <a:pPr lvl="1"/>
            <a:r>
              <a:rPr lang="en-US" dirty="0"/>
              <a:t>Impractical politics (security, ownership, </a:t>
            </a:r>
            <a:r>
              <a:rPr lang="en-US" dirty="0" err="1"/>
              <a:t>etc</a:t>
            </a:r>
            <a:r>
              <a:rPr lang="en-US" dirty="0"/>
              <a:t>…)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43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Completely impractical today</a:t>
            </a:r>
          </a:p>
          <a:p>
            <a:pPr lvl="1"/>
            <a:r>
              <a:rPr lang="en-US" dirty="0"/>
              <a:t>File would be huge (gigabytes)</a:t>
            </a:r>
          </a:p>
          <a:p>
            <a:pPr lvl="1"/>
            <a:r>
              <a:rPr lang="en-US" dirty="0"/>
              <a:t>Traffic implosion (lookups and updates)</a:t>
            </a:r>
          </a:p>
          <a:p>
            <a:pPr lvl="2"/>
            <a:r>
              <a:rPr lang="en-US" dirty="0"/>
              <a:t>Some names change mappings every few days (dynamic IP)</a:t>
            </a:r>
          </a:p>
          <a:p>
            <a:pPr lvl="1"/>
            <a:r>
              <a:rPr lang="en-US" dirty="0"/>
              <a:t>Single point of failure</a:t>
            </a:r>
          </a:p>
          <a:p>
            <a:pPr lvl="1"/>
            <a:r>
              <a:rPr lang="en-US" dirty="0"/>
              <a:t>Impractical politics (security, ownership, </a:t>
            </a:r>
            <a:r>
              <a:rPr lang="en-US" dirty="0" err="1"/>
              <a:t>etc</a:t>
            </a:r>
            <a:r>
              <a:rPr lang="en-US" dirty="0"/>
              <a:t>…)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372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Completely impractical today</a:t>
            </a:r>
          </a:p>
          <a:p>
            <a:pPr lvl="1"/>
            <a:r>
              <a:rPr lang="en-US" dirty="0"/>
              <a:t>File would be huge (gigabytes)</a:t>
            </a:r>
          </a:p>
          <a:p>
            <a:pPr lvl="1"/>
            <a:r>
              <a:rPr lang="en-US" dirty="0"/>
              <a:t>Traffic implosion (lookups and updates)</a:t>
            </a:r>
          </a:p>
          <a:p>
            <a:pPr lvl="2"/>
            <a:r>
              <a:rPr lang="en-US" dirty="0"/>
              <a:t>Some names change mappings every few days (dynamic IP)</a:t>
            </a:r>
          </a:p>
          <a:p>
            <a:pPr lvl="1"/>
            <a:r>
              <a:rPr lang="en-US" dirty="0"/>
              <a:t>Single point of failure</a:t>
            </a:r>
          </a:p>
          <a:p>
            <a:pPr lvl="1"/>
            <a:r>
              <a:rPr lang="en-US" dirty="0"/>
              <a:t>Impractical politics (security, ownership, </a:t>
            </a:r>
            <a:r>
              <a:rPr lang="en-US" dirty="0" err="1"/>
              <a:t>etc</a:t>
            </a:r>
            <a:r>
              <a:rPr lang="en-US" dirty="0"/>
              <a:t>…)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550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Responses called Resource Records (RRs)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930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21920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10/31/24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0" y="2485893"/>
            <a:ext cx="12192000" cy="0"/>
          </a:xfrm>
          <a:prstGeom prst="line">
            <a:avLst/>
          </a:prstGeom>
          <a:ln w="50800" cmpd="sng">
            <a:solidFill>
              <a:srgbClr val="0093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2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10/31/24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883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10/31/24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24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271169"/>
          </a:xfrm>
        </p:spPr>
        <p:txBody>
          <a:bodyPr/>
          <a:lstStyle>
            <a:lvl1pPr>
              <a:defRPr>
                <a:latin typeface="Avenir Book" charset="0"/>
                <a:ea typeface="Avenir Book" charset="0"/>
                <a:cs typeface="Avenir Book" charset="0"/>
              </a:defRPr>
            </a:lvl1pPr>
            <a:lvl2pPr>
              <a:defRPr>
                <a:latin typeface="Avenir Book" charset="0"/>
                <a:ea typeface="Avenir Book" charset="0"/>
                <a:cs typeface="Avenir Book" charset="0"/>
              </a:defRPr>
            </a:lvl2pPr>
            <a:lvl3pPr>
              <a:defRPr>
                <a:latin typeface="Avenir Book" charset="0"/>
                <a:ea typeface="Avenir Book" charset="0"/>
                <a:cs typeface="Avenir Book" charset="0"/>
              </a:defRPr>
            </a:lvl3pPr>
            <a:lvl4pPr>
              <a:defRPr>
                <a:latin typeface="Avenir Book" charset="0"/>
                <a:ea typeface="Avenir Book" charset="0"/>
                <a:cs typeface="Avenir Book" charset="0"/>
              </a:defRPr>
            </a:lvl4pPr>
            <a:lvl5pPr>
              <a:defRPr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969000"/>
            <a:ext cx="12192000" cy="0"/>
          </a:xfrm>
          <a:prstGeom prst="line">
            <a:avLst/>
          </a:prstGeom>
          <a:ln w="76200">
            <a:gradFill flip="none" rotWithShape="1">
              <a:gsLst>
                <a:gs pos="23000">
                  <a:srgbClr val="999999"/>
                </a:gs>
                <a:gs pos="51000">
                  <a:srgbClr val="22A6F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-24921" y="5969011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1996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41958" y="5979330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2008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24389" y="5969005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415721" y="5969010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2020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55096" y="5979330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2004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90950" y="5969003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2016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58482" y="5969002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2018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11390" y="5969006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2000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0" y="1143000"/>
            <a:ext cx="12192000" cy="0"/>
          </a:xfrm>
          <a:prstGeom prst="line">
            <a:avLst/>
          </a:prstGeom>
          <a:ln w="38100" cmpd="sng">
            <a:solidFill>
              <a:srgbClr val="0093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244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913" y="76200"/>
            <a:ext cx="11609615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913" y="1600202"/>
            <a:ext cx="11609615" cy="4525963"/>
          </a:xfrm>
        </p:spPr>
        <p:txBody>
          <a:bodyPr/>
          <a:lstStyle>
            <a:lvl1pPr>
              <a:defRPr>
                <a:latin typeface="Avenir Book" charset="0"/>
                <a:ea typeface="Avenir Book" charset="0"/>
                <a:cs typeface="Avenir Book" charset="0"/>
              </a:defRPr>
            </a:lvl1pPr>
            <a:lvl2pPr>
              <a:defRPr>
                <a:latin typeface="Avenir Book" charset="0"/>
                <a:ea typeface="Avenir Book" charset="0"/>
                <a:cs typeface="Avenir Book" charset="0"/>
              </a:defRPr>
            </a:lvl2pPr>
            <a:lvl3pPr>
              <a:defRPr>
                <a:latin typeface="Avenir Book" charset="0"/>
                <a:ea typeface="Avenir Book" charset="0"/>
                <a:cs typeface="Avenir Book" charset="0"/>
              </a:defRPr>
            </a:lvl3pPr>
            <a:lvl4pPr>
              <a:defRPr>
                <a:latin typeface="Avenir Book" charset="0"/>
                <a:ea typeface="Avenir Book" charset="0"/>
                <a:cs typeface="Avenir Book" charset="0"/>
              </a:defRPr>
            </a:lvl4pPr>
            <a:lvl5pPr>
              <a:defRPr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10/31/24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556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0" y="3810000"/>
            <a:ext cx="12192000" cy="0"/>
          </a:xfrm>
          <a:prstGeom prst="line">
            <a:avLst/>
          </a:prstGeom>
          <a:ln w="63500" cmpd="sng">
            <a:solidFill>
              <a:srgbClr val="0093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88759" y="2667000"/>
            <a:ext cx="109728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086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10/31/24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0" y="1143000"/>
            <a:ext cx="12192000" cy="0"/>
          </a:xfrm>
          <a:prstGeom prst="line">
            <a:avLst/>
          </a:prstGeom>
          <a:ln w="38100" cmpd="sng">
            <a:solidFill>
              <a:srgbClr val="0093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412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10/31/24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0" y="1143000"/>
            <a:ext cx="12192000" cy="0"/>
          </a:xfrm>
          <a:prstGeom prst="line">
            <a:avLst/>
          </a:prstGeom>
          <a:ln w="38100" cmpd="sng">
            <a:solidFill>
              <a:srgbClr val="0093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172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10/31/24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275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10/31/24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060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10/31/24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472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10/31/24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00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5169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venir Book"/>
          <a:ea typeface="+mj-ea"/>
          <a:cs typeface="Avenir Book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etf.org/proceedings/97/slides/slides-97-iccrg-bbr-congestion-control-02.pdf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labs.ripe.net/Members/gih/bbr-tcp" TargetMode="External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doi/abs/10.1145/3366693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etf.org/proceedings/97/slides/slides-97-iccrg-bbr-congestion-control-02.pdf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etf.org/proceedings/97/slides/slides-97-iccrg-bbr-congestion-control-02.pdf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ot-servers.org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entik.com/blog/facebooks-historic-outage-explained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n.wikipedia.org/wiki/2021_Facebook_outage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acebook_DNS_Outage_2021.png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List_of_DNS_record_types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etf.org/proceedings/97/slides/slides-97-iccrg-bbr-congestion-control-02.pdf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List_of_DNS_record_types" TargetMode="Externa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etf.org/proceedings/97/slides/slides-97-iccrg-bbr-congestion-control-02.pdf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List_of_DNS_record_types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icycleisntadomain.com/" TargetMode="Externa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rnetsociety.org/resources/deploy360/2012/nist-ipv6-and-dnssec-statistics-6/" TargetMode="External"/><Relationship Id="rId2" Type="http://schemas.openxmlformats.org/officeDocument/2006/relationships/hyperlink" Target="https://stats.labs.apnic.net/dnssec" TargetMode="Externa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61773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CSCI-1680</a:t>
            </a:r>
            <a:br>
              <a:rPr lang="en-US" dirty="0"/>
            </a:br>
            <a:r>
              <a:rPr lang="en-US" dirty="0"/>
              <a:t>DNS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Nick </a:t>
            </a:r>
            <a:r>
              <a:rPr lang="en-US" dirty="0" err="1"/>
              <a:t>DeMarinis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43650" y="6550223"/>
            <a:ext cx="6848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Based partly on lecture notes by Rodrigo Fonseca, Scott </a:t>
            </a:r>
            <a:r>
              <a:rPr lang="en-US" sz="1400" dirty="0" err="1">
                <a:latin typeface="Avenir Book" panose="02000503020000020003" pitchFamily="2" charset="0"/>
              </a:rPr>
              <a:t>Shenker</a:t>
            </a:r>
            <a:r>
              <a:rPr lang="en-US" sz="1400" dirty="0">
                <a:latin typeface="Avenir Book" panose="02000503020000020003" pitchFamily="2" charset="0"/>
              </a:rPr>
              <a:t> and John </a:t>
            </a:r>
            <a:r>
              <a:rPr lang="en-US" sz="1400" dirty="0" err="1">
                <a:latin typeface="Avenir Book" panose="02000503020000020003" pitchFamily="2" charset="0"/>
              </a:rPr>
              <a:t>Jannotti</a:t>
            </a:r>
            <a:endParaRPr lang="en-US" sz="1400" dirty="0">
              <a:latin typeface="Avenir Book" panose="02000503020000020003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003E3BB-3F62-940B-960C-41630FE1E1FE}"/>
              </a:ext>
            </a:extLst>
          </p:cNvPr>
          <p:cNvSpPr/>
          <p:nvPr/>
        </p:nvSpPr>
        <p:spPr>
          <a:xfrm>
            <a:off x="4064000" y="1760288"/>
            <a:ext cx="3987800" cy="1295400"/>
          </a:xfrm>
          <a:prstGeom prst="rect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venir Book" charset="0"/>
              </a:rPr>
              <a:t>Congestion Control (CC)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Avenir Book" charset="0"/>
              </a:rPr>
              <a:t>algorithm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37BA4FC-C69C-D2B7-BFF4-126B9A7B2CEB}"/>
              </a:ext>
            </a:extLst>
          </p:cNvPr>
          <p:cNvCxnSpPr>
            <a:cxnSpLocks/>
          </p:cNvCxnSpPr>
          <p:nvPr/>
        </p:nvCxnSpPr>
        <p:spPr>
          <a:xfrm>
            <a:off x="6096000" y="1145691"/>
            <a:ext cx="0" cy="614597"/>
          </a:xfrm>
          <a:prstGeom prst="straightConnector1">
            <a:avLst/>
          </a:prstGeom>
          <a:ln w="57150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62D286-51AA-82E7-B362-12B94E71F2BE}"/>
              </a:ext>
            </a:extLst>
          </p:cNvPr>
          <p:cNvSpPr txBox="1"/>
          <p:nvPr/>
        </p:nvSpPr>
        <p:spPr>
          <a:xfrm>
            <a:off x="4048490" y="532703"/>
            <a:ext cx="4095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Signals</a:t>
            </a:r>
            <a:r>
              <a:rPr lang="en-US" i="1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u="sng" dirty="0">
                <a:latin typeface="Avenir Book" charset="0"/>
                <a:ea typeface="Avenir Book" charset="0"/>
                <a:cs typeface="Avenir Book" charset="0"/>
              </a:rPr>
              <a:t>from the network</a:t>
            </a:r>
          </a:p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(ACKs, other TCP packet info, more...)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2EF6670-DD43-8ECB-3BA8-D483E30097FF}"/>
              </a:ext>
            </a:extLst>
          </p:cNvPr>
          <p:cNvCxnSpPr>
            <a:cxnSpLocks/>
          </p:cNvCxnSpPr>
          <p:nvPr/>
        </p:nvCxnSpPr>
        <p:spPr>
          <a:xfrm>
            <a:off x="6057900" y="3055688"/>
            <a:ext cx="0" cy="616903"/>
          </a:xfrm>
          <a:prstGeom prst="straightConnector1">
            <a:avLst/>
          </a:prstGeom>
          <a:ln w="57150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7E2B66D-1157-D7B1-B031-1044A13986AE}"/>
              </a:ext>
            </a:extLst>
          </p:cNvPr>
          <p:cNvSpPr txBox="1"/>
          <p:nvPr/>
        </p:nvSpPr>
        <p:spPr>
          <a:xfrm>
            <a:off x="4542209" y="3673254"/>
            <a:ext cx="2973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C33"/>
                </a:solidFill>
                <a:latin typeface="Avenir Book" charset="0"/>
                <a:ea typeface="Avenir Book" charset="0"/>
                <a:cs typeface="Avenir Book" charset="0"/>
              </a:rPr>
              <a:t>Congestion window:  </a:t>
            </a:r>
            <a:r>
              <a:rPr lang="en-US" dirty="0" err="1">
                <a:solidFill>
                  <a:srgbClr val="FFCC33"/>
                </a:solidFill>
                <a:latin typeface="Avenir Book" charset="0"/>
                <a:ea typeface="Avenir Book" charset="0"/>
                <a:cs typeface="Avenir Book" charset="0"/>
              </a:rPr>
              <a:t>cwnd</a:t>
            </a:r>
            <a:endParaRPr lang="en-US" dirty="0">
              <a:solidFill>
                <a:srgbClr val="FFCC33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60872A-4A4A-9D48-1577-37E8240C930C}"/>
              </a:ext>
            </a:extLst>
          </p:cNvPr>
          <p:cNvSpPr txBox="1"/>
          <p:nvPr/>
        </p:nvSpPr>
        <p:spPr>
          <a:xfrm>
            <a:off x="119920" y="138174"/>
            <a:ext cx="3199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latin typeface="Avenir Book" charset="0"/>
                <a:ea typeface="Avenir Book" charset="0"/>
                <a:cs typeface="Avenir Book" charset="0"/>
              </a:rPr>
              <a:t>The basic principle</a:t>
            </a:r>
          </a:p>
        </p:txBody>
      </p:sp>
    </p:spTree>
    <p:extLst>
      <p:ext uri="{BB962C8B-B14F-4D97-AF65-F5344CB8AC3E}">
        <p14:creationId xmlns:p14="http://schemas.microsoft.com/office/powerpoint/2010/main" val="225100621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52492-E3EE-DE12-F575-CFC485C52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CC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9AEB7-500D-6C5D-18A7-5089E4739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29240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183AD2-7312-2C43-B47C-4F6C51466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358" y="992239"/>
            <a:ext cx="7407729" cy="389380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A4207F2B-17C9-D29E-0292-FD614E302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Traditional, Loss-based CC</a:t>
            </a:r>
          </a:p>
        </p:txBody>
      </p:sp>
    </p:spTree>
    <p:extLst>
      <p:ext uri="{BB962C8B-B14F-4D97-AF65-F5344CB8AC3E}">
        <p14:creationId xmlns:p14="http://schemas.microsoft.com/office/powerpoint/2010/main" val="184655640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183AD2-7312-2C43-B47C-4F6C51466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358" y="992239"/>
            <a:ext cx="7407729" cy="389380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F968236-65B1-AFB0-9FE8-95529168DAB3}"/>
              </a:ext>
            </a:extLst>
          </p:cNvPr>
          <p:cNvSpPr/>
          <p:nvPr/>
        </p:nvSpPr>
        <p:spPr>
          <a:xfrm>
            <a:off x="2301846" y="5851916"/>
            <a:ext cx="7588308" cy="550204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=&gt; Additive Increase, Multiplicative Decrease (AIMD)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4207F2B-17C9-D29E-0292-FD614E302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Traditional, Loss-based CC</a:t>
            </a:r>
          </a:p>
        </p:txBody>
      </p:sp>
    </p:spTree>
    <p:extLst>
      <p:ext uri="{BB962C8B-B14F-4D97-AF65-F5344CB8AC3E}">
        <p14:creationId xmlns:p14="http://schemas.microsoft.com/office/powerpoint/2010/main" val="171711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C846C7-0A5A-7B47-9D59-F45A4FA45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37" y="1306286"/>
            <a:ext cx="7704298" cy="493657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F2757B7-2FF5-2F67-5D91-237E620C5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13" y="76200"/>
            <a:ext cx="11609615" cy="1143000"/>
          </a:xfrm>
        </p:spPr>
        <p:txBody>
          <a:bodyPr/>
          <a:lstStyle/>
          <a:p>
            <a:r>
              <a:rPr lang="en-US" dirty="0"/>
              <a:t>In practice:  AIMD + Slow Start (SS)</a:t>
            </a:r>
          </a:p>
        </p:txBody>
      </p:sp>
    </p:spTree>
    <p:extLst>
      <p:ext uri="{BB962C8B-B14F-4D97-AF65-F5344CB8AC3E}">
        <p14:creationId xmlns:p14="http://schemas.microsoft.com/office/powerpoint/2010/main" val="182459574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992CB9-7D2C-2A05-D27B-FC4994EEF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777" y="684240"/>
            <a:ext cx="7196246" cy="40478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F5A462-1F84-587C-5CDB-D3D5715CD09E}"/>
              </a:ext>
            </a:extLst>
          </p:cNvPr>
          <p:cNvSpPr txBox="1"/>
          <p:nvPr/>
        </p:nvSpPr>
        <p:spPr>
          <a:xfrm>
            <a:off x="0" y="161020"/>
            <a:ext cx="3560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latin typeface="Avenir Book" charset="0"/>
                <a:ea typeface="Avenir Book" charset="0"/>
                <a:cs typeface="Avenir Book" charset="0"/>
              </a:rPr>
              <a:t>BBR:  what’s different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DED556-2F8E-E20F-AD19-F88B9AACFC51}"/>
              </a:ext>
            </a:extLst>
          </p:cNvPr>
          <p:cNvSpPr txBox="1"/>
          <p:nvPr/>
        </p:nvSpPr>
        <p:spPr>
          <a:xfrm>
            <a:off x="402336" y="6327648"/>
            <a:ext cx="2838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  <a:hlinkClick r:id="rId3"/>
              </a:rPr>
              <a:t>“BBR congestion control”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05374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BBR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00" y="1484142"/>
            <a:ext cx="7543800" cy="45543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52580" y="6488668"/>
            <a:ext cx="5188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From: </a:t>
            </a:r>
            <a:r>
              <a:rPr lang="en-US" dirty="0">
                <a:latin typeface="Avenir Book" panose="02000503020000020003" pitchFamily="2" charset="0"/>
                <a:hlinkClick r:id="rId3"/>
              </a:rPr>
              <a:t>https://</a:t>
            </a:r>
            <a:r>
              <a:rPr lang="en-US" dirty="0" err="1">
                <a:latin typeface="Avenir Book" panose="02000503020000020003" pitchFamily="2" charset="0"/>
                <a:hlinkClick r:id="rId3"/>
              </a:rPr>
              <a:t>labs.ripe.net</a:t>
            </a:r>
            <a:r>
              <a:rPr lang="en-US" dirty="0">
                <a:latin typeface="Avenir Book" panose="02000503020000020003" pitchFamily="2" charset="0"/>
                <a:hlinkClick r:id="rId3"/>
              </a:rPr>
              <a:t>/Members/</a:t>
            </a:r>
            <a:r>
              <a:rPr lang="en-US" dirty="0" err="1">
                <a:latin typeface="Avenir Book" panose="02000503020000020003" pitchFamily="2" charset="0"/>
                <a:hlinkClick r:id="rId3"/>
              </a:rPr>
              <a:t>gih</a:t>
            </a:r>
            <a:r>
              <a:rPr lang="en-US" dirty="0">
                <a:latin typeface="Avenir Book" panose="02000503020000020003" pitchFamily="2" charset="0"/>
                <a:hlinkClick r:id="rId3"/>
              </a:rPr>
              <a:t>/</a:t>
            </a:r>
            <a:r>
              <a:rPr lang="en-US" dirty="0" err="1">
                <a:latin typeface="Avenir Book" panose="02000503020000020003" pitchFamily="2" charset="0"/>
                <a:hlinkClick r:id="rId3"/>
              </a:rPr>
              <a:t>bbr-tcp</a:t>
            </a:r>
            <a:endParaRPr lang="en-US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77956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7EFC-6596-6A30-A512-A377D78BA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way:  ECN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2E519-1F53-EFA2-F6B4-00591B845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u="sng" dirty="0"/>
              <a:t>What if routers/switches could help? </a:t>
            </a:r>
            <a:r>
              <a:rPr lang="en-US" sz="2800" dirty="0"/>
              <a:t> </a:t>
            </a:r>
          </a:p>
          <a:p>
            <a:endParaRPr lang="en-US" sz="2800" dirty="0"/>
          </a:p>
          <a:p>
            <a:r>
              <a:rPr lang="en-US" sz="2800" dirty="0"/>
              <a:t>Routers/switches set bit in packet when experiencing congestion</a:t>
            </a:r>
          </a:p>
          <a:p>
            <a:r>
              <a:rPr lang="en-US" sz="2800" dirty="0"/>
              <a:t>When sender sees congestion bit, scales back </a:t>
            </a:r>
            <a:r>
              <a:rPr lang="en-US" sz="2800" dirty="0" err="1"/>
              <a:t>cwnd</a:t>
            </a:r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In theory, no dropped packets!  </a:t>
            </a:r>
          </a:p>
          <a:p>
            <a:pPr marL="0" indent="0">
              <a:buNone/>
            </a:pP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55070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7EFC-6596-6A30-A512-A377D78BA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way:  ECN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2E519-1F53-EFA2-F6B4-00591B845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What if routers/switches could help?  </a:t>
            </a:r>
          </a:p>
          <a:p>
            <a:endParaRPr lang="en-US" sz="2800" dirty="0"/>
          </a:p>
          <a:p>
            <a:r>
              <a:rPr lang="en-US" sz="2800" dirty="0"/>
              <a:t>Routers/switches set bit in packet when experiencing congestion</a:t>
            </a:r>
          </a:p>
          <a:p>
            <a:r>
              <a:rPr lang="en-US" sz="2800" dirty="0"/>
              <a:t>When sender sees congestion bit, scales back </a:t>
            </a:r>
            <a:r>
              <a:rPr lang="en-US" sz="2800" dirty="0" err="1"/>
              <a:t>cwnd</a:t>
            </a:r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In theory, no dropped packets!  </a:t>
            </a:r>
          </a:p>
          <a:p>
            <a:pPr marL="0" indent="0">
              <a:buNone/>
            </a:pP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76952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04354-2A54-A23C-26E9-E16294EB2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purpose example:  DCTCP (2010)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2F74E-7532-0558-182B-E91D816A4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Designed for datacenter usage </a:t>
            </a:r>
            <a:r>
              <a:rPr lang="en-US" u="sng" dirty="0"/>
              <a:t>only</a:t>
            </a:r>
            <a:r>
              <a:rPr lang="en-US" dirty="0"/>
              <a:t> </a:t>
            </a:r>
          </a:p>
          <a:p>
            <a:r>
              <a:rPr lang="en-US" sz="2800" dirty="0"/>
              <a:t>Want to avoid </a:t>
            </a:r>
            <a:r>
              <a:rPr lang="en-US" dirty="0"/>
              <a:t>queuing as much as possible</a:t>
            </a:r>
          </a:p>
          <a:p>
            <a:r>
              <a:rPr lang="en-US" dirty="0"/>
              <a:t>Routers/switches mark packets with ECN bit in header</a:t>
            </a:r>
          </a:p>
          <a:p>
            <a:r>
              <a:rPr lang="en-US" dirty="0"/>
              <a:t>When this happens, senders scale back dramatically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465227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29B5F3-061E-67DC-1E6C-BE5EE0456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390" y="914402"/>
            <a:ext cx="10047219" cy="4537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F54E8B-A8BB-D832-2012-48CAD14EC3A0}"/>
              </a:ext>
            </a:extLst>
          </p:cNvPr>
          <p:cNvSpPr txBox="1"/>
          <p:nvPr/>
        </p:nvSpPr>
        <p:spPr>
          <a:xfrm>
            <a:off x="170871" y="223025"/>
            <a:ext cx="7834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Timeline of (some!) congestion control implementations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3ACC38-DB86-385B-6F54-F2CE08A2E377}"/>
              </a:ext>
            </a:extLst>
          </p:cNvPr>
          <p:cNvSpPr txBox="1"/>
          <p:nvPr/>
        </p:nvSpPr>
        <p:spPr>
          <a:xfrm>
            <a:off x="308197" y="6265643"/>
            <a:ext cx="5787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  <a:hlinkClick r:id="rId3"/>
              </a:rPr>
              <a:t>“The great Internet congestion control census” (2019)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820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003E3BB-3F62-940B-960C-41630FE1E1FE}"/>
              </a:ext>
            </a:extLst>
          </p:cNvPr>
          <p:cNvSpPr/>
          <p:nvPr/>
        </p:nvSpPr>
        <p:spPr>
          <a:xfrm>
            <a:off x="4064000" y="1760288"/>
            <a:ext cx="3987800" cy="1295400"/>
          </a:xfrm>
          <a:prstGeom prst="rect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venir Book" charset="0"/>
              </a:rPr>
              <a:t>Congestion Control (CC)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Avenir Book" charset="0"/>
              </a:rPr>
              <a:t>algorithm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37BA4FC-C69C-D2B7-BFF4-126B9A7B2CEB}"/>
              </a:ext>
            </a:extLst>
          </p:cNvPr>
          <p:cNvCxnSpPr>
            <a:cxnSpLocks/>
          </p:cNvCxnSpPr>
          <p:nvPr/>
        </p:nvCxnSpPr>
        <p:spPr>
          <a:xfrm>
            <a:off x="6096000" y="1145691"/>
            <a:ext cx="0" cy="614597"/>
          </a:xfrm>
          <a:prstGeom prst="straightConnector1">
            <a:avLst/>
          </a:prstGeom>
          <a:ln w="57150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62D286-51AA-82E7-B362-12B94E71F2BE}"/>
              </a:ext>
            </a:extLst>
          </p:cNvPr>
          <p:cNvSpPr txBox="1"/>
          <p:nvPr/>
        </p:nvSpPr>
        <p:spPr>
          <a:xfrm>
            <a:off x="4048490" y="532703"/>
            <a:ext cx="4095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Signals</a:t>
            </a:r>
            <a:r>
              <a:rPr lang="en-US" i="1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u="sng" dirty="0">
                <a:latin typeface="Avenir Book" charset="0"/>
                <a:ea typeface="Avenir Book" charset="0"/>
                <a:cs typeface="Avenir Book" charset="0"/>
              </a:rPr>
              <a:t>from the network</a:t>
            </a:r>
          </a:p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(ACKs, other TCP packet info, more...)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2EF6670-DD43-8ECB-3BA8-D483E30097FF}"/>
              </a:ext>
            </a:extLst>
          </p:cNvPr>
          <p:cNvCxnSpPr>
            <a:cxnSpLocks/>
          </p:cNvCxnSpPr>
          <p:nvPr/>
        </p:nvCxnSpPr>
        <p:spPr>
          <a:xfrm>
            <a:off x="6057900" y="3055688"/>
            <a:ext cx="0" cy="616903"/>
          </a:xfrm>
          <a:prstGeom prst="straightConnector1">
            <a:avLst/>
          </a:prstGeom>
          <a:ln w="57150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7E2B66D-1157-D7B1-B031-1044A13986AE}"/>
              </a:ext>
            </a:extLst>
          </p:cNvPr>
          <p:cNvSpPr txBox="1"/>
          <p:nvPr/>
        </p:nvSpPr>
        <p:spPr>
          <a:xfrm>
            <a:off x="4542209" y="3673254"/>
            <a:ext cx="2973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C33"/>
                </a:solidFill>
                <a:latin typeface="Avenir Book" charset="0"/>
                <a:ea typeface="Avenir Book" charset="0"/>
                <a:cs typeface="Avenir Book" charset="0"/>
              </a:rPr>
              <a:t>Congestion window:  </a:t>
            </a:r>
            <a:r>
              <a:rPr lang="en-US" dirty="0" err="1">
                <a:solidFill>
                  <a:srgbClr val="FFCC33"/>
                </a:solidFill>
                <a:latin typeface="Avenir Book" charset="0"/>
                <a:ea typeface="Avenir Book" charset="0"/>
                <a:cs typeface="Avenir Book" charset="0"/>
              </a:rPr>
              <a:t>cwnd</a:t>
            </a:r>
            <a:endParaRPr lang="en-US" dirty="0">
              <a:solidFill>
                <a:srgbClr val="FFCC33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99B31E5-4EC2-3EE5-20BF-03C4F80F1C82}"/>
              </a:ext>
            </a:extLst>
          </p:cNvPr>
          <p:cNvSpPr/>
          <p:nvPr/>
        </p:nvSpPr>
        <p:spPr>
          <a:xfrm>
            <a:off x="2152594" y="4698698"/>
            <a:ext cx="7810612" cy="655634"/>
          </a:xfrm>
          <a:prstGeom prst="roundRect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u="sng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Sender can send</a:t>
            </a:r>
            <a:r>
              <a:rPr lang="en-US" sz="20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:  min(advertised window, </a:t>
            </a:r>
            <a:r>
              <a:rPr lang="en-US" sz="2000" dirty="0" err="1">
                <a:solidFill>
                  <a:srgbClr val="FFCC33"/>
                </a:solidFill>
                <a:latin typeface="Avenir Book" charset="0"/>
                <a:ea typeface="Avenir Book" charset="0"/>
                <a:cs typeface="Avenir Book" charset="0"/>
              </a:rPr>
              <a:t>cwnd</a:t>
            </a:r>
            <a:r>
              <a:rPr lang="en-US" sz="20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)</a:t>
            </a:r>
          </a:p>
          <a:p>
            <a:pPr algn="r"/>
            <a:r>
              <a:rPr lang="en-US" sz="1600" i="1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(Advertised window:  flow control window from receiver)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B6F3CC6-2B99-D4B2-29F7-7313C26DBDCC}"/>
              </a:ext>
            </a:extLst>
          </p:cNvPr>
          <p:cNvCxnSpPr>
            <a:cxnSpLocks/>
          </p:cNvCxnSpPr>
          <p:nvPr/>
        </p:nvCxnSpPr>
        <p:spPr>
          <a:xfrm>
            <a:off x="6057900" y="4042586"/>
            <a:ext cx="0" cy="614597"/>
          </a:xfrm>
          <a:prstGeom prst="straightConnector1">
            <a:avLst/>
          </a:prstGeom>
          <a:ln w="57150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860872A-4A4A-9D48-1577-37E8240C930C}"/>
              </a:ext>
            </a:extLst>
          </p:cNvPr>
          <p:cNvSpPr txBox="1"/>
          <p:nvPr/>
        </p:nvSpPr>
        <p:spPr>
          <a:xfrm>
            <a:off x="119920" y="138174"/>
            <a:ext cx="3199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latin typeface="Avenir Book" charset="0"/>
                <a:ea typeface="Avenir Book" charset="0"/>
                <a:cs typeface="Avenir Book" charset="0"/>
              </a:rPr>
              <a:t>The basic principle</a:t>
            </a:r>
          </a:p>
        </p:txBody>
      </p:sp>
    </p:spTree>
    <p:extLst>
      <p:ext uri="{BB962C8B-B14F-4D97-AF65-F5344CB8AC3E}">
        <p14:creationId xmlns:p14="http://schemas.microsoft.com/office/powerpoint/2010/main" val="257365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Negative Caching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Remember things that don’t work</a:t>
            </a:r>
          </a:p>
          <a:p>
            <a:pPr lvl="1"/>
            <a:r>
              <a:rPr lang="en-US" dirty="0"/>
              <a:t>Misspellings like </a:t>
            </a:r>
            <a:r>
              <a:rPr lang="en-US" dirty="0" err="1"/>
              <a:t>www.cnn.comm</a:t>
            </a:r>
            <a:r>
              <a:rPr lang="en-US" dirty="0"/>
              <a:t>, </a:t>
            </a:r>
            <a:r>
              <a:rPr lang="en-US" dirty="0" err="1"/>
              <a:t>ww.cnn.com</a:t>
            </a:r>
            <a:endParaRPr lang="en-US" dirty="0"/>
          </a:p>
          <a:p>
            <a:pPr lvl="1"/>
            <a:r>
              <a:rPr lang="en-US" dirty="0">
                <a:solidFill>
                  <a:srgbClr val="FFCC33"/>
                </a:solidFill>
              </a:rPr>
              <a:t>Is the cost of these two queries the same?</a:t>
            </a:r>
          </a:p>
          <a:p>
            <a:r>
              <a:rPr lang="en-US" dirty="0"/>
              <a:t>These can take a long time to fail the first time</a:t>
            </a:r>
          </a:p>
          <a:p>
            <a:pPr lvl="1"/>
            <a:r>
              <a:rPr lang="en-US" dirty="0"/>
              <a:t>Good to cache negative results so it will fail faster next time</a:t>
            </a:r>
          </a:p>
          <a:p>
            <a:endParaRPr lang="en-US" dirty="0"/>
          </a:p>
          <a:p>
            <a:r>
              <a:rPr lang="en-US" dirty="0"/>
              <a:t>But negative caching is optional, and not widely implemented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003E3BB-3F62-940B-960C-41630FE1E1FE}"/>
              </a:ext>
            </a:extLst>
          </p:cNvPr>
          <p:cNvSpPr/>
          <p:nvPr/>
        </p:nvSpPr>
        <p:spPr>
          <a:xfrm>
            <a:off x="4064000" y="1760288"/>
            <a:ext cx="3987800" cy="1295400"/>
          </a:xfrm>
          <a:prstGeom prst="rect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venir Book" charset="0"/>
              </a:rPr>
              <a:t>Congestion Control (CC)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Avenir Book" charset="0"/>
              </a:rPr>
              <a:t>algorithm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37BA4FC-C69C-D2B7-BFF4-126B9A7B2CEB}"/>
              </a:ext>
            </a:extLst>
          </p:cNvPr>
          <p:cNvCxnSpPr>
            <a:cxnSpLocks/>
          </p:cNvCxnSpPr>
          <p:nvPr/>
        </p:nvCxnSpPr>
        <p:spPr>
          <a:xfrm>
            <a:off x="6096000" y="1145691"/>
            <a:ext cx="0" cy="614597"/>
          </a:xfrm>
          <a:prstGeom prst="straightConnector1">
            <a:avLst/>
          </a:prstGeom>
          <a:ln w="57150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62D286-51AA-82E7-B362-12B94E71F2BE}"/>
              </a:ext>
            </a:extLst>
          </p:cNvPr>
          <p:cNvSpPr txBox="1"/>
          <p:nvPr/>
        </p:nvSpPr>
        <p:spPr>
          <a:xfrm>
            <a:off x="4048490" y="532703"/>
            <a:ext cx="4095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Signals</a:t>
            </a:r>
            <a:r>
              <a:rPr lang="en-US" i="1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u="sng" dirty="0">
                <a:latin typeface="Avenir Book" charset="0"/>
                <a:ea typeface="Avenir Book" charset="0"/>
                <a:cs typeface="Avenir Book" charset="0"/>
              </a:rPr>
              <a:t>from the network</a:t>
            </a:r>
          </a:p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(ACKs, other TCP packet info, more...)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2EF6670-DD43-8ECB-3BA8-D483E30097FF}"/>
              </a:ext>
            </a:extLst>
          </p:cNvPr>
          <p:cNvCxnSpPr>
            <a:cxnSpLocks/>
          </p:cNvCxnSpPr>
          <p:nvPr/>
        </p:nvCxnSpPr>
        <p:spPr>
          <a:xfrm>
            <a:off x="6057900" y="3055688"/>
            <a:ext cx="0" cy="616903"/>
          </a:xfrm>
          <a:prstGeom prst="straightConnector1">
            <a:avLst/>
          </a:prstGeom>
          <a:ln w="57150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7E2B66D-1157-D7B1-B031-1044A13986AE}"/>
              </a:ext>
            </a:extLst>
          </p:cNvPr>
          <p:cNvSpPr txBox="1"/>
          <p:nvPr/>
        </p:nvSpPr>
        <p:spPr>
          <a:xfrm>
            <a:off x="4542209" y="3673254"/>
            <a:ext cx="2973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C33"/>
                </a:solidFill>
                <a:latin typeface="Avenir Book" charset="0"/>
                <a:ea typeface="Avenir Book" charset="0"/>
                <a:cs typeface="Avenir Book" charset="0"/>
              </a:rPr>
              <a:t>Congestion window:  </a:t>
            </a:r>
            <a:r>
              <a:rPr lang="en-US" dirty="0" err="1">
                <a:solidFill>
                  <a:srgbClr val="FFCC33"/>
                </a:solidFill>
                <a:latin typeface="Avenir Book" charset="0"/>
                <a:ea typeface="Avenir Book" charset="0"/>
                <a:cs typeface="Avenir Book" charset="0"/>
              </a:rPr>
              <a:t>cwnd</a:t>
            </a:r>
            <a:endParaRPr lang="en-US" dirty="0">
              <a:solidFill>
                <a:srgbClr val="FFCC33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99B31E5-4EC2-3EE5-20BF-03C4F80F1C82}"/>
              </a:ext>
            </a:extLst>
          </p:cNvPr>
          <p:cNvSpPr/>
          <p:nvPr/>
        </p:nvSpPr>
        <p:spPr>
          <a:xfrm>
            <a:off x="2152594" y="4698698"/>
            <a:ext cx="7810612" cy="655634"/>
          </a:xfrm>
          <a:prstGeom prst="roundRect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u="sng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Sender can send</a:t>
            </a:r>
            <a:r>
              <a:rPr lang="en-US" sz="20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:  min(advertised window, </a:t>
            </a:r>
            <a:r>
              <a:rPr lang="en-US" sz="2000" dirty="0" err="1">
                <a:solidFill>
                  <a:srgbClr val="FFCC33"/>
                </a:solidFill>
                <a:latin typeface="Avenir Book" charset="0"/>
                <a:ea typeface="Avenir Book" charset="0"/>
                <a:cs typeface="Avenir Book" charset="0"/>
              </a:rPr>
              <a:t>cwnd</a:t>
            </a:r>
            <a:r>
              <a:rPr lang="en-US" sz="20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)</a:t>
            </a:r>
          </a:p>
          <a:p>
            <a:pPr algn="r"/>
            <a:r>
              <a:rPr lang="en-US" sz="1600" i="1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(Advertised window:  flow control window from receiver)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B6F3CC6-2B99-D4B2-29F7-7313C26DBDCC}"/>
              </a:ext>
            </a:extLst>
          </p:cNvPr>
          <p:cNvCxnSpPr>
            <a:cxnSpLocks/>
          </p:cNvCxnSpPr>
          <p:nvPr/>
        </p:nvCxnSpPr>
        <p:spPr>
          <a:xfrm>
            <a:off x="6057900" y="4042586"/>
            <a:ext cx="0" cy="614597"/>
          </a:xfrm>
          <a:prstGeom prst="straightConnector1">
            <a:avLst/>
          </a:prstGeom>
          <a:ln w="57150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860872A-4A4A-9D48-1577-37E8240C930C}"/>
              </a:ext>
            </a:extLst>
          </p:cNvPr>
          <p:cNvSpPr txBox="1"/>
          <p:nvPr/>
        </p:nvSpPr>
        <p:spPr>
          <a:xfrm>
            <a:off x="119920" y="138174"/>
            <a:ext cx="3199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latin typeface="Avenir Book" charset="0"/>
                <a:ea typeface="Avenir Book" charset="0"/>
                <a:cs typeface="Avenir Book" charset="0"/>
              </a:rPr>
              <a:t>The basic principle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0035BFF-B662-FB23-9E14-7A067A049629}"/>
              </a:ext>
            </a:extLst>
          </p:cNvPr>
          <p:cNvSpPr/>
          <p:nvPr/>
        </p:nvSpPr>
        <p:spPr>
          <a:xfrm>
            <a:off x="2123848" y="5685596"/>
            <a:ext cx="7810612" cy="655634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Font typeface="Symbol" pitchFamily="2" charset="2"/>
              <a:buChar char="Þ"/>
            </a:pPr>
            <a:r>
              <a:rPr lang="en-US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Different CC algorithms use different signals, different techniques for adapting </a:t>
            </a:r>
            <a:r>
              <a:rPr lang="en-US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cwnd</a:t>
            </a:r>
            <a:r>
              <a:rPr lang="en-US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, but most fit this format</a:t>
            </a:r>
          </a:p>
        </p:txBody>
      </p:sp>
    </p:spTree>
    <p:extLst>
      <p:ext uri="{BB962C8B-B14F-4D97-AF65-F5344CB8AC3E}">
        <p14:creationId xmlns:p14="http://schemas.microsoft.com/office/powerpoint/2010/main" val="358651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B2FC4E-3CB4-4199-541D-BC91566E4DB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59764" y="460947"/>
            <a:ext cx="10972800" cy="486056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u="sng" dirty="0"/>
              <a:t>Lots of CC variants designed with different strategies and goals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u="sng" dirty="0"/>
              <a:t>Network Signals</a:t>
            </a:r>
          </a:p>
          <a:p>
            <a:r>
              <a:rPr lang="en-US" sz="2400" dirty="0"/>
              <a:t>Packet loss (“loss-based”)</a:t>
            </a:r>
          </a:p>
          <a:p>
            <a:r>
              <a:rPr lang="en-US" sz="2400" dirty="0"/>
              <a:t>Delay/RTT (“delay-based”)</a:t>
            </a:r>
          </a:p>
          <a:p>
            <a:r>
              <a:rPr lang="en-US" sz="2400" dirty="0"/>
              <a:t>”Marks” added on packets </a:t>
            </a:r>
            <a:r>
              <a:rPr lang="en-US" sz="2400" u="sng" dirty="0"/>
              <a:t>by routers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Goals</a:t>
            </a:r>
          </a:p>
          <a:p>
            <a:r>
              <a:rPr lang="en-US" dirty="0"/>
              <a:t>Maximize throughput</a:t>
            </a:r>
          </a:p>
          <a:p>
            <a:r>
              <a:rPr lang="en-US" dirty="0"/>
              <a:t>Recover from packet loss or high RTT</a:t>
            </a:r>
          </a:p>
          <a:p>
            <a:r>
              <a:rPr lang="en-US" dirty="0"/>
              <a:t>Short-long “flows”</a:t>
            </a:r>
          </a:p>
          <a:p>
            <a:r>
              <a:rPr lang="en-US" dirty="0"/>
              <a:t>Datacenter-specific (low-latency)</a:t>
            </a:r>
          </a:p>
          <a:p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77B9AFD-9162-E553-45BF-988693EA67CF}"/>
              </a:ext>
            </a:extLst>
          </p:cNvPr>
          <p:cNvSpPr/>
          <p:nvPr/>
        </p:nvSpPr>
        <p:spPr>
          <a:xfrm>
            <a:off x="2152594" y="5865478"/>
            <a:ext cx="7810612" cy="655634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ctr">
              <a:buFont typeface="Symbol" pitchFamily="2" charset="2"/>
              <a:buChar char="Þ"/>
            </a:pPr>
            <a:r>
              <a:rPr lang="en-US" sz="20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This is a big research area!</a:t>
            </a:r>
          </a:p>
        </p:txBody>
      </p:sp>
    </p:spTree>
    <p:extLst>
      <p:ext uri="{BB962C8B-B14F-4D97-AF65-F5344CB8AC3E}">
        <p14:creationId xmlns:p14="http://schemas.microsoft.com/office/powerpoint/2010/main" val="15646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53E7A-0874-5748-B752-A707D88A1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just the beginning…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D5796-FEA0-4041-838E-20134B1A60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Lots of congestion control schemes, with different strategies/goals:</a:t>
            </a:r>
          </a:p>
          <a:p>
            <a:r>
              <a:rPr lang="en-US" dirty="0"/>
              <a:t>Tahoe (1988)</a:t>
            </a:r>
          </a:p>
          <a:p>
            <a:r>
              <a:rPr lang="en-US" dirty="0"/>
              <a:t>Reno (1990)</a:t>
            </a:r>
          </a:p>
          <a:p>
            <a:r>
              <a:rPr lang="en-US" dirty="0"/>
              <a:t>Vegas (1994): Detect based on RTT</a:t>
            </a:r>
          </a:p>
          <a:p>
            <a:r>
              <a:rPr lang="en-US" dirty="0"/>
              <a:t>New Reno:  Better recovery multiple losses</a:t>
            </a:r>
          </a:p>
          <a:p>
            <a:r>
              <a:rPr lang="en-US" dirty="0"/>
              <a:t>Cubic (2006):  Linux default, window size scales by cubic function</a:t>
            </a:r>
          </a:p>
          <a:p>
            <a:r>
              <a:rPr lang="en-US" dirty="0"/>
              <a:t>BBR (2016):  Used by Google, measures bandwidth/RTT</a:t>
            </a:r>
          </a:p>
        </p:txBody>
      </p:sp>
    </p:spTree>
    <p:extLst>
      <p:ext uri="{BB962C8B-B14F-4D97-AF65-F5344CB8AC3E}">
        <p14:creationId xmlns:p14="http://schemas.microsoft.com/office/powerpoint/2010/main" val="2095287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8C4918-142E-EC05-0C9B-00CEE1AF5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827" y="813123"/>
            <a:ext cx="10608146" cy="48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844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A1961-D260-ACF9-1A10-816904D55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</a:t>
            </a:r>
          </a:p>
        </p:txBody>
      </p:sp>
    </p:spTree>
    <p:extLst>
      <p:ext uri="{BB962C8B-B14F-4D97-AF65-F5344CB8AC3E}">
        <p14:creationId xmlns:p14="http://schemas.microsoft.com/office/powerpoint/2010/main" val="1675940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6BF358-AC67-F5EC-876B-0E7F6AB8BCE6}"/>
              </a:ext>
            </a:extLst>
          </p:cNvPr>
          <p:cNvSpPr/>
          <p:nvPr/>
        </p:nvSpPr>
        <p:spPr>
          <a:xfrm>
            <a:off x="2177364" y="1295401"/>
            <a:ext cx="2032000" cy="798588"/>
          </a:xfrm>
          <a:prstGeom prst="rect">
            <a:avLst/>
          </a:prstGeom>
          <a:solidFill>
            <a:srgbClr val="20A6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venir Book" panose="02000503020000020003" pitchFamily="2" charset="0"/>
              </a:rPr>
              <a:t>You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022D3F-6C21-0E61-6764-18D4C96D72D8}"/>
              </a:ext>
            </a:extLst>
          </p:cNvPr>
          <p:cNvSpPr/>
          <p:nvPr/>
        </p:nvSpPr>
        <p:spPr>
          <a:xfrm>
            <a:off x="8743846" y="1295401"/>
            <a:ext cx="2032000" cy="798588"/>
          </a:xfrm>
          <a:prstGeom prst="rect">
            <a:avLst/>
          </a:prstGeom>
          <a:solidFill>
            <a:srgbClr val="20A6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venir Book" panose="02000503020000020003" pitchFamily="2" charset="0"/>
              </a:rPr>
              <a:t>Some site</a:t>
            </a:r>
          </a:p>
          <a:p>
            <a:pPr algn="ctr"/>
            <a:r>
              <a:rPr lang="en-US" sz="2400" dirty="0">
                <a:latin typeface="Avenir Book" panose="02000503020000020003" pitchFamily="2" charset="0"/>
              </a:rPr>
              <a:t>5.6.7.8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22EE4E6-5440-8921-DB90-0B3803B580D9}"/>
              </a:ext>
            </a:extLst>
          </p:cNvPr>
          <p:cNvCxnSpPr>
            <a:cxnSpLocks/>
          </p:cNvCxnSpPr>
          <p:nvPr/>
        </p:nvCxnSpPr>
        <p:spPr>
          <a:xfrm>
            <a:off x="3193364" y="2093989"/>
            <a:ext cx="0" cy="377683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621D78-6DDF-FB05-EC69-C68F5CE2166B}"/>
              </a:ext>
            </a:extLst>
          </p:cNvPr>
          <p:cNvCxnSpPr/>
          <p:nvPr/>
        </p:nvCxnSpPr>
        <p:spPr>
          <a:xfrm>
            <a:off x="9759846" y="2093989"/>
            <a:ext cx="0" cy="40782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A7AE1F7-4F4E-1864-3C8E-47A1D2230952}"/>
              </a:ext>
            </a:extLst>
          </p:cNvPr>
          <p:cNvSpPr txBox="1"/>
          <p:nvPr/>
        </p:nvSpPr>
        <p:spPr>
          <a:xfrm>
            <a:off x="283190" y="259208"/>
            <a:ext cx="5604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latin typeface="Avenir Book" charset="0"/>
                <a:ea typeface="Avenir Book" charset="0"/>
                <a:cs typeface="Avenir Book" charset="0"/>
              </a:rPr>
              <a:t>Connecting to a server:  the story so far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CF9C3B-1512-0FD1-1EAA-78A404F15E92}"/>
              </a:ext>
            </a:extLst>
          </p:cNvPr>
          <p:cNvSpPr txBox="1"/>
          <p:nvPr/>
        </p:nvSpPr>
        <p:spPr>
          <a:xfrm>
            <a:off x="283190" y="731657"/>
            <a:ext cx="4679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POV:  You want to connect to some website</a:t>
            </a:r>
          </a:p>
        </p:txBody>
      </p:sp>
    </p:spTree>
    <p:extLst>
      <p:ext uri="{BB962C8B-B14F-4D97-AF65-F5344CB8AC3E}">
        <p14:creationId xmlns:p14="http://schemas.microsoft.com/office/powerpoint/2010/main" val="3139179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6BF358-AC67-F5EC-876B-0E7F6AB8BCE6}"/>
              </a:ext>
            </a:extLst>
          </p:cNvPr>
          <p:cNvSpPr/>
          <p:nvPr/>
        </p:nvSpPr>
        <p:spPr>
          <a:xfrm>
            <a:off x="2177364" y="1295401"/>
            <a:ext cx="2032000" cy="798588"/>
          </a:xfrm>
          <a:prstGeom prst="rect">
            <a:avLst/>
          </a:prstGeom>
          <a:solidFill>
            <a:srgbClr val="20A6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venir Book" panose="02000503020000020003" pitchFamily="2" charset="0"/>
              </a:rPr>
              <a:t>You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022D3F-6C21-0E61-6764-18D4C96D72D8}"/>
              </a:ext>
            </a:extLst>
          </p:cNvPr>
          <p:cNvSpPr/>
          <p:nvPr/>
        </p:nvSpPr>
        <p:spPr>
          <a:xfrm>
            <a:off x="8743846" y="1295401"/>
            <a:ext cx="2032000" cy="798588"/>
          </a:xfrm>
          <a:prstGeom prst="rect">
            <a:avLst/>
          </a:prstGeom>
          <a:solidFill>
            <a:srgbClr val="20A6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venir Book" panose="02000503020000020003" pitchFamily="2" charset="0"/>
              </a:rPr>
              <a:t>Some site</a:t>
            </a:r>
          </a:p>
          <a:p>
            <a:pPr algn="ctr"/>
            <a:r>
              <a:rPr lang="en-US" sz="2400" dirty="0">
                <a:solidFill>
                  <a:srgbClr val="FFCC33"/>
                </a:solidFill>
                <a:latin typeface="Avenir Book" panose="02000503020000020003" pitchFamily="2" charset="0"/>
              </a:rPr>
              <a:t>5.6.7.8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22EE4E6-5440-8921-DB90-0B3803B580D9}"/>
              </a:ext>
            </a:extLst>
          </p:cNvPr>
          <p:cNvCxnSpPr>
            <a:cxnSpLocks/>
          </p:cNvCxnSpPr>
          <p:nvPr/>
        </p:nvCxnSpPr>
        <p:spPr>
          <a:xfrm>
            <a:off x="3193364" y="2093989"/>
            <a:ext cx="0" cy="377683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621D78-6DDF-FB05-EC69-C68F5CE2166B}"/>
              </a:ext>
            </a:extLst>
          </p:cNvPr>
          <p:cNvCxnSpPr/>
          <p:nvPr/>
        </p:nvCxnSpPr>
        <p:spPr>
          <a:xfrm>
            <a:off x="9759846" y="2093989"/>
            <a:ext cx="0" cy="40782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63FF4FE-8D26-A763-D24E-8CAC8F9B5E85}"/>
              </a:ext>
            </a:extLst>
          </p:cNvPr>
          <p:cNvSpPr txBox="1"/>
          <p:nvPr/>
        </p:nvSpPr>
        <p:spPr>
          <a:xfrm>
            <a:off x="475952" y="2523245"/>
            <a:ext cx="2717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connect(</a:t>
            </a:r>
            <a:r>
              <a:rPr lang="en-US" dirty="0">
                <a:solidFill>
                  <a:srgbClr val="FFCC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5.6.7.8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80)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7AE1F7-4F4E-1864-3C8E-47A1D2230952}"/>
              </a:ext>
            </a:extLst>
          </p:cNvPr>
          <p:cNvSpPr txBox="1"/>
          <p:nvPr/>
        </p:nvSpPr>
        <p:spPr>
          <a:xfrm>
            <a:off x="283190" y="259208"/>
            <a:ext cx="5604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latin typeface="Avenir Book" charset="0"/>
                <a:ea typeface="Avenir Book" charset="0"/>
                <a:cs typeface="Avenir Book" charset="0"/>
              </a:rPr>
              <a:t>Connecting to a server:  the story so far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3D6D95A-22CD-D755-0394-50A4303B029E}"/>
              </a:ext>
            </a:extLst>
          </p:cNvPr>
          <p:cNvCxnSpPr>
            <a:cxnSpLocks/>
          </p:cNvCxnSpPr>
          <p:nvPr/>
        </p:nvCxnSpPr>
        <p:spPr>
          <a:xfrm>
            <a:off x="3193364" y="2818144"/>
            <a:ext cx="656648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4CC8280-649D-D5A4-5EEE-C7EB80728829}"/>
              </a:ext>
            </a:extLst>
          </p:cNvPr>
          <p:cNvSpPr txBox="1"/>
          <p:nvPr/>
        </p:nvSpPr>
        <p:spPr>
          <a:xfrm>
            <a:off x="283190" y="731657"/>
            <a:ext cx="4679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POV:  You want to connect to some website</a:t>
            </a:r>
          </a:p>
        </p:txBody>
      </p:sp>
    </p:spTree>
    <p:extLst>
      <p:ext uri="{BB962C8B-B14F-4D97-AF65-F5344CB8AC3E}">
        <p14:creationId xmlns:p14="http://schemas.microsoft.com/office/powerpoint/2010/main" val="771040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6BF358-AC67-F5EC-876B-0E7F6AB8BCE6}"/>
              </a:ext>
            </a:extLst>
          </p:cNvPr>
          <p:cNvSpPr/>
          <p:nvPr/>
        </p:nvSpPr>
        <p:spPr>
          <a:xfrm>
            <a:off x="2177364" y="1295401"/>
            <a:ext cx="2032000" cy="798588"/>
          </a:xfrm>
          <a:prstGeom prst="rect">
            <a:avLst/>
          </a:prstGeom>
          <a:solidFill>
            <a:srgbClr val="20A6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venir Book" panose="02000503020000020003" pitchFamily="2" charset="0"/>
              </a:rPr>
              <a:t>You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022D3F-6C21-0E61-6764-18D4C96D72D8}"/>
              </a:ext>
            </a:extLst>
          </p:cNvPr>
          <p:cNvSpPr/>
          <p:nvPr/>
        </p:nvSpPr>
        <p:spPr>
          <a:xfrm>
            <a:off x="8743846" y="1295401"/>
            <a:ext cx="2032000" cy="798588"/>
          </a:xfrm>
          <a:prstGeom prst="rect">
            <a:avLst/>
          </a:prstGeom>
          <a:solidFill>
            <a:srgbClr val="20A6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venir Book" panose="02000503020000020003" pitchFamily="2" charset="0"/>
              </a:rPr>
              <a:t>Some site</a:t>
            </a:r>
          </a:p>
          <a:p>
            <a:pPr algn="ctr"/>
            <a:r>
              <a:rPr lang="en-US" sz="2400" dirty="0">
                <a:solidFill>
                  <a:srgbClr val="FFCC33"/>
                </a:solidFill>
                <a:latin typeface="Avenir Book" panose="02000503020000020003" pitchFamily="2" charset="0"/>
              </a:rPr>
              <a:t>5.6.7.8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22EE4E6-5440-8921-DB90-0B3803B580D9}"/>
              </a:ext>
            </a:extLst>
          </p:cNvPr>
          <p:cNvCxnSpPr>
            <a:cxnSpLocks/>
          </p:cNvCxnSpPr>
          <p:nvPr/>
        </p:nvCxnSpPr>
        <p:spPr>
          <a:xfrm>
            <a:off x="3193364" y="2093989"/>
            <a:ext cx="0" cy="377683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621D78-6DDF-FB05-EC69-C68F5CE2166B}"/>
              </a:ext>
            </a:extLst>
          </p:cNvPr>
          <p:cNvCxnSpPr/>
          <p:nvPr/>
        </p:nvCxnSpPr>
        <p:spPr>
          <a:xfrm>
            <a:off x="9759846" y="2093989"/>
            <a:ext cx="0" cy="40782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63FF4FE-8D26-A763-D24E-8CAC8F9B5E85}"/>
              </a:ext>
            </a:extLst>
          </p:cNvPr>
          <p:cNvSpPr txBox="1"/>
          <p:nvPr/>
        </p:nvSpPr>
        <p:spPr>
          <a:xfrm>
            <a:off x="475952" y="2523245"/>
            <a:ext cx="2717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connect(</a:t>
            </a:r>
            <a:r>
              <a:rPr lang="en-US" dirty="0">
                <a:solidFill>
                  <a:srgbClr val="FFCC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5.6.7.8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80)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7AE1F7-4F4E-1864-3C8E-47A1D2230952}"/>
              </a:ext>
            </a:extLst>
          </p:cNvPr>
          <p:cNvSpPr txBox="1"/>
          <p:nvPr/>
        </p:nvSpPr>
        <p:spPr>
          <a:xfrm>
            <a:off x="283190" y="259208"/>
            <a:ext cx="5604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latin typeface="Avenir Book" charset="0"/>
                <a:ea typeface="Avenir Book" charset="0"/>
                <a:cs typeface="Avenir Book" charset="0"/>
              </a:rPr>
              <a:t>Connecting to a server:  the story so far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3D6D95A-22CD-D755-0394-50A4303B029E}"/>
              </a:ext>
            </a:extLst>
          </p:cNvPr>
          <p:cNvCxnSpPr>
            <a:cxnSpLocks/>
          </p:cNvCxnSpPr>
          <p:nvPr/>
        </p:nvCxnSpPr>
        <p:spPr>
          <a:xfrm>
            <a:off x="3193364" y="2818144"/>
            <a:ext cx="656648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56D156E-17D3-0133-A68C-29B8D19BDAE3}"/>
              </a:ext>
            </a:extLst>
          </p:cNvPr>
          <p:cNvSpPr/>
          <p:nvPr/>
        </p:nvSpPr>
        <p:spPr>
          <a:xfrm>
            <a:off x="1834657" y="5600485"/>
            <a:ext cx="8604522" cy="645885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Is this how users interact with the network?  No!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CC8280-649D-D5A4-5EEE-C7EB80728829}"/>
              </a:ext>
            </a:extLst>
          </p:cNvPr>
          <p:cNvSpPr txBox="1"/>
          <p:nvPr/>
        </p:nvSpPr>
        <p:spPr>
          <a:xfrm>
            <a:off x="283190" y="731657"/>
            <a:ext cx="4679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POV:  You want to connect to some website</a:t>
            </a:r>
          </a:p>
        </p:txBody>
      </p:sp>
    </p:spTree>
    <p:extLst>
      <p:ext uri="{BB962C8B-B14F-4D97-AF65-F5344CB8AC3E}">
        <p14:creationId xmlns:p14="http://schemas.microsoft.com/office/powerpoint/2010/main" val="3028723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28085-2FC2-684B-A8CD-D6BBD73C7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AEB8D-8ED7-EF4F-91C1-CEB9D0AFB1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u="sng" dirty="0"/>
              <a:t>TCP milestone I</a:t>
            </a:r>
            <a:r>
              <a:rPr lang="en-US" sz="2800" dirty="0"/>
              <a:t>:  this week, </a:t>
            </a:r>
            <a:r>
              <a:rPr lang="en-US" sz="2800" dirty="0">
                <a:solidFill>
                  <a:srgbClr val="FFCC33"/>
                </a:solidFill>
              </a:rPr>
              <a:t>sign up for a meeting if you haven’t</a:t>
            </a:r>
          </a:p>
          <a:p>
            <a:endParaRPr lang="en-US" sz="2800" b="1" dirty="0"/>
          </a:p>
          <a:p>
            <a:endParaRPr lang="en-US" sz="2800" b="1" dirty="0"/>
          </a:p>
          <a:p>
            <a:r>
              <a:rPr lang="en-US" sz="2800" b="1" u="sng" dirty="0"/>
              <a:t>TCP </a:t>
            </a:r>
            <a:r>
              <a:rPr lang="en-US" sz="2800" b="1" u="sng" dirty="0" err="1"/>
              <a:t>Gearup</a:t>
            </a:r>
            <a:r>
              <a:rPr lang="en-US" sz="2800" b="1" u="sng" dirty="0"/>
              <a:t> II:</a:t>
            </a:r>
            <a:r>
              <a:rPr lang="en-US" sz="2800" b="1" dirty="0"/>
              <a:t>  </a:t>
            </a:r>
            <a:r>
              <a:rPr lang="en-US" sz="2800" dirty="0">
                <a:solidFill>
                  <a:srgbClr val="FFCC33"/>
                </a:solidFill>
              </a:rPr>
              <a:t>TONIGHT, 10/31 6-8pm in CIT 368</a:t>
            </a:r>
          </a:p>
          <a:p>
            <a:pPr lvl="1"/>
            <a:r>
              <a:rPr lang="en-US" sz="2400" b="1" dirty="0"/>
              <a:t>Prep for milestone II</a:t>
            </a:r>
          </a:p>
          <a:p>
            <a:endParaRPr lang="en-US" sz="2800" b="1" dirty="0"/>
          </a:p>
          <a:p>
            <a:r>
              <a:rPr lang="en-US" sz="2800" b="1" dirty="0"/>
              <a:t>HW3 (short!):  Due next Thurs</a:t>
            </a:r>
          </a:p>
        </p:txBody>
      </p:sp>
    </p:spTree>
    <p:extLst>
      <p:ext uri="{BB962C8B-B14F-4D97-AF65-F5344CB8AC3E}">
        <p14:creationId xmlns:p14="http://schemas.microsoft.com/office/powerpoint/2010/main" val="3606519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C1B8CD-C82F-603F-481D-C39550B801AF}"/>
              </a:ext>
            </a:extLst>
          </p:cNvPr>
          <p:cNvSpPr txBox="1"/>
          <p:nvPr/>
        </p:nvSpPr>
        <p:spPr>
          <a:xfrm>
            <a:off x="283190" y="259208"/>
            <a:ext cx="3890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latin typeface="Avenir Book" charset="0"/>
                <a:ea typeface="Avenir Book" charset="0"/>
                <a:cs typeface="Avenir Book" charset="0"/>
              </a:rPr>
              <a:t>Why not?  Why is this bad?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E88ED7E-581E-BD75-9C54-B7A88C100F9F}"/>
              </a:ext>
            </a:extLst>
          </p:cNvPr>
          <p:cNvGrpSpPr/>
          <p:nvPr/>
        </p:nvGrpSpPr>
        <p:grpSpPr>
          <a:xfrm>
            <a:off x="4876335" y="259208"/>
            <a:ext cx="7032475" cy="2606039"/>
            <a:chOff x="-195894" y="1295401"/>
            <a:chExt cx="10971740" cy="382537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AF6691B-57BE-AF34-FB53-BF56CA4CF37B}"/>
                </a:ext>
              </a:extLst>
            </p:cNvPr>
            <p:cNvSpPr/>
            <p:nvPr/>
          </p:nvSpPr>
          <p:spPr>
            <a:xfrm>
              <a:off x="2177364" y="1295401"/>
              <a:ext cx="2032000" cy="798588"/>
            </a:xfrm>
            <a:prstGeom prst="rect">
              <a:avLst/>
            </a:prstGeom>
            <a:solidFill>
              <a:srgbClr val="20A6F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venir Book" panose="02000503020000020003" pitchFamily="2" charset="0"/>
                </a:rPr>
                <a:t>You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79153E8-CAE1-1606-E93C-E37A107156D0}"/>
                </a:ext>
              </a:extLst>
            </p:cNvPr>
            <p:cNvSpPr/>
            <p:nvPr/>
          </p:nvSpPr>
          <p:spPr>
            <a:xfrm>
              <a:off x="8743846" y="1295401"/>
              <a:ext cx="2032000" cy="798588"/>
            </a:xfrm>
            <a:prstGeom prst="rect">
              <a:avLst/>
            </a:prstGeom>
            <a:solidFill>
              <a:srgbClr val="20A6F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venir Book" panose="02000503020000020003" pitchFamily="2" charset="0"/>
                </a:rPr>
                <a:t>Some site</a:t>
              </a:r>
            </a:p>
            <a:p>
              <a:pPr algn="ctr"/>
              <a:r>
                <a:rPr lang="en-US" dirty="0">
                  <a:solidFill>
                    <a:srgbClr val="FFCC33"/>
                  </a:solidFill>
                  <a:latin typeface="Avenir Book" panose="02000503020000020003" pitchFamily="2" charset="0"/>
                </a:rPr>
                <a:t>5.6.7.8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335E8BC-5FE3-690A-3C7D-957885E6C51E}"/>
                </a:ext>
              </a:extLst>
            </p:cNvPr>
            <p:cNvCxnSpPr>
              <a:cxnSpLocks/>
            </p:cNvCxnSpPr>
            <p:nvPr/>
          </p:nvCxnSpPr>
          <p:spPr>
            <a:xfrm>
              <a:off x="3193365" y="2093989"/>
              <a:ext cx="0" cy="302679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A0B521E-59CA-84DA-2ACD-970354D179D1}"/>
                </a:ext>
              </a:extLst>
            </p:cNvPr>
            <p:cNvCxnSpPr>
              <a:cxnSpLocks/>
            </p:cNvCxnSpPr>
            <p:nvPr/>
          </p:nvCxnSpPr>
          <p:spPr>
            <a:xfrm>
              <a:off x="9759846" y="2093989"/>
              <a:ext cx="0" cy="284782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E323AB9-44B2-90EC-063B-E6AD3AFA4EA4}"/>
                </a:ext>
              </a:extLst>
            </p:cNvPr>
            <p:cNvSpPr txBox="1"/>
            <p:nvPr/>
          </p:nvSpPr>
          <p:spPr>
            <a:xfrm>
              <a:off x="-195894" y="2440794"/>
              <a:ext cx="3389262" cy="4517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9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connect(</a:t>
              </a:r>
              <a:r>
                <a:rPr lang="en-US" sz="1400" dirty="0">
                  <a:solidFill>
                    <a:srgbClr val="FFCC33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5.6.7.8</a:t>
              </a:r>
              <a:r>
                <a:rPr lang="en-US" sz="1400" dirty="0">
                  <a:solidFill>
                    <a:schemeClr val="tx1">
                      <a:lumMod val="9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, 80)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7DF9BB0-F8A1-E382-AED4-356C8ECD609A}"/>
                </a:ext>
              </a:extLst>
            </p:cNvPr>
            <p:cNvCxnSpPr>
              <a:cxnSpLocks/>
            </p:cNvCxnSpPr>
            <p:nvPr/>
          </p:nvCxnSpPr>
          <p:spPr>
            <a:xfrm>
              <a:off x="3193364" y="2818144"/>
              <a:ext cx="656648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63567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C1B8CD-C82F-603F-481D-C39550B801AF}"/>
              </a:ext>
            </a:extLst>
          </p:cNvPr>
          <p:cNvSpPr txBox="1"/>
          <p:nvPr/>
        </p:nvSpPr>
        <p:spPr>
          <a:xfrm>
            <a:off x="283190" y="259208"/>
            <a:ext cx="3890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latin typeface="Avenir Book" charset="0"/>
                <a:ea typeface="Avenir Book" charset="0"/>
                <a:cs typeface="Avenir Book" charset="0"/>
              </a:rPr>
              <a:t>Why not?  Why is this bad?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E88ED7E-581E-BD75-9C54-B7A88C100F9F}"/>
              </a:ext>
            </a:extLst>
          </p:cNvPr>
          <p:cNvGrpSpPr/>
          <p:nvPr/>
        </p:nvGrpSpPr>
        <p:grpSpPr>
          <a:xfrm>
            <a:off x="4876335" y="259208"/>
            <a:ext cx="7032475" cy="2606039"/>
            <a:chOff x="-195894" y="1295401"/>
            <a:chExt cx="10971740" cy="382537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AF6691B-57BE-AF34-FB53-BF56CA4CF37B}"/>
                </a:ext>
              </a:extLst>
            </p:cNvPr>
            <p:cNvSpPr/>
            <p:nvPr/>
          </p:nvSpPr>
          <p:spPr>
            <a:xfrm>
              <a:off x="2177364" y="1295401"/>
              <a:ext cx="2032000" cy="798588"/>
            </a:xfrm>
            <a:prstGeom prst="rect">
              <a:avLst/>
            </a:prstGeom>
            <a:solidFill>
              <a:srgbClr val="20A6F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venir Book" panose="02000503020000020003" pitchFamily="2" charset="0"/>
                </a:rPr>
                <a:t>You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79153E8-CAE1-1606-E93C-E37A107156D0}"/>
                </a:ext>
              </a:extLst>
            </p:cNvPr>
            <p:cNvSpPr/>
            <p:nvPr/>
          </p:nvSpPr>
          <p:spPr>
            <a:xfrm>
              <a:off x="8743846" y="1295401"/>
              <a:ext cx="2032000" cy="798588"/>
            </a:xfrm>
            <a:prstGeom prst="rect">
              <a:avLst/>
            </a:prstGeom>
            <a:solidFill>
              <a:srgbClr val="20A6F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venir Book" panose="02000503020000020003" pitchFamily="2" charset="0"/>
                </a:rPr>
                <a:t>Some site</a:t>
              </a:r>
            </a:p>
            <a:p>
              <a:pPr algn="ctr"/>
              <a:r>
                <a:rPr lang="en-US" dirty="0">
                  <a:solidFill>
                    <a:srgbClr val="FFCC33"/>
                  </a:solidFill>
                  <a:latin typeface="Avenir Book" panose="02000503020000020003" pitchFamily="2" charset="0"/>
                </a:rPr>
                <a:t>5.6.7.8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335E8BC-5FE3-690A-3C7D-957885E6C51E}"/>
                </a:ext>
              </a:extLst>
            </p:cNvPr>
            <p:cNvCxnSpPr>
              <a:cxnSpLocks/>
            </p:cNvCxnSpPr>
            <p:nvPr/>
          </p:nvCxnSpPr>
          <p:spPr>
            <a:xfrm>
              <a:off x="3193365" y="2093989"/>
              <a:ext cx="0" cy="302679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A0B521E-59CA-84DA-2ACD-970354D179D1}"/>
                </a:ext>
              </a:extLst>
            </p:cNvPr>
            <p:cNvCxnSpPr>
              <a:cxnSpLocks/>
            </p:cNvCxnSpPr>
            <p:nvPr/>
          </p:nvCxnSpPr>
          <p:spPr>
            <a:xfrm>
              <a:off x="9759846" y="2093989"/>
              <a:ext cx="0" cy="284782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E323AB9-44B2-90EC-063B-E6AD3AFA4EA4}"/>
                </a:ext>
              </a:extLst>
            </p:cNvPr>
            <p:cNvSpPr txBox="1"/>
            <p:nvPr/>
          </p:nvSpPr>
          <p:spPr>
            <a:xfrm>
              <a:off x="-195894" y="2440794"/>
              <a:ext cx="3389262" cy="4517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9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connect(</a:t>
              </a:r>
              <a:r>
                <a:rPr lang="en-US" sz="1400" dirty="0">
                  <a:solidFill>
                    <a:srgbClr val="FFCC33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5.6.7.8</a:t>
              </a:r>
              <a:r>
                <a:rPr lang="en-US" sz="1400" dirty="0">
                  <a:solidFill>
                    <a:schemeClr val="tx1">
                      <a:lumMod val="9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, 80)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7DF9BB0-F8A1-E382-AED4-356C8ECD609A}"/>
                </a:ext>
              </a:extLst>
            </p:cNvPr>
            <p:cNvCxnSpPr>
              <a:cxnSpLocks/>
            </p:cNvCxnSpPr>
            <p:nvPr/>
          </p:nvCxnSpPr>
          <p:spPr>
            <a:xfrm>
              <a:off x="3193364" y="2818144"/>
              <a:ext cx="656648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D678431-9AD5-93B7-F2FA-06BCE36434B4}"/>
              </a:ext>
            </a:extLst>
          </p:cNvPr>
          <p:cNvSpPr txBox="1">
            <a:spLocks/>
          </p:cNvSpPr>
          <p:nvPr/>
        </p:nvSpPr>
        <p:spPr>
          <a:xfrm>
            <a:off x="487503" y="2133608"/>
            <a:ext cx="10444480" cy="446518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ffectLst/>
                <a:latin typeface="Avenir Book" panose="02000503020000020003" pitchFamily="2" charset="0"/>
              </a:rPr>
              <a:t>Need to know IP addresses!</a:t>
            </a:r>
          </a:p>
          <a:p>
            <a:pPr lvl="1"/>
            <a:r>
              <a:rPr lang="en-US" dirty="0">
                <a:latin typeface="Avenir Book" panose="02000503020000020003" pitchFamily="2" charset="0"/>
              </a:rPr>
              <a:t>Users won’t know</a:t>
            </a:r>
          </a:p>
          <a:p>
            <a:pPr lvl="1"/>
            <a:r>
              <a:rPr lang="en-US" u="sng" dirty="0">
                <a:latin typeface="Avenir Book" panose="02000503020000020003" pitchFamily="2" charset="0"/>
              </a:rPr>
              <a:t>Hosts</a:t>
            </a:r>
            <a:r>
              <a:rPr lang="en-US" dirty="0">
                <a:latin typeface="Avenir Book" panose="02000503020000020003" pitchFamily="2" charset="0"/>
              </a:rPr>
              <a:t> don’t know—can’t remember every single one!</a:t>
            </a:r>
          </a:p>
          <a:p>
            <a:pPr lvl="1"/>
            <a:endParaRPr lang="en-US" dirty="0">
              <a:latin typeface="Avenir Book" panose="02000503020000020003" pitchFamily="2" charset="0"/>
            </a:endParaRPr>
          </a:p>
          <a:p>
            <a:r>
              <a:rPr lang="en-US" dirty="0">
                <a:latin typeface="Avenir Book" panose="02000503020000020003" pitchFamily="2" charset="0"/>
              </a:rPr>
              <a:t>Some host ?= its IP address?   No!</a:t>
            </a:r>
          </a:p>
          <a:p>
            <a:pPr lvl="1"/>
            <a:r>
              <a:rPr lang="en-US" dirty="0">
                <a:latin typeface="Avenir Book" panose="02000503020000020003" pitchFamily="2" charset="0"/>
              </a:rPr>
              <a:t>A large website may be run by many servers</a:t>
            </a:r>
          </a:p>
          <a:p>
            <a:pPr lvl="1"/>
            <a:r>
              <a:rPr lang="en-US" dirty="0">
                <a:latin typeface="Avenir Book" panose="02000503020000020003" pitchFamily="2" charset="0"/>
              </a:rPr>
              <a:t>Devices may move between networks</a:t>
            </a:r>
          </a:p>
        </p:txBody>
      </p:sp>
    </p:spTree>
    <p:extLst>
      <p:ext uri="{BB962C8B-B14F-4D97-AF65-F5344CB8AC3E}">
        <p14:creationId xmlns:p14="http://schemas.microsoft.com/office/powerpoint/2010/main" val="30818541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7221D-7F1C-2250-3E17-87CD15F43746}"/>
              </a:ext>
            </a:extLst>
          </p:cNvPr>
          <p:cNvSpPr txBox="1">
            <a:spLocks/>
          </p:cNvSpPr>
          <p:nvPr/>
        </p:nvSpPr>
        <p:spPr>
          <a:xfrm>
            <a:off x="558800" y="1273433"/>
            <a:ext cx="10444480" cy="489025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u="sng" dirty="0"/>
              <a:t>IP addresses</a:t>
            </a:r>
            <a:endParaRPr lang="en-US" b="1" i="1" dirty="0"/>
          </a:p>
          <a:p>
            <a:r>
              <a:rPr lang="en-US" dirty="0"/>
              <a:t>Used by routers to forward packets</a:t>
            </a:r>
          </a:p>
          <a:p>
            <a:r>
              <a:rPr lang="en-US" dirty="0"/>
              <a:t>Fixed length, binary numbers</a:t>
            </a:r>
          </a:p>
          <a:p>
            <a:r>
              <a:rPr lang="en-US" dirty="0"/>
              <a:t>Assigned based on </a:t>
            </a:r>
            <a:r>
              <a:rPr lang="en-US" u="sng" dirty="0"/>
              <a:t>where host is</a:t>
            </a:r>
            <a:r>
              <a:rPr lang="en-US" i="1" dirty="0"/>
              <a:t> </a:t>
            </a:r>
            <a:r>
              <a:rPr lang="en-US" dirty="0"/>
              <a:t>on the network</a:t>
            </a:r>
          </a:p>
          <a:p>
            <a:r>
              <a:rPr lang="en-US" i="1" dirty="0"/>
              <a:t>Usually</a:t>
            </a:r>
            <a:r>
              <a:rPr lang="en-US" dirty="0"/>
              <a:t> refers to </a:t>
            </a:r>
            <a:r>
              <a:rPr lang="en-US" u="sng" dirty="0"/>
              <a:t>one host</a:t>
            </a:r>
          </a:p>
          <a:p>
            <a:pPr marL="457200" lvl="1" indent="0">
              <a:buFont typeface="Arial" pitchFamily="34" charset="0"/>
              <a:buNone/>
            </a:pPr>
            <a:endParaRPr lang="en-US" dirty="0"/>
          </a:p>
          <a:p>
            <a:pPr marL="457200" lvl="1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CD0250-689D-3D1E-316A-6B5AC84087BE}"/>
              </a:ext>
            </a:extLst>
          </p:cNvPr>
          <p:cNvSpPr txBox="1"/>
          <p:nvPr/>
        </p:nvSpPr>
        <p:spPr>
          <a:xfrm>
            <a:off x="558800" y="511433"/>
            <a:ext cx="3884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latin typeface="Avenir Book" charset="0"/>
                <a:ea typeface="Avenir Book" charset="0"/>
                <a:cs typeface="Avenir Book" charset="0"/>
              </a:rPr>
              <a:t>What we have so far</a:t>
            </a:r>
          </a:p>
        </p:txBody>
      </p:sp>
    </p:spTree>
    <p:extLst>
      <p:ext uri="{BB962C8B-B14F-4D97-AF65-F5344CB8AC3E}">
        <p14:creationId xmlns:p14="http://schemas.microsoft.com/office/powerpoint/2010/main" val="1089106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7221D-7F1C-2250-3E17-87CD15F43746}"/>
              </a:ext>
            </a:extLst>
          </p:cNvPr>
          <p:cNvSpPr txBox="1">
            <a:spLocks/>
          </p:cNvSpPr>
          <p:nvPr/>
        </p:nvSpPr>
        <p:spPr>
          <a:xfrm>
            <a:off x="558800" y="1273433"/>
            <a:ext cx="10444480" cy="489025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u="sng" dirty="0"/>
              <a:t>IP addresses</a:t>
            </a:r>
            <a:endParaRPr lang="en-US" b="1" i="1" dirty="0"/>
          </a:p>
          <a:p>
            <a:r>
              <a:rPr lang="en-US" dirty="0"/>
              <a:t>Used by routers to forward packets</a:t>
            </a:r>
          </a:p>
          <a:p>
            <a:r>
              <a:rPr lang="en-US" dirty="0"/>
              <a:t>Fixed length, binary numbers</a:t>
            </a:r>
          </a:p>
          <a:p>
            <a:r>
              <a:rPr lang="en-US" dirty="0"/>
              <a:t>Assigned based on </a:t>
            </a:r>
            <a:r>
              <a:rPr lang="en-US" u="sng" dirty="0"/>
              <a:t>where host is</a:t>
            </a:r>
            <a:r>
              <a:rPr lang="en-US" i="1" dirty="0"/>
              <a:t> </a:t>
            </a:r>
            <a:r>
              <a:rPr lang="en-US" dirty="0"/>
              <a:t>on the network</a:t>
            </a:r>
          </a:p>
          <a:p>
            <a:r>
              <a:rPr lang="en-US" i="1" dirty="0"/>
              <a:t>Usually</a:t>
            </a:r>
            <a:r>
              <a:rPr lang="en-US" dirty="0"/>
              <a:t> refers to </a:t>
            </a:r>
            <a:r>
              <a:rPr lang="en-US" u="sng" dirty="0"/>
              <a:t>one host</a:t>
            </a:r>
          </a:p>
          <a:p>
            <a:pPr marL="457200" lvl="1" indent="0">
              <a:buFont typeface="Arial" pitchFamily="34" charset="0"/>
              <a:buNone/>
            </a:pPr>
            <a:endParaRPr lang="en-US" dirty="0"/>
          </a:p>
          <a:p>
            <a:pPr marL="457200" lvl="1" indent="0">
              <a:buFont typeface="Arial" pitchFamily="34" charset="0"/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Examples</a:t>
            </a:r>
          </a:p>
          <a:p>
            <a:r>
              <a:rPr lang="en-US" dirty="0"/>
              <a:t>5.6.7.8</a:t>
            </a:r>
          </a:p>
          <a:p>
            <a:r>
              <a:rPr lang="en-US" dirty="0"/>
              <a:t>212.58.224.138</a:t>
            </a:r>
          </a:p>
          <a:p>
            <a:r>
              <a:rPr lang="en-US" dirty="0">
                <a:effectLst/>
                <a:latin typeface="Avenir Book" panose="02000503020000020003" pitchFamily="2" charset="0"/>
              </a:rPr>
              <a:t>2620:6e:6000:900:c1d:c9f7:8a1c:2f48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CD0250-689D-3D1E-316A-6B5AC84087BE}"/>
              </a:ext>
            </a:extLst>
          </p:cNvPr>
          <p:cNvSpPr txBox="1"/>
          <p:nvPr/>
        </p:nvSpPr>
        <p:spPr>
          <a:xfrm>
            <a:off x="558800" y="511433"/>
            <a:ext cx="3884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latin typeface="Avenir Book" charset="0"/>
                <a:ea typeface="Avenir Book" charset="0"/>
                <a:cs typeface="Avenir Book" charset="0"/>
              </a:rPr>
              <a:t>What we have so far</a:t>
            </a:r>
          </a:p>
        </p:txBody>
      </p:sp>
    </p:spTree>
    <p:extLst>
      <p:ext uri="{BB962C8B-B14F-4D97-AF65-F5344CB8AC3E}">
        <p14:creationId xmlns:p14="http://schemas.microsoft.com/office/powerpoint/2010/main" val="1348693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7221D-7F1C-2250-3E17-87CD15F43746}"/>
              </a:ext>
            </a:extLst>
          </p:cNvPr>
          <p:cNvSpPr txBox="1">
            <a:spLocks/>
          </p:cNvSpPr>
          <p:nvPr/>
        </p:nvSpPr>
        <p:spPr>
          <a:xfrm>
            <a:off x="558800" y="1127715"/>
            <a:ext cx="10444480" cy="489025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u="sng" dirty="0"/>
              <a:t>IP addresses</a:t>
            </a:r>
            <a:endParaRPr lang="en-US" b="1" i="1" dirty="0"/>
          </a:p>
          <a:p>
            <a:r>
              <a:rPr lang="en-US" dirty="0"/>
              <a:t>Used by routers to forward packets</a:t>
            </a:r>
          </a:p>
          <a:p>
            <a:r>
              <a:rPr lang="en-US" dirty="0"/>
              <a:t>Fixed length, binary numbers</a:t>
            </a:r>
          </a:p>
          <a:p>
            <a:r>
              <a:rPr lang="en-US" dirty="0"/>
              <a:t>Assigned based on </a:t>
            </a:r>
            <a:r>
              <a:rPr lang="en-US" u="sng" dirty="0"/>
              <a:t>where host is</a:t>
            </a:r>
            <a:r>
              <a:rPr lang="en-US" i="1" dirty="0"/>
              <a:t> </a:t>
            </a:r>
            <a:r>
              <a:rPr lang="en-US" dirty="0"/>
              <a:t>on the network</a:t>
            </a:r>
          </a:p>
          <a:p>
            <a:r>
              <a:rPr lang="en-US" i="1" dirty="0"/>
              <a:t>Usually</a:t>
            </a:r>
            <a:r>
              <a:rPr lang="en-US" dirty="0"/>
              <a:t> refers to </a:t>
            </a:r>
            <a:r>
              <a:rPr lang="en-US" u="sng" dirty="0"/>
              <a:t>one host</a:t>
            </a:r>
          </a:p>
          <a:p>
            <a:pPr marL="457200" lvl="1" indent="0">
              <a:buFont typeface="Arial" pitchFamily="34" charset="0"/>
              <a:buNone/>
            </a:pPr>
            <a:endParaRPr lang="en-US" dirty="0"/>
          </a:p>
          <a:p>
            <a:pPr marL="457200" lvl="1" indent="0">
              <a:buFont typeface="Arial" pitchFamily="34" charset="0"/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Examples</a:t>
            </a:r>
          </a:p>
          <a:p>
            <a:r>
              <a:rPr lang="en-US" dirty="0"/>
              <a:t>5.6.7.8</a:t>
            </a:r>
          </a:p>
          <a:p>
            <a:r>
              <a:rPr lang="en-US" dirty="0"/>
              <a:t>212.58.224.138</a:t>
            </a:r>
          </a:p>
          <a:p>
            <a:r>
              <a:rPr lang="en-US" dirty="0">
                <a:effectLst/>
                <a:latin typeface="Avenir Book" panose="02000503020000020003" pitchFamily="2" charset="0"/>
              </a:rPr>
              <a:t>2620:6e:6000:900:c1d:c9f7:8a1c:2f48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CD0250-689D-3D1E-316A-6B5AC84087BE}"/>
              </a:ext>
            </a:extLst>
          </p:cNvPr>
          <p:cNvSpPr txBox="1"/>
          <p:nvPr/>
        </p:nvSpPr>
        <p:spPr>
          <a:xfrm>
            <a:off x="558800" y="511433"/>
            <a:ext cx="27671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latin typeface="Avenir Book" charset="0"/>
                <a:ea typeface="Avenir Book" charset="0"/>
                <a:cs typeface="Avenir Book" charset="0"/>
              </a:rPr>
              <a:t>What we have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B3A65CD-877F-1CEA-3EF1-3A61649E1D1E}"/>
              </a:ext>
            </a:extLst>
          </p:cNvPr>
          <p:cNvSpPr/>
          <p:nvPr/>
        </p:nvSpPr>
        <p:spPr>
          <a:xfrm>
            <a:off x="6878319" y="4491917"/>
            <a:ext cx="4754881" cy="1238368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Efficient forwarding:                      ✅</a:t>
            </a:r>
          </a:p>
          <a:p>
            <a:r>
              <a:rPr lang="en-US" sz="20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Human readable:                          ❌</a:t>
            </a:r>
          </a:p>
          <a:p>
            <a:r>
              <a:rPr lang="en-US" sz="20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Scalable for distributed services:  ❌ </a:t>
            </a:r>
          </a:p>
        </p:txBody>
      </p:sp>
    </p:spTree>
    <p:extLst>
      <p:ext uri="{BB962C8B-B14F-4D97-AF65-F5344CB8AC3E}">
        <p14:creationId xmlns:p14="http://schemas.microsoft.com/office/powerpoint/2010/main" val="3557034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7221D-7F1C-2250-3E17-87CD15F43746}"/>
              </a:ext>
            </a:extLst>
          </p:cNvPr>
          <p:cNvSpPr txBox="1">
            <a:spLocks/>
          </p:cNvSpPr>
          <p:nvPr/>
        </p:nvSpPr>
        <p:spPr>
          <a:xfrm>
            <a:off x="558800" y="1127715"/>
            <a:ext cx="10444480" cy="489025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u="sng" dirty="0"/>
              <a:t>IP addresses</a:t>
            </a:r>
            <a:endParaRPr lang="en-US" b="1" i="1" dirty="0"/>
          </a:p>
          <a:p>
            <a:r>
              <a:rPr lang="en-US" dirty="0"/>
              <a:t>Used by routers to forward packets</a:t>
            </a:r>
          </a:p>
          <a:p>
            <a:r>
              <a:rPr lang="en-US" dirty="0"/>
              <a:t>Fixed length, binary numbers</a:t>
            </a:r>
          </a:p>
          <a:p>
            <a:r>
              <a:rPr lang="en-US" dirty="0"/>
              <a:t>Assigned based on </a:t>
            </a:r>
            <a:r>
              <a:rPr lang="en-US" u="sng" dirty="0"/>
              <a:t>where host is</a:t>
            </a:r>
            <a:r>
              <a:rPr lang="en-US" i="1" dirty="0"/>
              <a:t> </a:t>
            </a:r>
            <a:r>
              <a:rPr lang="en-US" dirty="0"/>
              <a:t>on the network</a:t>
            </a:r>
          </a:p>
          <a:p>
            <a:r>
              <a:rPr lang="en-US" dirty="0"/>
              <a:t>Usually refers to </a:t>
            </a:r>
            <a:r>
              <a:rPr lang="en-US" u="sng" dirty="0"/>
              <a:t>one host</a:t>
            </a:r>
          </a:p>
          <a:p>
            <a:pPr marL="457200" lvl="1" indent="0">
              <a:buFont typeface="Arial" pitchFamily="34" charset="0"/>
              <a:buNone/>
            </a:pPr>
            <a:endParaRPr lang="en-US" dirty="0"/>
          </a:p>
          <a:p>
            <a:pPr marL="457200" lvl="1" indent="0">
              <a:buFont typeface="Arial" pitchFamily="34" charset="0"/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Examples</a:t>
            </a:r>
          </a:p>
          <a:p>
            <a:r>
              <a:rPr lang="en-US" dirty="0"/>
              <a:t>5.6.7.8</a:t>
            </a:r>
          </a:p>
          <a:p>
            <a:r>
              <a:rPr lang="en-US" dirty="0"/>
              <a:t>212.58.224.138</a:t>
            </a:r>
          </a:p>
          <a:p>
            <a:r>
              <a:rPr lang="en-US" dirty="0">
                <a:effectLst/>
                <a:latin typeface="Avenir Book" panose="02000503020000020003" pitchFamily="2" charset="0"/>
              </a:rPr>
              <a:t>2620:6e:6000:900:c1d:c9f7:8a1c:2f48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CD0250-689D-3D1E-316A-6B5AC84087BE}"/>
              </a:ext>
            </a:extLst>
          </p:cNvPr>
          <p:cNvSpPr txBox="1"/>
          <p:nvPr/>
        </p:nvSpPr>
        <p:spPr>
          <a:xfrm>
            <a:off x="558800" y="511433"/>
            <a:ext cx="27671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latin typeface="Avenir Book" charset="0"/>
                <a:ea typeface="Avenir Book" charset="0"/>
                <a:cs typeface="Avenir Book" charset="0"/>
              </a:rPr>
              <a:t>What we have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B3A65CD-877F-1CEA-3EF1-3A61649E1D1E}"/>
              </a:ext>
            </a:extLst>
          </p:cNvPr>
          <p:cNvSpPr/>
          <p:nvPr/>
        </p:nvSpPr>
        <p:spPr>
          <a:xfrm>
            <a:off x="6878319" y="4491917"/>
            <a:ext cx="4754881" cy="1238368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Efficient forwarding:                      ✅</a:t>
            </a:r>
          </a:p>
          <a:p>
            <a:r>
              <a:rPr lang="en-US" sz="20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Human readable:                          ❌</a:t>
            </a:r>
          </a:p>
          <a:p>
            <a:r>
              <a:rPr lang="en-US" sz="20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Scalable for distributed services:  ❌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05F5EC2-F878-9450-701E-293CD251035C}"/>
              </a:ext>
            </a:extLst>
          </p:cNvPr>
          <p:cNvSpPr/>
          <p:nvPr/>
        </p:nvSpPr>
        <p:spPr>
          <a:xfrm>
            <a:off x="2248796" y="5955178"/>
            <a:ext cx="7694408" cy="619184"/>
          </a:xfrm>
          <a:prstGeom prst="roundRect">
            <a:avLst/>
          </a:prstGeom>
          <a:solidFill>
            <a:srgbClr val="FFCC3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=&gt; Need a new abstraction for “stuff” we are trying to access</a:t>
            </a:r>
          </a:p>
        </p:txBody>
      </p:sp>
    </p:spTree>
    <p:extLst>
      <p:ext uri="{BB962C8B-B14F-4D97-AF65-F5344CB8AC3E}">
        <p14:creationId xmlns:p14="http://schemas.microsoft.com/office/powerpoint/2010/main" val="6514589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6BF358-AC67-F5EC-876B-0E7F6AB8BCE6}"/>
              </a:ext>
            </a:extLst>
          </p:cNvPr>
          <p:cNvSpPr/>
          <p:nvPr/>
        </p:nvSpPr>
        <p:spPr>
          <a:xfrm>
            <a:off x="2392404" y="1305795"/>
            <a:ext cx="2032000" cy="798588"/>
          </a:xfrm>
          <a:prstGeom prst="rect">
            <a:avLst/>
          </a:prstGeom>
          <a:solidFill>
            <a:srgbClr val="20A6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venir Book" panose="02000503020000020003" pitchFamily="2" charset="0"/>
              </a:rPr>
              <a:t>You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022D3F-6C21-0E61-6764-18D4C96D72D8}"/>
              </a:ext>
            </a:extLst>
          </p:cNvPr>
          <p:cNvSpPr/>
          <p:nvPr/>
        </p:nvSpPr>
        <p:spPr>
          <a:xfrm>
            <a:off x="8395283" y="1082044"/>
            <a:ext cx="2729125" cy="1011946"/>
          </a:xfrm>
          <a:prstGeom prst="rect">
            <a:avLst/>
          </a:prstGeom>
          <a:solidFill>
            <a:srgbClr val="20A6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CC33"/>
                </a:solidFill>
                <a:latin typeface="Avenir Book" panose="02000503020000020003" pitchFamily="2" charset="0"/>
              </a:rPr>
              <a:t>Server for </a:t>
            </a:r>
            <a:r>
              <a:rPr lang="en-US" sz="2400" dirty="0" err="1">
                <a:solidFill>
                  <a:srgbClr val="FFCC33"/>
                </a:solidFill>
                <a:latin typeface="Avenir Book" panose="02000503020000020003" pitchFamily="2" charset="0"/>
              </a:rPr>
              <a:t>website.com</a:t>
            </a:r>
            <a:endParaRPr lang="en-US" sz="2400" dirty="0">
              <a:solidFill>
                <a:srgbClr val="FFCC33"/>
              </a:solidFill>
              <a:latin typeface="Avenir Book" panose="02000503020000020003" pitchFamily="2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</a:rPr>
              <a:t>5.6.7.8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22EE4E6-5440-8921-DB90-0B3803B580D9}"/>
              </a:ext>
            </a:extLst>
          </p:cNvPr>
          <p:cNvCxnSpPr>
            <a:cxnSpLocks/>
          </p:cNvCxnSpPr>
          <p:nvPr/>
        </p:nvCxnSpPr>
        <p:spPr>
          <a:xfrm>
            <a:off x="3408404" y="2093989"/>
            <a:ext cx="0" cy="377683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621D78-6DDF-FB05-EC69-C68F5CE2166B}"/>
              </a:ext>
            </a:extLst>
          </p:cNvPr>
          <p:cNvCxnSpPr/>
          <p:nvPr/>
        </p:nvCxnSpPr>
        <p:spPr>
          <a:xfrm>
            <a:off x="9759846" y="2093989"/>
            <a:ext cx="0" cy="40782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63FF4FE-8D26-A763-D24E-8CAC8F9B5E85}"/>
              </a:ext>
            </a:extLst>
          </p:cNvPr>
          <p:cNvSpPr txBox="1"/>
          <p:nvPr/>
        </p:nvSpPr>
        <p:spPr>
          <a:xfrm>
            <a:off x="0" y="2464132"/>
            <a:ext cx="3477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connect(</a:t>
            </a:r>
            <a:r>
              <a:rPr lang="en-US" dirty="0">
                <a:solidFill>
                  <a:srgbClr val="FFCC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</a:t>
            </a:r>
            <a:r>
              <a:rPr lang="en-US" dirty="0" err="1">
                <a:solidFill>
                  <a:srgbClr val="FFCC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website.com</a:t>
            </a:r>
            <a:r>
              <a:rPr lang="en-US" dirty="0">
                <a:solidFill>
                  <a:srgbClr val="FFCC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”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80)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7AE1F7-4F4E-1864-3C8E-47A1D2230952}"/>
              </a:ext>
            </a:extLst>
          </p:cNvPr>
          <p:cNvSpPr txBox="1"/>
          <p:nvPr/>
        </p:nvSpPr>
        <p:spPr>
          <a:xfrm>
            <a:off x="283190" y="259208"/>
            <a:ext cx="6250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What we want:  a new abstraction for </a:t>
            </a:r>
            <a:r>
              <a:rPr lang="en-US" sz="2400" u="sng" dirty="0">
                <a:latin typeface="Avenir Book" charset="0"/>
                <a:ea typeface="Avenir Book" charset="0"/>
                <a:cs typeface="Avenir Book" charset="0"/>
              </a:rPr>
              <a:t>names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007C42C-EE19-476C-8C16-704F0C892CEB}"/>
              </a:ext>
            </a:extLst>
          </p:cNvPr>
          <p:cNvCxnSpPr>
            <a:cxnSpLocks/>
          </p:cNvCxnSpPr>
          <p:nvPr/>
        </p:nvCxnSpPr>
        <p:spPr>
          <a:xfrm>
            <a:off x="3442820" y="4317761"/>
            <a:ext cx="63170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6CE9E48-E7A8-23D1-F9A5-F9BB7EDF413E}"/>
              </a:ext>
            </a:extLst>
          </p:cNvPr>
          <p:cNvSpPr txBox="1"/>
          <p:nvPr/>
        </p:nvSpPr>
        <p:spPr>
          <a:xfrm>
            <a:off x="379911" y="3948429"/>
            <a:ext cx="2717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connect(</a:t>
            </a:r>
            <a:r>
              <a:rPr lang="en-US" dirty="0">
                <a:solidFill>
                  <a:srgbClr val="FFCC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5.6.7.8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80)</a:t>
            </a:r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DC3C5A50-1805-2F25-1219-FC049FE6FC52}"/>
              </a:ext>
            </a:extLst>
          </p:cNvPr>
          <p:cNvSpPr/>
          <p:nvPr/>
        </p:nvSpPr>
        <p:spPr>
          <a:xfrm>
            <a:off x="1515816" y="3021409"/>
            <a:ext cx="637681" cy="815181"/>
          </a:xfrm>
          <a:prstGeom prst="downArrow">
            <a:avLst/>
          </a:prstGeom>
          <a:solidFill>
            <a:srgbClr val="FFCC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C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9359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6BF358-AC67-F5EC-876B-0E7F6AB8BCE6}"/>
              </a:ext>
            </a:extLst>
          </p:cNvPr>
          <p:cNvSpPr/>
          <p:nvPr/>
        </p:nvSpPr>
        <p:spPr>
          <a:xfrm>
            <a:off x="2392404" y="1305795"/>
            <a:ext cx="2032000" cy="798588"/>
          </a:xfrm>
          <a:prstGeom prst="rect">
            <a:avLst/>
          </a:prstGeom>
          <a:solidFill>
            <a:srgbClr val="20A6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venir Book" panose="02000503020000020003" pitchFamily="2" charset="0"/>
              </a:rPr>
              <a:t>You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022D3F-6C21-0E61-6764-18D4C96D72D8}"/>
              </a:ext>
            </a:extLst>
          </p:cNvPr>
          <p:cNvSpPr/>
          <p:nvPr/>
        </p:nvSpPr>
        <p:spPr>
          <a:xfrm>
            <a:off x="8395283" y="1082044"/>
            <a:ext cx="2729125" cy="1011946"/>
          </a:xfrm>
          <a:prstGeom prst="rect">
            <a:avLst/>
          </a:prstGeom>
          <a:solidFill>
            <a:srgbClr val="20A6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CC33"/>
                </a:solidFill>
                <a:latin typeface="Avenir Book" panose="02000503020000020003" pitchFamily="2" charset="0"/>
              </a:rPr>
              <a:t>Server for </a:t>
            </a:r>
            <a:r>
              <a:rPr lang="en-US" sz="2400" dirty="0" err="1">
                <a:solidFill>
                  <a:srgbClr val="FFCC33"/>
                </a:solidFill>
                <a:latin typeface="Avenir Book" panose="02000503020000020003" pitchFamily="2" charset="0"/>
              </a:rPr>
              <a:t>website.com</a:t>
            </a:r>
            <a:endParaRPr lang="en-US" sz="2400" dirty="0">
              <a:solidFill>
                <a:srgbClr val="FFCC33"/>
              </a:solidFill>
              <a:latin typeface="Avenir Book" panose="02000503020000020003" pitchFamily="2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</a:rPr>
              <a:t>5.6.7.8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22EE4E6-5440-8921-DB90-0B3803B580D9}"/>
              </a:ext>
            </a:extLst>
          </p:cNvPr>
          <p:cNvCxnSpPr>
            <a:cxnSpLocks/>
          </p:cNvCxnSpPr>
          <p:nvPr/>
        </p:nvCxnSpPr>
        <p:spPr>
          <a:xfrm>
            <a:off x="3408404" y="2093989"/>
            <a:ext cx="0" cy="377683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621D78-6DDF-FB05-EC69-C68F5CE2166B}"/>
              </a:ext>
            </a:extLst>
          </p:cNvPr>
          <p:cNvCxnSpPr/>
          <p:nvPr/>
        </p:nvCxnSpPr>
        <p:spPr>
          <a:xfrm>
            <a:off x="9759846" y="2093989"/>
            <a:ext cx="0" cy="40782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63FF4FE-8D26-A763-D24E-8CAC8F9B5E85}"/>
              </a:ext>
            </a:extLst>
          </p:cNvPr>
          <p:cNvSpPr txBox="1"/>
          <p:nvPr/>
        </p:nvSpPr>
        <p:spPr>
          <a:xfrm>
            <a:off x="0" y="2464132"/>
            <a:ext cx="3477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connect(</a:t>
            </a:r>
            <a:r>
              <a:rPr lang="en-US" dirty="0">
                <a:solidFill>
                  <a:srgbClr val="FFCC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</a:t>
            </a:r>
            <a:r>
              <a:rPr lang="en-US" dirty="0" err="1">
                <a:solidFill>
                  <a:srgbClr val="FFCC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website.com</a:t>
            </a:r>
            <a:r>
              <a:rPr lang="en-US" dirty="0">
                <a:solidFill>
                  <a:srgbClr val="FFCC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”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80)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7AE1F7-4F4E-1864-3C8E-47A1D2230952}"/>
              </a:ext>
            </a:extLst>
          </p:cNvPr>
          <p:cNvSpPr txBox="1"/>
          <p:nvPr/>
        </p:nvSpPr>
        <p:spPr>
          <a:xfrm>
            <a:off x="283190" y="259208"/>
            <a:ext cx="6250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What we want:  a new abstraction for </a:t>
            </a:r>
            <a:r>
              <a:rPr lang="en-US" sz="2400" u="sng" dirty="0">
                <a:latin typeface="Avenir Book" charset="0"/>
                <a:ea typeface="Avenir Book" charset="0"/>
                <a:cs typeface="Avenir Book" charset="0"/>
              </a:rPr>
              <a:t>names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56D156E-17D3-0133-A68C-29B8D19BDAE3}"/>
              </a:ext>
            </a:extLst>
          </p:cNvPr>
          <p:cNvSpPr/>
          <p:nvPr/>
        </p:nvSpPr>
        <p:spPr>
          <a:xfrm>
            <a:off x="1834657" y="4951556"/>
            <a:ext cx="8604522" cy="1589976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000" dirty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Want:  </a:t>
            </a:r>
            <a:r>
              <a:rPr lang="en-US" sz="2000" u="sng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names</a:t>
            </a:r>
            <a:r>
              <a:rPr lang="en-US" sz="20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</a:p>
          <a:p>
            <a:r>
              <a:rPr lang="en-US" sz="20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- Human-readable</a:t>
            </a:r>
          </a:p>
          <a:p>
            <a:r>
              <a:rPr lang="en-US" sz="20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- Variable length </a:t>
            </a:r>
          </a:p>
          <a:p>
            <a:r>
              <a:rPr lang="en-US" sz="20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- Don’t need to care about where destination is/what server it is</a:t>
            </a:r>
          </a:p>
          <a:p>
            <a:r>
              <a:rPr lang="en-US" sz="20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      =&gt; Can refer to a </a:t>
            </a:r>
            <a:r>
              <a:rPr lang="en-US" sz="2000" u="sng" dirty="0">
                <a:solidFill>
                  <a:srgbClr val="FFCC33"/>
                </a:solidFill>
                <a:latin typeface="Avenir Book" charset="0"/>
                <a:ea typeface="Avenir Book" charset="0"/>
                <a:cs typeface="Avenir Book" charset="0"/>
              </a:rPr>
              <a:t>service</a:t>
            </a:r>
            <a:r>
              <a:rPr lang="en-US" sz="20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, not just a host</a:t>
            </a:r>
          </a:p>
          <a:p>
            <a:endParaRPr lang="en-US" sz="2000" dirty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007C42C-EE19-476C-8C16-704F0C892CEB}"/>
              </a:ext>
            </a:extLst>
          </p:cNvPr>
          <p:cNvCxnSpPr>
            <a:cxnSpLocks/>
          </p:cNvCxnSpPr>
          <p:nvPr/>
        </p:nvCxnSpPr>
        <p:spPr>
          <a:xfrm>
            <a:off x="3442820" y="4317761"/>
            <a:ext cx="63170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6CE9E48-E7A8-23D1-F9A5-F9BB7EDF413E}"/>
              </a:ext>
            </a:extLst>
          </p:cNvPr>
          <p:cNvSpPr txBox="1"/>
          <p:nvPr/>
        </p:nvSpPr>
        <p:spPr>
          <a:xfrm>
            <a:off x="379911" y="3948429"/>
            <a:ext cx="2717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connect(</a:t>
            </a:r>
            <a:r>
              <a:rPr lang="en-US" dirty="0">
                <a:solidFill>
                  <a:srgbClr val="FFCC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5.6.7.8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80)</a:t>
            </a:r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DC3C5A50-1805-2F25-1219-FC049FE6FC52}"/>
              </a:ext>
            </a:extLst>
          </p:cNvPr>
          <p:cNvSpPr/>
          <p:nvPr/>
        </p:nvSpPr>
        <p:spPr>
          <a:xfrm>
            <a:off x="1515816" y="3021409"/>
            <a:ext cx="637681" cy="815181"/>
          </a:xfrm>
          <a:prstGeom prst="downArrow">
            <a:avLst/>
          </a:prstGeom>
          <a:solidFill>
            <a:srgbClr val="FFCC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C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1315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65760" y="160337"/>
            <a:ext cx="10972800" cy="1143000"/>
          </a:xfrm>
        </p:spPr>
        <p:txBody>
          <a:bodyPr/>
          <a:lstStyle/>
          <a:p>
            <a:pPr algn="l"/>
            <a:r>
              <a:rPr lang="en-US" u="sng" dirty="0"/>
              <a:t>What does this mean?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46760" y="1303337"/>
            <a:ext cx="10972800" cy="5082223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2800" dirty="0" err="1">
                <a:latin typeface="Consolas" panose="020B0609020204030204" pitchFamily="49" charset="0"/>
                <a:cs typeface="Consolas" panose="020B0609020204030204" pitchFamily="49" charset="0"/>
              </a:rPr>
              <a:t>cs.brown.edu</a:t>
            </a:r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 =&gt; 128.148.32.110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87996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65760" y="160337"/>
            <a:ext cx="10972800" cy="1143000"/>
          </a:xfrm>
        </p:spPr>
        <p:txBody>
          <a:bodyPr/>
          <a:lstStyle/>
          <a:p>
            <a:pPr algn="l"/>
            <a:r>
              <a:rPr lang="en-US" u="sng" dirty="0"/>
              <a:t>What does this mean?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46760" y="1303337"/>
            <a:ext cx="10972800" cy="5082223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2800" dirty="0" err="1">
                <a:latin typeface="Consolas" panose="020B0609020204030204" pitchFamily="49" charset="0"/>
                <a:cs typeface="Consolas" panose="020B0609020204030204" pitchFamily="49" charset="0"/>
              </a:rPr>
              <a:t>cs.brown.edu</a:t>
            </a:r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 =&gt; 128.148.32.110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u="sng" dirty="0"/>
              <a:t>Why?</a:t>
            </a:r>
          </a:p>
          <a:p>
            <a:r>
              <a:rPr lang="en-US" dirty="0"/>
              <a:t>Names are easier to remember</a:t>
            </a:r>
          </a:p>
          <a:p>
            <a:endParaRPr lang="en-US" dirty="0"/>
          </a:p>
          <a:p>
            <a:r>
              <a:rPr lang="en-US" dirty="0"/>
              <a:t>Addresses can change underneath</a:t>
            </a:r>
          </a:p>
          <a:p>
            <a:r>
              <a:rPr lang="en-US" dirty="0"/>
              <a:t>Useful Multiplexing/sharing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28085-2FC2-684B-A8CD-D6BBD73C7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AEB8D-8ED7-EF4F-91C1-CEB9D0AFB1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u="sng" dirty="0"/>
              <a:t>TCP milestone I</a:t>
            </a:r>
            <a:r>
              <a:rPr lang="en-US" sz="2800" dirty="0"/>
              <a:t>:  this week, sign up for a meeting if you haven’t</a:t>
            </a:r>
          </a:p>
          <a:p>
            <a:pPr lvl="1"/>
            <a:r>
              <a:rPr lang="en-US" sz="2400" dirty="0"/>
              <a:t>If you’re stuck:  bring what you have, it does not need to be perfect</a:t>
            </a:r>
          </a:p>
          <a:p>
            <a:pPr lvl="1"/>
            <a:r>
              <a:rPr lang="en-US" sz="2400" u="sng" dirty="0">
                <a:solidFill>
                  <a:srgbClr val="FFCC33"/>
                </a:solidFill>
              </a:rPr>
              <a:t>DO NOT</a:t>
            </a:r>
            <a:r>
              <a:rPr lang="en-US" sz="2400" dirty="0">
                <a:solidFill>
                  <a:srgbClr val="FFCC33"/>
                </a:solidFill>
              </a:rPr>
              <a:t> just hack stuff together to make it look good in Wireshark</a:t>
            </a:r>
          </a:p>
          <a:p>
            <a:endParaRPr lang="en-US" sz="2800" b="1" dirty="0"/>
          </a:p>
          <a:p>
            <a:r>
              <a:rPr lang="en-US" sz="2800" b="1" u="sng" dirty="0"/>
              <a:t>TCP </a:t>
            </a:r>
            <a:r>
              <a:rPr lang="en-US" sz="2800" b="1" u="sng" dirty="0" err="1"/>
              <a:t>Gearup</a:t>
            </a:r>
            <a:r>
              <a:rPr lang="en-US" sz="2800" b="1" u="sng" dirty="0"/>
              <a:t> II:</a:t>
            </a:r>
            <a:r>
              <a:rPr lang="en-US" sz="2800" b="1" dirty="0"/>
              <a:t>  </a:t>
            </a:r>
            <a:r>
              <a:rPr lang="en-US" sz="2800" dirty="0"/>
              <a:t>TONIGHT, 10/31 6-8pm in CIT 368</a:t>
            </a:r>
          </a:p>
          <a:p>
            <a:pPr lvl="1"/>
            <a:r>
              <a:rPr lang="en-US" sz="2400" b="1" dirty="0"/>
              <a:t>Prep for milestone II</a:t>
            </a:r>
          </a:p>
          <a:p>
            <a:endParaRPr lang="en-US" sz="2800" b="1" dirty="0"/>
          </a:p>
          <a:p>
            <a:r>
              <a:rPr lang="en-US" sz="2800" b="1" dirty="0"/>
              <a:t>HW3 (short!):  Due next Thurs</a:t>
            </a:r>
          </a:p>
        </p:txBody>
      </p:sp>
    </p:spTree>
    <p:extLst>
      <p:ext uri="{BB962C8B-B14F-4D97-AF65-F5344CB8AC3E}">
        <p14:creationId xmlns:p14="http://schemas.microsoft.com/office/powerpoint/2010/main" val="28541728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65760" y="160337"/>
            <a:ext cx="10972800" cy="1143000"/>
          </a:xfrm>
        </p:spPr>
        <p:txBody>
          <a:bodyPr/>
          <a:lstStyle/>
          <a:p>
            <a:pPr algn="l"/>
            <a:r>
              <a:rPr lang="en-US" u="sng" dirty="0"/>
              <a:t>What does this mean?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46760" y="1303337"/>
            <a:ext cx="10972800" cy="4525963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2800" dirty="0" err="1">
                <a:latin typeface="Consolas" panose="020B0609020204030204" pitchFamily="49" charset="0"/>
                <a:cs typeface="Consolas" panose="020B0609020204030204" pitchFamily="49" charset="0"/>
              </a:rPr>
              <a:t>cs.brown.edu</a:t>
            </a:r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 =&gt; 128.148.32.110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u="sng" dirty="0"/>
              <a:t>Why?</a:t>
            </a:r>
          </a:p>
          <a:p>
            <a:r>
              <a:rPr lang="en-US" dirty="0"/>
              <a:t>Names are easier to remember</a:t>
            </a:r>
          </a:p>
          <a:p>
            <a:r>
              <a:rPr lang="en-US" dirty="0"/>
              <a:t>Addresses can change underneath</a:t>
            </a:r>
          </a:p>
          <a:p>
            <a:pPr lvl="1"/>
            <a:r>
              <a:rPr lang="en-US" dirty="0" err="1"/>
              <a:t>e.g</a:t>
            </a:r>
            <a:r>
              <a:rPr lang="en-US" dirty="0"/>
              <a:t>, renumbering when changing providers</a:t>
            </a:r>
          </a:p>
          <a:p>
            <a:r>
              <a:rPr lang="en-US" dirty="0"/>
              <a:t>Useful Multiplexing/sharing</a:t>
            </a:r>
          </a:p>
          <a:p>
            <a:pPr lvl="1"/>
            <a:r>
              <a:rPr lang="en-US" dirty="0"/>
              <a:t>One name -&gt; multiple addresses</a:t>
            </a:r>
          </a:p>
          <a:p>
            <a:pPr lvl="1"/>
            <a:r>
              <a:rPr lang="en-US" dirty="0"/>
              <a:t>Multiple names -&gt; one address</a:t>
            </a:r>
          </a:p>
        </p:txBody>
      </p:sp>
    </p:spTree>
    <p:extLst>
      <p:ext uri="{BB962C8B-B14F-4D97-AF65-F5344CB8AC3E}">
        <p14:creationId xmlns:p14="http://schemas.microsoft.com/office/powerpoint/2010/main" val="404510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B416E-1174-C846-AD37-FA52E0BACF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000" i="1" dirty="0"/>
              <a:t>Remember ARP?</a:t>
            </a:r>
          </a:p>
          <a:p>
            <a:pPr marL="0" indent="0" algn="ctr">
              <a:buNone/>
            </a:pPr>
            <a:r>
              <a:rPr lang="en-US" sz="2800" dirty="0"/>
              <a:t>IP address =&gt; Link-layer address</a:t>
            </a:r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233798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B416E-1174-C846-AD37-FA52E0BACF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000" i="1" dirty="0"/>
              <a:t>Remember ARP?</a:t>
            </a:r>
          </a:p>
          <a:p>
            <a:pPr marL="0" indent="0" algn="ctr">
              <a:buNone/>
            </a:pPr>
            <a:r>
              <a:rPr lang="en-US" sz="2800" dirty="0"/>
              <a:t>IP address =&gt; Link-layer address</a:t>
            </a:r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>
                <a:solidFill>
                  <a:srgbClr val="FFCC33"/>
                </a:solidFill>
              </a:rPr>
              <a:t>Now:  DNS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rgbClr val="FFCC33"/>
                </a:solidFill>
              </a:rPr>
              <a:t>Names useful to users/applications =&gt; IP addresses</a:t>
            </a:r>
          </a:p>
        </p:txBody>
      </p:sp>
    </p:spTree>
    <p:extLst>
      <p:ext uri="{BB962C8B-B14F-4D97-AF65-F5344CB8AC3E}">
        <p14:creationId xmlns:p14="http://schemas.microsoft.com/office/powerpoint/2010/main" val="30859596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B416E-1174-C846-AD37-FA52E0BACF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000" i="1" dirty="0"/>
              <a:t>Remember ARP?</a:t>
            </a:r>
          </a:p>
          <a:p>
            <a:pPr marL="0" indent="0" algn="ctr">
              <a:buNone/>
            </a:pPr>
            <a:r>
              <a:rPr lang="en-US" sz="2800" dirty="0"/>
              <a:t>IP address =&gt; Link-layer address</a:t>
            </a:r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>
                <a:solidFill>
                  <a:srgbClr val="FFCC33"/>
                </a:solidFill>
              </a:rPr>
              <a:t>Now:  DNS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rgbClr val="FFCC33"/>
                </a:solidFill>
              </a:rPr>
              <a:t>Names useful to users/applications =&gt; IP addresses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D9B6DAF-1B39-46F0-4185-C670C4FD0A1E}"/>
              </a:ext>
            </a:extLst>
          </p:cNvPr>
          <p:cNvSpPr/>
          <p:nvPr/>
        </p:nvSpPr>
        <p:spPr>
          <a:xfrm>
            <a:off x="2185606" y="5935850"/>
            <a:ext cx="7820787" cy="652177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Another change in layers =&gt; which enables so much more…. </a:t>
            </a:r>
          </a:p>
        </p:txBody>
      </p:sp>
    </p:spTree>
    <p:extLst>
      <p:ext uri="{BB962C8B-B14F-4D97-AF65-F5344CB8AC3E}">
        <p14:creationId xmlns:p14="http://schemas.microsoft.com/office/powerpoint/2010/main" val="5167890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17267" y="518160"/>
            <a:ext cx="10972800" cy="452596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u="sng" dirty="0"/>
              <a:t>The original way:  one file:  </a:t>
            </a:r>
            <a:r>
              <a:rPr lang="en-US" u="sng" dirty="0" err="1">
                <a:latin typeface="Andale Mono"/>
                <a:cs typeface="Andale Mono"/>
              </a:rPr>
              <a:t>hosts.txt</a:t>
            </a:r>
            <a:endParaRPr lang="en-US" u="sng" dirty="0"/>
          </a:p>
          <a:p>
            <a:r>
              <a:rPr lang="en-US" dirty="0"/>
              <a:t>Flat namespace</a:t>
            </a:r>
          </a:p>
          <a:p>
            <a:r>
              <a:rPr lang="en-US" dirty="0"/>
              <a:t>Central administrator kept master copy (for the Internet)</a:t>
            </a:r>
          </a:p>
          <a:p>
            <a:r>
              <a:rPr lang="en-US" dirty="0"/>
              <a:t>To add a host, emailed admin</a:t>
            </a:r>
          </a:p>
          <a:p>
            <a:r>
              <a:rPr lang="en-US" dirty="0"/>
              <a:t>Downloaded file regularly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0366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600366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317" y="0"/>
            <a:ext cx="7679366" cy="9762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40544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17267" y="518160"/>
            <a:ext cx="10972800" cy="452596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800" u="sng" dirty="0"/>
              <a:t>The original way:  one file:  </a:t>
            </a:r>
            <a:r>
              <a:rPr lang="en-US" sz="2800" u="sng" dirty="0" err="1">
                <a:latin typeface="Andale Mono"/>
                <a:cs typeface="Andale Mono"/>
              </a:rPr>
              <a:t>hosts.txt</a:t>
            </a:r>
            <a:endParaRPr lang="en-US" sz="2800" u="sng" dirty="0"/>
          </a:p>
          <a:p>
            <a:r>
              <a:rPr lang="en-US" dirty="0"/>
              <a:t>Flat namespace</a:t>
            </a:r>
          </a:p>
          <a:p>
            <a:r>
              <a:rPr lang="en-US" dirty="0"/>
              <a:t>Central administrator kept master copy (for the Internet)</a:t>
            </a:r>
          </a:p>
          <a:p>
            <a:r>
              <a:rPr lang="en-US" dirty="0"/>
              <a:t>To add a host, emailed admin</a:t>
            </a:r>
          </a:p>
          <a:p>
            <a:r>
              <a:rPr lang="en-US" dirty="0"/>
              <a:t>Downloaded file regularly</a:t>
            </a:r>
          </a:p>
          <a:p>
            <a:endParaRPr lang="en-US" dirty="0"/>
          </a:p>
          <a:p>
            <a:endParaRPr lang="en-US" dirty="0"/>
          </a:p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sz="3000" u="sng" dirty="0"/>
              <a:t>Does it scale?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0366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600366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48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17267" y="518160"/>
            <a:ext cx="10972800" cy="485975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800" u="sng" dirty="0"/>
              <a:t>The original way:  one file:  </a:t>
            </a:r>
            <a:r>
              <a:rPr lang="en-US" sz="2800" u="sng" dirty="0" err="1">
                <a:latin typeface="Andale Mono"/>
                <a:cs typeface="Andale Mono"/>
              </a:rPr>
              <a:t>hosts.txt</a:t>
            </a:r>
            <a:endParaRPr lang="en-US" sz="2800" u="sng" dirty="0"/>
          </a:p>
          <a:p>
            <a:r>
              <a:rPr lang="en-US" dirty="0"/>
              <a:t>Flat namespace</a:t>
            </a:r>
          </a:p>
          <a:p>
            <a:r>
              <a:rPr lang="en-US" dirty="0"/>
              <a:t>Central administrator kept master copy (for the Internet)</a:t>
            </a:r>
          </a:p>
          <a:p>
            <a:r>
              <a:rPr lang="en-US" dirty="0"/>
              <a:t>To add a host, emailed admin</a:t>
            </a:r>
          </a:p>
          <a:p>
            <a:r>
              <a:rPr lang="en-US" dirty="0"/>
              <a:t>Downloaded file regularly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3000" u="sng" dirty="0"/>
              <a:t>Does it scale?</a:t>
            </a:r>
            <a:endParaRPr lang="en-US" sz="3000" b="1" u="sng" dirty="0"/>
          </a:p>
          <a:p>
            <a:pPr marL="0" indent="0" algn="ctr">
              <a:buNone/>
            </a:pPr>
            <a:r>
              <a:rPr lang="en-US" sz="3000" b="1" dirty="0"/>
              <a:t>Lol no.</a:t>
            </a:r>
            <a:endParaRPr lang="en-US" sz="3000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0366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600366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133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7081E-7CA5-8744-9011-B6C0D3D707A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600" y="609600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3200" u="sng" dirty="0"/>
              <a:t>Domain Name System (DNS)</a:t>
            </a:r>
          </a:p>
          <a:p>
            <a:pPr marL="0" indent="0">
              <a:buNone/>
            </a:pPr>
            <a:r>
              <a:rPr lang="en-US" dirty="0"/>
              <a:t>Originally proposed by RFC882, RFC883 (1983)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Distributed protocol to translate hostnames -&gt; IP addresses</a:t>
            </a:r>
          </a:p>
          <a:p>
            <a:pPr lvl="1"/>
            <a:r>
              <a:rPr lang="en-US" dirty="0"/>
              <a:t>Human-readable names</a:t>
            </a:r>
          </a:p>
          <a:p>
            <a:pPr lvl="1"/>
            <a:r>
              <a:rPr lang="en-US" dirty="0"/>
              <a:t>Delegated control</a:t>
            </a:r>
          </a:p>
          <a:p>
            <a:pPr lvl="1"/>
            <a:r>
              <a:rPr lang="en-US" dirty="0"/>
              <a:t>Load-balancing/content delivery</a:t>
            </a:r>
          </a:p>
          <a:p>
            <a:pPr lvl="1"/>
            <a:r>
              <a:rPr lang="en-US" dirty="0"/>
              <a:t>So much more…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9409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7081E-7CA5-8744-9011-B6C0D3D707A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600" y="609600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3200" u="sng" dirty="0"/>
              <a:t>Domain Name System (DNS)</a:t>
            </a:r>
          </a:p>
          <a:p>
            <a:pPr marL="0" indent="0">
              <a:buNone/>
            </a:pPr>
            <a:r>
              <a:rPr lang="en-US" dirty="0"/>
              <a:t>Originally proposed by RFC882, RFC883 (1983)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Distributed protocol to translate hostnames -&gt; IP addresses</a:t>
            </a:r>
          </a:p>
          <a:p>
            <a:pPr lvl="1"/>
            <a:r>
              <a:rPr lang="en-US" dirty="0"/>
              <a:t>Human-readable names</a:t>
            </a:r>
          </a:p>
          <a:p>
            <a:pPr lvl="1"/>
            <a:r>
              <a:rPr lang="en-US" dirty="0"/>
              <a:t>Delegated control</a:t>
            </a:r>
          </a:p>
          <a:p>
            <a:pPr lvl="1"/>
            <a:r>
              <a:rPr lang="en-US" dirty="0"/>
              <a:t>Load-balancing/content delivery</a:t>
            </a:r>
          </a:p>
          <a:p>
            <a:pPr lvl="1"/>
            <a:r>
              <a:rPr lang="en-US" dirty="0"/>
              <a:t>So much more…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7093BE1-675B-8F4F-6ED5-2213DFEB1E11}"/>
              </a:ext>
            </a:extLst>
          </p:cNvPr>
          <p:cNvSpPr/>
          <p:nvPr/>
        </p:nvSpPr>
        <p:spPr>
          <a:xfrm>
            <a:off x="1793739" y="5518480"/>
            <a:ext cx="8604522" cy="645885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=&gt; Distributed key-value store, before it was cool…</a:t>
            </a:r>
          </a:p>
        </p:txBody>
      </p:sp>
    </p:spTree>
    <p:extLst>
      <p:ext uri="{BB962C8B-B14F-4D97-AF65-F5344CB8AC3E}">
        <p14:creationId xmlns:p14="http://schemas.microsoft.com/office/powerpoint/2010/main" val="2143980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D3EF3-E0CE-A4D7-E59B-2EA5E4BCE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C9B35-B431-AA5A-6825-5AA94738F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Which of the following contribute to </a:t>
            </a:r>
            <a:r>
              <a:rPr lang="en-US" sz="3200" u="sng" dirty="0"/>
              <a:t>congestion</a:t>
            </a:r>
            <a:r>
              <a:rPr lang="en-US" sz="3200" dirty="0"/>
              <a:t>?</a:t>
            </a:r>
          </a:p>
          <a:p>
            <a:pPr marL="514350" indent="-514350">
              <a:buAutoNum type="alphaLcPeriod"/>
            </a:pPr>
            <a:r>
              <a:rPr lang="en-US" dirty="0"/>
              <a:t>Packets queueing up at switches</a:t>
            </a:r>
          </a:p>
          <a:p>
            <a:pPr marL="514350" indent="-514350">
              <a:buFont typeface="Arial" pitchFamily="34" charset="0"/>
              <a:buAutoNum type="alphaLcPeriod"/>
            </a:pPr>
            <a:r>
              <a:rPr lang="en-US" dirty="0"/>
              <a:t>High CPU usage on the receiver</a:t>
            </a:r>
          </a:p>
          <a:p>
            <a:pPr marL="514350" indent="-514350">
              <a:buAutoNum type="alphaLcPeriod"/>
            </a:pPr>
            <a:r>
              <a:rPr lang="en-US" dirty="0"/>
              <a:t>Many TCP connections sending on the same link</a:t>
            </a:r>
          </a:p>
          <a:p>
            <a:pPr marL="514350" indent="-514350">
              <a:buAutoNum type="alphaLcPeriod"/>
            </a:pPr>
            <a:r>
              <a:rPr lang="en-US" dirty="0"/>
              <a:t>Many UDP connections sending on the same link</a:t>
            </a:r>
          </a:p>
          <a:p>
            <a:pPr marL="514350" indent="-514350">
              <a:buAutoNum type="alphaLcPeriod"/>
            </a:pPr>
            <a:r>
              <a:rPr lang="en-US" dirty="0"/>
              <a:t>An unreliable </a:t>
            </a:r>
            <a:r>
              <a:rPr lang="en-US" dirty="0" err="1"/>
              <a:t>Wifi</a:t>
            </a:r>
            <a:r>
              <a:rPr lang="en-US" dirty="0"/>
              <a:t> link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4098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Goals for DNS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Scalability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Distributed Control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Fault Tolerance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Goals for DNS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Scalability</a:t>
            </a:r>
          </a:p>
          <a:p>
            <a:pPr lvl="1"/>
            <a:r>
              <a:rPr lang="en-US" dirty="0"/>
              <a:t>Must handle a huge number of records</a:t>
            </a:r>
          </a:p>
          <a:p>
            <a:pPr lvl="2"/>
            <a:r>
              <a:rPr lang="en-US" dirty="0"/>
              <a:t>With some software synthesizing names on the fly</a:t>
            </a:r>
          </a:p>
          <a:p>
            <a:pPr lvl="1"/>
            <a:r>
              <a:rPr lang="en-US" dirty="0"/>
              <a:t>Must sustain update and lookup load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Distributed Control</a:t>
            </a:r>
          </a:p>
          <a:p>
            <a:pPr lvl="1"/>
            <a:r>
              <a:rPr lang="en-US" dirty="0"/>
              <a:t>Let people control their own names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Fault Tolerance</a:t>
            </a:r>
          </a:p>
          <a:p>
            <a:pPr lvl="1"/>
            <a:r>
              <a:rPr lang="en-US" dirty="0"/>
              <a:t>Minimize lookup failures in face of other network problems</a:t>
            </a:r>
          </a:p>
        </p:txBody>
      </p:sp>
    </p:spTree>
    <p:extLst>
      <p:ext uri="{BB962C8B-B14F-4D97-AF65-F5344CB8AC3E}">
        <p14:creationId xmlns:p14="http://schemas.microsoft.com/office/powerpoint/2010/main" val="91341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9600" y="160337"/>
            <a:ext cx="10972800" cy="1143000"/>
          </a:xfrm>
        </p:spPr>
        <p:txBody>
          <a:bodyPr/>
          <a:lstStyle/>
          <a:p>
            <a:pPr algn="l"/>
            <a:r>
              <a:rPr lang="en-US" u="sng" dirty="0"/>
              <a:t>The good news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18160" y="1539240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Compared to other distributed systems, some properties that make these goals easier to achieve…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Read-mostly database</a:t>
            </a:r>
          </a:p>
          <a:p>
            <a:pPr marL="1314450" lvl="2" indent="-457200">
              <a:buNone/>
            </a:pPr>
            <a:r>
              <a:rPr lang="en-US" dirty="0"/>
              <a:t>Lookups MUCH more frequent than updates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Loose consistency</a:t>
            </a:r>
          </a:p>
          <a:p>
            <a:pPr marL="1314450" lvl="2" indent="-457200">
              <a:buNone/>
            </a:pPr>
            <a:r>
              <a:rPr lang="en-US" dirty="0"/>
              <a:t>When adding a machine, not end of the world if it takes minutes or hours to propagate</a:t>
            </a:r>
          </a:p>
          <a:p>
            <a:pPr marL="1314450" lvl="2" indent="-457200">
              <a:buNone/>
            </a:pPr>
            <a:endParaRPr lang="en-US" dirty="0"/>
          </a:p>
          <a:p>
            <a:pPr marL="1314450" lvl="2" indent="-457200">
              <a:buNone/>
            </a:pPr>
            <a:endParaRPr lang="en-US" dirty="0"/>
          </a:p>
          <a:p>
            <a:pPr marL="57150" indent="0">
              <a:buNone/>
            </a:pPr>
            <a:r>
              <a:rPr lang="en-US" dirty="0"/>
              <a:t>Can use </a:t>
            </a:r>
            <a:r>
              <a:rPr lang="en-US" u="sng" dirty="0"/>
              <a:t>lots and lots of caching</a:t>
            </a:r>
            <a:endParaRPr lang="en-US" i="1" u="sng" dirty="0"/>
          </a:p>
          <a:p>
            <a:pPr marL="914400" lvl="1" indent="-457200"/>
            <a:r>
              <a:rPr lang="en-US" dirty="0"/>
              <a:t>Once you’ve lookup up a hostname, remember </a:t>
            </a:r>
          </a:p>
          <a:p>
            <a:pPr marL="914400" lvl="1" indent="-457200"/>
            <a:r>
              <a:rPr lang="en-US" dirty="0"/>
              <a:t>Don’t have to look again in the near future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24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9600" y="160337"/>
            <a:ext cx="10972800" cy="1143000"/>
          </a:xfrm>
        </p:spPr>
        <p:txBody>
          <a:bodyPr/>
          <a:lstStyle/>
          <a:p>
            <a:pPr algn="l"/>
            <a:r>
              <a:rPr lang="en-US" u="sng" dirty="0"/>
              <a:t>The good news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18160" y="1539240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Compared to other distributed systems, some properties that make these goals easier to achieve…</a:t>
            </a:r>
          </a:p>
          <a:p>
            <a:pPr marL="1314450" lvl="2" indent="-457200">
              <a:buNone/>
            </a:pPr>
            <a:endParaRPr lang="en-US" dirty="0"/>
          </a:p>
          <a:p>
            <a:pPr marL="1314450" lvl="2" indent="-45720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25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9600" y="160337"/>
            <a:ext cx="10972800" cy="1143000"/>
          </a:xfrm>
        </p:spPr>
        <p:txBody>
          <a:bodyPr/>
          <a:lstStyle/>
          <a:p>
            <a:pPr algn="l"/>
            <a:r>
              <a:rPr lang="en-US" u="sng" dirty="0"/>
              <a:t>The good news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18160" y="1539240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Compared to other distributed systems, some properties that make these goals easier to achieve…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Read-mostly database</a:t>
            </a:r>
          </a:p>
          <a:p>
            <a:pPr marL="1314450" lvl="2" indent="-457200">
              <a:buNone/>
            </a:pPr>
            <a:r>
              <a:rPr lang="en-US" dirty="0"/>
              <a:t>Lookups MUCH more frequent than updates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Loose consistency</a:t>
            </a:r>
          </a:p>
          <a:p>
            <a:pPr marL="1314450" lvl="2" indent="-457200">
              <a:buNone/>
            </a:pPr>
            <a:r>
              <a:rPr lang="en-US" dirty="0"/>
              <a:t>When adding a machine, not end of the world if it takes minutes or hours to propagate</a:t>
            </a:r>
          </a:p>
          <a:p>
            <a:pPr marL="1314450" lvl="2" indent="-457200">
              <a:buNone/>
            </a:pPr>
            <a:endParaRPr lang="en-US" dirty="0"/>
          </a:p>
          <a:p>
            <a:pPr marL="1314450" lvl="2" indent="-45720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6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it 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913" y="1166018"/>
            <a:ext cx="11609615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Hierarchical namespace broken into </a:t>
            </a:r>
            <a:r>
              <a:rPr lang="en-US" i="1" dirty="0"/>
              <a:t>zones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pPr marL="0" indent="0" algn="ctr">
              <a:buNone/>
            </a:pPr>
            <a:r>
              <a:rPr lang="en-US" sz="3600" dirty="0">
                <a:latin typeface="Consolas" panose="020B0609020204030204" pitchFamily="49" charset="0"/>
                <a:cs typeface="Consolas" panose="020B0609020204030204" pitchFamily="49" charset="0"/>
              </a:rPr>
              <a:t>cslab1a.cs.brown.edu</a:t>
            </a:r>
            <a:endParaRPr lang="en-US" sz="28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9x03.eps">
            <a:extLst>
              <a:ext uri="{FF2B5EF4-FFF2-40B4-BE49-F238E27FC236}">
                <a16:creationId xmlns:a16="http://schemas.microsoft.com/office/drawing/2014/main" id="{A3C3FA4C-BBD1-D5E8-6422-B729AC949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346" y="1894923"/>
            <a:ext cx="8701307" cy="2789185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8419102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it 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Hierarchical namespace broken into </a:t>
            </a:r>
            <a:r>
              <a:rPr lang="en-US" i="1" dirty="0"/>
              <a:t>zones</a:t>
            </a:r>
            <a:endParaRPr lang="en-US" dirty="0"/>
          </a:p>
          <a:p>
            <a:pPr lvl="1"/>
            <a:r>
              <a:rPr lang="en-US" dirty="0"/>
              <a:t>root (.), </a:t>
            </a:r>
            <a:r>
              <a:rPr lang="en-US" dirty="0" err="1"/>
              <a:t>edu</a:t>
            </a:r>
            <a:r>
              <a:rPr lang="en-US" dirty="0"/>
              <a:t>., </a:t>
            </a:r>
            <a:r>
              <a:rPr lang="en-US" dirty="0" err="1"/>
              <a:t>brown.edu</a:t>
            </a:r>
            <a:r>
              <a:rPr lang="en-US" dirty="0"/>
              <a:t>., </a:t>
            </a:r>
            <a:r>
              <a:rPr lang="en-US" dirty="0" err="1"/>
              <a:t>cs.brown.edu</a:t>
            </a:r>
            <a:r>
              <a:rPr lang="en-US" dirty="0"/>
              <a:t>.,</a:t>
            </a:r>
          </a:p>
          <a:p>
            <a:pPr lvl="1"/>
            <a:r>
              <a:rPr lang="en-US" dirty="0"/>
              <a:t>Zones separately administered  =&gt; delegation</a:t>
            </a:r>
          </a:p>
          <a:p>
            <a:pPr lvl="1"/>
            <a:r>
              <a:rPr lang="en-US" dirty="0"/>
              <a:t>Parent zone tells you how to find servers for </a:t>
            </a:r>
            <a:r>
              <a:rPr lang="en-US" dirty="0" err="1"/>
              <a:t>subdomains</a:t>
            </a:r>
            <a:endParaRPr lang="en-US" dirty="0"/>
          </a:p>
          <a:p>
            <a:r>
              <a:rPr lang="en-US" dirty="0"/>
              <a:t>Each zone served from multiple replicated servers</a:t>
            </a:r>
          </a:p>
          <a:p>
            <a:r>
              <a:rPr lang="en-US" dirty="0"/>
              <a:t>Lots and lots of caching</a:t>
            </a:r>
          </a:p>
        </p:txBody>
      </p:sp>
      <p:pic>
        <p:nvPicPr>
          <p:cNvPr id="4" name="Picture 3" descr="09x03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769" y="4262543"/>
            <a:ext cx="7002462" cy="2244624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40275361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1CE5E-FCB1-4463-C617-0B35D848B15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6720" y="137160"/>
            <a:ext cx="10972800" cy="1143000"/>
          </a:xfrm>
        </p:spPr>
        <p:txBody>
          <a:bodyPr/>
          <a:lstStyle/>
          <a:p>
            <a:pPr algn="l"/>
            <a:r>
              <a:rPr lang="en-US" dirty="0"/>
              <a:t>Types of DNS servers</a:t>
            </a:r>
          </a:p>
        </p:txBody>
      </p:sp>
    </p:spTree>
    <p:extLst>
      <p:ext uri="{BB962C8B-B14F-4D97-AF65-F5344CB8AC3E}">
        <p14:creationId xmlns:p14="http://schemas.microsoft.com/office/powerpoint/2010/main" val="39152820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“Types” of DNS servers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Top Level Domain (TLD) servers</a:t>
            </a:r>
          </a:p>
          <a:p>
            <a:pPr lvl="1"/>
            <a:r>
              <a:rPr lang="en-US" dirty="0"/>
              <a:t>Generic domains (e.g., com, org, </a:t>
            </a:r>
            <a:r>
              <a:rPr lang="en-US" dirty="0" err="1"/>
              <a:t>edu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Country domains (e.g., </a:t>
            </a:r>
            <a:r>
              <a:rPr lang="en-US" dirty="0" err="1"/>
              <a:t>uk</a:t>
            </a:r>
            <a:r>
              <a:rPr lang="en-US" dirty="0"/>
              <a:t>, </a:t>
            </a:r>
            <a:r>
              <a:rPr lang="en-US" dirty="0" err="1"/>
              <a:t>br</a:t>
            </a:r>
            <a:r>
              <a:rPr lang="en-US" dirty="0"/>
              <a:t>, </a:t>
            </a:r>
            <a:r>
              <a:rPr lang="en-US" dirty="0" err="1"/>
              <a:t>tv</a:t>
            </a:r>
            <a:r>
              <a:rPr lang="en-US" dirty="0"/>
              <a:t>, in, </a:t>
            </a:r>
            <a:r>
              <a:rPr lang="en-US" dirty="0" err="1"/>
              <a:t>ly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Special domains (e.g., </a:t>
            </a:r>
            <a:r>
              <a:rPr lang="en-US" dirty="0" err="1"/>
              <a:t>arpa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Corporate domains (...)</a:t>
            </a:r>
          </a:p>
          <a:p>
            <a:r>
              <a:rPr lang="en-US" dirty="0"/>
              <a:t>Authoritative DNS servers</a:t>
            </a:r>
          </a:p>
          <a:p>
            <a:pPr lvl="1"/>
            <a:r>
              <a:rPr lang="en-US" dirty="0"/>
              <a:t>Provides public records for hosts at an organization</a:t>
            </a:r>
          </a:p>
          <a:p>
            <a:pPr lvl="1"/>
            <a:r>
              <a:rPr lang="en-US" dirty="0"/>
              <a:t>Can be maintained locally or by a service provider</a:t>
            </a:r>
          </a:p>
          <a:p>
            <a:r>
              <a:rPr lang="en-US" dirty="0"/>
              <a:t>Recursive resolvers</a:t>
            </a:r>
          </a:p>
          <a:p>
            <a:pPr lvl="1"/>
            <a:r>
              <a:rPr lang="en-US" dirty="0"/>
              <a:t>Big public servers, or local to a network</a:t>
            </a:r>
          </a:p>
          <a:p>
            <a:pPr lvl="1"/>
            <a:r>
              <a:rPr lang="en-US" dirty="0"/>
              <a:t>Lots of caching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992CB9-7D2C-2A05-D27B-FC4994EEF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140" y="987266"/>
            <a:ext cx="8681719" cy="48834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F5A462-1F84-587C-5CDB-D3D5715CD09E}"/>
              </a:ext>
            </a:extLst>
          </p:cNvPr>
          <p:cNvSpPr txBox="1"/>
          <p:nvPr/>
        </p:nvSpPr>
        <p:spPr>
          <a:xfrm>
            <a:off x="109728" y="109728"/>
            <a:ext cx="4472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latin typeface="Avenir Book" charset="0"/>
                <a:ea typeface="Avenir Book" charset="0"/>
                <a:cs typeface="Avenir Book" charset="0"/>
              </a:rPr>
              <a:t>Thinking about congestion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DED556-2F8E-E20F-AD19-F88B9AACFC51}"/>
              </a:ext>
            </a:extLst>
          </p:cNvPr>
          <p:cNvSpPr txBox="1"/>
          <p:nvPr/>
        </p:nvSpPr>
        <p:spPr>
          <a:xfrm>
            <a:off x="402336" y="6327648"/>
            <a:ext cx="2838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  <a:hlinkClick r:id="rId3"/>
              </a:rPr>
              <a:t>“BBR congestion control”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7249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D301D-F935-B8BE-CDC8-3A6E8D7E5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 resolver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7F64B-20AC-3E2F-A3A5-28DCF95BE0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411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Resolver operation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6663070" cy="4525963"/>
          </a:xfrm>
        </p:spPr>
        <p:txBody>
          <a:bodyPr>
            <a:normAutofit/>
          </a:bodyPr>
          <a:lstStyle/>
          <a:p>
            <a:r>
              <a:rPr lang="en-US" dirty="0"/>
              <a:t>Apps make </a:t>
            </a:r>
            <a:r>
              <a:rPr lang="en-US" dirty="0">
                <a:solidFill>
                  <a:srgbClr val="FFCC33"/>
                </a:solidFill>
              </a:rPr>
              <a:t>recursive</a:t>
            </a:r>
            <a:r>
              <a:rPr lang="en-US" dirty="0"/>
              <a:t> queries to local DNS server (1)</a:t>
            </a:r>
          </a:p>
          <a:p>
            <a:pPr lvl="1"/>
            <a:r>
              <a:rPr lang="en-US" dirty="0"/>
              <a:t>Ask server to get answer for you</a:t>
            </a:r>
          </a:p>
          <a:p>
            <a:r>
              <a:rPr lang="en-US" dirty="0"/>
              <a:t>Server makes </a:t>
            </a:r>
            <a:r>
              <a:rPr lang="en-US" dirty="0">
                <a:solidFill>
                  <a:srgbClr val="FFCC33"/>
                </a:solidFill>
              </a:rPr>
              <a:t>iterative</a:t>
            </a:r>
            <a:r>
              <a:rPr lang="en-US" dirty="0"/>
              <a:t> queries to remote servers (2,4,6)</a:t>
            </a:r>
          </a:p>
          <a:p>
            <a:pPr lvl="1"/>
            <a:r>
              <a:rPr lang="en-US" dirty="0"/>
              <a:t>Ask servers who to ask next</a:t>
            </a:r>
          </a:p>
          <a:p>
            <a:pPr lvl="1"/>
            <a:r>
              <a:rPr lang="en-US" dirty="0"/>
              <a:t>Cache results aggressively</a:t>
            </a:r>
          </a:p>
        </p:txBody>
      </p:sp>
      <p:pic>
        <p:nvPicPr>
          <p:cNvPr id="5" name="Picture 4" descr="dn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284" y="1551699"/>
            <a:ext cx="3798818" cy="5230101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6AFC1-2115-8041-BD4E-99A2278A13E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" y="365760"/>
            <a:ext cx="10972800" cy="5623560"/>
          </a:xfrm>
          <a:solidFill>
            <a:schemeClr val="bg1"/>
          </a:solidFill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6400" dirty="0">
                <a:latin typeface="Consolas" panose="020B0609020204030204" pitchFamily="49" charset="0"/>
                <a:cs typeface="Consolas" panose="020B0609020204030204" pitchFamily="49" charset="0"/>
              </a:rPr>
              <a:t>$ </a:t>
            </a:r>
            <a:r>
              <a:rPr lang="en-US" sz="6400" dirty="0">
                <a:solidFill>
                  <a:srgbClr val="FFCC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dig </a:t>
            </a:r>
            <a:r>
              <a:rPr lang="en-US" sz="6400" dirty="0" err="1">
                <a:solidFill>
                  <a:srgbClr val="FFCC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cs.brown.edu</a:t>
            </a:r>
            <a:r>
              <a:rPr lang="en-US" sz="6400" dirty="0">
                <a:solidFill>
                  <a:srgbClr val="FFCC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@10.1.1.10</a:t>
            </a:r>
          </a:p>
          <a:p>
            <a:pPr marL="0" indent="0">
              <a:buNone/>
            </a:pPr>
            <a:r>
              <a:rPr lang="en-US" sz="6400" dirty="0">
                <a:latin typeface="Consolas" panose="020B0609020204030204" pitchFamily="49" charset="0"/>
                <a:cs typeface="Consolas" panose="020B0609020204030204" pitchFamily="49" charset="0"/>
              </a:rPr>
              <a:t>; &lt;&lt;&gt;&gt; </a:t>
            </a:r>
            <a:r>
              <a:rPr lang="en-US" sz="6400" dirty="0" err="1">
                <a:latin typeface="Consolas" panose="020B0609020204030204" pitchFamily="49" charset="0"/>
                <a:cs typeface="Consolas" panose="020B0609020204030204" pitchFamily="49" charset="0"/>
              </a:rPr>
              <a:t>DiG</a:t>
            </a:r>
            <a:r>
              <a:rPr lang="en-US" sz="6400" dirty="0">
                <a:latin typeface="Consolas" panose="020B0609020204030204" pitchFamily="49" charset="0"/>
                <a:cs typeface="Consolas" panose="020B0609020204030204" pitchFamily="49" charset="0"/>
              </a:rPr>
              <a:t> 9.10.6 &lt;&lt;&gt;&gt; </a:t>
            </a:r>
            <a:r>
              <a:rPr lang="en-US" sz="6400" dirty="0" err="1">
                <a:latin typeface="Consolas" panose="020B0609020204030204" pitchFamily="49" charset="0"/>
                <a:cs typeface="Consolas" panose="020B0609020204030204" pitchFamily="49" charset="0"/>
              </a:rPr>
              <a:t>cs.brown.edu</a:t>
            </a:r>
            <a:r>
              <a:rPr lang="en-US" sz="6400" dirty="0">
                <a:latin typeface="Consolas" panose="020B0609020204030204" pitchFamily="49" charset="0"/>
                <a:cs typeface="Consolas" panose="020B0609020204030204" pitchFamily="49" charset="0"/>
              </a:rPr>
              <a:t> @10.1.1.10</a:t>
            </a:r>
          </a:p>
          <a:p>
            <a:pPr marL="0" indent="0">
              <a:buNone/>
            </a:pPr>
            <a:r>
              <a:rPr lang="en-US" sz="6400" dirty="0">
                <a:latin typeface="Consolas" panose="020B0609020204030204" pitchFamily="49" charset="0"/>
                <a:cs typeface="Consolas" panose="020B0609020204030204" pitchFamily="49" charset="0"/>
              </a:rPr>
              <a:t>;; global options: +</a:t>
            </a:r>
            <a:r>
              <a:rPr lang="en-US" sz="6400" dirty="0" err="1">
                <a:latin typeface="Consolas" panose="020B0609020204030204" pitchFamily="49" charset="0"/>
                <a:cs typeface="Consolas" panose="020B0609020204030204" pitchFamily="49" charset="0"/>
              </a:rPr>
              <a:t>cmd</a:t>
            </a:r>
            <a:endParaRPr lang="en-US" sz="6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6400" dirty="0">
                <a:latin typeface="Consolas" panose="020B0609020204030204" pitchFamily="49" charset="0"/>
                <a:cs typeface="Consolas" panose="020B0609020204030204" pitchFamily="49" charset="0"/>
              </a:rPr>
              <a:t>;; Got answer:</a:t>
            </a:r>
          </a:p>
          <a:p>
            <a:pPr marL="0" indent="0">
              <a:buNone/>
            </a:pPr>
            <a:r>
              <a:rPr lang="en-US" sz="6400" dirty="0">
                <a:latin typeface="Consolas" panose="020B0609020204030204" pitchFamily="49" charset="0"/>
                <a:cs typeface="Consolas" panose="020B0609020204030204" pitchFamily="49" charset="0"/>
              </a:rPr>
              <a:t>;; -&gt;&gt;HEADER&lt;&lt;- opcode: QUERY, status: NOERROR, id: 8536</a:t>
            </a:r>
          </a:p>
          <a:p>
            <a:pPr marL="0" indent="0">
              <a:buNone/>
            </a:pPr>
            <a:r>
              <a:rPr lang="en-US" sz="6400" dirty="0">
                <a:latin typeface="Consolas" panose="020B0609020204030204" pitchFamily="49" charset="0"/>
                <a:cs typeface="Consolas" panose="020B0609020204030204" pitchFamily="49" charset="0"/>
              </a:rPr>
              <a:t>;; flags: </a:t>
            </a:r>
            <a:r>
              <a:rPr lang="en-US" sz="6400" dirty="0" err="1">
                <a:latin typeface="Consolas" panose="020B0609020204030204" pitchFamily="49" charset="0"/>
                <a:cs typeface="Consolas" panose="020B0609020204030204" pitchFamily="49" charset="0"/>
              </a:rPr>
              <a:t>qr</a:t>
            </a:r>
            <a:r>
              <a:rPr lang="en-US" sz="6400" dirty="0">
                <a:latin typeface="Consolas" panose="020B0609020204030204" pitchFamily="49" charset="0"/>
                <a:cs typeface="Consolas" panose="020B0609020204030204" pitchFamily="49" charset="0"/>
              </a:rPr>
              <a:t> aa </a:t>
            </a:r>
            <a:r>
              <a:rPr lang="en-US" sz="6400" dirty="0" err="1">
                <a:latin typeface="Consolas" panose="020B0609020204030204" pitchFamily="49" charset="0"/>
                <a:cs typeface="Consolas" panose="020B0609020204030204" pitchFamily="49" charset="0"/>
              </a:rPr>
              <a:t>rd</a:t>
            </a:r>
            <a:r>
              <a:rPr lang="en-US" sz="6400" dirty="0">
                <a:latin typeface="Consolas" panose="020B0609020204030204" pitchFamily="49" charset="0"/>
                <a:cs typeface="Consolas" panose="020B0609020204030204" pitchFamily="49" charset="0"/>
              </a:rPr>
              <a:t> ra; QUERY: 1, ANSWER: 1, AUTHORITY: 0, ADDITIONAL: 1</a:t>
            </a:r>
          </a:p>
          <a:p>
            <a:pPr marL="0" indent="0">
              <a:buNone/>
            </a:pPr>
            <a:br>
              <a:rPr lang="en-US" sz="64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sz="6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6400" dirty="0">
                <a:latin typeface="Consolas" panose="020B0609020204030204" pitchFamily="49" charset="0"/>
                <a:cs typeface="Consolas" panose="020B0609020204030204" pitchFamily="49" charset="0"/>
              </a:rPr>
              <a:t>;; OPT PSEUDOSECTION:</a:t>
            </a:r>
          </a:p>
          <a:p>
            <a:pPr marL="0" indent="0">
              <a:buNone/>
            </a:pPr>
            <a:r>
              <a:rPr lang="en-US" sz="6400" dirty="0">
                <a:latin typeface="Consolas" panose="020B0609020204030204" pitchFamily="49" charset="0"/>
                <a:cs typeface="Consolas" panose="020B0609020204030204" pitchFamily="49" charset="0"/>
              </a:rPr>
              <a:t>; EDNS: version: 0, flags:; </a:t>
            </a:r>
            <a:r>
              <a:rPr lang="en-US" sz="6400" dirty="0" err="1">
                <a:latin typeface="Consolas" panose="020B0609020204030204" pitchFamily="49" charset="0"/>
                <a:cs typeface="Consolas" panose="020B0609020204030204" pitchFamily="49" charset="0"/>
              </a:rPr>
              <a:t>udp</a:t>
            </a:r>
            <a:r>
              <a:rPr lang="en-US" sz="6400" dirty="0">
                <a:latin typeface="Consolas" panose="020B0609020204030204" pitchFamily="49" charset="0"/>
                <a:cs typeface="Consolas" panose="020B0609020204030204" pitchFamily="49" charset="0"/>
              </a:rPr>
              <a:t>: 1220</a:t>
            </a:r>
          </a:p>
          <a:p>
            <a:pPr marL="0" indent="0">
              <a:buNone/>
            </a:pPr>
            <a:r>
              <a:rPr lang="en-US" sz="6400" dirty="0">
                <a:solidFill>
                  <a:srgbClr val="FFCC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;; QUESTION SECTION:</a:t>
            </a:r>
          </a:p>
          <a:p>
            <a:pPr marL="0" indent="0">
              <a:buNone/>
            </a:pPr>
            <a:r>
              <a:rPr lang="en-US" sz="6400" dirty="0">
                <a:solidFill>
                  <a:srgbClr val="FFCC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  <a:r>
              <a:rPr lang="en-US" sz="6400" dirty="0" err="1">
                <a:solidFill>
                  <a:srgbClr val="FFCC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cs.brown.edu</a:t>
            </a:r>
            <a:r>
              <a:rPr lang="en-US" sz="6400" dirty="0">
                <a:solidFill>
                  <a:srgbClr val="FFCC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. IN A</a:t>
            </a:r>
          </a:p>
          <a:p>
            <a:pPr marL="0" indent="0">
              <a:buNone/>
            </a:pPr>
            <a:br>
              <a:rPr lang="en-US" sz="64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sz="6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6400" dirty="0">
                <a:solidFill>
                  <a:srgbClr val="FFCC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;; ANSWER SECTION:</a:t>
            </a:r>
          </a:p>
          <a:p>
            <a:pPr marL="0" indent="0">
              <a:buNone/>
            </a:pPr>
            <a:r>
              <a:rPr lang="en-US" sz="6400" dirty="0" err="1">
                <a:solidFill>
                  <a:srgbClr val="FFCC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cs.brown.edu</a:t>
            </a:r>
            <a:r>
              <a:rPr lang="en-US" sz="6400" dirty="0">
                <a:solidFill>
                  <a:srgbClr val="FFCC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.            1800      IN      A        128.148.32.12</a:t>
            </a:r>
          </a:p>
          <a:p>
            <a:pPr marL="0" indent="0">
              <a:buNone/>
            </a:pPr>
            <a:br>
              <a:rPr lang="en-US" sz="64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sz="6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6400" dirty="0">
                <a:latin typeface="Consolas" panose="020B0609020204030204" pitchFamily="49" charset="0"/>
                <a:cs typeface="Consolas" panose="020B0609020204030204" pitchFamily="49" charset="0"/>
              </a:rPr>
              <a:t>;; Query time: 69 msec</a:t>
            </a:r>
          </a:p>
          <a:p>
            <a:pPr marL="0" indent="0">
              <a:buNone/>
            </a:pPr>
            <a:r>
              <a:rPr lang="en-US" sz="6400" dirty="0">
                <a:latin typeface="Consolas" panose="020B0609020204030204" pitchFamily="49" charset="0"/>
                <a:cs typeface="Consolas" panose="020B0609020204030204" pitchFamily="49" charset="0"/>
              </a:rPr>
              <a:t>;; SERVER: 10.1.1.10#53(10.1.1.10)</a:t>
            </a:r>
          </a:p>
          <a:p>
            <a:pPr marL="0" indent="0">
              <a:buNone/>
            </a:pPr>
            <a:r>
              <a:rPr lang="en-US" sz="6400" dirty="0">
                <a:latin typeface="Consolas" panose="020B0609020204030204" pitchFamily="49" charset="0"/>
                <a:cs typeface="Consolas" panose="020B0609020204030204" pitchFamily="49" charset="0"/>
              </a:rPr>
              <a:t>;; WHEN: Tue Apr 19 09:03:39 EDT 2022</a:t>
            </a:r>
          </a:p>
          <a:p>
            <a:pPr marL="0" indent="0">
              <a:buNone/>
            </a:pPr>
            <a:r>
              <a:rPr lang="en-US" sz="6400" dirty="0">
                <a:latin typeface="Consolas" panose="020B0609020204030204" pitchFamily="49" charset="0"/>
                <a:cs typeface="Consolas" panose="020B0609020204030204" pitchFamily="49" charset="0"/>
              </a:rPr>
              <a:t>;; MSG SIZE  </a:t>
            </a:r>
            <a:r>
              <a:rPr lang="en-US" sz="6400" dirty="0" err="1">
                <a:latin typeface="Consolas" panose="020B0609020204030204" pitchFamily="49" charset="0"/>
                <a:cs typeface="Consolas" panose="020B0609020204030204" pitchFamily="49" charset="0"/>
              </a:rPr>
              <a:t>rcvd</a:t>
            </a:r>
            <a:r>
              <a:rPr lang="en-US" sz="6400" dirty="0">
                <a:latin typeface="Consolas" panose="020B0609020204030204" pitchFamily="49" charset="0"/>
                <a:cs typeface="Consolas" panose="020B0609020204030204" pitchFamily="49" charset="0"/>
              </a:rPr>
              <a:t>: 57</a:t>
            </a:r>
          </a:p>
          <a:p>
            <a:pPr marL="0" indent="0">
              <a:buNone/>
            </a:pPr>
            <a:br>
              <a:rPr lang="en-US" sz="56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sz="5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1895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5975694-E16E-D849-1215-A7B47DCC8C98}"/>
              </a:ext>
            </a:extLst>
          </p:cNvPr>
          <p:cNvSpPr txBox="1">
            <a:spLocks/>
          </p:cNvSpPr>
          <p:nvPr/>
        </p:nvSpPr>
        <p:spPr>
          <a:xfrm>
            <a:off x="379709" y="505245"/>
            <a:ext cx="10972800" cy="562356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600" dirty="0">
                <a:solidFill>
                  <a:srgbClr val="F2F2F2"/>
                </a:solidFill>
                <a:latin typeface="Monaco" pitchFamily="2" charset="77"/>
              </a:rPr>
              <a:t>$ </a:t>
            </a:r>
            <a:r>
              <a:rPr lang="en-US" sz="5600" dirty="0">
                <a:solidFill>
                  <a:srgbClr val="FFCC33"/>
                </a:solidFill>
                <a:effectLst/>
                <a:latin typeface="Monaco" pitchFamily="2" charset="77"/>
              </a:rPr>
              <a:t>dig </a:t>
            </a:r>
            <a:r>
              <a:rPr lang="en-US" sz="5600" dirty="0" err="1">
                <a:solidFill>
                  <a:srgbClr val="FFCC33"/>
                </a:solidFill>
                <a:effectLst/>
                <a:latin typeface="Monaco" pitchFamily="2" charset="77"/>
              </a:rPr>
              <a:t>cs.brown.edu</a:t>
            </a:r>
            <a:r>
              <a:rPr lang="en-US" sz="5600" dirty="0">
                <a:solidFill>
                  <a:srgbClr val="FFCC33"/>
                </a:solidFill>
                <a:effectLst/>
                <a:latin typeface="Monaco" pitchFamily="2" charset="77"/>
              </a:rPr>
              <a:t> @</a:t>
            </a:r>
            <a:r>
              <a:rPr lang="en-US" sz="5600" dirty="0" err="1">
                <a:solidFill>
                  <a:srgbClr val="FFCC33"/>
                </a:solidFill>
                <a:effectLst/>
                <a:latin typeface="Monaco" pitchFamily="2" charset="77"/>
              </a:rPr>
              <a:t>e.root-servers.net</a:t>
            </a:r>
            <a:br>
              <a:rPr lang="en-US" sz="5600" dirty="0">
                <a:solidFill>
                  <a:srgbClr val="F2F2F2"/>
                </a:solidFill>
                <a:effectLst/>
                <a:latin typeface="Monaco" pitchFamily="2" charset="77"/>
              </a:rPr>
            </a:br>
            <a:endParaRPr lang="en-US" sz="5600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pPr marL="0" indent="0">
              <a:buNone/>
            </a:pPr>
            <a:r>
              <a:rPr lang="en-US" sz="5600" dirty="0">
                <a:solidFill>
                  <a:srgbClr val="F2F2F2"/>
                </a:solidFill>
                <a:effectLst/>
                <a:latin typeface="Monaco" pitchFamily="2" charset="77"/>
              </a:rPr>
              <a:t>; &lt;&lt;&gt;&gt; </a:t>
            </a:r>
            <a:r>
              <a:rPr lang="en-US" sz="5600" dirty="0" err="1">
                <a:solidFill>
                  <a:srgbClr val="F2F2F2"/>
                </a:solidFill>
                <a:effectLst/>
                <a:latin typeface="Monaco" pitchFamily="2" charset="77"/>
              </a:rPr>
              <a:t>DiG</a:t>
            </a:r>
            <a:r>
              <a:rPr lang="en-US" sz="5600" dirty="0">
                <a:solidFill>
                  <a:srgbClr val="F2F2F2"/>
                </a:solidFill>
                <a:effectLst/>
                <a:latin typeface="Monaco" pitchFamily="2" charset="77"/>
              </a:rPr>
              <a:t> 9.10.6 &lt;&lt;&gt;&gt; </a:t>
            </a:r>
            <a:r>
              <a:rPr lang="en-US" sz="5600" dirty="0" err="1">
                <a:solidFill>
                  <a:srgbClr val="F2F2F2"/>
                </a:solidFill>
                <a:effectLst/>
                <a:latin typeface="Monaco" pitchFamily="2" charset="77"/>
              </a:rPr>
              <a:t>cs.brown.edu</a:t>
            </a:r>
            <a:r>
              <a:rPr lang="en-US" sz="5600" dirty="0">
                <a:solidFill>
                  <a:srgbClr val="F2F2F2"/>
                </a:solidFill>
                <a:effectLst/>
                <a:latin typeface="Monaco" pitchFamily="2" charset="77"/>
              </a:rPr>
              <a:t> @</a:t>
            </a:r>
            <a:r>
              <a:rPr lang="en-US" sz="5600" dirty="0" err="1">
                <a:solidFill>
                  <a:srgbClr val="F2F2F2"/>
                </a:solidFill>
                <a:effectLst/>
                <a:latin typeface="Monaco" pitchFamily="2" charset="77"/>
              </a:rPr>
              <a:t>e.root-servers.net</a:t>
            </a:r>
            <a:endParaRPr lang="en-US" sz="5600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pPr marL="0" indent="0">
              <a:buNone/>
            </a:pPr>
            <a:r>
              <a:rPr lang="en-US" sz="5600" dirty="0">
                <a:solidFill>
                  <a:srgbClr val="F2F2F2"/>
                </a:solidFill>
                <a:effectLst/>
                <a:latin typeface="Monaco" pitchFamily="2" charset="77"/>
              </a:rPr>
              <a:t>[ . . .]</a:t>
            </a:r>
          </a:p>
          <a:p>
            <a:pPr marL="0" indent="0">
              <a:buNone/>
            </a:pPr>
            <a:r>
              <a:rPr lang="en-US" sz="5600" dirty="0">
                <a:solidFill>
                  <a:srgbClr val="F2F2F2"/>
                </a:solidFill>
                <a:effectLst/>
                <a:latin typeface="Monaco" pitchFamily="2" charset="77"/>
              </a:rPr>
              <a:t>;; QUESTION SECTION:</a:t>
            </a:r>
          </a:p>
          <a:p>
            <a:pPr marL="0" indent="0">
              <a:buNone/>
            </a:pPr>
            <a:r>
              <a:rPr lang="en-US" sz="5600" dirty="0">
                <a:solidFill>
                  <a:srgbClr val="FFCC33"/>
                </a:solidFill>
                <a:effectLst/>
                <a:latin typeface="Monaco" pitchFamily="2" charset="77"/>
              </a:rPr>
              <a:t>;</a:t>
            </a:r>
            <a:r>
              <a:rPr lang="en-US" sz="5600" dirty="0" err="1">
                <a:solidFill>
                  <a:srgbClr val="FFCC33"/>
                </a:solidFill>
                <a:effectLst/>
                <a:latin typeface="Monaco" pitchFamily="2" charset="77"/>
              </a:rPr>
              <a:t>cs.brown.edu</a:t>
            </a:r>
            <a:r>
              <a:rPr lang="en-US" sz="5600" dirty="0">
                <a:solidFill>
                  <a:srgbClr val="FFCC33"/>
                </a:solidFill>
                <a:effectLst/>
                <a:latin typeface="Monaco" pitchFamily="2" charset="77"/>
              </a:rPr>
              <a:t>. IN A</a:t>
            </a:r>
          </a:p>
          <a:p>
            <a:pPr marL="0" indent="0">
              <a:buNone/>
            </a:pPr>
            <a:endParaRPr lang="en-US" sz="5600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pPr marL="0" indent="0">
              <a:buNone/>
            </a:pPr>
            <a:r>
              <a:rPr lang="en-US" sz="5600" dirty="0">
                <a:solidFill>
                  <a:srgbClr val="F2F2F2"/>
                </a:solidFill>
                <a:effectLst/>
                <a:latin typeface="Monaco" pitchFamily="2" charset="77"/>
              </a:rPr>
              <a:t>;; AUTHORITY SECTION:</a:t>
            </a:r>
          </a:p>
          <a:p>
            <a:pPr marL="0" indent="0">
              <a:buNone/>
            </a:pPr>
            <a:r>
              <a:rPr lang="en-US" sz="5600" dirty="0" err="1">
                <a:solidFill>
                  <a:srgbClr val="FFCC33"/>
                </a:solidFill>
                <a:effectLst/>
                <a:latin typeface="Monaco" pitchFamily="2" charset="77"/>
              </a:rPr>
              <a:t>edu</a:t>
            </a:r>
            <a:r>
              <a:rPr lang="en-US" sz="5600" dirty="0">
                <a:solidFill>
                  <a:srgbClr val="FFCC33"/>
                </a:solidFill>
                <a:effectLst/>
                <a:latin typeface="Monaco" pitchFamily="2" charset="77"/>
              </a:rPr>
              <a:t>. 172800 IN NS </a:t>
            </a:r>
            <a:r>
              <a:rPr lang="en-US" sz="5600" dirty="0" err="1">
                <a:solidFill>
                  <a:srgbClr val="FFCC33"/>
                </a:solidFill>
                <a:effectLst/>
                <a:latin typeface="Monaco" pitchFamily="2" charset="77"/>
              </a:rPr>
              <a:t>b.edu-servers.net</a:t>
            </a:r>
            <a:r>
              <a:rPr lang="en-US" sz="5600" dirty="0">
                <a:solidFill>
                  <a:srgbClr val="FFCC33"/>
                </a:solidFill>
                <a:effectLst/>
                <a:latin typeface="Monaco" pitchFamily="2" charset="77"/>
              </a:rPr>
              <a:t>.</a:t>
            </a:r>
          </a:p>
          <a:p>
            <a:pPr marL="0" indent="0">
              <a:buNone/>
            </a:pPr>
            <a:r>
              <a:rPr lang="en-US" sz="5600" dirty="0" err="1">
                <a:solidFill>
                  <a:srgbClr val="FFCC33"/>
                </a:solidFill>
                <a:effectLst/>
                <a:latin typeface="Monaco" pitchFamily="2" charset="77"/>
              </a:rPr>
              <a:t>edu</a:t>
            </a:r>
            <a:r>
              <a:rPr lang="en-US" sz="5600" dirty="0">
                <a:solidFill>
                  <a:srgbClr val="FFCC33"/>
                </a:solidFill>
                <a:effectLst/>
                <a:latin typeface="Monaco" pitchFamily="2" charset="77"/>
              </a:rPr>
              <a:t>. 172800 IN NS </a:t>
            </a:r>
            <a:r>
              <a:rPr lang="en-US" sz="5600" dirty="0" err="1">
                <a:solidFill>
                  <a:srgbClr val="FFCC33"/>
                </a:solidFill>
                <a:effectLst/>
                <a:latin typeface="Monaco" pitchFamily="2" charset="77"/>
              </a:rPr>
              <a:t>i.edu-servers.net</a:t>
            </a:r>
            <a:r>
              <a:rPr lang="en-US" sz="5600" dirty="0">
                <a:solidFill>
                  <a:srgbClr val="FFCC33"/>
                </a:solidFill>
                <a:effectLst/>
                <a:latin typeface="Monaco" pitchFamily="2" charset="77"/>
              </a:rPr>
              <a:t>.</a:t>
            </a:r>
          </a:p>
          <a:p>
            <a:pPr marL="0" indent="0">
              <a:buNone/>
            </a:pPr>
            <a:r>
              <a:rPr lang="en-US" sz="5600" dirty="0" err="1">
                <a:solidFill>
                  <a:srgbClr val="FFCC33"/>
                </a:solidFill>
                <a:effectLst/>
                <a:latin typeface="Monaco" pitchFamily="2" charset="77"/>
              </a:rPr>
              <a:t>edu</a:t>
            </a:r>
            <a:r>
              <a:rPr lang="en-US" sz="5600" dirty="0">
                <a:solidFill>
                  <a:srgbClr val="FFCC33"/>
                </a:solidFill>
                <a:effectLst/>
                <a:latin typeface="Monaco" pitchFamily="2" charset="77"/>
              </a:rPr>
              <a:t>. 172800 IN NS </a:t>
            </a:r>
            <a:r>
              <a:rPr lang="en-US" sz="5600" dirty="0" err="1">
                <a:solidFill>
                  <a:srgbClr val="FFCC33"/>
                </a:solidFill>
                <a:effectLst/>
                <a:latin typeface="Monaco" pitchFamily="2" charset="77"/>
              </a:rPr>
              <a:t>g.edu-servers.net</a:t>
            </a:r>
            <a:r>
              <a:rPr lang="en-US" sz="5600" dirty="0">
                <a:solidFill>
                  <a:srgbClr val="FFCC33"/>
                </a:solidFill>
                <a:effectLst/>
                <a:latin typeface="Monaco" pitchFamily="2" charset="77"/>
              </a:rPr>
              <a:t>.</a:t>
            </a:r>
          </a:p>
          <a:p>
            <a:pPr marL="0" indent="0">
              <a:buNone/>
            </a:pPr>
            <a:r>
              <a:rPr lang="en-US" sz="5600" dirty="0">
                <a:solidFill>
                  <a:srgbClr val="F2F2F2"/>
                </a:solidFill>
                <a:effectLst/>
                <a:latin typeface="Monaco" pitchFamily="2" charset="77"/>
              </a:rPr>
              <a:t>[ . . .]</a:t>
            </a:r>
            <a:br>
              <a:rPr lang="en-US" sz="5600" dirty="0">
                <a:solidFill>
                  <a:srgbClr val="F2F2F2"/>
                </a:solidFill>
                <a:effectLst/>
                <a:latin typeface="Monaco" pitchFamily="2" charset="77"/>
              </a:rPr>
            </a:br>
            <a:endParaRPr lang="en-US" sz="5600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pPr marL="0" indent="0">
              <a:buNone/>
            </a:pPr>
            <a:r>
              <a:rPr lang="en-US" sz="5600" dirty="0">
                <a:solidFill>
                  <a:srgbClr val="F2F2F2"/>
                </a:solidFill>
                <a:effectLst/>
                <a:latin typeface="Monaco" pitchFamily="2" charset="77"/>
              </a:rPr>
              <a:t>;; ADDITIONAL SECTION:</a:t>
            </a:r>
          </a:p>
          <a:p>
            <a:pPr marL="0" indent="0">
              <a:buNone/>
            </a:pPr>
            <a:r>
              <a:rPr lang="en-US" sz="5600" dirty="0">
                <a:solidFill>
                  <a:srgbClr val="F2F2F2"/>
                </a:solidFill>
                <a:latin typeface="Monaco" pitchFamily="2" charset="77"/>
              </a:rPr>
              <a:t>[ . . .]</a:t>
            </a:r>
          </a:p>
          <a:p>
            <a:pPr marL="0" indent="0">
              <a:buNone/>
            </a:pPr>
            <a:r>
              <a:rPr lang="en-US" sz="5600" dirty="0" err="1">
                <a:solidFill>
                  <a:srgbClr val="FFCC33"/>
                </a:solidFill>
                <a:effectLst/>
                <a:latin typeface="Monaco" pitchFamily="2" charset="77"/>
              </a:rPr>
              <a:t>i.edu-servers.net</a:t>
            </a:r>
            <a:r>
              <a:rPr lang="en-US" sz="5600" dirty="0">
                <a:solidFill>
                  <a:srgbClr val="FFCC33"/>
                </a:solidFill>
                <a:effectLst/>
                <a:latin typeface="Monaco" pitchFamily="2" charset="77"/>
              </a:rPr>
              <a:t>. 172800 IN A 192.43.172.30</a:t>
            </a:r>
          </a:p>
          <a:p>
            <a:pPr marL="0" indent="0">
              <a:buNone/>
            </a:pPr>
            <a:r>
              <a:rPr lang="en-US" sz="5600" dirty="0" err="1">
                <a:solidFill>
                  <a:srgbClr val="FFCC33"/>
                </a:solidFill>
                <a:effectLst/>
                <a:latin typeface="Monaco" pitchFamily="2" charset="77"/>
              </a:rPr>
              <a:t>g.edu-servers.net</a:t>
            </a:r>
            <a:r>
              <a:rPr lang="en-US" sz="5600" dirty="0">
                <a:solidFill>
                  <a:srgbClr val="FFCC33"/>
                </a:solidFill>
                <a:effectLst/>
                <a:latin typeface="Monaco" pitchFamily="2" charset="77"/>
              </a:rPr>
              <a:t>. 172800 IN A 192.42.93.30</a:t>
            </a:r>
          </a:p>
          <a:p>
            <a:pPr marL="0" indent="0">
              <a:buNone/>
            </a:pPr>
            <a:r>
              <a:rPr lang="en-US" sz="5600" dirty="0" err="1">
                <a:solidFill>
                  <a:srgbClr val="FFCC33"/>
                </a:solidFill>
                <a:effectLst/>
                <a:latin typeface="Monaco" pitchFamily="2" charset="77"/>
              </a:rPr>
              <a:t>b.edu-servers.net</a:t>
            </a:r>
            <a:r>
              <a:rPr lang="en-US" sz="5600" dirty="0">
                <a:solidFill>
                  <a:srgbClr val="FFCC33"/>
                </a:solidFill>
                <a:effectLst/>
                <a:latin typeface="Monaco" pitchFamily="2" charset="77"/>
              </a:rPr>
              <a:t>. 172800 IN A 192.33.14.30</a:t>
            </a:r>
          </a:p>
          <a:p>
            <a:pPr marL="0" indent="0">
              <a:buNone/>
            </a:pPr>
            <a:br>
              <a:rPr lang="en-US" sz="5600" dirty="0">
                <a:solidFill>
                  <a:srgbClr val="F2F2F2"/>
                </a:solidFill>
                <a:effectLst/>
                <a:latin typeface="Monaco" pitchFamily="2" charset="77"/>
              </a:rPr>
            </a:br>
            <a:endParaRPr lang="en-US" sz="5600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pPr marL="0" indent="0">
              <a:buNone/>
            </a:pPr>
            <a:r>
              <a:rPr lang="en-US" sz="5600" dirty="0">
                <a:solidFill>
                  <a:srgbClr val="F2F2F2"/>
                </a:solidFill>
                <a:effectLst/>
                <a:latin typeface="Monaco" pitchFamily="2" charset="77"/>
              </a:rPr>
              <a:t>;; Query time: 123 msec</a:t>
            </a:r>
          </a:p>
          <a:p>
            <a:pPr marL="0" indent="0">
              <a:buNone/>
            </a:pPr>
            <a:r>
              <a:rPr lang="en-US" sz="5600" dirty="0">
                <a:solidFill>
                  <a:srgbClr val="F2F2F2"/>
                </a:solidFill>
                <a:effectLst/>
                <a:latin typeface="Monaco" pitchFamily="2" charset="77"/>
              </a:rPr>
              <a:t>;; SERVER: 2001:500:a8::e#53(2001:500:a8::e)</a:t>
            </a:r>
          </a:p>
          <a:p>
            <a:pPr marL="0" indent="0">
              <a:buNone/>
            </a:pPr>
            <a:r>
              <a:rPr lang="en-US" sz="5600" dirty="0">
                <a:solidFill>
                  <a:srgbClr val="F2F2F2"/>
                </a:solidFill>
                <a:effectLst/>
                <a:latin typeface="Monaco" pitchFamily="2" charset="77"/>
              </a:rPr>
              <a:t>;; WHEN: Thu Oct 31 08:29:45 EDT 2024</a:t>
            </a:r>
          </a:p>
          <a:p>
            <a:pPr marL="0" indent="0">
              <a:buNone/>
            </a:pPr>
            <a:r>
              <a:rPr lang="en-US" sz="5600" dirty="0">
                <a:solidFill>
                  <a:srgbClr val="F2F2F2"/>
                </a:solidFill>
                <a:effectLst/>
                <a:latin typeface="Monaco" pitchFamily="2" charset="77"/>
              </a:rPr>
              <a:t>;; MSG SIZE  </a:t>
            </a:r>
            <a:r>
              <a:rPr lang="en-US" sz="5600" dirty="0" err="1">
                <a:solidFill>
                  <a:srgbClr val="F2F2F2"/>
                </a:solidFill>
                <a:effectLst/>
                <a:latin typeface="Monaco" pitchFamily="2" charset="77"/>
              </a:rPr>
              <a:t>rcvd</a:t>
            </a:r>
            <a:r>
              <a:rPr lang="en-US" sz="5600" dirty="0">
                <a:solidFill>
                  <a:srgbClr val="F2F2F2"/>
                </a:solidFill>
                <a:effectLst/>
                <a:latin typeface="Monaco" pitchFamily="2" charset="77"/>
              </a:rPr>
              <a:t>: 839</a:t>
            </a:r>
          </a:p>
          <a:p>
            <a:pPr marL="0" indent="0">
              <a:buNone/>
            </a:pPr>
            <a:br>
              <a:rPr lang="en-US" sz="64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sz="6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4015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5975694-E16E-D849-1215-A7B47DCC8C98}"/>
              </a:ext>
            </a:extLst>
          </p:cNvPr>
          <p:cNvSpPr txBox="1">
            <a:spLocks/>
          </p:cNvSpPr>
          <p:nvPr/>
        </p:nvSpPr>
        <p:spPr>
          <a:xfrm>
            <a:off x="379709" y="505245"/>
            <a:ext cx="10972800" cy="562356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F2F2F2"/>
                </a:solidFill>
                <a:latin typeface="Monaco" pitchFamily="2" charset="77"/>
              </a:rPr>
              <a:t>$</a:t>
            </a:r>
            <a:r>
              <a:rPr lang="en-US" sz="1400" dirty="0">
                <a:solidFill>
                  <a:srgbClr val="FFCC33"/>
                </a:solidFill>
                <a:effectLst/>
                <a:latin typeface="Monaco" pitchFamily="2" charset="77"/>
              </a:rPr>
              <a:t>dig </a:t>
            </a:r>
            <a:r>
              <a:rPr lang="en-US" sz="1400" dirty="0" err="1">
                <a:solidFill>
                  <a:srgbClr val="FFCC33"/>
                </a:solidFill>
                <a:effectLst/>
                <a:latin typeface="Monaco" pitchFamily="2" charset="77"/>
              </a:rPr>
              <a:t>cs.brown.edu</a:t>
            </a:r>
            <a:r>
              <a:rPr lang="en-US" sz="1400" dirty="0">
                <a:solidFill>
                  <a:srgbClr val="FFCC33"/>
                </a:solidFill>
                <a:effectLst/>
                <a:latin typeface="Monaco" pitchFamily="2" charset="77"/>
              </a:rPr>
              <a:t> @192.33.14.30.  </a:t>
            </a:r>
            <a:r>
              <a:rPr lang="en-US" sz="1400" i="1" dirty="0">
                <a:solidFill>
                  <a:schemeClr val="tx1">
                    <a:lumMod val="85000"/>
                  </a:schemeClr>
                </a:solidFill>
                <a:effectLst/>
                <a:latin typeface="Monaco" pitchFamily="2" charset="77"/>
              </a:rPr>
              <a:t>[192.33.14.30 was IP returned for </a:t>
            </a:r>
            <a:r>
              <a:rPr lang="en-US" sz="1400" i="1" dirty="0" err="1">
                <a:solidFill>
                  <a:schemeClr val="tx1">
                    <a:lumMod val="85000"/>
                  </a:schemeClr>
                </a:solidFill>
                <a:effectLst/>
                <a:latin typeface="Monaco" pitchFamily="2" charset="77"/>
              </a:rPr>
              <a:t>b.edu-servers.net</a:t>
            </a:r>
            <a:r>
              <a:rPr lang="en-US" sz="1400" i="1" dirty="0">
                <a:solidFill>
                  <a:schemeClr val="tx1">
                    <a:lumMod val="85000"/>
                  </a:schemeClr>
                </a:solidFill>
                <a:effectLst/>
                <a:latin typeface="Monaco" pitchFamily="2" charset="77"/>
              </a:rPr>
              <a:t>]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effectLst/>
                <a:latin typeface="Monaco" pitchFamily="2" charset="77"/>
              </a:rPr>
              <a:t>      </a:t>
            </a:r>
            <a:br>
              <a:rPr lang="en-US" sz="1400" dirty="0">
                <a:solidFill>
                  <a:srgbClr val="F2F2F2"/>
                </a:solidFill>
                <a:effectLst/>
                <a:latin typeface="Monaco" pitchFamily="2" charset="77"/>
              </a:rPr>
            </a:br>
            <a:endParaRPr lang="en-US" sz="1400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pPr marL="0" indent="0">
              <a:buNone/>
            </a:pPr>
            <a:r>
              <a:rPr lang="en-US" sz="1400" dirty="0">
                <a:solidFill>
                  <a:srgbClr val="F2F2F2"/>
                </a:solidFill>
                <a:effectLst/>
                <a:latin typeface="Monaco" pitchFamily="2" charset="77"/>
              </a:rPr>
              <a:t>; &lt;&lt;&gt;&gt; </a:t>
            </a:r>
            <a:r>
              <a:rPr lang="en-US" sz="1400" dirty="0" err="1">
                <a:solidFill>
                  <a:srgbClr val="F2F2F2"/>
                </a:solidFill>
                <a:effectLst/>
                <a:latin typeface="Monaco" pitchFamily="2" charset="77"/>
              </a:rPr>
              <a:t>DiG</a:t>
            </a:r>
            <a:r>
              <a:rPr lang="en-US" sz="1400" dirty="0">
                <a:solidFill>
                  <a:srgbClr val="F2F2F2"/>
                </a:solidFill>
                <a:effectLst/>
                <a:latin typeface="Monaco" pitchFamily="2" charset="77"/>
              </a:rPr>
              <a:t> 9.10.6 &lt;&lt;&gt;&gt; </a:t>
            </a:r>
            <a:r>
              <a:rPr lang="en-US" sz="1400" dirty="0" err="1">
                <a:solidFill>
                  <a:srgbClr val="F2F2F2"/>
                </a:solidFill>
                <a:effectLst/>
                <a:latin typeface="Monaco" pitchFamily="2" charset="77"/>
              </a:rPr>
              <a:t>cs.brown.edu</a:t>
            </a:r>
            <a:r>
              <a:rPr lang="en-US" sz="1400" dirty="0">
                <a:solidFill>
                  <a:srgbClr val="F2F2F2"/>
                </a:solidFill>
                <a:effectLst/>
                <a:latin typeface="Monaco" pitchFamily="2" charset="77"/>
              </a:rPr>
              <a:t> @192.33.14.30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F2F2F2"/>
                </a:solidFill>
                <a:effectLst/>
                <a:latin typeface="Monaco" pitchFamily="2" charset="77"/>
              </a:rPr>
              <a:t>[ . . . ]</a:t>
            </a:r>
            <a:br>
              <a:rPr lang="en-US" sz="1400" dirty="0">
                <a:solidFill>
                  <a:srgbClr val="F2F2F2"/>
                </a:solidFill>
                <a:effectLst/>
                <a:latin typeface="Monaco" pitchFamily="2" charset="77"/>
              </a:rPr>
            </a:br>
            <a:r>
              <a:rPr lang="en-US" sz="1400" dirty="0">
                <a:solidFill>
                  <a:srgbClr val="F2F2F2"/>
                </a:solidFill>
                <a:effectLst/>
                <a:latin typeface="Monaco" pitchFamily="2" charset="77"/>
              </a:rPr>
              <a:t>;; QUESTION SECTION: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F2F2F2"/>
                </a:solidFill>
                <a:effectLst/>
                <a:latin typeface="Monaco" pitchFamily="2" charset="77"/>
              </a:rPr>
              <a:t>;</a:t>
            </a:r>
            <a:r>
              <a:rPr lang="en-US" sz="1400" dirty="0" err="1">
                <a:solidFill>
                  <a:srgbClr val="F2F2F2"/>
                </a:solidFill>
                <a:effectLst/>
                <a:latin typeface="Monaco" pitchFamily="2" charset="77"/>
              </a:rPr>
              <a:t>cs.brown.edu</a:t>
            </a:r>
            <a:r>
              <a:rPr lang="en-US" sz="1400" dirty="0">
                <a:solidFill>
                  <a:srgbClr val="F2F2F2"/>
                </a:solidFill>
                <a:effectLst/>
                <a:latin typeface="Monaco" pitchFamily="2" charset="77"/>
              </a:rPr>
              <a:t>. IN A</a:t>
            </a:r>
          </a:p>
          <a:p>
            <a:pPr marL="0" indent="0">
              <a:buNone/>
            </a:pPr>
            <a:br>
              <a:rPr lang="en-US" sz="1400" dirty="0">
                <a:solidFill>
                  <a:srgbClr val="F2F2F2"/>
                </a:solidFill>
                <a:effectLst/>
                <a:latin typeface="Monaco" pitchFamily="2" charset="77"/>
              </a:rPr>
            </a:br>
            <a:endParaRPr lang="en-US" sz="1400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pPr marL="0" indent="0">
              <a:buNone/>
            </a:pPr>
            <a:r>
              <a:rPr lang="en-US" sz="1400" dirty="0">
                <a:solidFill>
                  <a:srgbClr val="F2F2F2"/>
                </a:solidFill>
                <a:effectLst/>
                <a:latin typeface="Monaco" pitchFamily="2" charset="77"/>
              </a:rPr>
              <a:t>;; AUTHORITY SECTION:</a:t>
            </a:r>
          </a:p>
          <a:p>
            <a:pPr marL="0" indent="0">
              <a:buNone/>
            </a:pPr>
            <a:r>
              <a:rPr lang="en-US" sz="1400" dirty="0" err="1">
                <a:solidFill>
                  <a:srgbClr val="FFCC33"/>
                </a:solidFill>
                <a:effectLst/>
                <a:latin typeface="Monaco" pitchFamily="2" charset="77"/>
              </a:rPr>
              <a:t>brown.edu</a:t>
            </a:r>
            <a:r>
              <a:rPr lang="en-US" sz="1400" dirty="0">
                <a:solidFill>
                  <a:srgbClr val="FFCC33"/>
                </a:solidFill>
                <a:effectLst/>
                <a:latin typeface="Monaco" pitchFamily="2" charset="77"/>
              </a:rPr>
              <a:t>. 172800 IN NS ns1.ucsb.edu.</a:t>
            </a:r>
          </a:p>
          <a:p>
            <a:pPr marL="0" indent="0">
              <a:buNone/>
            </a:pPr>
            <a:r>
              <a:rPr lang="en-US" sz="1400" dirty="0" err="1">
                <a:solidFill>
                  <a:srgbClr val="FFCC33"/>
                </a:solidFill>
                <a:effectLst/>
                <a:latin typeface="Monaco" pitchFamily="2" charset="77"/>
              </a:rPr>
              <a:t>brown.edu</a:t>
            </a:r>
            <a:r>
              <a:rPr lang="en-US" sz="1400" dirty="0">
                <a:solidFill>
                  <a:srgbClr val="FFCC33"/>
                </a:solidFill>
                <a:effectLst/>
                <a:latin typeface="Monaco" pitchFamily="2" charset="77"/>
              </a:rPr>
              <a:t>. 172800 IN NS bru-ns1.brown.edu.</a:t>
            </a:r>
          </a:p>
          <a:p>
            <a:pPr marL="0" indent="0">
              <a:buNone/>
            </a:pPr>
            <a:r>
              <a:rPr lang="en-US" sz="1400" dirty="0" err="1">
                <a:solidFill>
                  <a:srgbClr val="FFCC33"/>
                </a:solidFill>
                <a:effectLst/>
                <a:latin typeface="Monaco" pitchFamily="2" charset="77"/>
              </a:rPr>
              <a:t>brown.edu</a:t>
            </a:r>
            <a:r>
              <a:rPr lang="en-US" sz="1400" dirty="0">
                <a:solidFill>
                  <a:srgbClr val="FFCC33"/>
                </a:solidFill>
                <a:effectLst/>
                <a:latin typeface="Monaco" pitchFamily="2" charset="77"/>
              </a:rPr>
              <a:t>. 172800 IN NS bru-ns2.brown.edu.</a:t>
            </a:r>
          </a:p>
          <a:p>
            <a:pPr marL="0" indent="0">
              <a:buNone/>
            </a:pPr>
            <a:r>
              <a:rPr lang="en-US" sz="1400" dirty="0" err="1">
                <a:solidFill>
                  <a:srgbClr val="FFCC33"/>
                </a:solidFill>
                <a:effectLst/>
                <a:latin typeface="Monaco" pitchFamily="2" charset="77"/>
              </a:rPr>
              <a:t>brown.edu</a:t>
            </a:r>
            <a:r>
              <a:rPr lang="en-US" sz="1400" dirty="0">
                <a:solidFill>
                  <a:srgbClr val="FFCC33"/>
                </a:solidFill>
                <a:effectLst/>
                <a:latin typeface="Monaco" pitchFamily="2" charset="77"/>
              </a:rPr>
              <a:t>. 172800 IN NS bru-ns3.brown.edu.</a:t>
            </a:r>
          </a:p>
          <a:p>
            <a:pPr marL="0" indent="0">
              <a:buNone/>
            </a:pPr>
            <a:br>
              <a:rPr lang="en-US" sz="1400" dirty="0">
                <a:solidFill>
                  <a:srgbClr val="F2F2F2"/>
                </a:solidFill>
                <a:effectLst/>
                <a:latin typeface="Monaco" pitchFamily="2" charset="77"/>
              </a:rPr>
            </a:br>
            <a:endParaRPr lang="en-US" sz="1400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pPr marL="0" indent="0">
              <a:buNone/>
            </a:pPr>
            <a:r>
              <a:rPr lang="en-US" sz="1400" dirty="0">
                <a:solidFill>
                  <a:srgbClr val="F2F2F2"/>
                </a:solidFill>
                <a:effectLst/>
                <a:latin typeface="Monaco" pitchFamily="2" charset="77"/>
              </a:rPr>
              <a:t>;; ADDITIONAL SECTION: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FFCC33"/>
                </a:solidFill>
                <a:effectLst/>
                <a:latin typeface="Monaco" pitchFamily="2" charset="77"/>
              </a:rPr>
              <a:t>ns1.ucsb.edu. 172800 IN A 128.111.1.1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FFCC33"/>
                </a:solidFill>
                <a:effectLst/>
                <a:latin typeface="Monaco" pitchFamily="2" charset="77"/>
              </a:rPr>
              <a:t>ns1.ucsb.edu. 172800 IN AAAA 2607:f378::1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FFCC33"/>
                </a:solidFill>
                <a:effectLst/>
                <a:latin typeface="Monaco" pitchFamily="2" charset="77"/>
              </a:rPr>
              <a:t>bru-ns1.brown.edu. 172800 IN A 128.148.248.11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FFCC33"/>
                </a:solidFill>
                <a:effectLst/>
                <a:latin typeface="Monaco" pitchFamily="2" charset="77"/>
              </a:rPr>
              <a:t>bru-ns2.brown.edu. 172800 IN A 128.148.248.12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FFCC33"/>
                </a:solidFill>
                <a:effectLst/>
                <a:latin typeface="Monaco" pitchFamily="2" charset="77"/>
              </a:rPr>
              <a:t>bru-ns3.brown.edu. 172800 IN A 128.148.2.13</a:t>
            </a:r>
          </a:p>
          <a:p>
            <a:pPr marL="0" indent="0">
              <a:buNone/>
            </a:pPr>
            <a:endParaRPr lang="en-US" sz="1400" dirty="0">
              <a:solidFill>
                <a:srgbClr val="F2F2F2"/>
              </a:solidFill>
              <a:latin typeface="Monaco" pitchFamily="2" charset="77"/>
            </a:endParaRPr>
          </a:p>
          <a:p>
            <a:pPr marL="0" indent="0">
              <a:buNone/>
            </a:pPr>
            <a:r>
              <a:rPr lang="en-US" sz="1400" dirty="0">
                <a:solidFill>
                  <a:srgbClr val="F2F2F2"/>
                </a:solidFill>
                <a:effectLst/>
                <a:latin typeface="Monaco" pitchFamily="2" charset="77"/>
              </a:rPr>
              <a:t> </a:t>
            </a:r>
          </a:p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152393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5975694-E16E-D849-1215-A7B47DCC8C98}"/>
              </a:ext>
            </a:extLst>
          </p:cNvPr>
          <p:cNvSpPr txBox="1">
            <a:spLocks/>
          </p:cNvSpPr>
          <p:nvPr/>
        </p:nvSpPr>
        <p:spPr>
          <a:xfrm>
            <a:off x="379709" y="505245"/>
            <a:ext cx="10972800" cy="562356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F2F2F2"/>
                </a:solidFill>
                <a:latin typeface="Monaco" pitchFamily="2" charset="77"/>
              </a:rPr>
              <a:t>$ </a:t>
            </a:r>
            <a:r>
              <a:rPr lang="en-US" sz="1400" dirty="0">
                <a:solidFill>
                  <a:srgbClr val="F2F2F2"/>
                </a:solidFill>
                <a:effectLst/>
                <a:latin typeface="Monaco" pitchFamily="2" charset="77"/>
              </a:rPr>
              <a:t>dig </a:t>
            </a:r>
            <a:r>
              <a:rPr lang="en-US" sz="1400" dirty="0" err="1">
                <a:solidFill>
                  <a:srgbClr val="F2F2F2"/>
                </a:solidFill>
                <a:effectLst/>
                <a:latin typeface="Monaco" pitchFamily="2" charset="77"/>
              </a:rPr>
              <a:t>cs.brown.edu</a:t>
            </a:r>
            <a:r>
              <a:rPr lang="en-US" sz="1400" dirty="0">
                <a:solidFill>
                  <a:srgbClr val="F2F2F2"/>
                </a:solidFill>
                <a:effectLst/>
                <a:latin typeface="Monaco" pitchFamily="2" charset="77"/>
              </a:rPr>
              <a:t> @128.111.1.1 </a:t>
            </a:r>
            <a:r>
              <a:rPr lang="en-US" sz="1400" i="1" dirty="0">
                <a:solidFill>
                  <a:schemeClr val="tx1">
                    <a:lumMod val="85000"/>
                  </a:schemeClr>
                </a:solidFill>
                <a:effectLst/>
                <a:latin typeface="Monaco" pitchFamily="2" charset="77"/>
              </a:rPr>
              <a:t> [128.111.1.1 was IP returned for ns1.ucsb.edu]</a:t>
            </a:r>
            <a:endParaRPr lang="en-US" sz="1400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pPr marL="0" indent="0">
              <a:buNone/>
            </a:pPr>
            <a:r>
              <a:rPr lang="en-US" sz="1400" dirty="0">
                <a:solidFill>
                  <a:srgbClr val="F2F2F2"/>
                </a:solidFill>
                <a:effectLst/>
                <a:latin typeface="Monaco" pitchFamily="2" charset="77"/>
              </a:rPr>
              <a:t>; &lt;&lt;&gt;&gt; </a:t>
            </a:r>
            <a:r>
              <a:rPr lang="en-US" sz="1400" dirty="0" err="1">
                <a:solidFill>
                  <a:srgbClr val="F2F2F2"/>
                </a:solidFill>
                <a:effectLst/>
                <a:latin typeface="Monaco" pitchFamily="2" charset="77"/>
              </a:rPr>
              <a:t>DiG</a:t>
            </a:r>
            <a:r>
              <a:rPr lang="en-US" sz="1400" dirty="0">
                <a:solidFill>
                  <a:srgbClr val="F2F2F2"/>
                </a:solidFill>
                <a:effectLst/>
                <a:latin typeface="Monaco" pitchFamily="2" charset="77"/>
              </a:rPr>
              <a:t> 9.10.6 &lt;&lt;&gt;&gt; </a:t>
            </a:r>
            <a:r>
              <a:rPr lang="en-US" sz="1400" dirty="0" err="1">
                <a:solidFill>
                  <a:srgbClr val="F2F2F2"/>
                </a:solidFill>
                <a:effectLst/>
                <a:latin typeface="Monaco" pitchFamily="2" charset="77"/>
              </a:rPr>
              <a:t>cs.brown.edu</a:t>
            </a:r>
            <a:r>
              <a:rPr lang="en-US" sz="1400" dirty="0">
                <a:solidFill>
                  <a:srgbClr val="F2F2F2"/>
                </a:solidFill>
                <a:effectLst/>
                <a:latin typeface="Monaco" pitchFamily="2" charset="77"/>
              </a:rPr>
              <a:t> @128.111.1.1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F2F2F2"/>
                </a:solidFill>
                <a:effectLst/>
                <a:latin typeface="Monaco" pitchFamily="2" charset="77"/>
              </a:rPr>
              <a:t>[ . . . ]</a:t>
            </a:r>
          </a:p>
          <a:p>
            <a:pPr marL="0" indent="0">
              <a:buNone/>
            </a:pPr>
            <a:endParaRPr lang="en-US" sz="1400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pPr marL="0" indent="0">
              <a:buNone/>
            </a:pPr>
            <a:r>
              <a:rPr lang="en-US" sz="1400" dirty="0">
                <a:solidFill>
                  <a:srgbClr val="F2F2F2"/>
                </a:solidFill>
                <a:effectLst/>
                <a:latin typeface="Monaco" pitchFamily="2" charset="77"/>
              </a:rPr>
              <a:t>;; QUESTION SECTION: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F2F2F2"/>
                </a:solidFill>
                <a:effectLst/>
                <a:latin typeface="Monaco" pitchFamily="2" charset="77"/>
              </a:rPr>
              <a:t>;</a:t>
            </a:r>
            <a:r>
              <a:rPr lang="en-US" sz="1400" dirty="0" err="1">
                <a:solidFill>
                  <a:srgbClr val="F2F2F2"/>
                </a:solidFill>
                <a:effectLst/>
                <a:latin typeface="Monaco" pitchFamily="2" charset="77"/>
              </a:rPr>
              <a:t>cs.brown.edu</a:t>
            </a:r>
            <a:r>
              <a:rPr lang="en-US" sz="1400" dirty="0">
                <a:solidFill>
                  <a:srgbClr val="F2F2F2"/>
                </a:solidFill>
                <a:effectLst/>
                <a:latin typeface="Monaco" pitchFamily="2" charset="77"/>
              </a:rPr>
              <a:t>. IN A</a:t>
            </a:r>
          </a:p>
          <a:p>
            <a:pPr marL="0" indent="0">
              <a:buNone/>
            </a:pPr>
            <a:endParaRPr lang="en-US" sz="1400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pPr marL="0" indent="0">
              <a:buNone/>
            </a:pPr>
            <a:r>
              <a:rPr lang="en-US" sz="1400" dirty="0">
                <a:solidFill>
                  <a:srgbClr val="F2F2F2"/>
                </a:solidFill>
                <a:effectLst/>
                <a:latin typeface="Monaco" pitchFamily="2" charset="77"/>
              </a:rPr>
              <a:t>;; ANSWER SECTION:</a:t>
            </a:r>
          </a:p>
          <a:p>
            <a:pPr marL="0" indent="0">
              <a:buNone/>
            </a:pPr>
            <a:r>
              <a:rPr lang="en-US" sz="1400" dirty="0" err="1">
                <a:solidFill>
                  <a:srgbClr val="FFCC33"/>
                </a:solidFill>
                <a:effectLst/>
                <a:latin typeface="Monaco" pitchFamily="2" charset="77"/>
              </a:rPr>
              <a:t>cs.brown.edu</a:t>
            </a:r>
            <a:r>
              <a:rPr lang="en-US" sz="1400" dirty="0">
                <a:solidFill>
                  <a:srgbClr val="FFCC33"/>
                </a:solidFill>
                <a:effectLst/>
                <a:latin typeface="Monaco" pitchFamily="2" charset="77"/>
              </a:rPr>
              <a:t>. 1800 IN A 128.148.32.12</a:t>
            </a:r>
          </a:p>
          <a:p>
            <a:pPr marL="0" indent="0">
              <a:buNone/>
            </a:pPr>
            <a:br>
              <a:rPr lang="en-US" sz="1400" dirty="0">
                <a:solidFill>
                  <a:srgbClr val="F2F2F2"/>
                </a:solidFill>
                <a:effectLst/>
                <a:latin typeface="Monaco" pitchFamily="2" charset="77"/>
              </a:rPr>
            </a:br>
            <a:endParaRPr lang="en-US" sz="1400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pPr marL="0" indent="0">
              <a:buNone/>
            </a:pPr>
            <a:r>
              <a:rPr lang="en-US" sz="1400" dirty="0">
                <a:solidFill>
                  <a:srgbClr val="F2F2F2"/>
                </a:solidFill>
                <a:effectLst/>
                <a:latin typeface="Monaco" pitchFamily="2" charset="77"/>
              </a:rPr>
              <a:t>;; Query time: 77 msec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F2F2F2"/>
                </a:solidFill>
                <a:effectLst/>
                <a:latin typeface="Monaco" pitchFamily="2" charset="77"/>
              </a:rPr>
              <a:t>;; SERVER: 128.111.1.1#53(128.111.1.1)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F2F2F2"/>
                </a:solidFill>
                <a:effectLst/>
                <a:latin typeface="Monaco" pitchFamily="2" charset="77"/>
              </a:rPr>
              <a:t>;; WHEN: Thu Oct 31 08:35:11 EDT 2024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F2F2F2"/>
                </a:solidFill>
                <a:effectLst/>
                <a:latin typeface="Monaco" pitchFamily="2" charset="77"/>
              </a:rPr>
              <a:t>;; MSG SIZE  </a:t>
            </a:r>
            <a:r>
              <a:rPr lang="en-US" sz="1400" dirty="0" err="1">
                <a:solidFill>
                  <a:srgbClr val="F2F2F2"/>
                </a:solidFill>
                <a:effectLst/>
                <a:latin typeface="Monaco" pitchFamily="2" charset="77"/>
              </a:rPr>
              <a:t>rcvd</a:t>
            </a:r>
            <a:r>
              <a:rPr lang="en-US" sz="1400" dirty="0">
                <a:solidFill>
                  <a:srgbClr val="F2F2F2"/>
                </a:solidFill>
                <a:effectLst/>
                <a:latin typeface="Monaco" pitchFamily="2" charset="77"/>
              </a:rPr>
              <a:t>: 57</a:t>
            </a:r>
          </a:p>
          <a:p>
            <a:pPr marL="0" indent="0">
              <a:buNone/>
            </a:pPr>
            <a:endParaRPr lang="en-US" sz="1400" dirty="0">
              <a:solidFill>
                <a:srgbClr val="F2F2F2"/>
              </a:solidFill>
              <a:latin typeface="Monaco" pitchFamily="2" charset="77"/>
            </a:endParaRPr>
          </a:p>
          <a:p>
            <a:pPr marL="0" indent="0">
              <a:buNone/>
            </a:pPr>
            <a:r>
              <a:rPr lang="en-US" sz="1400" dirty="0">
                <a:solidFill>
                  <a:srgbClr val="F2F2F2"/>
                </a:solidFill>
                <a:effectLst/>
                <a:latin typeface="Monaco" pitchFamily="2" charset="77"/>
              </a:rPr>
              <a:t> </a:t>
            </a:r>
          </a:p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215763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4E2F1-53EB-7C6B-4C5A-1C78339A7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dig:  DNS query/debugging tool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49E3C-0B25-DBC7-AC56-4920AFED4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5443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is the root server?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Located in New York</a:t>
            </a:r>
          </a:p>
          <a:p>
            <a:r>
              <a:rPr lang="en-US" dirty="0"/>
              <a:t>How do we make the root scale?</a:t>
            </a:r>
          </a:p>
        </p:txBody>
      </p:sp>
      <p:pic>
        <p:nvPicPr>
          <p:cNvPr id="4" name="Picture 5" descr="world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1" y="4052711"/>
            <a:ext cx="540067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6"/>
          <p:cNvSpPr>
            <a:spLocks/>
          </p:cNvSpPr>
          <p:nvPr/>
        </p:nvSpPr>
        <p:spPr bwMode="auto">
          <a:xfrm>
            <a:off x="4419600" y="2909712"/>
            <a:ext cx="514350" cy="1882775"/>
          </a:xfrm>
          <a:custGeom>
            <a:avLst/>
            <a:gdLst>
              <a:gd name="T0" fmla="*/ 0 w 963"/>
              <a:gd name="T1" fmla="*/ 0 h 1893"/>
              <a:gd name="T2" fmla="*/ 0 w 963"/>
              <a:gd name="T3" fmla="*/ 924977 h 1893"/>
              <a:gd name="T4" fmla="*/ 514350 w 963"/>
              <a:gd name="T5" fmla="*/ 1882775 h 1893"/>
              <a:gd name="T6" fmla="*/ 0 60000 65536"/>
              <a:gd name="T7" fmla="*/ 0 60000 65536"/>
              <a:gd name="T8" fmla="*/ 0 60000 65536"/>
              <a:gd name="T9" fmla="*/ 0 w 963"/>
              <a:gd name="T10" fmla="*/ 0 h 1893"/>
              <a:gd name="T11" fmla="*/ 963 w 963"/>
              <a:gd name="T12" fmla="*/ 1893 h 189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3" h="1893">
                <a:moveTo>
                  <a:pt x="0" y="0"/>
                </a:moveTo>
                <a:lnTo>
                  <a:pt x="0" y="930"/>
                </a:lnTo>
                <a:lnTo>
                  <a:pt x="963" y="1893"/>
                </a:lnTo>
              </a:path>
            </a:pathLst>
          </a:custGeom>
          <a:noFill/>
          <a:ln w="19050">
            <a:solidFill>
              <a:srgbClr val="FFC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189413" y="2573162"/>
            <a:ext cx="3903662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323" tIns="35662" rIns="71323" bIns="35662">
            <a:prstTxWarp prst="textNoShape">
              <a:avLst/>
            </a:prstTxWarp>
          </a:bodyPr>
          <a:lstStyle/>
          <a:p>
            <a:pPr algn="l" eaLnBrk="0" hangingPunct="0"/>
            <a:r>
              <a:rPr lang="en-US" sz="1400" dirty="0">
                <a:solidFill>
                  <a:srgbClr val="FFCC33"/>
                </a:solidFill>
                <a:latin typeface="Arial" charset="0"/>
              </a:rPr>
              <a:t>  </a:t>
            </a:r>
            <a:r>
              <a:rPr lang="en-US" sz="1400" dirty="0" err="1">
                <a:solidFill>
                  <a:srgbClr val="FFCC33"/>
                </a:solidFill>
                <a:latin typeface="Arial" charset="0"/>
              </a:rPr>
              <a:t>Verisign</a:t>
            </a:r>
            <a:r>
              <a:rPr lang="en-US" sz="1400" dirty="0">
                <a:solidFill>
                  <a:srgbClr val="FFCC33"/>
                </a:solidFill>
                <a:latin typeface="Arial" charset="0"/>
              </a:rPr>
              <a:t>, New York, NY</a:t>
            </a:r>
          </a:p>
          <a:p>
            <a:pPr algn="l" eaLnBrk="0" hangingPunct="0"/>
            <a:r>
              <a:rPr lang="en-US" sz="1400" dirty="0">
                <a:solidFill>
                  <a:srgbClr val="FFCC33"/>
                </a:solidFill>
                <a:latin typeface="Arial" charset="0"/>
              </a:rPr>
              <a:t> </a:t>
            </a:r>
          </a:p>
          <a:p>
            <a:pPr algn="ctr" eaLnBrk="0" hangingPunct="0"/>
            <a:endParaRPr lang="en-US" sz="2800" dirty="0">
              <a:solidFill>
                <a:srgbClr val="FFCC33"/>
              </a:solidFill>
              <a:latin typeface="Times New Roman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F73D0F0-7ABA-1243-A3DB-84C4B0EE0D0D}"/>
              </a:ext>
            </a:extLst>
          </p:cNvPr>
          <p:cNvSpPr/>
          <p:nvPr/>
        </p:nvSpPr>
        <p:spPr>
          <a:xfrm>
            <a:off x="1871664" y="2559051"/>
            <a:ext cx="8567736" cy="429894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 Root Servers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10972800" cy="4525963"/>
          </a:xfrm>
        </p:spPr>
        <p:txBody>
          <a:bodyPr>
            <a:normAutofit/>
          </a:bodyPr>
          <a:lstStyle/>
          <a:p>
            <a:r>
              <a:rPr lang="en-US" dirty="0"/>
              <a:t>13 Root Servers (</a:t>
            </a:r>
            <a:r>
              <a:rPr lang="en-US" dirty="0" err="1"/>
              <a:t>www.root-servers.org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Labeled A through M (</a:t>
            </a:r>
            <a:r>
              <a:rPr lang="en-US" dirty="0" err="1"/>
              <a:t>e.g</a:t>
            </a:r>
            <a:r>
              <a:rPr lang="en-US" dirty="0"/>
              <a:t>, A.ROOT-SERVERS.NET)</a:t>
            </a:r>
          </a:p>
          <a:p>
            <a:r>
              <a:rPr lang="en-US" dirty="0"/>
              <a:t>Does this scale?</a:t>
            </a:r>
          </a:p>
        </p:txBody>
      </p:sp>
      <p:pic>
        <p:nvPicPr>
          <p:cNvPr id="4" name="Picture 5" descr="world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1" y="4065588"/>
            <a:ext cx="540067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6"/>
          <p:cNvSpPr>
            <a:spLocks/>
          </p:cNvSpPr>
          <p:nvPr/>
        </p:nvSpPr>
        <p:spPr bwMode="auto">
          <a:xfrm>
            <a:off x="4129088" y="3267075"/>
            <a:ext cx="804862" cy="1511300"/>
          </a:xfrm>
          <a:custGeom>
            <a:avLst/>
            <a:gdLst>
              <a:gd name="T0" fmla="*/ 0 w 963"/>
              <a:gd name="T1" fmla="*/ 0 h 1893"/>
              <a:gd name="T2" fmla="*/ 0 w 963"/>
              <a:gd name="T3" fmla="*/ 742477 h 1893"/>
              <a:gd name="T4" fmla="*/ 804862 w 963"/>
              <a:gd name="T5" fmla="*/ 1511300 h 1893"/>
              <a:gd name="T6" fmla="*/ 0 60000 65536"/>
              <a:gd name="T7" fmla="*/ 0 60000 65536"/>
              <a:gd name="T8" fmla="*/ 0 60000 65536"/>
              <a:gd name="T9" fmla="*/ 0 w 963"/>
              <a:gd name="T10" fmla="*/ 0 h 1893"/>
              <a:gd name="T11" fmla="*/ 963 w 963"/>
              <a:gd name="T12" fmla="*/ 1893 h 189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3" h="1893">
                <a:moveTo>
                  <a:pt x="0" y="0"/>
                </a:moveTo>
                <a:lnTo>
                  <a:pt x="0" y="930"/>
                </a:lnTo>
                <a:lnTo>
                  <a:pt x="963" y="1893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178051" y="5627689"/>
            <a:ext cx="2633663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323" tIns="35662" rIns="71323" bIns="35662">
            <a:prstTxWarp prst="textNoShape">
              <a:avLst/>
            </a:prstTxWarp>
          </a:bodyPr>
          <a:lstStyle/>
          <a:p>
            <a:pPr algn="l" eaLnBrk="0" hangingPunct="0"/>
            <a:r>
              <a:rPr lang="en-US" sz="1400">
                <a:solidFill>
                  <a:schemeClr val="bg1"/>
                </a:solidFill>
                <a:latin typeface="Arial" charset="0"/>
              </a:rPr>
              <a:t>B USC-ISI Marina del Rey, CA</a:t>
            </a:r>
          </a:p>
          <a:p>
            <a:pPr algn="l" eaLnBrk="0" hangingPunct="0"/>
            <a:r>
              <a:rPr lang="en-US" sz="1400">
                <a:solidFill>
                  <a:schemeClr val="bg1"/>
                </a:solidFill>
                <a:latin typeface="Arial" charset="0"/>
              </a:rPr>
              <a:t>L ICANN Los Angeles, CA</a:t>
            </a:r>
          </a:p>
          <a:p>
            <a:pPr algn="ctr" eaLnBrk="0" hangingPunct="0"/>
            <a:endParaRPr lang="en-US" sz="24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871664" y="3903664"/>
            <a:ext cx="2573337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323" tIns="35662" rIns="71323" bIns="35662">
            <a:prstTxWarp prst="textNoShape">
              <a:avLst/>
            </a:prstTxWarp>
          </a:bodyPr>
          <a:lstStyle/>
          <a:p>
            <a:pPr algn="l" eaLnBrk="0" hangingPunct="0"/>
            <a:r>
              <a:rPr lang="en-US" sz="1400">
                <a:solidFill>
                  <a:schemeClr val="bg1"/>
                </a:solidFill>
                <a:latin typeface="Arial" charset="0"/>
              </a:rPr>
              <a:t>E NASA Mt View, CA</a:t>
            </a:r>
          </a:p>
          <a:p>
            <a:pPr algn="l" eaLnBrk="0" hangingPunct="0"/>
            <a:r>
              <a:rPr lang="en-US" sz="1400">
                <a:solidFill>
                  <a:schemeClr val="bg1"/>
                </a:solidFill>
                <a:latin typeface="Arial" charset="0"/>
              </a:rPr>
              <a:t>F  Internet Software</a:t>
            </a:r>
          </a:p>
          <a:p>
            <a:pPr algn="l" eaLnBrk="0" hangingPunct="0"/>
            <a:r>
              <a:rPr lang="en-US" sz="1400">
                <a:solidFill>
                  <a:schemeClr val="bg1"/>
                </a:solidFill>
                <a:latin typeface="Arial" charset="0"/>
              </a:rPr>
              <a:t>    Consortium </a:t>
            </a:r>
          </a:p>
          <a:p>
            <a:pPr algn="l" eaLnBrk="0" hangingPunct="0"/>
            <a:r>
              <a:rPr lang="en-US" sz="1400">
                <a:solidFill>
                  <a:schemeClr val="bg1"/>
                </a:solidFill>
                <a:latin typeface="Arial" charset="0"/>
              </a:rPr>
              <a:t>    Palo</a:t>
            </a:r>
            <a:r>
              <a:rPr lang="en-US" sz="120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1400">
                <a:solidFill>
                  <a:schemeClr val="bg1"/>
                </a:solidFill>
                <a:latin typeface="Arial" charset="0"/>
              </a:rPr>
              <a:t>Alto, CA</a:t>
            </a:r>
            <a:endParaRPr lang="en-US" sz="32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3184525" y="4665664"/>
            <a:ext cx="1022350" cy="225425"/>
          </a:xfrm>
          <a:custGeom>
            <a:avLst/>
            <a:gdLst>
              <a:gd name="T0" fmla="*/ 0 w 582"/>
              <a:gd name="T1" fmla="*/ 225425 h 426"/>
              <a:gd name="T2" fmla="*/ 1022350 w 582"/>
              <a:gd name="T3" fmla="*/ 0 h 426"/>
              <a:gd name="T4" fmla="*/ 0 60000 65536"/>
              <a:gd name="T5" fmla="*/ 0 60000 65536"/>
              <a:gd name="T6" fmla="*/ 0 w 582"/>
              <a:gd name="T7" fmla="*/ 0 h 426"/>
              <a:gd name="T8" fmla="*/ 582 w 582"/>
              <a:gd name="T9" fmla="*/ 426 h 42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82" h="426">
                <a:moveTo>
                  <a:pt x="0" y="426"/>
                </a:moveTo>
                <a:lnTo>
                  <a:pt x="582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Freeform 12"/>
          <p:cNvSpPr>
            <a:spLocks/>
          </p:cNvSpPr>
          <p:nvPr/>
        </p:nvSpPr>
        <p:spPr bwMode="auto">
          <a:xfrm>
            <a:off x="6321426" y="3813175"/>
            <a:ext cx="849313" cy="674688"/>
          </a:xfrm>
          <a:custGeom>
            <a:avLst/>
            <a:gdLst>
              <a:gd name="T0" fmla="*/ 849313 w 666"/>
              <a:gd name="T1" fmla="*/ 0 h 1005"/>
              <a:gd name="T2" fmla="*/ 0 w 666"/>
              <a:gd name="T3" fmla="*/ 674688 h 1005"/>
              <a:gd name="T4" fmla="*/ 0 60000 65536"/>
              <a:gd name="T5" fmla="*/ 0 60000 65536"/>
              <a:gd name="T6" fmla="*/ 0 w 666"/>
              <a:gd name="T7" fmla="*/ 0 h 1005"/>
              <a:gd name="T8" fmla="*/ 666 w 666"/>
              <a:gd name="T9" fmla="*/ 1005 h 100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66" h="1005">
                <a:moveTo>
                  <a:pt x="666" y="0"/>
                </a:moveTo>
                <a:lnTo>
                  <a:pt x="0" y="1005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6823076" y="3216276"/>
            <a:ext cx="3844925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323" tIns="35662" rIns="71323" bIns="35662">
            <a:prstTxWarp prst="textNoShape">
              <a:avLst/>
            </a:prstTxWarp>
          </a:bodyPr>
          <a:lstStyle/>
          <a:p>
            <a:pPr algn="l" eaLnBrk="0" hangingPunct="0"/>
            <a:r>
              <a:rPr lang="en-US" sz="1400">
                <a:solidFill>
                  <a:schemeClr val="bg1"/>
                </a:solidFill>
                <a:latin typeface="Arial" charset="0"/>
              </a:rPr>
              <a:t>K RIPE London</a:t>
            </a:r>
            <a:endParaRPr lang="en-US" sz="32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2" name="Freeform 14"/>
          <p:cNvSpPr>
            <a:spLocks/>
          </p:cNvSpPr>
          <p:nvPr/>
        </p:nvSpPr>
        <p:spPr bwMode="auto">
          <a:xfrm>
            <a:off x="6094414" y="3433764"/>
            <a:ext cx="771525" cy="1158875"/>
          </a:xfrm>
          <a:custGeom>
            <a:avLst/>
            <a:gdLst>
              <a:gd name="T0" fmla="*/ 771525 w 922"/>
              <a:gd name="T1" fmla="*/ 0 h 1448"/>
              <a:gd name="T2" fmla="*/ 0 w 922"/>
              <a:gd name="T3" fmla="*/ 1158875 h 1448"/>
              <a:gd name="T4" fmla="*/ 0 60000 65536"/>
              <a:gd name="T5" fmla="*/ 0 60000 65536"/>
              <a:gd name="T6" fmla="*/ 0 w 922"/>
              <a:gd name="T7" fmla="*/ 0 h 1448"/>
              <a:gd name="T8" fmla="*/ 922 w 922"/>
              <a:gd name="T9" fmla="*/ 1448 h 144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22" h="1448">
                <a:moveTo>
                  <a:pt x="922" y="0"/>
                </a:moveTo>
                <a:lnTo>
                  <a:pt x="0" y="1448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8745539" y="4402138"/>
            <a:ext cx="156527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323" tIns="35662" rIns="71323" bIns="35662">
            <a:prstTxWarp prst="textNoShape">
              <a:avLst/>
            </a:prstTxWarp>
          </a:bodyPr>
          <a:lstStyle/>
          <a:p>
            <a:pPr algn="l" eaLnBrk="0" hangingPunct="0"/>
            <a:r>
              <a:rPr lang="en-US" sz="1400">
                <a:solidFill>
                  <a:schemeClr val="bg1"/>
                </a:solidFill>
                <a:latin typeface="Arial" charset="0"/>
              </a:rPr>
              <a:t>M WIDE Tokyo</a:t>
            </a:r>
            <a:endParaRPr lang="en-US" sz="32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4" name="Freeform 16"/>
          <p:cNvSpPr>
            <a:spLocks/>
          </p:cNvSpPr>
          <p:nvPr/>
        </p:nvSpPr>
        <p:spPr bwMode="auto">
          <a:xfrm>
            <a:off x="8375650" y="4632326"/>
            <a:ext cx="331788" cy="231775"/>
          </a:xfrm>
          <a:custGeom>
            <a:avLst/>
            <a:gdLst>
              <a:gd name="T0" fmla="*/ 331788 w 252"/>
              <a:gd name="T1" fmla="*/ 0 h 462"/>
              <a:gd name="T2" fmla="*/ 0 w 252"/>
              <a:gd name="T3" fmla="*/ 231775 h 462"/>
              <a:gd name="T4" fmla="*/ 0 60000 65536"/>
              <a:gd name="T5" fmla="*/ 0 60000 65536"/>
              <a:gd name="T6" fmla="*/ 0 w 252"/>
              <a:gd name="T7" fmla="*/ 0 h 462"/>
              <a:gd name="T8" fmla="*/ 252 w 252"/>
              <a:gd name="T9" fmla="*/ 462 h 46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52" h="462">
                <a:moveTo>
                  <a:pt x="252" y="0"/>
                </a:moveTo>
                <a:lnTo>
                  <a:pt x="0" y="462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4189413" y="2559051"/>
            <a:ext cx="3903662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323" tIns="35662" rIns="71323" bIns="35662">
            <a:prstTxWarp prst="textNoShape">
              <a:avLst/>
            </a:prstTxWarp>
          </a:bodyPr>
          <a:lstStyle/>
          <a:p>
            <a:pPr algn="l" eaLnBrk="0" hangingPunct="0"/>
            <a:r>
              <a:rPr lang="en-US" sz="1400" dirty="0">
                <a:solidFill>
                  <a:schemeClr val="bg1"/>
                </a:solidFill>
                <a:latin typeface="Arial" charset="0"/>
              </a:rPr>
              <a:t>A </a:t>
            </a:r>
            <a:r>
              <a:rPr lang="en-US" sz="1400" dirty="0" err="1">
                <a:solidFill>
                  <a:schemeClr val="bg1"/>
                </a:solidFill>
                <a:latin typeface="Arial" charset="0"/>
              </a:rPr>
              <a:t>Verisign</a:t>
            </a:r>
            <a:r>
              <a:rPr lang="en-US" sz="1400" dirty="0">
                <a:solidFill>
                  <a:schemeClr val="bg1"/>
                </a:solidFill>
                <a:latin typeface="Arial" charset="0"/>
              </a:rPr>
              <a:t>, New York, NY</a:t>
            </a:r>
          </a:p>
          <a:p>
            <a:pPr algn="l" eaLnBrk="0" hangingPunct="0"/>
            <a:r>
              <a:rPr lang="en-US" sz="1400" dirty="0">
                <a:solidFill>
                  <a:schemeClr val="bg1"/>
                </a:solidFill>
                <a:latin typeface="Arial" charset="0"/>
              </a:rPr>
              <a:t>C Cogent, Herndon, VA</a:t>
            </a:r>
          </a:p>
          <a:p>
            <a:pPr algn="l" eaLnBrk="0" hangingPunct="0"/>
            <a:r>
              <a:rPr lang="en-US" sz="1400" dirty="0">
                <a:solidFill>
                  <a:schemeClr val="bg1"/>
                </a:solidFill>
                <a:latin typeface="Arial" charset="0"/>
              </a:rPr>
              <a:t>D U Maryland College Park, MD</a:t>
            </a:r>
          </a:p>
          <a:p>
            <a:pPr algn="l" eaLnBrk="0" hangingPunct="0"/>
            <a:r>
              <a:rPr lang="en-US" sz="1400" dirty="0">
                <a:solidFill>
                  <a:schemeClr val="bg1"/>
                </a:solidFill>
                <a:latin typeface="Arial" charset="0"/>
              </a:rPr>
              <a:t>G US </a:t>
            </a:r>
            <a:r>
              <a:rPr lang="en-US" sz="1400" dirty="0" err="1">
                <a:solidFill>
                  <a:schemeClr val="bg1"/>
                </a:solidFill>
                <a:latin typeface="Arial" charset="0"/>
              </a:rPr>
              <a:t>DoD</a:t>
            </a:r>
            <a:r>
              <a:rPr lang="en-US" sz="1400" dirty="0">
                <a:solidFill>
                  <a:schemeClr val="bg1"/>
                </a:solidFill>
                <a:latin typeface="Arial" charset="0"/>
              </a:rPr>
              <a:t> Columbus, OH</a:t>
            </a:r>
          </a:p>
          <a:p>
            <a:pPr algn="l" eaLnBrk="0" hangingPunct="0"/>
            <a:r>
              <a:rPr lang="en-US" sz="1400" dirty="0">
                <a:solidFill>
                  <a:schemeClr val="bg1"/>
                </a:solidFill>
                <a:latin typeface="Arial" charset="0"/>
              </a:rPr>
              <a:t>H ARL Aberdeen, MD</a:t>
            </a:r>
          </a:p>
          <a:p>
            <a:pPr algn="l" eaLnBrk="0" hangingPunct="0"/>
            <a:r>
              <a:rPr lang="en-US" sz="1400" dirty="0">
                <a:solidFill>
                  <a:schemeClr val="bg1"/>
                </a:solidFill>
                <a:latin typeface="Arial" charset="0"/>
              </a:rPr>
              <a:t>J </a:t>
            </a:r>
            <a:r>
              <a:rPr lang="en-US" sz="1400" dirty="0" err="1">
                <a:solidFill>
                  <a:schemeClr val="bg1"/>
                </a:solidFill>
                <a:latin typeface="Arial" charset="0"/>
              </a:rPr>
              <a:t>Verisign</a:t>
            </a:r>
            <a:endParaRPr lang="en-US" sz="1400" dirty="0">
              <a:solidFill>
                <a:schemeClr val="bg1"/>
              </a:solidFill>
              <a:latin typeface="Arial" charset="0"/>
            </a:endParaRPr>
          </a:p>
          <a:p>
            <a:pPr algn="ctr" eaLnBrk="0" hangingPunct="0"/>
            <a:endParaRPr lang="en-US" sz="2800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7170738" y="3676650"/>
            <a:ext cx="2652712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323" tIns="35662" rIns="71323" bIns="35662">
            <a:prstTxWarp prst="textNoShape">
              <a:avLst/>
            </a:prstTxWarp>
          </a:bodyPr>
          <a:lstStyle/>
          <a:p>
            <a:pPr eaLnBrk="0" hangingPunct="0"/>
            <a:r>
              <a:rPr lang="en-US" sz="1400" dirty="0">
                <a:solidFill>
                  <a:schemeClr val="bg1"/>
                </a:solidFill>
                <a:latin typeface="Arial" charset="0"/>
              </a:rPr>
              <a:t>I </a:t>
            </a:r>
            <a:r>
              <a:rPr lang="en-US" sz="1400" dirty="0" err="1">
                <a:solidFill>
                  <a:schemeClr val="bg1"/>
                </a:solidFill>
                <a:latin typeface="Arial" charset="0"/>
              </a:rPr>
              <a:t>Netnod</a:t>
            </a:r>
            <a:r>
              <a:rPr lang="en-US" sz="1400" dirty="0">
                <a:solidFill>
                  <a:schemeClr val="bg1"/>
                </a:solidFill>
                <a:latin typeface="Arial" charset="0"/>
              </a:rPr>
              <a:t>, Stockholm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1D1C2A-19D0-934B-AE97-5AF36A58AC8F}"/>
              </a:ext>
            </a:extLst>
          </p:cNvPr>
          <p:cNvSpPr/>
          <p:nvPr/>
        </p:nvSpPr>
        <p:spPr>
          <a:xfrm>
            <a:off x="1871664" y="2559051"/>
            <a:ext cx="8567736" cy="429894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4"/>
          <p:cNvSpPr>
            <a:spLocks noChangeAspect="1" noChangeArrowheads="1"/>
          </p:cNvSpPr>
          <p:nvPr/>
        </p:nvSpPr>
        <p:spPr bwMode="auto">
          <a:xfrm>
            <a:off x="1981200" y="3214688"/>
            <a:ext cx="7234238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5" descr="world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1" y="4065588"/>
            <a:ext cx="540067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6"/>
          <p:cNvSpPr>
            <a:spLocks/>
          </p:cNvSpPr>
          <p:nvPr/>
        </p:nvSpPr>
        <p:spPr bwMode="auto">
          <a:xfrm>
            <a:off x="4129088" y="3267075"/>
            <a:ext cx="804862" cy="1511300"/>
          </a:xfrm>
          <a:custGeom>
            <a:avLst/>
            <a:gdLst>
              <a:gd name="T0" fmla="*/ 0 w 963"/>
              <a:gd name="T1" fmla="*/ 0 h 1893"/>
              <a:gd name="T2" fmla="*/ 0 w 963"/>
              <a:gd name="T3" fmla="*/ 742477 h 1893"/>
              <a:gd name="T4" fmla="*/ 804862 w 963"/>
              <a:gd name="T5" fmla="*/ 1511300 h 1893"/>
              <a:gd name="T6" fmla="*/ 0 60000 65536"/>
              <a:gd name="T7" fmla="*/ 0 60000 65536"/>
              <a:gd name="T8" fmla="*/ 0 60000 65536"/>
              <a:gd name="T9" fmla="*/ 0 w 963"/>
              <a:gd name="T10" fmla="*/ 0 h 1893"/>
              <a:gd name="T11" fmla="*/ 963 w 963"/>
              <a:gd name="T12" fmla="*/ 1893 h 189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3" h="1893">
                <a:moveTo>
                  <a:pt x="0" y="0"/>
                </a:moveTo>
                <a:lnTo>
                  <a:pt x="0" y="930"/>
                </a:lnTo>
                <a:lnTo>
                  <a:pt x="963" y="1893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178051" y="5627689"/>
            <a:ext cx="2633663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323" tIns="35662" rIns="71323" bIns="35662">
            <a:prstTxWarp prst="textNoShape">
              <a:avLst/>
            </a:prstTxWarp>
          </a:bodyPr>
          <a:lstStyle/>
          <a:p>
            <a:pPr algn="l" eaLnBrk="0" hangingPunct="0"/>
            <a:r>
              <a:rPr lang="en-US" sz="1400" dirty="0">
                <a:solidFill>
                  <a:srgbClr val="000000"/>
                </a:solidFill>
                <a:latin typeface="Arial" charset="0"/>
              </a:rPr>
              <a:t>B USC-ISI Marina del Rey, CA</a:t>
            </a:r>
          </a:p>
          <a:p>
            <a:pPr algn="l" eaLnBrk="0" hangingPunct="0"/>
            <a:r>
              <a:rPr lang="en-US" sz="1400" dirty="0">
                <a:solidFill>
                  <a:srgbClr val="000000"/>
                </a:solidFill>
                <a:latin typeface="Arial" charset="0"/>
              </a:rPr>
              <a:t>L ICANN Los Angeles, CA </a:t>
            </a:r>
          </a:p>
          <a:p>
            <a:pPr algn="l" eaLnBrk="0" hangingPunct="0"/>
            <a:r>
              <a:rPr lang="en-US" sz="14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400" dirty="0">
                <a:solidFill>
                  <a:srgbClr val="FF0000"/>
                </a:solidFill>
                <a:latin typeface="Arial" charset="0"/>
              </a:rPr>
              <a:t>plus 157 other locations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algn="ctr" eaLnBrk="0" hangingPunct="0"/>
            <a:endParaRPr lang="en-US" sz="2400" dirty="0">
              <a:latin typeface="Times New Roman" charset="0"/>
            </a:endParaRPr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3313113" y="4965700"/>
            <a:ext cx="952500" cy="668338"/>
          </a:xfrm>
          <a:custGeom>
            <a:avLst/>
            <a:gdLst>
              <a:gd name="T0" fmla="*/ 0 w 582"/>
              <a:gd name="T1" fmla="*/ 668338 h 426"/>
              <a:gd name="T2" fmla="*/ 952500 w 582"/>
              <a:gd name="T3" fmla="*/ 0 h 426"/>
              <a:gd name="T4" fmla="*/ 0 60000 65536"/>
              <a:gd name="T5" fmla="*/ 0 60000 65536"/>
              <a:gd name="T6" fmla="*/ 0 w 582"/>
              <a:gd name="T7" fmla="*/ 0 h 426"/>
              <a:gd name="T8" fmla="*/ 582 w 582"/>
              <a:gd name="T9" fmla="*/ 426 h 42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82" h="426">
                <a:moveTo>
                  <a:pt x="0" y="426"/>
                </a:moveTo>
                <a:lnTo>
                  <a:pt x="582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871664" y="3903664"/>
            <a:ext cx="2573337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323" tIns="35662" rIns="71323" bIns="35662">
            <a:prstTxWarp prst="textNoShape">
              <a:avLst/>
            </a:prstTxWarp>
          </a:bodyPr>
          <a:lstStyle/>
          <a:p>
            <a:pPr algn="l" eaLnBrk="0" hangingPunct="0"/>
            <a:r>
              <a:rPr lang="en-US" sz="1400" dirty="0">
                <a:solidFill>
                  <a:srgbClr val="000000"/>
                </a:solidFill>
                <a:latin typeface="Arial" charset="0"/>
              </a:rPr>
              <a:t>E NASA Mt View, CA (</a:t>
            </a:r>
            <a:r>
              <a:rPr lang="en-US" sz="1400" dirty="0">
                <a:solidFill>
                  <a:srgbClr val="FF0000"/>
                </a:solidFill>
                <a:latin typeface="Arial" charset="0"/>
              </a:rPr>
              <a:t>+70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algn="l" eaLnBrk="0" hangingPunct="0"/>
            <a:r>
              <a:rPr lang="en-US" sz="1400" dirty="0">
                <a:solidFill>
                  <a:srgbClr val="000000"/>
                </a:solidFill>
                <a:latin typeface="Arial" charset="0"/>
              </a:rPr>
              <a:t>F  Internet Software</a:t>
            </a:r>
          </a:p>
          <a:p>
            <a:pPr algn="l" eaLnBrk="0" hangingPunct="0"/>
            <a:r>
              <a:rPr lang="en-US" sz="1400" dirty="0">
                <a:solidFill>
                  <a:srgbClr val="000000"/>
                </a:solidFill>
                <a:latin typeface="Arial" charset="0"/>
              </a:rPr>
              <a:t>    Consortium,</a:t>
            </a:r>
          </a:p>
          <a:p>
            <a:pPr algn="l" eaLnBrk="0" hangingPunct="0"/>
            <a:r>
              <a:rPr lang="en-US" sz="1400" dirty="0">
                <a:solidFill>
                  <a:srgbClr val="000000"/>
                </a:solidFill>
                <a:latin typeface="Arial" charset="0"/>
              </a:rPr>
              <a:t>    Palo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Alto, CA</a:t>
            </a:r>
          </a:p>
          <a:p>
            <a:pPr algn="l" eaLnBrk="0" hangingPunct="0"/>
            <a:r>
              <a:rPr lang="en-US" sz="1400" dirty="0">
                <a:solidFill>
                  <a:srgbClr val="000000"/>
                </a:solidFill>
                <a:latin typeface="Arial" charset="0"/>
              </a:rPr>
              <a:t>   (</a:t>
            </a:r>
            <a:r>
              <a:rPr lang="en-US" sz="1400" dirty="0">
                <a:solidFill>
                  <a:srgbClr val="FF0000"/>
                </a:solidFill>
                <a:latin typeface="Arial" charset="0"/>
              </a:rPr>
              <a:t>and 57 other locations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algn="ctr" eaLnBrk="0" hangingPunct="0"/>
            <a:endParaRPr lang="en-US" sz="3200" dirty="0">
              <a:latin typeface="Times New Roman" charset="0"/>
            </a:endParaRPr>
          </a:p>
        </p:txBody>
      </p:sp>
      <p:sp>
        <p:nvSpPr>
          <p:cNvPr id="10" name="Freeform 10"/>
          <p:cNvSpPr>
            <a:spLocks/>
          </p:cNvSpPr>
          <p:nvPr/>
        </p:nvSpPr>
        <p:spPr bwMode="auto">
          <a:xfrm flipV="1">
            <a:off x="3184525" y="4665664"/>
            <a:ext cx="1022350" cy="225425"/>
          </a:xfrm>
          <a:custGeom>
            <a:avLst/>
            <a:gdLst>
              <a:gd name="T0" fmla="*/ 0 w 582"/>
              <a:gd name="T1" fmla="*/ 225425 h 426"/>
              <a:gd name="T2" fmla="*/ 1022350 w 582"/>
              <a:gd name="T3" fmla="*/ 0 h 426"/>
              <a:gd name="T4" fmla="*/ 0 60000 65536"/>
              <a:gd name="T5" fmla="*/ 0 60000 65536"/>
              <a:gd name="T6" fmla="*/ 0 w 582"/>
              <a:gd name="T7" fmla="*/ 0 h 426"/>
              <a:gd name="T8" fmla="*/ 582 w 582"/>
              <a:gd name="T9" fmla="*/ 426 h 42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82" h="426">
                <a:moveTo>
                  <a:pt x="0" y="426"/>
                </a:moveTo>
                <a:lnTo>
                  <a:pt x="582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12"/>
          <p:cNvSpPr>
            <a:spLocks/>
          </p:cNvSpPr>
          <p:nvPr/>
        </p:nvSpPr>
        <p:spPr bwMode="auto">
          <a:xfrm>
            <a:off x="6321426" y="3813175"/>
            <a:ext cx="849313" cy="674688"/>
          </a:xfrm>
          <a:custGeom>
            <a:avLst/>
            <a:gdLst>
              <a:gd name="T0" fmla="*/ 849313 w 666"/>
              <a:gd name="T1" fmla="*/ 0 h 1005"/>
              <a:gd name="T2" fmla="*/ 0 w 666"/>
              <a:gd name="T3" fmla="*/ 674688 h 1005"/>
              <a:gd name="T4" fmla="*/ 0 60000 65536"/>
              <a:gd name="T5" fmla="*/ 0 60000 65536"/>
              <a:gd name="T6" fmla="*/ 0 w 666"/>
              <a:gd name="T7" fmla="*/ 0 h 1005"/>
              <a:gd name="T8" fmla="*/ 666 w 666"/>
              <a:gd name="T9" fmla="*/ 1005 h 100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66" h="1005">
                <a:moveTo>
                  <a:pt x="666" y="0"/>
                </a:moveTo>
                <a:lnTo>
                  <a:pt x="0" y="1005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14"/>
          <p:cNvSpPr>
            <a:spLocks/>
          </p:cNvSpPr>
          <p:nvPr/>
        </p:nvSpPr>
        <p:spPr bwMode="auto">
          <a:xfrm>
            <a:off x="6094414" y="3433764"/>
            <a:ext cx="771525" cy="1158875"/>
          </a:xfrm>
          <a:custGeom>
            <a:avLst/>
            <a:gdLst>
              <a:gd name="T0" fmla="*/ 771525 w 922"/>
              <a:gd name="T1" fmla="*/ 0 h 1448"/>
              <a:gd name="T2" fmla="*/ 0 w 922"/>
              <a:gd name="T3" fmla="*/ 1158875 h 1448"/>
              <a:gd name="T4" fmla="*/ 0 60000 65536"/>
              <a:gd name="T5" fmla="*/ 0 60000 65536"/>
              <a:gd name="T6" fmla="*/ 0 w 922"/>
              <a:gd name="T7" fmla="*/ 0 h 1448"/>
              <a:gd name="T8" fmla="*/ 922 w 922"/>
              <a:gd name="T9" fmla="*/ 1448 h 144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22" h="1448">
                <a:moveTo>
                  <a:pt x="922" y="0"/>
                </a:moveTo>
                <a:lnTo>
                  <a:pt x="0" y="1448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8745538" y="4402138"/>
            <a:ext cx="1693862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323" tIns="35662" rIns="71323" bIns="35662">
            <a:prstTxWarp prst="textNoShape">
              <a:avLst/>
            </a:prstTxWarp>
          </a:bodyPr>
          <a:lstStyle/>
          <a:p>
            <a:pPr algn="l" eaLnBrk="0" hangingPunct="0"/>
            <a:r>
              <a:rPr lang="en-US" sz="1400" dirty="0">
                <a:solidFill>
                  <a:srgbClr val="000000"/>
                </a:solidFill>
                <a:latin typeface="Arial" charset="0"/>
              </a:rPr>
              <a:t>M WIDE Tokyo</a:t>
            </a:r>
          </a:p>
          <a:p>
            <a:pPr algn="l" eaLnBrk="0" hangingPunct="0"/>
            <a:r>
              <a:rPr lang="en-US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Arial" charset="0"/>
              </a:rPr>
              <a:t>plus Seoul, Paris,</a:t>
            </a:r>
            <a:br>
              <a:rPr lang="en-US" sz="1400" dirty="0">
                <a:solidFill>
                  <a:srgbClr val="FF0000"/>
                </a:solidFill>
                <a:latin typeface="Arial" charset="0"/>
              </a:rPr>
            </a:br>
            <a:r>
              <a:rPr lang="en-US" sz="1400" dirty="0">
                <a:solidFill>
                  <a:srgbClr val="FF0000"/>
                </a:solidFill>
                <a:latin typeface="Arial" charset="0"/>
              </a:rPr>
              <a:t> San Francisco, Osaka</a:t>
            </a:r>
            <a:endParaRPr lang="en-US" sz="3200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16" name="Freeform 16"/>
          <p:cNvSpPr>
            <a:spLocks/>
          </p:cNvSpPr>
          <p:nvPr/>
        </p:nvSpPr>
        <p:spPr bwMode="auto">
          <a:xfrm>
            <a:off x="8375650" y="4632326"/>
            <a:ext cx="331788" cy="231775"/>
          </a:xfrm>
          <a:custGeom>
            <a:avLst/>
            <a:gdLst>
              <a:gd name="T0" fmla="*/ 331788 w 252"/>
              <a:gd name="T1" fmla="*/ 0 h 462"/>
              <a:gd name="T2" fmla="*/ 0 w 252"/>
              <a:gd name="T3" fmla="*/ 231775 h 462"/>
              <a:gd name="T4" fmla="*/ 0 60000 65536"/>
              <a:gd name="T5" fmla="*/ 0 60000 65536"/>
              <a:gd name="T6" fmla="*/ 0 w 252"/>
              <a:gd name="T7" fmla="*/ 0 h 462"/>
              <a:gd name="T8" fmla="*/ 252 w 252"/>
              <a:gd name="T9" fmla="*/ 462 h 46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52" h="462">
                <a:moveTo>
                  <a:pt x="252" y="0"/>
                </a:moveTo>
                <a:lnTo>
                  <a:pt x="0" y="462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4189414" y="2559051"/>
            <a:ext cx="6249987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323" tIns="35662" rIns="71323" bIns="35662">
            <a:prstTxWarp prst="textNoShape">
              <a:avLst/>
            </a:prstTxWarp>
          </a:bodyPr>
          <a:lstStyle/>
          <a:p>
            <a:pPr algn="l" eaLnBrk="0" hangingPunct="0"/>
            <a:r>
              <a:rPr lang="en-US" sz="1400" dirty="0">
                <a:solidFill>
                  <a:srgbClr val="000000"/>
                </a:solidFill>
                <a:latin typeface="Arial" charset="0"/>
              </a:rPr>
              <a:t>A </a:t>
            </a:r>
            <a:r>
              <a:rPr lang="en-US" sz="1400" dirty="0" err="1">
                <a:solidFill>
                  <a:srgbClr val="000000"/>
                </a:solidFill>
                <a:latin typeface="Arial" charset="0"/>
              </a:rPr>
              <a:t>Verisign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, New York, NY (</a:t>
            </a:r>
            <a:r>
              <a:rPr lang="en-US" sz="1400" dirty="0">
                <a:solidFill>
                  <a:srgbClr val="FF0000"/>
                </a:solidFill>
                <a:latin typeface="Arial" charset="0"/>
              </a:rPr>
              <a:t>also Frankfurt, HK, London, LA)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  <a:p>
            <a:pPr algn="l" eaLnBrk="0" hangingPunct="0"/>
            <a:r>
              <a:rPr lang="en-US" sz="1400" dirty="0">
                <a:solidFill>
                  <a:srgbClr val="000000"/>
                </a:solidFill>
                <a:latin typeface="Arial" charset="0"/>
              </a:rPr>
              <a:t>C Cogent, Herndon, VA (</a:t>
            </a:r>
            <a:r>
              <a:rPr lang="en-US" sz="1400" dirty="0">
                <a:solidFill>
                  <a:srgbClr val="FF0000"/>
                </a:solidFill>
                <a:latin typeface="Arial" charset="0"/>
              </a:rPr>
              <a:t>also Los Angeles, NY, Chicago, Frankfurt and 3+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algn="l" eaLnBrk="0" hangingPunct="0"/>
            <a:r>
              <a:rPr lang="en-US" sz="1400" dirty="0">
                <a:solidFill>
                  <a:srgbClr val="000000"/>
                </a:solidFill>
                <a:latin typeface="Arial" charset="0"/>
              </a:rPr>
              <a:t>D U Maryland College Park, MD (</a:t>
            </a:r>
            <a:r>
              <a:rPr lang="en-US" sz="1400" dirty="0">
                <a:solidFill>
                  <a:srgbClr val="FF0000"/>
                </a:solidFill>
                <a:latin typeface="Arial" charset="0"/>
              </a:rPr>
              <a:t>also in 106 other locations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algn="l" eaLnBrk="0" hangingPunct="0"/>
            <a:r>
              <a:rPr lang="en-US" sz="1400" dirty="0">
                <a:solidFill>
                  <a:srgbClr val="000000"/>
                </a:solidFill>
                <a:latin typeface="Arial" charset="0"/>
              </a:rPr>
              <a:t>G US </a:t>
            </a:r>
            <a:r>
              <a:rPr lang="en-US" sz="1400" dirty="0" err="1">
                <a:solidFill>
                  <a:srgbClr val="000000"/>
                </a:solidFill>
                <a:latin typeface="Arial" charset="0"/>
              </a:rPr>
              <a:t>DoD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 Columbus, OH (</a:t>
            </a:r>
            <a:r>
              <a:rPr lang="en-US" sz="1400" dirty="0">
                <a:solidFill>
                  <a:srgbClr val="FF0000"/>
                </a:solidFill>
                <a:latin typeface="Arial" charset="0"/>
              </a:rPr>
              <a:t>+5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algn="l" eaLnBrk="0" hangingPunct="0"/>
            <a:r>
              <a:rPr lang="en-US" sz="1400" dirty="0">
                <a:solidFill>
                  <a:srgbClr val="000000"/>
                </a:solidFill>
                <a:latin typeface="Arial" charset="0"/>
              </a:rPr>
              <a:t>H ARL Aberdeen, MD (</a:t>
            </a:r>
            <a:r>
              <a:rPr lang="en-US" sz="1400" dirty="0">
                <a:solidFill>
                  <a:srgbClr val="FF0000"/>
                </a:solidFill>
                <a:latin typeface="Arial" charset="0"/>
              </a:rPr>
              <a:t>also San Diego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algn="l" eaLnBrk="0" hangingPunct="0"/>
            <a:r>
              <a:rPr lang="en-US" sz="1400" dirty="0">
                <a:solidFill>
                  <a:srgbClr val="000000"/>
                </a:solidFill>
                <a:latin typeface="Arial" charset="0"/>
              </a:rPr>
              <a:t>J </a:t>
            </a:r>
            <a:r>
              <a:rPr lang="en-US" sz="1400" dirty="0" err="1">
                <a:solidFill>
                  <a:srgbClr val="000000"/>
                </a:solidFill>
                <a:latin typeface="Arial" charset="0"/>
              </a:rPr>
              <a:t>Verisign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 (</a:t>
            </a:r>
            <a:r>
              <a:rPr lang="en-US" sz="1400" dirty="0">
                <a:solidFill>
                  <a:srgbClr val="FF0000"/>
                </a:solidFill>
                <a:latin typeface="Arial" charset="0"/>
              </a:rPr>
              <a:t>118 locations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7170738" y="3676650"/>
            <a:ext cx="2652712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323" tIns="35662" rIns="71323" bIns="35662">
            <a:prstTxWarp prst="textNoShape">
              <a:avLst/>
            </a:prstTxWarp>
          </a:bodyPr>
          <a:lstStyle/>
          <a:p>
            <a:pPr eaLnBrk="0" hangingPunct="0"/>
            <a:r>
              <a:rPr lang="en-US" sz="1400" dirty="0">
                <a:solidFill>
                  <a:srgbClr val="000000"/>
                </a:solidFill>
                <a:latin typeface="Arial" charset="0"/>
              </a:rPr>
              <a:t>I </a:t>
            </a:r>
            <a:r>
              <a:rPr lang="en-US" sz="1400" dirty="0" err="1">
                <a:solidFill>
                  <a:srgbClr val="000000"/>
                </a:solidFill>
                <a:latin typeface="Arial" charset="0"/>
              </a:rPr>
              <a:t>Netnod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, Stockholm </a:t>
            </a:r>
          </a:p>
          <a:p>
            <a:pPr eaLnBrk="0" hangingPunct="0"/>
            <a:r>
              <a:rPr lang="en-US" sz="14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400" dirty="0">
                <a:solidFill>
                  <a:srgbClr val="FF0000"/>
                </a:solidFill>
                <a:latin typeface="Arial" charset="0"/>
              </a:rPr>
              <a:t>plus 49 other locations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6823076" y="3216276"/>
            <a:ext cx="3844925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323" tIns="35662" rIns="71323" bIns="35662">
            <a:prstTxWarp prst="textNoShape">
              <a:avLst/>
            </a:prstTxWarp>
          </a:bodyPr>
          <a:lstStyle/>
          <a:p>
            <a:pPr algn="l" eaLnBrk="0" hangingPunct="0"/>
            <a:r>
              <a:rPr lang="en-US" sz="1400" dirty="0">
                <a:solidFill>
                  <a:srgbClr val="000000"/>
                </a:solidFill>
                <a:latin typeface="Arial" charset="0"/>
              </a:rPr>
              <a:t>K RIPE London (</a:t>
            </a:r>
            <a:r>
              <a:rPr lang="en-US" sz="1400" dirty="0">
                <a:solidFill>
                  <a:srgbClr val="FF0000"/>
                </a:solidFill>
                <a:latin typeface="Arial" charset="0"/>
              </a:rPr>
              <a:t>plus 41 other locations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)</a:t>
            </a:r>
            <a:endParaRPr lang="en-US" sz="3200" dirty="0">
              <a:latin typeface="Times New Roman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 Root Servers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608014" y="1219200"/>
            <a:ext cx="10972800" cy="4525963"/>
          </a:xfrm>
        </p:spPr>
        <p:txBody>
          <a:bodyPr>
            <a:normAutofit/>
          </a:bodyPr>
          <a:lstStyle/>
          <a:p>
            <a:r>
              <a:rPr lang="en-US" dirty="0"/>
              <a:t>13 Root Servers (</a:t>
            </a:r>
            <a:r>
              <a:rPr lang="en-US" dirty="0" err="1"/>
              <a:t>www.root-servers.org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Labeled A through M (</a:t>
            </a:r>
            <a:r>
              <a:rPr lang="en-US" dirty="0" err="1"/>
              <a:t>e.g</a:t>
            </a:r>
            <a:r>
              <a:rPr lang="en-US" dirty="0"/>
              <a:t>, A.ROOT-SERVERS.NET)</a:t>
            </a:r>
          </a:p>
          <a:p>
            <a:r>
              <a:rPr lang="en-US" dirty="0"/>
              <a:t>Remember anycast?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992CB9-7D2C-2A05-D27B-FC4994EEF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836" y="489180"/>
            <a:ext cx="6508327" cy="36609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340C6A-44F4-47C3-E4C7-5962ED71C009}"/>
              </a:ext>
            </a:extLst>
          </p:cNvPr>
          <p:cNvSpPr txBox="1"/>
          <p:nvPr/>
        </p:nvSpPr>
        <p:spPr>
          <a:xfrm>
            <a:off x="1173749" y="4150114"/>
            <a:ext cx="98444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Avenir Book" charset="0"/>
                <a:ea typeface="Avenir Book" charset="0"/>
                <a:cs typeface="Avenir Book" charset="0"/>
              </a:rPr>
              <a:t>Bandwidth-delay product (BDP)</a:t>
            </a:r>
            <a:r>
              <a:rPr lang="en-US" sz="2000" b="1" dirty="0">
                <a:latin typeface="Avenir Book" charset="0"/>
                <a:ea typeface="Avenir Book" charset="0"/>
                <a:cs typeface="Avenir Book" charset="0"/>
              </a:rPr>
              <a:t>:  maximum amount of data that can be in-transit on a network link at any given time</a:t>
            </a:r>
            <a:endParaRPr lang="en-US" sz="2000" b="1" u="sng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2000" b="1" u="sng" dirty="0">
              <a:latin typeface="Avenir Book" charset="0"/>
              <a:ea typeface="Avenir Book" charset="0"/>
              <a:cs typeface="Avenir Book" charset="0"/>
            </a:endParaRPr>
          </a:p>
          <a:p>
            <a:pPr lvl="6"/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 (Link capacity (bits/sec))  *  (RTT (sec))</a:t>
            </a:r>
          </a:p>
          <a:p>
            <a:pPr lvl="6"/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                        = (bytes)</a:t>
            </a:r>
          </a:p>
          <a:p>
            <a:endParaRPr lang="en-US" sz="2000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20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40858701-7E57-7A2A-643A-D82E280C7FE8}"/>
              </a:ext>
            </a:extLst>
          </p:cNvPr>
          <p:cNvSpPr/>
          <p:nvPr/>
        </p:nvSpPr>
        <p:spPr>
          <a:xfrm rot="6450449">
            <a:off x="3635734" y="306512"/>
            <a:ext cx="484123" cy="149849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D54758-6361-8000-BA3D-CC34E6D5A194}"/>
              </a:ext>
            </a:extLst>
          </p:cNvPr>
          <p:cNvSpPr txBox="1"/>
          <p:nvPr/>
        </p:nvSpPr>
        <p:spPr>
          <a:xfrm>
            <a:off x="9350163" y="3842337"/>
            <a:ext cx="2244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  <a:hlinkClick r:id="rId3"/>
              </a:rPr>
              <a:t>“BBR congestion control”</a:t>
            </a:r>
            <a:endParaRPr lang="en-US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6498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1D716F32-8661-0B35-38E9-492C6B0CE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9150"/>
            <a:ext cx="12192000" cy="52197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7772261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 Root Servers:  Today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50788FE-976D-F141-9E36-33FFDD498A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3067" y="1600200"/>
            <a:ext cx="9785865" cy="4525963"/>
          </a:xfrm>
        </p:spPr>
      </p:pic>
      <p:sp>
        <p:nvSpPr>
          <p:cNvPr id="5" name="TextBox 4"/>
          <p:cNvSpPr txBox="1"/>
          <p:nvPr/>
        </p:nvSpPr>
        <p:spPr>
          <a:xfrm>
            <a:off x="6106639" y="6430520"/>
            <a:ext cx="2825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From: </a:t>
            </a:r>
            <a:r>
              <a:rPr lang="en-US" dirty="0">
                <a:hlinkClick r:id="rId3"/>
              </a:rPr>
              <a:t>www.root-servers.org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8647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2880" y="160337"/>
            <a:ext cx="10972800" cy="1143000"/>
          </a:xfrm>
        </p:spPr>
        <p:txBody>
          <a:bodyPr/>
          <a:lstStyle/>
          <a:p>
            <a:pPr algn="l"/>
            <a:r>
              <a:rPr lang="en-US" dirty="0"/>
              <a:t>How it scales:  caching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26720" y="1524000"/>
            <a:ext cx="111252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Resolvers cache responses to avoid doing recursive/iterative queries</a:t>
            </a:r>
          </a:p>
          <a:p>
            <a:r>
              <a:rPr lang="en-US" sz="2800" dirty="0"/>
              <a:t>Many messages =&gt; extra computation, extra latency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D0F2B33-20C3-115B-11AF-5D395B5D4AAB}"/>
              </a:ext>
            </a:extLst>
          </p:cNvPr>
          <p:cNvSpPr txBox="1">
            <a:spLocks/>
          </p:cNvSpPr>
          <p:nvPr/>
        </p:nvSpPr>
        <p:spPr>
          <a:xfrm>
            <a:off x="2674620" y="3786981"/>
            <a:ext cx="684276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$ dig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cs.brown.edu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@10.1.1.10</a:t>
            </a:r>
          </a:p>
          <a:p>
            <a:pPr marL="0" indent="0">
              <a:buFont typeface="Arial" pitchFamily="34" charset="0"/>
              <a:buNone/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;; ANSWER SECTION:</a:t>
            </a:r>
          </a:p>
          <a:p>
            <a:pPr marL="0" indent="0">
              <a:buFont typeface="Arial" pitchFamily="34" charset="0"/>
              <a:buNone/>
            </a:pP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cs.brown.edu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.            </a:t>
            </a:r>
            <a:r>
              <a:rPr lang="en-US" sz="1400" dirty="0">
                <a:solidFill>
                  <a:srgbClr val="FFCC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1800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IN      A        128.148.32.12</a:t>
            </a:r>
          </a:p>
          <a:p>
            <a:pPr marL="0" indent="0">
              <a:buFont typeface="Arial" pitchFamily="34" charset="0"/>
              <a:buNone/>
            </a:pPr>
            <a:b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sz="11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Font typeface="Arial" pitchFamily="34" charset="0"/>
              <a:buNone/>
            </a:pPr>
            <a:endParaRPr lang="en-US" sz="60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2880" y="160337"/>
            <a:ext cx="10972800" cy="1143000"/>
          </a:xfrm>
        </p:spPr>
        <p:txBody>
          <a:bodyPr/>
          <a:lstStyle/>
          <a:p>
            <a:pPr algn="l"/>
            <a:r>
              <a:rPr lang="en-US" dirty="0"/>
              <a:t>How it scales:  caching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26720" y="1524000"/>
            <a:ext cx="111252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Resolvers cache responses to avoid extra recursive/iterative queries</a:t>
            </a:r>
          </a:p>
          <a:p>
            <a:r>
              <a:rPr lang="en-US" sz="2800" dirty="0"/>
              <a:t>Many messages =&gt; extra computation, extra latency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How long to cache?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>
                <a:solidFill>
                  <a:srgbClr val="FFCC33"/>
                </a:solidFill>
              </a:rPr>
              <a:t>=&gt;  Every record has a TTL (in seconds), delete when it expires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FCA27E7-CBBE-181F-3BB3-748CFCE539FF}"/>
              </a:ext>
            </a:extLst>
          </p:cNvPr>
          <p:cNvSpPr txBox="1">
            <a:spLocks/>
          </p:cNvSpPr>
          <p:nvPr/>
        </p:nvSpPr>
        <p:spPr>
          <a:xfrm>
            <a:off x="2674620" y="4906963"/>
            <a:ext cx="684276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$ dig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cs.brown.edu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@10.1.1.10</a:t>
            </a:r>
          </a:p>
          <a:p>
            <a:pPr marL="0" indent="0">
              <a:buFont typeface="Arial" pitchFamily="34" charset="0"/>
              <a:buNone/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;; ANSWER SECTION:</a:t>
            </a:r>
          </a:p>
          <a:p>
            <a:pPr marL="0" indent="0">
              <a:buFont typeface="Arial" pitchFamily="34" charset="0"/>
              <a:buNone/>
            </a:pP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cs.brown.edu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.            </a:t>
            </a:r>
            <a:r>
              <a:rPr lang="en-US" sz="1400" dirty="0">
                <a:solidFill>
                  <a:srgbClr val="FFCC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1800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IN      A        128.148.32.12</a:t>
            </a:r>
          </a:p>
          <a:p>
            <a:pPr marL="0" indent="0">
              <a:buFont typeface="Arial" pitchFamily="34" charset="0"/>
              <a:buNone/>
            </a:pPr>
            <a:b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sz="11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Font typeface="Arial" pitchFamily="34" charset="0"/>
              <a:buNone/>
            </a:pP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31441514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4DB89-C8D6-ADE4-1D40-1BF1952883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0520" y="121920"/>
            <a:ext cx="10972800" cy="1143000"/>
          </a:xfrm>
        </p:spPr>
        <p:txBody>
          <a:bodyPr/>
          <a:lstStyle/>
          <a:p>
            <a:pPr algn="l"/>
            <a:r>
              <a:rPr lang="en-US" dirty="0"/>
              <a:t>Today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29A003-F612-7140-B86B-A7F60F8B0040}"/>
              </a:ext>
            </a:extLst>
          </p:cNvPr>
          <p:cNvSpPr/>
          <p:nvPr/>
        </p:nvSpPr>
        <p:spPr>
          <a:xfrm>
            <a:off x="1453609" y="1389181"/>
            <a:ext cx="1169420" cy="798588"/>
          </a:xfrm>
          <a:prstGeom prst="rect">
            <a:avLst/>
          </a:prstGeom>
          <a:solidFill>
            <a:srgbClr val="20A6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venir Book" panose="02000503020000020003" pitchFamily="2" charset="0"/>
              </a:rPr>
              <a:t>You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1324B4-D7F4-D9BE-253A-01E352AB4C84}"/>
              </a:ext>
            </a:extLst>
          </p:cNvPr>
          <p:cNvSpPr/>
          <p:nvPr/>
        </p:nvSpPr>
        <p:spPr>
          <a:xfrm>
            <a:off x="8743846" y="1295401"/>
            <a:ext cx="2032000" cy="798588"/>
          </a:xfrm>
          <a:prstGeom prst="rect">
            <a:avLst/>
          </a:prstGeom>
          <a:solidFill>
            <a:srgbClr val="20A6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venir Book" panose="02000503020000020003" pitchFamily="2" charset="0"/>
              </a:rPr>
              <a:t>example.com</a:t>
            </a:r>
            <a:endParaRPr lang="en-US" sz="2000" dirty="0">
              <a:latin typeface="Avenir Book" panose="02000503020000020003" pitchFamily="2" charset="0"/>
            </a:endParaRPr>
          </a:p>
          <a:p>
            <a:pPr algn="ctr"/>
            <a:r>
              <a:rPr lang="en-US" sz="2000" dirty="0">
                <a:latin typeface="Avenir Book" panose="02000503020000020003" pitchFamily="2" charset="0"/>
              </a:rPr>
              <a:t>5.6.7.8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A28CA92-951A-48AB-2C04-8C7AA150D845}"/>
              </a:ext>
            </a:extLst>
          </p:cNvPr>
          <p:cNvCxnSpPr>
            <a:cxnSpLocks/>
          </p:cNvCxnSpPr>
          <p:nvPr/>
        </p:nvCxnSpPr>
        <p:spPr>
          <a:xfrm>
            <a:off x="2038319" y="2189828"/>
            <a:ext cx="0" cy="377683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A238DE-83E7-8CA9-762B-78AD1CC82BE9}"/>
              </a:ext>
            </a:extLst>
          </p:cNvPr>
          <p:cNvCxnSpPr/>
          <p:nvPr/>
        </p:nvCxnSpPr>
        <p:spPr>
          <a:xfrm>
            <a:off x="9759846" y="2093989"/>
            <a:ext cx="0" cy="40782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FFC4971-6C04-B585-9B0C-F6A67A7C93C7}"/>
              </a:ext>
            </a:extLst>
          </p:cNvPr>
          <p:cNvSpPr/>
          <p:nvPr/>
        </p:nvSpPr>
        <p:spPr>
          <a:xfrm>
            <a:off x="3938716" y="1389181"/>
            <a:ext cx="1696717" cy="798588"/>
          </a:xfrm>
          <a:prstGeom prst="rect">
            <a:avLst/>
          </a:prstGeom>
          <a:solidFill>
            <a:srgbClr val="FF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</a:rPr>
              <a:t>DNS resolver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E5EC12-1569-0D5C-DCBA-618C9B46337D}"/>
              </a:ext>
            </a:extLst>
          </p:cNvPr>
          <p:cNvCxnSpPr>
            <a:cxnSpLocks/>
          </p:cNvCxnSpPr>
          <p:nvPr/>
        </p:nvCxnSpPr>
        <p:spPr>
          <a:xfrm>
            <a:off x="4787074" y="2189828"/>
            <a:ext cx="0" cy="377683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7EB814E-4BAA-CC0F-0B8C-999FA1235E95}"/>
              </a:ext>
            </a:extLst>
          </p:cNvPr>
          <p:cNvSpPr txBox="1"/>
          <p:nvPr/>
        </p:nvSpPr>
        <p:spPr>
          <a:xfrm>
            <a:off x="0" y="2321775"/>
            <a:ext cx="2172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connect(</a:t>
            </a:r>
            <a:r>
              <a:rPr lang="en-US" sz="1400" dirty="0" err="1">
                <a:solidFill>
                  <a:srgbClr val="FFCC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example.com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br>
              <a:rPr lang="en-US" sz="1400" dirty="0">
                <a:solidFill>
                  <a:schemeClr val="tx1">
                    <a:lumMod val="9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80)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F99BDEC-1459-D1D4-8BAA-BFD165EF4DB1}"/>
              </a:ext>
            </a:extLst>
          </p:cNvPr>
          <p:cNvCxnSpPr>
            <a:cxnSpLocks/>
          </p:cNvCxnSpPr>
          <p:nvPr/>
        </p:nvCxnSpPr>
        <p:spPr>
          <a:xfrm>
            <a:off x="2038319" y="2970544"/>
            <a:ext cx="274875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8CAAD28-A133-697A-643F-D5227A9B0E0B}"/>
              </a:ext>
            </a:extLst>
          </p:cNvPr>
          <p:cNvSpPr txBox="1"/>
          <p:nvPr/>
        </p:nvSpPr>
        <p:spPr>
          <a:xfrm>
            <a:off x="2382078" y="2601212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ea typeface="Avenir Book" charset="0"/>
                <a:cs typeface="Consolas" panose="020B0609020204030204" pitchFamily="49" charset="0"/>
              </a:rPr>
              <a:t>A </a:t>
            </a:r>
            <a:r>
              <a:rPr lang="en-US" dirty="0" err="1">
                <a:latin typeface="Consolas" panose="020B0609020204030204" pitchFamily="49" charset="0"/>
                <a:ea typeface="Avenir Book" charset="0"/>
                <a:cs typeface="Consolas" panose="020B0609020204030204" pitchFamily="49" charset="0"/>
              </a:rPr>
              <a:t>example.com</a:t>
            </a:r>
            <a:r>
              <a:rPr lang="en-US" dirty="0">
                <a:latin typeface="Consolas" panose="020B0609020204030204" pitchFamily="49" charset="0"/>
                <a:ea typeface="Avenir Book" charset="0"/>
                <a:cs typeface="Consolas" panose="020B0609020204030204" pitchFamily="49" charset="0"/>
              </a:rPr>
              <a:t>?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E3C3967-501F-9908-F62A-DBABE286DADC}"/>
              </a:ext>
            </a:extLst>
          </p:cNvPr>
          <p:cNvCxnSpPr>
            <a:cxnSpLocks/>
          </p:cNvCxnSpPr>
          <p:nvPr/>
        </p:nvCxnSpPr>
        <p:spPr>
          <a:xfrm flipH="1">
            <a:off x="2017458" y="4173657"/>
            <a:ext cx="27696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FCE4BAE-C697-8563-894F-F094C609B9EA}"/>
              </a:ext>
            </a:extLst>
          </p:cNvPr>
          <p:cNvSpPr txBox="1"/>
          <p:nvPr/>
        </p:nvSpPr>
        <p:spPr>
          <a:xfrm>
            <a:off x="2825307" y="3792036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ea typeface="Avenir Book" charset="0"/>
                <a:cs typeface="Consolas" panose="020B0609020204030204" pitchFamily="49" charset="0"/>
              </a:rPr>
              <a:t>5.6.7.8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9CC3A83-FA51-834F-F502-8E8A613FE298}"/>
              </a:ext>
            </a:extLst>
          </p:cNvPr>
          <p:cNvSpPr/>
          <p:nvPr/>
        </p:nvSpPr>
        <p:spPr>
          <a:xfrm>
            <a:off x="2017458" y="5417062"/>
            <a:ext cx="7968733" cy="798588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How does this work in practice?  What can go wrong?</a:t>
            </a:r>
          </a:p>
        </p:txBody>
      </p:sp>
    </p:spTree>
    <p:extLst>
      <p:ext uri="{BB962C8B-B14F-4D97-AF65-F5344CB8AC3E}">
        <p14:creationId xmlns:p14="http://schemas.microsoft.com/office/powerpoint/2010/main" val="32327920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2880" y="160337"/>
            <a:ext cx="10972800" cy="1143000"/>
          </a:xfrm>
        </p:spPr>
        <p:txBody>
          <a:bodyPr/>
          <a:lstStyle/>
          <a:p>
            <a:pPr algn="l"/>
            <a:r>
              <a:rPr lang="en-US" dirty="0"/>
              <a:t>How it scales:  caching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26720" y="1524000"/>
            <a:ext cx="111252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DNS Resolvers cache responses to avoid doing recursive/iterative queries</a:t>
            </a:r>
          </a:p>
          <a:p>
            <a:r>
              <a:rPr lang="en-US" sz="2800" dirty="0"/>
              <a:t>Many messages =&gt; extra computation, extra latency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How long to cache?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>
                <a:solidFill>
                  <a:srgbClr val="FFCC33"/>
                </a:solidFill>
              </a:rPr>
              <a:t>=&gt;  Every record has a TTL (in seconds), delete when it expires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FCA27E7-CBBE-181F-3BB3-748CFCE539FF}"/>
              </a:ext>
            </a:extLst>
          </p:cNvPr>
          <p:cNvSpPr txBox="1">
            <a:spLocks/>
          </p:cNvSpPr>
          <p:nvPr/>
        </p:nvSpPr>
        <p:spPr>
          <a:xfrm>
            <a:off x="2674620" y="4906963"/>
            <a:ext cx="684276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$ dig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cs.brown.edu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@10.1.1.10</a:t>
            </a:r>
          </a:p>
          <a:p>
            <a:pPr marL="0" indent="0">
              <a:buFont typeface="Arial" pitchFamily="34" charset="0"/>
              <a:buNone/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;; ANSWER SECTION:</a:t>
            </a:r>
          </a:p>
          <a:p>
            <a:pPr marL="0" indent="0">
              <a:buFont typeface="Arial" pitchFamily="34" charset="0"/>
              <a:buNone/>
            </a:pP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cs.brown.edu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.            </a:t>
            </a:r>
            <a:r>
              <a:rPr lang="en-US" sz="1400" dirty="0">
                <a:solidFill>
                  <a:srgbClr val="FFCC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1800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IN      A        128.148.32.12</a:t>
            </a:r>
          </a:p>
          <a:p>
            <a:pPr marL="0" indent="0">
              <a:buFont typeface="Arial" pitchFamily="34" charset="0"/>
              <a:buNone/>
            </a:pPr>
            <a:b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sz="11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Font typeface="Arial" pitchFamily="34" charset="0"/>
              <a:buNone/>
            </a:pP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13717131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6AFC1-2115-8041-BD4E-99A2278A13E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29772" y="1763732"/>
            <a:ext cx="5638800" cy="423672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$ </a:t>
            </a:r>
            <a:r>
              <a:rPr lang="en-US" sz="1600" dirty="0">
                <a:solidFill>
                  <a:srgbClr val="F2F2F2"/>
                </a:solidFill>
                <a:effectLst/>
                <a:latin typeface="Monaco" pitchFamily="2" charset="77"/>
              </a:rPr>
              <a:t>dig </a:t>
            </a:r>
            <a:r>
              <a:rPr lang="en-US" sz="1600" dirty="0" err="1">
                <a:solidFill>
                  <a:srgbClr val="F2F2F2"/>
                </a:solidFill>
                <a:effectLst/>
                <a:latin typeface="Monaco" pitchFamily="2" charset="77"/>
              </a:rPr>
              <a:t>nytimes.com</a:t>
            </a:r>
            <a:endParaRPr lang="en-US" sz="1600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pPr marL="0" indent="0">
              <a:buNone/>
            </a:pPr>
            <a:br>
              <a:rPr lang="en-US" sz="1600" dirty="0">
                <a:solidFill>
                  <a:srgbClr val="F2F2F2"/>
                </a:solidFill>
                <a:effectLst/>
                <a:latin typeface="Monaco" pitchFamily="2" charset="77"/>
              </a:rPr>
            </a:br>
            <a:r>
              <a:rPr lang="en-US" sz="1600" dirty="0">
                <a:solidFill>
                  <a:srgbClr val="F2F2F2"/>
                </a:solidFill>
                <a:effectLst/>
                <a:latin typeface="Monaco" pitchFamily="2" charset="77"/>
              </a:rPr>
              <a:t>;; ANSWER SECTION:</a:t>
            </a:r>
          </a:p>
          <a:p>
            <a:pPr marL="0" indent="0">
              <a:buNone/>
            </a:pPr>
            <a:r>
              <a:rPr lang="en-US" sz="1600" dirty="0" err="1">
                <a:solidFill>
                  <a:srgbClr val="F2F2F2"/>
                </a:solidFill>
                <a:effectLst/>
                <a:latin typeface="Monaco" pitchFamily="2" charset="77"/>
              </a:rPr>
              <a:t>nytimes.com</a:t>
            </a:r>
            <a:r>
              <a:rPr lang="en-US" sz="1600" dirty="0">
                <a:solidFill>
                  <a:srgbClr val="F2F2F2"/>
                </a:solidFill>
                <a:effectLst/>
                <a:latin typeface="Monaco" pitchFamily="2" charset="77"/>
              </a:rPr>
              <a:t>. 111 IN A 151.101.65.164</a:t>
            </a:r>
          </a:p>
          <a:p>
            <a:pPr marL="0" indent="0">
              <a:buNone/>
            </a:pPr>
            <a:r>
              <a:rPr lang="en-US" sz="1600" dirty="0" err="1">
                <a:solidFill>
                  <a:srgbClr val="F2F2F2"/>
                </a:solidFill>
                <a:effectLst/>
                <a:latin typeface="Monaco" pitchFamily="2" charset="77"/>
              </a:rPr>
              <a:t>nytimes.com</a:t>
            </a:r>
            <a:r>
              <a:rPr lang="en-US" sz="1600" dirty="0">
                <a:solidFill>
                  <a:srgbClr val="F2F2F2"/>
                </a:solidFill>
                <a:effectLst/>
                <a:latin typeface="Monaco" pitchFamily="2" charset="77"/>
              </a:rPr>
              <a:t>. 111 IN A 151.101.1.164</a:t>
            </a:r>
          </a:p>
          <a:p>
            <a:pPr marL="0" indent="0">
              <a:buNone/>
            </a:pPr>
            <a:r>
              <a:rPr lang="en-US" sz="1600" dirty="0" err="1">
                <a:solidFill>
                  <a:srgbClr val="F2F2F2"/>
                </a:solidFill>
                <a:effectLst/>
                <a:latin typeface="Monaco" pitchFamily="2" charset="77"/>
              </a:rPr>
              <a:t>nytimes.com</a:t>
            </a:r>
            <a:r>
              <a:rPr lang="en-US" sz="1600" dirty="0">
                <a:solidFill>
                  <a:srgbClr val="F2F2F2"/>
                </a:solidFill>
                <a:effectLst/>
                <a:latin typeface="Monaco" pitchFamily="2" charset="77"/>
              </a:rPr>
              <a:t>. 111 IN A 151.101.129.164</a:t>
            </a:r>
          </a:p>
          <a:p>
            <a:pPr marL="0" indent="0">
              <a:buNone/>
            </a:pPr>
            <a:r>
              <a:rPr lang="en-US" sz="1600" dirty="0" err="1">
                <a:solidFill>
                  <a:srgbClr val="F2F2F2"/>
                </a:solidFill>
                <a:effectLst/>
                <a:latin typeface="Monaco" pitchFamily="2" charset="77"/>
              </a:rPr>
              <a:t>nytimes.com</a:t>
            </a:r>
            <a:r>
              <a:rPr lang="en-US" sz="1600" dirty="0">
                <a:solidFill>
                  <a:srgbClr val="F2F2F2"/>
                </a:solidFill>
                <a:effectLst/>
                <a:latin typeface="Monaco" pitchFamily="2" charset="77"/>
              </a:rPr>
              <a:t>. 111 IN A 151.101.193.164</a:t>
            </a:r>
          </a:p>
          <a:p>
            <a:pPr marL="0" indent="0">
              <a:buNone/>
            </a:pPr>
            <a:br>
              <a:rPr lang="en-US" sz="1600" dirty="0">
                <a:solidFill>
                  <a:srgbClr val="F2F2F2"/>
                </a:solidFill>
                <a:effectLst/>
                <a:latin typeface="Monaco" pitchFamily="2" charset="77"/>
              </a:rPr>
            </a:br>
            <a:endParaRPr lang="en-US" sz="1600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F2F2F2"/>
                </a:solidFill>
                <a:effectLst/>
                <a:latin typeface="Monaco" pitchFamily="2" charset="77"/>
              </a:rPr>
              <a:t>;; Query time: 40 msec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F2F2F2"/>
                </a:solidFill>
                <a:effectLst/>
                <a:latin typeface="Monaco" pitchFamily="2" charset="77"/>
              </a:rPr>
              <a:t>;; SERVER: 10.1.1.10#53(10.1.1.10)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F2F2F2"/>
                </a:solidFill>
                <a:effectLst/>
                <a:latin typeface="Monaco" pitchFamily="2" charset="77"/>
              </a:rPr>
              <a:t>;; WHEN: Thu Nov 09 08:42:41 EST 2023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F2F2F2"/>
                </a:solidFill>
                <a:effectLst/>
                <a:latin typeface="Monaco" pitchFamily="2" charset="77"/>
              </a:rPr>
              <a:t>;; MSG SIZE  </a:t>
            </a:r>
            <a:r>
              <a:rPr lang="en-US" sz="1600" dirty="0" err="1">
                <a:solidFill>
                  <a:srgbClr val="F2F2F2"/>
                </a:solidFill>
                <a:effectLst/>
                <a:latin typeface="Monaco" pitchFamily="2" charset="77"/>
              </a:rPr>
              <a:t>rcvd</a:t>
            </a:r>
            <a:r>
              <a:rPr lang="en-US" sz="1600" dirty="0">
                <a:solidFill>
                  <a:srgbClr val="F2F2F2"/>
                </a:solidFill>
                <a:effectLst/>
                <a:latin typeface="Monaco" pitchFamily="2" charset="77"/>
              </a:rPr>
              <a:t>: 104</a:t>
            </a:r>
          </a:p>
          <a:p>
            <a:pPr marL="0" indent="0">
              <a:buNone/>
            </a:pPr>
            <a:b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endParaRPr lang="en-US" sz="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7186F4-8877-32B8-60FE-31560A7FF630}"/>
              </a:ext>
            </a:extLst>
          </p:cNvPr>
          <p:cNvSpPr txBox="1"/>
          <p:nvPr/>
        </p:nvSpPr>
        <p:spPr>
          <a:xfrm>
            <a:off x="274320" y="320040"/>
            <a:ext cx="6110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latin typeface="Avenir Book" charset="0"/>
                <a:ea typeface="Avenir Book" charset="0"/>
                <a:cs typeface="Avenir Book" charset="0"/>
              </a:rPr>
              <a:t>Related:  redundant services via DNS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AB52ED-5BF8-4110-8B86-84FFAF7AFF28}"/>
              </a:ext>
            </a:extLst>
          </p:cNvPr>
          <p:cNvSpPr txBox="1"/>
          <p:nvPr/>
        </p:nvSpPr>
        <p:spPr>
          <a:xfrm>
            <a:off x="274320" y="941308"/>
            <a:ext cx="67621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Can return multiple answers for one record</a:t>
            </a:r>
          </a:p>
          <a:p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 =&gt; If a client can’t connect to first result, can try next one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F27B0E3-F70B-CDCA-A980-3F7EC31DAF69}"/>
              </a:ext>
            </a:extLst>
          </p:cNvPr>
          <p:cNvSpPr/>
          <p:nvPr/>
        </p:nvSpPr>
        <p:spPr>
          <a:xfrm>
            <a:off x="1739147" y="5866319"/>
            <a:ext cx="7968733" cy="497342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DNS server usually shuffles answers on each response—why?  </a:t>
            </a:r>
          </a:p>
        </p:txBody>
      </p:sp>
    </p:spTree>
    <p:extLst>
      <p:ext uri="{BB962C8B-B14F-4D97-AF65-F5344CB8AC3E}">
        <p14:creationId xmlns:p14="http://schemas.microsoft.com/office/powerpoint/2010/main" val="17798727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0719B-1B15-6D84-CE2B-72CF90FDD7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10972800" cy="655637"/>
          </a:xfrm>
        </p:spPr>
        <p:txBody>
          <a:bodyPr/>
          <a:lstStyle/>
          <a:p>
            <a:pPr algn="l"/>
            <a:r>
              <a:rPr lang="en-US" sz="2800" u="sng" dirty="0"/>
              <a:t>Facebook DNS outage (2021)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867FB-1159-8E13-766B-0E6E11E48DD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9080" y="731837"/>
            <a:ext cx="11369040" cy="452596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BGP configuration bug</a:t>
            </a:r>
            <a:r>
              <a:rPr lang="en-US" dirty="0"/>
              <a:t>:  Facebook withdraws all routes for its DNS servers to the Internet</a:t>
            </a:r>
          </a:p>
          <a:p>
            <a:pPr marL="0" indent="0">
              <a:buNone/>
            </a:pPr>
            <a:r>
              <a:rPr lang="en-US" dirty="0"/>
              <a:t> =&gt; Facebook DNS unreachable—not even Facebook could access their systems!</a:t>
            </a: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12F55281-AF99-5AB2-714F-3C7C0103C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37" y="2018642"/>
            <a:ext cx="8218805" cy="456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29D406-5A74-6E90-FB5E-1768D0FA2859}"/>
              </a:ext>
            </a:extLst>
          </p:cNvPr>
          <p:cNvSpPr txBox="1"/>
          <p:nvPr/>
        </p:nvSpPr>
        <p:spPr>
          <a:xfrm>
            <a:off x="162230" y="5990607"/>
            <a:ext cx="1465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  <a:hlinkClick r:id="rId3"/>
              </a:rPr>
              <a:t>Traffic graph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5C99B9-5DE0-0B0D-734C-A3FF1F48C8FA}"/>
              </a:ext>
            </a:extLst>
          </p:cNvPr>
          <p:cNvSpPr txBox="1"/>
          <p:nvPr/>
        </p:nvSpPr>
        <p:spPr>
          <a:xfrm>
            <a:off x="162230" y="6359939"/>
            <a:ext cx="227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  <a:hlinkClick r:id="rId4"/>
              </a:rPr>
              <a:t>Many writeups here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7565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3C2EC4E5-E549-520A-4EEC-5A5B5DC1E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370" y="1468120"/>
            <a:ext cx="8303260" cy="369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69D686-B53F-5DB8-E314-35CA40342A75}"/>
              </a:ext>
            </a:extLst>
          </p:cNvPr>
          <p:cNvSpPr txBox="1"/>
          <p:nvPr/>
        </p:nvSpPr>
        <p:spPr>
          <a:xfrm>
            <a:off x="182880" y="6289040"/>
            <a:ext cx="889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  <a:hlinkClick r:id="rId3"/>
              </a:rPr>
              <a:t>Source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5757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EF60F-3E2F-744A-83A1-365CD9DD9CB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800" y="0"/>
            <a:ext cx="10972800" cy="830736"/>
          </a:xfrm>
        </p:spPr>
        <p:txBody>
          <a:bodyPr/>
          <a:lstStyle/>
          <a:p>
            <a:r>
              <a:rPr lang="en-US" dirty="0"/>
              <a:t>DNS record types</a:t>
            </a:r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49E19181-51FA-6841-B3DD-058C4B911828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304800" y="830736"/>
          <a:ext cx="11582400" cy="52461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5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1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45889">
                  <a:extLst>
                    <a:ext uri="{9D8B030D-6E8A-4147-A177-3AD203B41FA5}">
                      <a16:colId xmlns:a16="http://schemas.microsoft.com/office/drawing/2014/main" val="1209638706"/>
                    </a:ext>
                  </a:extLst>
                </a:gridCol>
              </a:tblGrid>
              <a:tr h="54008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Book" panose="02000503020000020003" pitchFamily="2" charset="0"/>
                          <a:cs typeface="Minion Pro"/>
                        </a:rPr>
                        <a:t>RR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Book" panose="02000503020000020003" pitchFamily="2" charset="0"/>
                          <a:cs typeface="Minion Pro"/>
                        </a:rPr>
                        <a:t>Purpose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Book" panose="02000503020000020003" pitchFamily="2" charset="0"/>
                          <a:cs typeface="Minion Pro"/>
                        </a:rPr>
                        <a:t>Example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81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IPv4 Address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128.148.56.2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81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AAAA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IPv6 Address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2001:470:8956:20::1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23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CNAME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Specifies an alias </a:t>
                      </a:r>
                    </a:p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(“Canonical name”)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systems.cs.brown.edu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. 86400 IN </a:t>
                      </a:r>
                    </a:p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                             CNAME systems-v3.cs.brown.edu.</a:t>
                      </a:r>
                    </a:p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systems-v3.cs.brown.edu. 86400 IN A 128.148.36.51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143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DNS servers for a domain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cs.brown.edu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. 86400 IN NS br1.brown.edu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0155179"/>
                  </a:ext>
                </a:extLst>
              </a:tr>
              <a:tr h="48381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MX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Mail servers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MX &lt;priority&gt; &lt;</a:t>
                      </a:r>
                      <a:r>
                        <a:rPr lang="en-US" sz="18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ip</a:t>
                      </a:r>
                      <a:r>
                        <a:rPr lang="en-US" sz="18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&gt;</a:t>
                      </a:r>
                    </a:p>
                    <a:p>
                      <a:pPr algn="ctr"/>
                      <a:r>
                        <a:rPr lang="en-US" sz="18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eg.</a:t>
                      </a:r>
                      <a:r>
                        <a:rPr lang="en-US" sz="18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MX 10 1.2.3.4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381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SOA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Start of authority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venir Book" panose="02000503020000020003" pitchFamily="2" charset="0"/>
                          <a:cs typeface="Consolas" panose="020B0609020204030204" pitchFamily="49" charset="0"/>
                        </a:rPr>
                        <a:t>Information about who owns a zone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538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PTR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Reverse IP lookup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7.34.148.128.in-addr.arpa. 86400 IN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                         PTR	</a:t>
                      </a:r>
                      <a:r>
                        <a:rPr lang="en-US" sz="16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quanto.cs.brown.edu</a:t>
                      </a:r>
                      <a:r>
                        <a:rPr lang="en-US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9684"/>
                  </a:ext>
                </a:extLst>
              </a:tr>
              <a:tr h="48381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SRV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How to reach specific services (</a:t>
                      </a:r>
                      <a:r>
                        <a:rPr lang="en-US" sz="2000" dirty="0" err="1">
                          <a:latin typeface="Avenir Book" panose="02000503020000020003" pitchFamily="2" charset="0"/>
                          <a:cs typeface="Minion Pro"/>
                        </a:rPr>
                        <a:t>eg.</a:t>
                      </a:r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 host, port)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_</a:t>
                      </a:r>
                      <a:r>
                        <a:rPr lang="en-US" sz="18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minecraft</a:t>
                      </a:r>
                      <a:r>
                        <a:rPr lang="en-US" sz="18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._</a:t>
                      </a:r>
                      <a:r>
                        <a:rPr lang="en-US" sz="18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tcp.example.net</a:t>
                      </a:r>
                      <a:r>
                        <a:rPr lang="en-US" sz="18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3600 </a:t>
                      </a:r>
                      <a:br>
                        <a:rPr lang="en-US" sz="18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</a:br>
                      <a:r>
                        <a:rPr lang="en-US" sz="18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        SRV &lt;priority&gt; &lt;weight&gt; &lt;port&gt; &lt;server IP&gt;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1EE5268-A138-0848-B0F8-501D0C11B622}"/>
              </a:ext>
            </a:extLst>
          </p:cNvPr>
          <p:cNvSpPr txBox="1"/>
          <p:nvPr/>
        </p:nvSpPr>
        <p:spPr>
          <a:xfrm>
            <a:off x="3977662" y="6282082"/>
            <a:ext cx="7909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ea typeface="Avenir Book" charset="0"/>
                <a:cs typeface="Consolas" panose="020B0609020204030204" pitchFamily="49" charset="0"/>
              </a:rPr>
              <a:t>More:  </a:t>
            </a:r>
            <a:r>
              <a:rPr lang="en-US" dirty="0">
                <a:latin typeface="Consolas" panose="020B0609020204030204" pitchFamily="49" charset="0"/>
                <a:ea typeface="Avenir Book" charset="0"/>
                <a:cs typeface="Consolas" panose="020B0609020204030204" pitchFamily="49" charset="0"/>
                <a:hlinkClick r:id="rId2"/>
              </a:rPr>
              <a:t>https://en.wikipedia.org/wiki/List_of_DNS_record_types</a:t>
            </a:r>
            <a:endParaRPr lang="en-US" dirty="0">
              <a:latin typeface="Consolas" panose="020B0609020204030204" pitchFamily="49" charset="0"/>
              <a:ea typeface="Avenir Book" charset="0"/>
              <a:cs typeface="Consolas" panose="020B06090202040302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229E09-876B-98A8-6A91-97010847FEE1}"/>
              </a:ext>
            </a:extLst>
          </p:cNvPr>
          <p:cNvSpPr/>
          <p:nvPr/>
        </p:nvSpPr>
        <p:spPr>
          <a:xfrm>
            <a:off x="182880" y="2423160"/>
            <a:ext cx="11826240" cy="3858922"/>
          </a:xfrm>
          <a:prstGeom prst="rect">
            <a:avLst/>
          </a:prstGeom>
          <a:solidFill>
            <a:srgbClr val="2831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8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992CB9-7D2C-2A05-D27B-FC4994EEF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907" y="153341"/>
            <a:ext cx="6312179" cy="35506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340C6A-44F4-47C3-E4C7-5962ED71C009}"/>
              </a:ext>
            </a:extLst>
          </p:cNvPr>
          <p:cNvSpPr txBox="1"/>
          <p:nvPr/>
        </p:nvSpPr>
        <p:spPr>
          <a:xfrm>
            <a:off x="1173746" y="3907143"/>
            <a:ext cx="98444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Avenir Book" charset="0"/>
                <a:ea typeface="Avenir Book" charset="0"/>
                <a:cs typeface="Avenir Book" charset="0"/>
              </a:rPr>
              <a:t>Bandwidth-delay product (BDP)</a:t>
            </a:r>
            <a:r>
              <a:rPr lang="en-US" sz="2000" b="1" dirty="0">
                <a:latin typeface="Avenir Book" charset="0"/>
                <a:ea typeface="Avenir Book" charset="0"/>
                <a:cs typeface="Avenir Book" charset="0"/>
              </a:rPr>
              <a:t>:  maximum amount of data that can be in-transit on a network link at any given time</a:t>
            </a:r>
            <a:endParaRPr lang="en-US" sz="2000" b="1" u="sng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2000" b="1" u="sng" dirty="0">
              <a:latin typeface="Avenir Book" charset="0"/>
              <a:ea typeface="Avenir Book" charset="0"/>
              <a:cs typeface="Avenir Book" charset="0"/>
            </a:endParaRPr>
          </a:p>
          <a:p>
            <a:pPr lvl="6"/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 (Link capacity (bits/sec))  *  (RTT (sec))</a:t>
            </a:r>
          </a:p>
          <a:p>
            <a:pPr lvl="6"/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                        = (bytes)</a:t>
            </a:r>
          </a:p>
          <a:p>
            <a:pPr lvl="6"/>
            <a:r>
              <a:rPr lang="en-US" sz="2000" dirty="0" err="1">
                <a:solidFill>
                  <a:srgbClr val="FFCC33"/>
                </a:solidFill>
                <a:latin typeface="Avenir Book" charset="0"/>
                <a:ea typeface="Avenir Book" charset="0"/>
                <a:cs typeface="Avenir Book" charset="0"/>
              </a:rPr>
              <a:t>Eg.</a:t>
            </a:r>
            <a:r>
              <a:rPr lang="en-US" sz="2000" dirty="0">
                <a:solidFill>
                  <a:srgbClr val="FFCC33"/>
                </a:solidFill>
                <a:latin typeface="Avenir Book" charset="0"/>
                <a:ea typeface="Avenir Book" charset="0"/>
                <a:cs typeface="Avenir Book" charset="0"/>
              </a:rPr>
              <a:t> 1Gbps link * 1ms RTT = 125KiB BDP</a:t>
            </a:r>
          </a:p>
          <a:p>
            <a:endParaRPr lang="en-US" sz="2000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20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40858701-7E57-7A2A-643A-D82E280C7FE8}"/>
              </a:ext>
            </a:extLst>
          </p:cNvPr>
          <p:cNvSpPr/>
          <p:nvPr/>
        </p:nvSpPr>
        <p:spPr>
          <a:xfrm rot="6450449">
            <a:off x="3485204" y="103311"/>
            <a:ext cx="484123" cy="149849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D54758-6361-8000-BA3D-CC34E6D5A194}"/>
              </a:ext>
            </a:extLst>
          </p:cNvPr>
          <p:cNvSpPr txBox="1"/>
          <p:nvPr/>
        </p:nvSpPr>
        <p:spPr>
          <a:xfrm>
            <a:off x="9252086" y="3505200"/>
            <a:ext cx="2244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  <a:hlinkClick r:id="rId3"/>
              </a:rPr>
              <a:t>“BBR congestion control”</a:t>
            </a:r>
            <a:endParaRPr lang="en-US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10289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EF60F-3E2F-744A-83A1-365CD9DD9CB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800" y="0"/>
            <a:ext cx="10972800" cy="830736"/>
          </a:xfrm>
        </p:spPr>
        <p:txBody>
          <a:bodyPr/>
          <a:lstStyle/>
          <a:p>
            <a:r>
              <a:rPr lang="en-US" dirty="0"/>
              <a:t>DNS record types</a:t>
            </a:r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49E19181-51FA-6841-B3DD-058C4B911828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304800" y="830736"/>
          <a:ext cx="11582400" cy="52461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5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1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45889">
                  <a:extLst>
                    <a:ext uri="{9D8B030D-6E8A-4147-A177-3AD203B41FA5}">
                      <a16:colId xmlns:a16="http://schemas.microsoft.com/office/drawing/2014/main" val="1209638706"/>
                    </a:ext>
                  </a:extLst>
                </a:gridCol>
              </a:tblGrid>
              <a:tr h="54008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Book" panose="02000503020000020003" pitchFamily="2" charset="0"/>
                          <a:cs typeface="Minion Pro"/>
                        </a:rPr>
                        <a:t>RR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Book" panose="02000503020000020003" pitchFamily="2" charset="0"/>
                          <a:cs typeface="Minion Pro"/>
                        </a:rPr>
                        <a:t>Purpose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Book" panose="02000503020000020003" pitchFamily="2" charset="0"/>
                          <a:cs typeface="Minion Pro"/>
                        </a:rPr>
                        <a:t>Example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81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IPv4 Address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128.148.56.2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81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AAAA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IPv6 Address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2001:470:8956:20::1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23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CNAME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Specifies an alias </a:t>
                      </a:r>
                    </a:p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(“Canonical name”)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systems.cs.brown.edu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. 86400 IN </a:t>
                      </a:r>
                    </a:p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                             CNAME systems-v3.cs.brown.edu.</a:t>
                      </a:r>
                    </a:p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systems-v3.cs.brown.edu. 86400 IN A 128.148.36.51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143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DNS servers for a domain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cs.brown.edu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. 86400 IN NS br1.brown.edu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0155179"/>
                  </a:ext>
                </a:extLst>
              </a:tr>
              <a:tr h="48381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MX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Mail servers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MX &lt;priority&gt; &lt;</a:t>
                      </a:r>
                      <a:r>
                        <a:rPr lang="en-US" sz="18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ip</a:t>
                      </a:r>
                      <a:r>
                        <a:rPr lang="en-US" sz="18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&gt;</a:t>
                      </a:r>
                    </a:p>
                    <a:p>
                      <a:pPr algn="ctr"/>
                      <a:r>
                        <a:rPr lang="en-US" sz="18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eg.</a:t>
                      </a:r>
                      <a:r>
                        <a:rPr lang="en-US" sz="18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MX 10 1.2.3.4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381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SOA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Start of authority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venir Book" panose="02000503020000020003" pitchFamily="2" charset="0"/>
                          <a:cs typeface="Consolas" panose="020B0609020204030204" pitchFamily="49" charset="0"/>
                        </a:rPr>
                        <a:t>Information about who owns a zone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538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PTR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Reverse IP lookup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7.34.148.128.in-addr.arpa. 86400 IN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                         PTR	</a:t>
                      </a:r>
                      <a:r>
                        <a:rPr lang="en-US" sz="16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quanto.cs.brown.edu</a:t>
                      </a:r>
                      <a:r>
                        <a:rPr lang="en-US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9684"/>
                  </a:ext>
                </a:extLst>
              </a:tr>
              <a:tr h="48381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SRV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How to reach specific services (</a:t>
                      </a:r>
                      <a:r>
                        <a:rPr lang="en-US" sz="2000" dirty="0" err="1">
                          <a:latin typeface="Avenir Book" panose="02000503020000020003" pitchFamily="2" charset="0"/>
                          <a:cs typeface="Minion Pro"/>
                        </a:rPr>
                        <a:t>eg.</a:t>
                      </a:r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 host, port)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_</a:t>
                      </a:r>
                      <a:r>
                        <a:rPr lang="en-US" sz="18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minecraft</a:t>
                      </a:r>
                      <a:r>
                        <a:rPr lang="en-US" sz="18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._</a:t>
                      </a:r>
                      <a:r>
                        <a:rPr lang="en-US" sz="18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tcp.example.net</a:t>
                      </a:r>
                      <a:r>
                        <a:rPr lang="en-US" sz="18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3600 </a:t>
                      </a:r>
                      <a:br>
                        <a:rPr lang="en-US" sz="18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</a:br>
                      <a:r>
                        <a:rPr lang="en-US" sz="18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        SRV &lt;priority&gt; &lt;weight&gt; &lt;port&gt; &lt;server IP&gt;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1EE5268-A138-0848-B0F8-501D0C11B622}"/>
              </a:ext>
            </a:extLst>
          </p:cNvPr>
          <p:cNvSpPr txBox="1"/>
          <p:nvPr/>
        </p:nvSpPr>
        <p:spPr>
          <a:xfrm>
            <a:off x="3977662" y="6282082"/>
            <a:ext cx="7909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ea typeface="Avenir Book" charset="0"/>
                <a:cs typeface="Consolas" panose="020B0609020204030204" pitchFamily="49" charset="0"/>
              </a:rPr>
              <a:t>More:  </a:t>
            </a:r>
            <a:r>
              <a:rPr lang="en-US" dirty="0">
                <a:latin typeface="Consolas" panose="020B0609020204030204" pitchFamily="49" charset="0"/>
                <a:ea typeface="Avenir Book" charset="0"/>
                <a:cs typeface="Consolas" panose="020B0609020204030204" pitchFamily="49" charset="0"/>
                <a:hlinkClick r:id="rId2"/>
              </a:rPr>
              <a:t>https://en.wikipedia.org/wiki/List_of_DNS_record_types</a:t>
            </a:r>
            <a:endParaRPr lang="en-US" dirty="0">
              <a:latin typeface="Consolas" panose="020B0609020204030204" pitchFamily="49" charset="0"/>
              <a:ea typeface="Avenir Book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54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10972800" cy="1143000"/>
          </a:xfrm>
        </p:spPr>
        <p:txBody>
          <a:bodyPr/>
          <a:lstStyle/>
          <a:p>
            <a:pPr algn="l"/>
            <a:r>
              <a:rPr lang="en-US" dirty="0"/>
              <a:t>Reverse DNS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26720" y="1219200"/>
            <a:ext cx="10972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What if we want to map  IP address =&gt; domain name?  </a:t>
            </a: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10972800" cy="1143000"/>
          </a:xfrm>
        </p:spPr>
        <p:txBody>
          <a:bodyPr/>
          <a:lstStyle/>
          <a:p>
            <a:pPr algn="l"/>
            <a:r>
              <a:rPr lang="en-US" dirty="0"/>
              <a:t>Reverse DNS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26720" y="1219200"/>
            <a:ext cx="10972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What if we want to map  IP address =&gt; domain name?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Leverages hierarchy in IP addresses, but in reverse</a:t>
            </a:r>
          </a:p>
          <a:p>
            <a:pPr marL="0" indent="0">
              <a:buNone/>
            </a:pPr>
            <a:r>
              <a:rPr lang="en-US" dirty="0"/>
              <a:t>	=&gt; How?  reverse the numbers: 12.32.148.128, then look that up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86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 Caching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Recursive queries are expensive</a:t>
            </a:r>
          </a:p>
          <a:p>
            <a:r>
              <a:rPr lang="en-US" dirty="0"/>
              <a:t>Caching greatly reduces overhead</a:t>
            </a:r>
          </a:p>
          <a:p>
            <a:pPr lvl="1"/>
            <a:r>
              <a:rPr lang="en-US" dirty="0"/>
              <a:t>Top level servers very rarely change</a:t>
            </a:r>
          </a:p>
          <a:p>
            <a:pPr lvl="1"/>
            <a:r>
              <a:rPr lang="en-US" dirty="0"/>
              <a:t>Popular sites visited often</a:t>
            </a:r>
          </a:p>
          <a:p>
            <a:pPr lvl="1"/>
            <a:r>
              <a:rPr lang="en-US" dirty="0"/>
              <a:t>Local DNS server caches information from many users</a:t>
            </a:r>
          </a:p>
          <a:p>
            <a:r>
              <a:rPr lang="en-US" dirty="0"/>
              <a:t>How long do you store a cached response?</a:t>
            </a:r>
          </a:p>
          <a:p>
            <a:pPr lvl="1"/>
            <a:r>
              <a:rPr lang="en-US" dirty="0"/>
              <a:t>Original server tells you: TTL entry</a:t>
            </a:r>
          </a:p>
          <a:p>
            <a:pPr lvl="1"/>
            <a:r>
              <a:rPr lang="en-US" dirty="0"/>
              <a:t>Server deletes entry after TTL expires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Reverse DNS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How do we get the other direction, IP address to name?</a:t>
            </a:r>
          </a:p>
          <a:p>
            <a:r>
              <a:rPr lang="en-US" dirty="0"/>
              <a:t>Addresses have a natural hierarchy:</a:t>
            </a:r>
          </a:p>
          <a:p>
            <a:pPr lvl="1"/>
            <a:r>
              <a:rPr lang="hr-HR" dirty="0"/>
              <a:t>128.148.32.12</a:t>
            </a:r>
            <a:endParaRPr lang="en-US" dirty="0"/>
          </a:p>
          <a:p>
            <a:r>
              <a:rPr lang="en-US" dirty="0"/>
              <a:t>Idea: reverse the numbers: 12.32.148.128 …</a:t>
            </a:r>
          </a:p>
          <a:p>
            <a:pPr lvl="1"/>
            <a:r>
              <a:rPr lang="en-US" dirty="0"/>
              <a:t>and look that up in DNS</a:t>
            </a:r>
          </a:p>
          <a:p>
            <a:r>
              <a:rPr lang="en-US" dirty="0"/>
              <a:t>Under what TLD?</a:t>
            </a:r>
          </a:p>
          <a:p>
            <a:pPr lvl="1"/>
            <a:r>
              <a:rPr lang="en-US" dirty="0"/>
              <a:t>Convention: in-</a:t>
            </a:r>
            <a:r>
              <a:rPr lang="en-US" dirty="0" err="1"/>
              <a:t>addr.arpa</a:t>
            </a:r>
            <a:endParaRPr lang="en-US" dirty="0"/>
          </a:p>
          <a:p>
            <a:pPr lvl="1"/>
            <a:r>
              <a:rPr lang="en-US" dirty="0"/>
              <a:t>Lookup 12.32.148.128.in-addr.arpa</a:t>
            </a:r>
          </a:p>
          <a:p>
            <a:pPr lvl="1"/>
            <a:r>
              <a:rPr lang="en-US" dirty="0"/>
              <a:t>in6.arpa for IPv6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 Protocol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TCP/UDP port 53</a:t>
            </a:r>
          </a:p>
          <a:p>
            <a:r>
              <a:rPr lang="en-US" dirty="0"/>
              <a:t>Most traffic uses UDP</a:t>
            </a:r>
          </a:p>
          <a:p>
            <a:pPr lvl="1"/>
            <a:r>
              <a:rPr lang="en-US" dirty="0"/>
              <a:t>Lightweight protocol has 512 byte message limit</a:t>
            </a:r>
          </a:p>
          <a:p>
            <a:pPr lvl="1"/>
            <a:r>
              <a:rPr lang="en-US" dirty="0"/>
              <a:t>Retry using TCP if UDP fails (e.g., reply truncated)</a:t>
            </a:r>
          </a:p>
          <a:p>
            <a:r>
              <a:rPr lang="en-US" dirty="0"/>
              <a:t>Bit in query determines if query is recursive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ACF39-20C8-C54F-BF1D-40F2722EB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6AFC1-2115-8041-BD4E-99A2278A1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19200"/>
            <a:ext cx="10972800" cy="5266763"/>
          </a:xfrm>
          <a:solidFill>
            <a:schemeClr val="bg1"/>
          </a:solidFill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6400" dirty="0">
                <a:latin typeface="Consolas" panose="020B0609020204030204" pitchFamily="49" charset="0"/>
                <a:cs typeface="Consolas" panose="020B0609020204030204" pitchFamily="49" charset="0"/>
              </a:rPr>
              <a:t>$ </a:t>
            </a:r>
            <a:r>
              <a:rPr lang="en-US" sz="6400" dirty="0">
                <a:solidFill>
                  <a:srgbClr val="FFCC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dig </a:t>
            </a:r>
            <a:r>
              <a:rPr lang="en-US" sz="6400" dirty="0" err="1">
                <a:solidFill>
                  <a:srgbClr val="FFCC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cs.brown.edu</a:t>
            </a:r>
            <a:r>
              <a:rPr lang="en-US" sz="6400" dirty="0">
                <a:solidFill>
                  <a:srgbClr val="FFCC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@10.1.1.10</a:t>
            </a:r>
          </a:p>
          <a:p>
            <a:pPr marL="0" indent="0">
              <a:buNone/>
            </a:pPr>
            <a:r>
              <a:rPr lang="en-US" sz="6400" dirty="0">
                <a:latin typeface="Consolas" panose="020B0609020204030204" pitchFamily="49" charset="0"/>
                <a:cs typeface="Consolas" panose="020B0609020204030204" pitchFamily="49" charset="0"/>
              </a:rPr>
              <a:t>; &lt;&lt;&gt;&gt; </a:t>
            </a:r>
            <a:r>
              <a:rPr lang="en-US" sz="6400" dirty="0" err="1">
                <a:latin typeface="Consolas" panose="020B0609020204030204" pitchFamily="49" charset="0"/>
                <a:cs typeface="Consolas" panose="020B0609020204030204" pitchFamily="49" charset="0"/>
              </a:rPr>
              <a:t>DiG</a:t>
            </a:r>
            <a:r>
              <a:rPr lang="en-US" sz="6400" dirty="0">
                <a:latin typeface="Consolas" panose="020B0609020204030204" pitchFamily="49" charset="0"/>
                <a:cs typeface="Consolas" panose="020B0609020204030204" pitchFamily="49" charset="0"/>
              </a:rPr>
              <a:t> 9.10.6 &lt;&lt;&gt;&gt; </a:t>
            </a:r>
            <a:r>
              <a:rPr lang="en-US" sz="6400" dirty="0" err="1">
                <a:latin typeface="Consolas" panose="020B0609020204030204" pitchFamily="49" charset="0"/>
                <a:cs typeface="Consolas" panose="020B0609020204030204" pitchFamily="49" charset="0"/>
              </a:rPr>
              <a:t>cs.brown.edu</a:t>
            </a:r>
            <a:r>
              <a:rPr lang="en-US" sz="6400" dirty="0">
                <a:latin typeface="Consolas" panose="020B0609020204030204" pitchFamily="49" charset="0"/>
                <a:cs typeface="Consolas" panose="020B0609020204030204" pitchFamily="49" charset="0"/>
              </a:rPr>
              <a:t> @10.1.1.10</a:t>
            </a:r>
          </a:p>
          <a:p>
            <a:pPr marL="0" indent="0">
              <a:buNone/>
            </a:pPr>
            <a:r>
              <a:rPr lang="en-US" sz="6400" dirty="0">
                <a:latin typeface="Consolas" panose="020B0609020204030204" pitchFamily="49" charset="0"/>
                <a:cs typeface="Consolas" panose="020B0609020204030204" pitchFamily="49" charset="0"/>
              </a:rPr>
              <a:t>;; global options: +</a:t>
            </a:r>
            <a:r>
              <a:rPr lang="en-US" sz="6400" dirty="0" err="1">
                <a:latin typeface="Consolas" panose="020B0609020204030204" pitchFamily="49" charset="0"/>
                <a:cs typeface="Consolas" panose="020B0609020204030204" pitchFamily="49" charset="0"/>
              </a:rPr>
              <a:t>cmd</a:t>
            </a:r>
            <a:endParaRPr lang="en-US" sz="6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6400" dirty="0">
                <a:latin typeface="Consolas" panose="020B0609020204030204" pitchFamily="49" charset="0"/>
                <a:cs typeface="Consolas" panose="020B0609020204030204" pitchFamily="49" charset="0"/>
              </a:rPr>
              <a:t>;; Got answer:</a:t>
            </a:r>
          </a:p>
          <a:p>
            <a:pPr marL="0" indent="0">
              <a:buNone/>
            </a:pPr>
            <a:r>
              <a:rPr lang="en-US" sz="6400" dirty="0">
                <a:latin typeface="Consolas" panose="020B0609020204030204" pitchFamily="49" charset="0"/>
                <a:cs typeface="Consolas" panose="020B0609020204030204" pitchFamily="49" charset="0"/>
              </a:rPr>
              <a:t>;; -&gt;&gt;HEADER&lt;&lt;- opcode: QUERY, status: NOERROR, id: 8536</a:t>
            </a:r>
          </a:p>
          <a:p>
            <a:pPr marL="0" indent="0">
              <a:buNone/>
            </a:pPr>
            <a:r>
              <a:rPr lang="en-US" sz="6400" dirty="0">
                <a:latin typeface="Consolas" panose="020B0609020204030204" pitchFamily="49" charset="0"/>
                <a:cs typeface="Consolas" panose="020B0609020204030204" pitchFamily="49" charset="0"/>
              </a:rPr>
              <a:t>;; flags: </a:t>
            </a:r>
            <a:r>
              <a:rPr lang="en-US" sz="6400" dirty="0" err="1">
                <a:latin typeface="Consolas" panose="020B0609020204030204" pitchFamily="49" charset="0"/>
                <a:cs typeface="Consolas" panose="020B0609020204030204" pitchFamily="49" charset="0"/>
              </a:rPr>
              <a:t>qr</a:t>
            </a:r>
            <a:r>
              <a:rPr lang="en-US" sz="6400" dirty="0">
                <a:latin typeface="Consolas" panose="020B0609020204030204" pitchFamily="49" charset="0"/>
                <a:cs typeface="Consolas" panose="020B0609020204030204" pitchFamily="49" charset="0"/>
              </a:rPr>
              <a:t> aa </a:t>
            </a:r>
            <a:r>
              <a:rPr lang="en-US" sz="6400" dirty="0" err="1">
                <a:latin typeface="Consolas" panose="020B0609020204030204" pitchFamily="49" charset="0"/>
                <a:cs typeface="Consolas" panose="020B0609020204030204" pitchFamily="49" charset="0"/>
              </a:rPr>
              <a:t>rd</a:t>
            </a:r>
            <a:r>
              <a:rPr lang="en-US" sz="6400" dirty="0">
                <a:latin typeface="Consolas" panose="020B0609020204030204" pitchFamily="49" charset="0"/>
                <a:cs typeface="Consolas" panose="020B0609020204030204" pitchFamily="49" charset="0"/>
              </a:rPr>
              <a:t> ra; QUERY: 1, ANSWER: 1, AUTHORITY: 0, ADDITIONAL: 1</a:t>
            </a:r>
          </a:p>
          <a:p>
            <a:pPr marL="0" indent="0">
              <a:buNone/>
            </a:pPr>
            <a:br>
              <a:rPr lang="en-US" sz="64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sz="6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6400" dirty="0">
                <a:latin typeface="Consolas" panose="020B0609020204030204" pitchFamily="49" charset="0"/>
                <a:cs typeface="Consolas" panose="020B0609020204030204" pitchFamily="49" charset="0"/>
              </a:rPr>
              <a:t>;; OPT PSEUDOSECTION:</a:t>
            </a:r>
          </a:p>
          <a:p>
            <a:pPr marL="0" indent="0">
              <a:buNone/>
            </a:pPr>
            <a:r>
              <a:rPr lang="en-US" sz="6400" dirty="0">
                <a:latin typeface="Consolas" panose="020B0609020204030204" pitchFamily="49" charset="0"/>
                <a:cs typeface="Consolas" panose="020B0609020204030204" pitchFamily="49" charset="0"/>
              </a:rPr>
              <a:t>; EDNS: version: 0, flags:; </a:t>
            </a:r>
            <a:r>
              <a:rPr lang="en-US" sz="6400" dirty="0" err="1">
                <a:latin typeface="Consolas" panose="020B0609020204030204" pitchFamily="49" charset="0"/>
                <a:cs typeface="Consolas" panose="020B0609020204030204" pitchFamily="49" charset="0"/>
              </a:rPr>
              <a:t>udp</a:t>
            </a:r>
            <a:r>
              <a:rPr lang="en-US" sz="6400" dirty="0">
                <a:latin typeface="Consolas" panose="020B0609020204030204" pitchFamily="49" charset="0"/>
                <a:cs typeface="Consolas" panose="020B0609020204030204" pitchFamily="49" charset="0"/>
              </a:rPr>
              <a:t>: 1220</a:t>
            </a:r>
          </a:p>
          <a:p>
            <a:pPr marL="0" indent="0">
              <a:buNone/>
            </a:pPr>
            <a:r>
              <a:rPr lang="en-US" sz="6400" dirty="0">
                <a:solidFill>
                  <a:srgbClr val="FFCC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;; QUESTION SECTION:</a:t>
            </a:r>
          </a:p>
          <a:p>
            <a:pPr marL="0" indent="0">
              <a:buNone/>
            </a:pPr>
            <a:r>
              <a:rPr lang="en-US" sz="6400" dirty="0">
                <a:solidFill>
                  <a:srgbClr val="FFCC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  <a:r>
              <a:rPr lang="en-US" sz="6400" dirty="0" err="1">
                <a:solidFill>
                  <a:srgbClr val="FFCC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cs.brown.edu</a:t>
            </a:r>
            <a:r>
              <a:rPr lang="en-US" sz="6400" dirty="0">
                <a:solidFill>
                  <a:srgbClr val="FFCC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. IN A</a:t>
            </a:r>
          </a:p>
          <a:p>
            <a:pPr marL="0" indent="0">
              <a:buNone/>
            </a:pPr>
            <a:br>
              <a:rPr lang="en-US" sz="64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sz="6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6400" dirty="0">
                <a:solidFill>
                  <a:srgbClr val="FFCC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;; ANSWER SECTION:</a:t>
            </a:r>
          </a:p>
          <a:p>
            <a:pPr marL="0" indent="0">
              <a:buNone/>
            </a:pPr>
            <a:r>
              <a:rPr lang="en-US" sz="6400" dirty="0" err="1">
                <a:solidFill>
                  <a:srgbClr val="FFCC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cs.brown.edu</a:t>
            </a:r>
            <a:r>
              <a:rPr lang="en-US" sz="6400" dirty="0">
                <a:solidFill>
                  <a:srgbClr val="FFCC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.            1800      IN      A        128.148.32.12</a:t>
            </a:r>
          </a:p>
          <a:p>
            <a:pPr marL="0" indent="0">
              <a:buNone/>
            </a:pPr>
            <a:br>
              <a:rPr lang="en-US" sz="64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sz="6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6400" dirty="0">
                <a:latin typeface="Consolas" panose="020B0609020204030204" pitchFamily="49" charset="0"/>
                <a:cs typeface="Consolas" panose="020B0609020204030204" pitchFamily="49" charset="0"/>
              </a:rPr>
              <a:t>;; Query time: 69 msec</a:t>
            </a:r>
          </a:p>
          <a:p>
            <a:pPr marL="0" indent="0">
              <a:buNone/>
            </a:pPr>
            <a:r>
              <a:rPr lang="en-US" sz="6400" dirty="0">
                <a:latin typeface="Consolas" panose="020B0609020204030204" pitchFamily="49" charset="0"/>
                <a:cs typeface="Consolas" panose="020B0609020204030204" pitchFamily="49" charset="0"/>
              </a:rPr>
              <a:t>;; SERVER: 10.1.1.10#53(10.1.1.10)</a:t>
            </a:r>
          </a:p>
          <a:p>
            <a:pPr marL="0" indent="0">
              <a:buNone/>
            </a:pPr>
            <a:r>
              <a:rPr lang="en-US" sz="6400" dirty="0">
                <a:latin typeface="Consolas" panose="020B0609020204030204" pitchFamily="49" charset="0"/>
                <a:cs typeface="Consolas" panose="020B0609020204030204" pitchFamily="49" charset="0"/>
              </a:rPr>
              <a:t>;; WHEN: Tue Apr 19 09:03:39 EDT 2022</a:t>
            </a:r>
          </a:p>
          <a:p>
            <a:pPr marL="0" indent="0">
              <a:buNone/>
            </a:pPr>
            <a:r>
              <a:rPr lang="en-US" sz="6400" dirty="0">
                <a:latin typeface="Consolas" panose="020B0609020204030204" pitchFamily="49" charset="0"/>
                <a:cs typeface="Consolas" panose="020B0609020204030204" pitchFamily="49" charset="0"/>
              </a:rPr>
              <a:t>;; MSG SIZE  </a:t>
            </a:r>
            <a:r>
              <a:rPr lang="en-US" sz="6400" dirty="0" err="1">
                <a:latin typeface="Consolas" panose="020B0609020204030204" pitchFamily="49" charset="0"/>
                <a:cs typeface="Consolas" panose="020B0609020204030204" pitchFamily="49" charset="0"/>
              </a:rPr>
              <a:t>rcvd</a:t>
            </a:r>
            <a:r>
              <a:rPr lang="en-US" sz="6400" dirty="0">
                <a:latin typeface="Consolas" panose="020B0609020204030204" pitchFamily="49" charset="0"/>
                <a:cs typeface="Consolas" panose="020B0609020204030204" pitchFamily="49" charset="0"/>
              </a:rPr>
              <a:t>: 57</a:t>
            </a:r>
          </a:p>
          <a:p>
            <a:pPr marL="0" indent="0">
              <a:buNone/>
            </a:pPr>
            <a:br>
              <a:rPr lang="en-US" sz="56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sz="5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7909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ACF39-20C8-C54F-BF1D-40F2722EBE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10972800" cy="1143000"/>
          </a:xfrm>
        </p:spPr>
        <p:txBody>
          <a:bodyPr/>
          <a:lstStyle/>
          <a:p>
            <a:r>
              <a:rPr lang="en-US" dirty="0"/>
              <a:t>DNS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6AFC1-2115-8041-BD4E-99A2278A13E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4500" y="196850"/>
            <a:ext cx="9461500" cy="6464300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500" dirty="0">
                <a:solidFill>
                  <a:srgbClr val="F2F2F2"/>
                </a:solidFill>
                <a:effectLst/>
                <a:latin typeface="Monaco" pitchFamily="2" charset="77"/>
              </a:rPr>
              <a:t> % </a:t>
            </a:r>
            <a:r>
              <a:rPr lang="en-US" sz="1500" dirty="0">
                <a:solidFill>
                  <a:srgbClr val="FFCC33"/>
                </a:solidFill>
                <a:effectLst/>
                <a:latin typeface="Monaco" pitchFamily="2" charset="77"/>
              </a:rPr>
              <a:t>dig +</a:t>
            </a:r>
            <a:r>
              <a:rPr lang="en-US" sz="1500" dirty="0" err="1">
                <a:solidFill>
                  <a:srgbClr val="FFCC33"/>
                </a:solidFill>
                <a:effectLst/>
                <a:latin typeface="Monaco" pitchFamily="2" charset="77"/>
              </a:rPr>
              <a:t>norec</a:t>
            </a:r>
            <a:r>
              <a:rPr lang="en-US" sz="1500" dirty="0">
                <a:solidFill>
                  <a:srgbClr val="FFCC33"/>
                </a:solidFill>
                <a:effectLst/>
                <a:latin typeface="Monaco" pitchFamily="2" charset="77"/>
              </a:rPr>
              <a:t> </a:t>
            </a:r>
            <a:r>
              <a:rPr lang="en-US" sz="1500" dirty="0" err="1">
                <a:solidFill>
                  <a:srgbClr val="FFCC33"/>
                </a:solidFill>
                <a:effectLst/>
                <a:latin typeface="Monaco" pitchFamily="2" charset="77"/>
              </a:rPr>
              <a:t>cs.brown.edu</a:t>
            </a:r>
            <a:r>
              <a:rPr lang="en-US" sz="1500" dirty="0">
                <a:solidFill>
                  <a:srgbClr val="FFCC33"/>
                </a:solidFill>
                <a:effectLst/>
                <a:latin typeface="Monaco" pitchFamily="2" charset="77"/>
              </a:rPr>
              <a:t> @</a:t>
            </a:r>
            <a:r>
              <a:rPr lang="en-US" sz="1500" dirty="0" err="1">
                <a:solidFill>
                  <a:srgbClr val="FFCC33"/>
                </a:solidFill>
                <a:effectLst/>
                <a:latin typeface="Monaco" pitchFamily="2" charset="77"/>
              </a:rPr>
              <a:t>j.root-servers.net</a:t>
            </a:r>
            <a:endParaRPr lang="en-US" sz="1500" dirty="0">
              <a:solidFill>
                <a:srgbClr val="FFCC33"/>
              </a:solidFill>
              <a:effectLst/>
              <a:latin typeface="Monaco" pitchFamily="2" charset="77"/>
            </a:endParaRPr>
          </a:p>
          <a:p>
            <a:pPr marL="0" indent="0">
              <a:buNone/>
            </a:pPr>
            <a:br>
              <a:rPr lang="en-US" sz="1500" dirty="0">
                <a:solidFill>
                  <a:srgbClr val="F2F2F2"/>
                </a:solidFill>
                <a:effectLst/>
                <a:latin typeface="Monaco" pitchFamily="2" charset="77"/>
              </a:rPr>
            </a:br>
            <a:endParaRPr lang="en-US" sz="1500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pPr marL="0" indent="0">
              <a:buNone/>
            </a:pPr>
            <a:r>
              <a:rPr lang="en-US" sz="1500" dirty="0">
                <a:solidFill>
                  <a:srgbClr val="F2F2F2"/>
                </a:solidFill>
                <a:effectLst/>
                <a:latin typeface="Monaco" pitchFamily="2" charset="77"/>
              </a:rPr>
              <a:t>; &lt;&lt;&gt;&gt; </a:t>
            </a:r>
            <a:r>
              <a:rPr lang="en-US" sz="1500" dirty="0" err="1">
                <a:solidFill>
                  <a:srgbClr val="F2F2F2"/>
                </a:solidFill>
                <a:effectLst/>
                <a:latin typeface="Monaco" pitchFamily="2" charset="77"/>
              </a:rPr>
              <a:t>DiG</a:t>
            </a:r>
            <a:r>
              <a:rPr lang="en-US" sz="1500" dirty="0">
                <a:solidFill>
                  <a:srgbClr val="F2F2F2"/>
                </a:solidFill>
                <a:effectLst/>
                <a:latin typeface="Monaco" pitchFamily="2" charset="77"/>
              </a:rPr>
              <a:t> 9.10.6 &lt;&lt;&gt;&gt; +</a:t>
            </a:r>
            <a:r>
              <a:rPr lang="en-US" sz="1500" dirty="0" err="1">
                <a:solidFill>
                  <a:srgbClr val="F2F2F2"/>
                </a:solidFill>
                <a:effectLst/>
                <a:latin typeface="Monaco" pitchFamily="2" charset="77"/>
              </a:rPr>
              <a:t>norec</a:t>
            </a:r>
            <a:r>
              <a:rPr lang="en-US" sz="1500" dirty="0">
                <a:solidFill>
                  <a:srgbClr val="F2F2F2"/>
                </a:solidFill>
                <a:effectLst/>
                <a:latin typeface="Monaco" pitchFamily="2" charset="77"/>
              </a:rPr>
              <a:t> </a:t>
            </a:r>
            <a:r>
              <a:rPr lang="en-US" sz="1500" dirty="0" err="1">
                <a:solidFill>
                  <a:srgbClr val="F2F2F2"/>
                </a:solidFill>
                <a:effectLst/>
                <a:latin typeface="Monaco" pitchFamily="2" charset="77"/>
              </a:rPr>
              <a:t>cs.brown.edu</a:t>
            </a:r>
            <a:r>
              <a:rPr lang="en-US" sz="1500" dirty="0">
                <a:solidFill>
                  <a:srgbClr val="F2F2F2"/>
                </a:solidFill>
                <a:effectLst/>
                <a:latin typeface="Monaco" pitchFamily="2" charset="77"/>
              </a:rPr>
              <a:t> @</a:t>
            </a:r>
            <a:r>
              <a:rPr lang="en-US" sz="1500" dirty="0" err="1">
                <a:solidFill>
                  <a:srgbClr val="F2F2F2"/>
                </a:solidFill>
                <a:effectLst/>
                <a:latin typeface="Monaco" pitchFamily="2" charset="77"/>
              </a:rPr>
              <a:t>j.root-servers.net</a:t>
            </a:r>
            <a:endParaRPr lang="en-US" sz="1500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pPr marL="0" indent="0">
              <a:buNone/>
            </a:pPr>
            <a:r>
              <a:rPr lang="en-US" sz="1500" dirty="0">
                <a:solidFill>
                  <a:srgbClr val="F2F2F2"/>
                </a:solidFill>
                <a:effectLst/>
                <a:latin typeface="Monaco" pitchFamily="2" charset="77"/>
              </a:rPr>
              <a:t>;; global options: +</a:t>
            </a:r>
            <a:r>
              <a:rPr lang="en-US" sz="1500" dirty="0" err="1">
                <a:solidFill>
                  <a:srgbClr val="F2F2F2"/>
                </a:solidFill>
                <a:effectLst/>
                <a:latin typeface="Monaco" pitchFamily="2" charset="77"/>
              </a:rPr>
              <a:t>cmd</a:t>
            </a:r>
            <a:endParaRPr lang="en-US" sz="1500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pPr marL="0" indent="0">
              <a:buNone/>
            </a:pPr>
            <a:r>
              <a:rPr lang="en-US" sz="1500" dirty="0">
                <a:solidFill>
                  <a:srgbClr val="F2F2F2"/>
                </a:solidFill>
                <a:effectLst/>
                <a:latin typeface="Monaco" pitchFamily="2" charset="77"/>
              </a:rPr>
              <a:t>;; Got answer:</a:t>
            </a:r>
          </a:p>
          <a:p>
            <a:pPr marL="0" indent="0">
              <a:buNone/>
            </a:pPr>
            <a:r>
              <a:rPr lang="en-US" sz="1500" dirty="0">
                <a:solidFill>
                  <a:srgbClr val="F2F2F2"/>
                </a:solidFill>
                <a:effectLst/>
                <a:latin typeface="Monaco" pitchFamily="2" charset="77"/>
              </a:rPr>
              <a:t>;; -&gt;&gt;HEADER&lt;&lt;- opcode: QUERY, status: NOERROR, id: 61618</a:t>
            </a:r>
          </a:p>
          <a:p>
            <a:pPr marL="0" indent="0">
              <a:buNone/>
            </a:pPr>
            <a:r>
              <a:rPr lang="en-US" sz="1500" dirty="0">
                <a:solidFill>
                  <a:srgbClr val="F2F2F2"/>
                </a:solidFill>
                <a:effectLst/>
                <a:latin typeface="Monaco" pitchFamily="2" charset="77"/>
              </a:rPr>
              <a:t>;; flags: </a:t>
            </a:r>
            <a:r>
              <a:rPr lang="en-US" sz="1500" dirty="0" err="1">
                <a:solidFill>
                  <a:srgbClr val="F2F2F2"/>
                </a:solidFill>
                <a:effectLst/>
                <a:latin typeface="Monaco" pitchFamily="2" charset="77"/>
              </a:rPr>
              <a:t>qr</a:t>
            </a:r>
            <a:r>
              <a:rPr lang="en-US" sz="1500" dirty="0">
                <a:solidFill>
                  <a:srgbClr val="F2F2F2"/>
                </a:solidFill>
                <a:effectLst/>
                <a:latin typeface="Monaco" pitchFamily="2" charset="77"/>
              </a:rPr>
              <a:t>; QUERY: 1, ANSWER: 0, AUTHORITY: 13, ADDITIONAL: 27</a:t>
            </a:r>
          </a:p>
          <a:p>
            <a:pPr marL="0" indent="0">
              <a:buNone/>
            </a:pPr>
            <a:br>
              <a:rPr lang="en-US" sz="1500" dirty="0">
                <a:solidFill>
                  <a:srgbClr val="F2F2F2"/>
                </a:solidFill>
                <a:effectLst/>
                <a:latin typeface="Monaco" pitchFamily="2" charset="77"/>
              </a:rPr>
            </a:br>
            <a:endParaRPr lang="en-US" sz="1500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pPr marL="0" indent="0">
              <a:buNone/>
            </a:pPr>
            <a:r>
              <a:rPr lang="en-US" sz="1500" dirty="0">
                <a:solidFill>
                  <a:srgbClr val="F2F2F2"/>
                </a:solidFill>
                <a:effectLst/>
                <a:latin typeface="Monaco" pitchFamily="2" charset="77"/>
              </a:rPr>
              <a:t>;; OPT PSEUDOSECTION:</a:t>
            </a:r>
          </a:p>
          <a:p>
            <a:pPr marL="0" indent="0">
              <a:buNone/>
            </a:pPr>
            <a:r>
              <a:rPr lang="en-US" sz="1500" dirty="0">
                <a:solidFill>
                  <a:srgbClr val="F2F2F2"/>
                </a:solidFill>
                <a:effectLst/>
                <a:latin typeface="Monaco" pitchFamily="2" charset="77"/>
              </a:rPr>
              <a:t>; EDNS: version: 0, flags:; </a:t>
            </a:r>
            <a:r>
              <a:rPr lang="en-US" sz="1500" dirty="0" err="1">
                <a:solidFill>
                  <a:srgbClr val="F2F2F2"/>
                </a:solidFill>
                <a:effectLst/>
                <a:latin typeface="Monaco" pitchFamily="2" charset="77"/>
              </a:rPr>
              <a:t>udp</a:t>
            </a:r>
            <a:r>
              <a:rPr lang="en-US" sz="1500" dirty="0">
                <a:solidFill>
                  <a:srgbClr val="F2F2F2"/>
                </a:solidFill>
                <a:effectLst/>
                <a:latin typeface="Monaco" pitchFamily="2" charset="77"/>
              </a:rPr>
              <a:t>: 1232</a:t>
            </a:r>
          </a:p>
          <a:p>
            <a:pPr marL="0" indent="0">
              <a:buNone/>
            </a:pPr>
            <a:r>
              <a:rPr lang="en-US" sz="1500" dirty="0">
                <a:solidFill>
                  <a:srgbClr val="F2F2F2"/>
                </a:solidFill>
                <a:effectLst/>
                <a:latin typeface="Monaco" pitchFamily="2" charset="77"/>
              </a:rPr>
              <a:t>;; QUESTION SECTION:</a:t>
            </a:r>
          </a:p>
          <a:p>
            <a:pPr marL="0" indent="0">
              <a:buNone/>
            </a:pPr>
            <a:r>
              <a:rPr lang="en-US" sz="1500" dirty="0">
                <a:solidFill>
                  <a:srgbClr val="F2F2F2"/>
                </a:solidFill>
                <a:effectLst/>
                <a:latin typeface="Monaco" pitchFamily="2" charset="77"/>
              </a:rPr>
              <a:t>;</a:t>
            </a:r>
            <a:r>
              <a:rPr lang="en-US" sz="1500" dirty="0" err="1">
                <a:solidFill>
                  <a:srgbClr val="F2F2F2"/>
                </a:solidFill>
                <a:effectLst/>
                <a:latin typeface="Monaco" pitchFamily="2" charset="77"/>
              </a:rPr>
              <a:t>cs.brown.edu</a:t>
            </a:r>
            <a:r>
              <a:rPr lang="en-US" sz="1500" dirty="0">
                <a:solidFill>
                  <a:srgbClr val="F2F2F2"/>
                </a:solidFill>
                <a:effectLst/>
                <a:latin typeface="Monaco" pitchFamily="2" charset="77"/>
              </a:rPr>
              <a:t>. IN A</a:t>
            </a:r>
          </a:p>
          <a:p>
            <a:pPr marL="0" indent="0">
              <a:buNone/>
            </a:pPr>
            <a:br>
              <a:rPr lang="en-US" sz="1500" dirty="0">
                <a:solidFill>
                  <a:srgbClr val="F2F2F2"/>
                </a:solidFill>
                <a:effectLst/>
                <a:latin typeface="Monaco" pitchFamily="2" charset="77"/>
              </a:rPr>
            </a:br>
            <a:endParaRPr lang="en-US" sz="1500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pPr marL="0" indent="0">
              <a:buNone/>
            </a:pPr>
            <a:r>
              <a:rPr lang="en-US" sz="1500" dirty="0">
                <a:solidFill>
                  <a:srgbClr val="FFCC33"/>
                </a:solidFill>
                <a:effectLst/>
                <a:latin typeface="Monaco" pitchFamily="2" charset="77"/>
              </a:rPr>
              <a:t>;; AUTHORITY SECTION:</a:t>
            </a:r>
          </a:p>
          <a:p>
            <a:pPr marL="0" indent="0">
              <a:buNone/>
            </a:pPr>
            <a:r>
              <a:rPr lang="en-US" sz="1500" dirty="0" err="1">
                <a:solidFill>
                  <a:srgbClr val="FFCC33"/>
                </a:solidFill>
                <a:effectLst/>
                <a:latin typeface="Monaco" pitchFamily="2" charset="77"/>
              </a:rPr>
              <a:t>edu</a:t>
            </a:r>
            <a:r>
              <a:rPr lang="en-US" sz="1500" dirty="0">
                <a:solidFill>
                  <a:srgbClr val="FFCC33"/>
                </a:solidFill>
                <a:effectLst/>
                <a:latin typeface="Monaco" pitchFamily="2" charset="77"/>
              </a:rPr>
              <a:t>. 172800 IN NS </a:t>
            </a:r>
            <a:r>
              <a:rPr lang="en-US" sz="1500" dirty="0" err="1">
                <a:solidFill>
                  <a:srgbClr val="FFCC33"/>
                </a:solidFill>
                <a:effectLst/>
                <a:latin typeface="Monaco" pitchFamily="2" charset="77"/>
              </a:rPr>
              <a:t>a.edu-servers.net</a:t>
            </a:r>
            <a:r>
              <a:rPr lang="en-US" sz="1500" dirty="0">
                <a:solidFill>
                  <a:srgbClr val="FFCC33"/>
                </a:solidFill>
                <a:effectLst/>
                <a:latin typeface="Monaco" pitchFamily="2" charset="77"/>
              </a:rPr>
              <a:t>.</a:t>
            </a:r>
          </a:p>
          <a:p>
            <a:pPr marL="0" indent="0">
              <a:buNone/>
            </a:pPr>
            <a:r>
              <a:rPr lang="en-US" sz="1500" dirty="0" err="1">
                <a:solidFill>
                  <a:srgbClr val="FFCC33"/>
                </a:solidFill>
                <a:effectLst/>
                <a:latin typeface="Monaco" pitchFamily="2" charset="77"/>
              </a:rPr>
              <a:t>edu</a:t>
            </a:r>
            <a:r>
              <a:rPr lang="en-US" sz="1500" dirty="0">
                <a:solidFill>
                  <a:srgbClr val="FFCC33"/>
                </a:solidFill>
                <a:effectLst/>
                <a:latin typeface="Monaco" pitchFamily="2" charset="77"/>
              </a:rPr>
              <a:t>. 172800 IN NS </a:t>
            </a:r>
            <a:r>
              <a:rPr lang="en-US" sz="1500" dirty="0" err="1">
                <a:solidFill>
                  <a:srgbClr val="FFCC33"/>
                </a:solidFill>
                <a:effectLst/>
                <a:latin typeface="Monaco" pitchFamily="2" charset="77"/>
              </a:rPr>
              <a:t>b.edu-servers.net</a:t>
            </a:r>
            <a:r>
              <a:rPr lang="en-US" sz="1500" dirty="0">
                <a:solidFill>
                  <a:srgbClr val="FFCC33"/>
                </a:solidFill>
                <a:effectLst/>
                <a:latin typeface="Monaco" pitchFamily="2" charset="77"/>
              </a:rPr>
              <a:t>.</a:t>
            </a:r>
          </a:p>
          <a:p>
            <a:pPr marL="0" indent="0">
              <a:buNone/>
            </a:pPr>
            <a:r>
              <a:rPr lang="en-US" sz="1500" dirty="0" err="1">
                <a:solidFill>
                  <a:srgbClr val="FFCC33"/>
                </a:solidFill>
                <a:effectLst/>
                <a:latin typeface="Monaco" pitchFamily="2" charset="77"/>
              </a:rPr>
              <a:t>edu</a:t>
            </a:r>
            <a:r>
              <a:rPr lang="en-US" sz="1500" dirty="0">
                <a:solidFill>
                  <a:srgbClr val="FFCC33"/>
                </a:solidFill>
                <a:effectLst/>
                <a:latin typeface="Monaco" pitchFamily="2" charset="77"/>
              </a:rPr>
              <a:t>. 172800 IN NS </a:t>
            </a:r>
            <a:r>
              <a:rPr lang="en-US" sz="1500" dirty="0" err="1">
                <a:solidFill>
                  <a:srgbClr val="FFCC33"/>
                </a:solidFill>
                <a:effectLst/>
                <a:latin typeface="Monaco" pitchFamily="2" charset="77"/>
              </a:rPr>
              <a:t>l.edu-servers.net</a:t>
            </a:r>
            <a:r>
              <a:rPr lang="en-US" sz="1500" dirty="0">
                <a:solidFill>
                  <a:srgbClr val="FFCC33"/>
                </a:solidFill>
                <a:effectLst/>
                <a:latin typeface="Monaco" pitchFamily="2" charset="77"/>
              </a:rPr>
              <a:t>.</a:t>
            </a:r>
          </a:p>
          <a:p>
            <a:pPr marL="0" indent="0">
              <a:buNone/>
            </a:pPr>
            <a:r>
              <a:rPr lang="en-US" sz="1500" dirty="0" err="1">
                <a:solidFill>
                  <a:srgbClr val="FFCC33"/>
                </a:solidFill>
                <a:effectLst/>
                <a:latin typeface="Monaco" pitchFamily="2" charset="77"/>
              </a:rPr>
              <a:t>edu</a:t>
            </a:r>
            <a:r>
              <a:rPr lang="en-US" sz="1500" dirty="0">
                <a:solidFill>
                  <a:srgbClr val="FFCC33"/>
                </a:solidFill>
                <a:effectLst/>
                <a:latin typeface="Monaco" pitchFamily="2" charset="77"/>
              </a:rPr>
              <a:t>. 172800 IN NS </a:t>
            </a:r>
            <a:r>
              <a:rPr lang="en-US" sz="1500" dirty="0" err="1">
                <a:solidFill>
                  <a:srgbClr val="FFCC33"/>
                </a:solidFill>
                <a:effectLst/>
                <a:latin typeface="Monaco" pitchFamily="2" charset="77"/>
              </a:rPr>
              <a:t>m.edu-servers.net</a:t>
            </a:r>
            <a:r>
              <a:rPr lang="en-US" sz="1500" dirty="0">
                <a:solidFill>
                  <a:srgbClr val="FFCC33"/>
                </a:solidFill>
                <a:effectLst/>
                <a:latin typeface="Monaco" pitchFamily="2" charset="77"/>
              </a:rPr>
              <a:t>.</a:t>
            </a:r>
          </a:p>
          <a:p>
            <a:pPr marL="0" indent="0">
              <a:buNone/>
            </a:pPr>
            <a:br>
              <a:rPr lang="en-US" sz="1500" dirty="0">
                <a:solidFill>
                  <a:srgbClr val="F2F2F2"/>
                </a:solidFill>
                <a:effectLst/>
                <a:latin typeface="Monaco" pitchFamily="2" charset="77"/>
              </a:rPr>
            </a:br>
            <a:endParaRPr lang="en-US" sz="1500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pPr marL="0" indent="0">
              <a:buNone/>
            </a:pPr>
            <a:r>
              <a:rPr lang="en-US" sz="1500" dirty="0">
                <a:solidFill>
                  <a:srgbClr val="F2F2F2"/>
                </a:solidFill>
                <a:effectLst/>
                <a:latin typeface="Monaco" pitchFamily="2" charset="77"/>
              </a:rPr>
              <a:t>;; ADDITIONAL SECTION:</a:t>
            </a:r>
          </a:p>
          <a:p>
            <a:pPr marL="0" indent="0">
              <a:buNone/>
            </a:pPr>
            <a:r>
              <a:rPr lang="en-US" sz="1500" dirty="0" err="1">
                <a:solidFill>
                  <a:srgbClr val="F2F2F2"/>
                </a:solidFill>
                <a:effectLst/>
                <a:latin typeface="Monaco" pitchFamily="2" charset="77"/>
              </a:rPr>
              <a:t>a.edu-servers.net</a:t>
            </a:r>
            <a:r>
              <a:rPr lang="en-US" sz="1500" dirty="0">
                <a:solidFill>
                  <a:srgbClr val="F2F2F2"/>
                </a:solidFill>
                <a:effectLst/>
                <a:latin typeface="Monaco" pitchFamily="2" charset="77"/>
              </a:rPr>
              <a:t>. 172800 IN A 192.5.6.30</a:t>
            </a:r>
          </a:p>
          <a:p>
            <a:pPr marL="0" indent="0">
              <a:buNone/>
            </a:pPr>
            <a:r>
              <a:rPr lang="en-US" sz="1500" dirty="0" err="1">
                <a:solidFill>
                  <a:srgbClr val="F2F2F2"/>
                </a:solidFill>
                <a:effectLst/>
                <a:latin typeface="Monaco" pitchFamily="2" charset="77"/>
              </a:rPr>
              <a:t>b.edu-servers.net</a:t>
            </a:r>
            <a:r>
              <a:rPr lang="en-US" sz="1500" dirty="0">
                <a:solidFill>
                  <a:srgbClr val="F2F2F2"/>
                </a:solidFill>
                <a:effectLst/>
                <a:latin typeface="Monaco" pitchFamily="2" charset="77"/>
              </a:rPr>
              <a:t>. 172800 IN A 192.33.14.30</a:t>
            </a:r>
          </a:p>
          <a:p>
            <a:pPr marL="0" indent="0">
              <a:buNone/>
            </a:pPr>
            <a:r>
              <a:rPr lang="en-US" sz="1500" dirty="0" err="1">
                <a:solidFill>
                  <a:srgbClr val="F2F2F2"/>
                </a:solidFill>
                <a:effectLst/>
                <a:latin typeface="Monaco" pitchFamily="2" charset="77"/>
              </a:rPr>
              <a:t>c.edu-servers.net</a:t>
            </a:r>
            <a:r>
              <a:rPr lang="en-US" sz="1500" dirty="0">
                <a:solidFill>
                  <a:srgbClr val="F2F2F2"/>
                </a:solidFill>
                <a:effectLst/>
                <a:latin typeface="Monaco" pitchFamily="2" charset="77"/>
              </a:rPr>
              <a:t>. 172800 IN A 192.26.92.30</a:t>
            </a:r>
          </a:p>
          <a:p>
            <a:pPr marL="0" indent="0">
              <a:buNone/>
            </a:pPr>
            <a:r>
              <a:rPr lang="en-US" sz="1500" dirty="0" err="1">
                <a:solidFill>
                  <a:srgbClr val="F2F2F2"/>
                </a:solidFill>
                <a:effectLst/>
                <a:latin typeface="Monaco" pitchFamily="2" charset="77"/>
              </a:rPr>
              <a:t>d.edu-servers.net</a:t>
            </a:r>
            <a:r>
              <a:rPr lang="en-US" sz="1500" dirty="0">
                <a:solidFill>
                  <a:srgbClr val="F2F2F2"/>
                </a:solidFill>
                <a:effectLst/>
                <a:latin typeface="Monaco" pitchFamily="2" charset="77"/>
              </a:rPr>
              <a:t>. 172800 IN A 192.31.80.30</a:t>
            </a:r>
          </a:p>
          <a:p>
            <a:pPr marL="0" indent="0">
              <a:buNone/>
            </a:pPr>
            <a:r>
              <a:rPr lang="en-US" sz="1500" dirty="0" err="1">
                <a:solidFill>
                  <a:srgbClr val="F2F2F2"/>
                </a:solidFill>
                <a:effectLst/>
                <a:latin typeface="Monaco" pitchFamily="2" charset="77"/>
              </a:rPr>
              <a:t>e.edu-servers.net</a:t>
            </a:r>
            <a:r>
              <a:rPr lang="en-US" sz="1500" dirty="0">
                <a:solidFill>
                  <a:srgbClr val="F2F2F2"/>
                </a:solidFill>
                <a:effectLst/>
                <a:latin typeface="Monaco" pitchFamily="2" charset="77"/>
              </a:rPr>
              <a:t>. 172800 IN A 192.12.94.30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BC5CA58-AD6B-1735-D42C-66916FBD9320}"/>
              </a:ext>
            </a:extLst>
          </p:cNvPr>
          <p:cNvSpPr/>
          <p:nvPr/>
        </p:nvSpPr>
        <p:spPr>
          <a:xfrm>
            <a:off x="6899139" y="0"/>
            <a:ext cx="4518161" cy="645885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When server doesn’t know all info…</a:t>
            </a:r>
          </a:p>
        </p:txBody>
      </p:sp>
    </p:spTree>
    <p:extLst>
      <p:ext uri="{BB962C8B-B14F-4D97-AF65-F5344CB8AC3E}">
        <p14:creationId xmlns:p14="http://schemas.microsoft.com/office/powerpoint/2010/main" val="262755199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sz="2100" dirty="0">
              <a:latin typeface="Andale Mono"/>
              <a:cs typeface="Andale Mono"/>
            </a:endParaRPr>
          </a:p>
          <a:p>
            <a:pPr>
              <a:buNone/>
            </a:pPr>
            <a:r>
              <a:rPr lang="en-US" sz="2100" dirty="0">
                <a:latin typeface="Andale Mono"/>
                <a:cs typeface="Andale Mono"/>
              </a:rPr>
              <a:t>dig . ns</a:t>
            </a:r>
          </a:p>
          <a:p>
            <a:pPr>
              <a:buNone/>
            </a:pPr>
            <a:endParaRPr lang="en-US" sz="2100" dirty="0">
              <a:latin typeface="Andale Mono"/>
              <a:cs typeface="Andale Mono"/>
            </a:endParaRPr>
          </a:p>
          <a:p>
            <a:pPr>
              <a:buNone/>
            </a:pPr>
            <a:r>
              <a:rPr lang="en-US" sz="2100" dirty="0">
                <a:latin typeface="Andale Mono"/>
                <a:cs typeface="Andale Mono"/>
              </a:rPr>
              <a:t>dig +</a:t>
            </a:r>
            <a:r>
              <a:rPr lang="en-US" sz="2100" dirty="0" err="1">
                <a:latin typeface="Andale Mono"/>
                <a:cs typeface="Andale Mono"/>
              </a:rPr>
              <a:t>norec</a:t>
            </a:r>
            <a:r>
              <a:rPr lang="en-US" sz="2100" dirty="0">
                <a:latin typeface="Andale Mono"/>
                <a:cs typeface="Andale Mono"/>
              </a:rPr>
              <a:t> </a:t>
            </a:r>
            <a:r>
              <a:rPr lang="en-US" sz="2100" dirty="0" err="1">
                <a:latin typeface="Andale Mono"/>
                <a:cs typeface="Andale Mono"/>
              </a:rPr>
              <a:t>www.cs.brown.edu</a:t>
            </a:r>
            <a:r>
              <a:rPr lang="en-US" sz="2100" dirty="0">
                <a:latin typeface="Andale Mono"/>
                <a:cs typeface="Andale Mono"/>
              </a:rPr>
              <a:t> @</a:t>
            </a:r>
            <a:r>
              <a:rPr lang="en-US" sz="2100" dirty="0" err="1">
                <a:latin typeface="Andale Mono"/>
                <a:cs typeface="Andale Mono"/>
              </a:rPr>
              <a:t>a.root-servers.net</a:t>
            </a:r>
            <a:endParaRPr lang="en-US" sz="2100" dirty="0">
              <a:latin typeface="Andale Mono"/>
              <a:cs typeface="Andale Mono"/>
            </a:endParaRPr>
          </a:p>
          <a:p>
            <a:pPr>
              <a:buNone/>
            </a:pPr>
            <a:endParaRPr lang="en-US" sz="2100" dirty="0">
              <a:latin typeface="Andale Mono"/>
              <a:cs typeface="Andale Mono"/>
            </a:endParaRPr>
          </a:p>
          <a:p>
            <a:pPr>
              <a:buNone/>
            </a:pPr>
            <a:r>
              <a:rPr lang="en-US" sz="2100" dirty="0">
                <a:latin typeface="Andale Mono"/>
                <a:cs typeface="Andale Mono"/>
              </a:rPr>
              <a:t>dig +</a:t>
            </a:r>
            <a:r>
              <a:rPr lang="en-US" sz="2100" dirty="0" err="1">
                <a:latin typeface="Andale Mono"/>
                <a:cs typeface="Andale Mono"/>
              </a:rPr>
              <a:t>norec</a:t>
            </a:r>
            <a:r>
              <a:rPr lang="en-US" sz="2100" dirty="0">
                <a:latin typeface="Andale Mono"/>
                <a:cs typeface="Andale Mono"/>
              </a:rPr>
              <a:t> </a:t>
            </a:r>
            <a:r>
              <a:rPr lang="en-US" sz="2100" dirty="0" err="1">
                <a:latin typeface="Andale Mono"/>
                <a:cs typeface="Andale Mono"/>
              </a:rPr>
              <a:t>www.cs.brown.edu</a:t>
            </a:r>
            <a:r>
              <a:rPr lang="en-US" sz="2100" dirty="0">
                <a:latin typeface="Andale Mono"/>
                <a:cs typeface="Andale Mono"/>
              </a:rPr>
              <a:t> @</a:t>
            </a:r>
            <a:r>
              <a:rPr lang="en-US" sz="2100" dirty="0" err="1">
                <a:latin typeface="Andale Mono"/>
                <a:cs typeface="Andale Mono"/>
              </a:rPr>
              <a:t>a.edu-servers.net</a:t>
            </a:r>
            <a:endParaRPr lang="en-US" sz="2100" dirty="0">
              <a:latin typeface="Andale Mono"/>
              <a:cs typeface="Andale Mono"/>
            </a:endParaRPr>
          </a:p>
          <a:p>
            <a:pPr>
              <a:buNone/>
            </a:pPr>
            <a:endParaRPr lang="en-US" sz="2100" dirty="0">
              <a:latin typeface="Andale Mono"/>
              <a:cs typeface="Andale Mono"/>
            </a:endParaRPr>
          </a:p>
          <a:p>
            <a:pPr>
              <a:buNone/>
            </a:pPr>
            <a:r>
              <a:rPr lang="en-US" sz="2100" dirty="0">
                <a:latin typeface="Andale Mono"/>
                <a:cs typeface="Andale Mono"/>
              </a:rPr>
              <a:t>dig +</a:t>
            </a:r>
            <a:r>
              <a:rPr lang="en-US" sz="2100" dirty="0" err="1">
                <a:latin typeface="Andale Mono"/>
                <a:cs typeface="Andale Mono"/>
              </a:rPr>
              <a:t>norec</a:t>
            </a:r>
            <a:r>
              <a:rPr lang="en-US" sz="2100" dirty="0">
                <a:latin typeface="Andale Mono"/>
                <a:cs typeface="Andale Mono"/>
              </a:rPr>
              <a:t> </a:t>
            </a:r>
            <a:r>
              <a:rPr lang="en-US" sz="2100" dirty="0" err="1">
                <a:latin typeface="Andale Mono"/>
                <a:cs typeface="Andale Mono"/>
              </a:rPr>
              <a:t>www.cs.brown.edu</a:t>
            </a:r>
            <a:r>
              <a:rPr lang="en-US" sz="2100" dirty="0">
                <a:latin typeface="Andale Mono"/>
                <a:cs typeface="Andale Mono"/>
              </a:rPr>
              <a:t> @bru-ns1.brown.edu</a:t>
            </a:r>
          </a:p>
          <a:p>
            <a:pPr marL="922338">
              <a:buNone/>
            </a:pPr>
            <a:endParaRPr lang="en-US" sz="2100" dirty="0">
              <a:latin typeface="Andale Mono"/>
              <a:cs typeface="Andale Mono"/>
            </a:endParaRPr>
          </a:p>
          <a:p>
            <a:pPr marL="922338">
              <a:buNone/>
            </a:pPr>
            <a:r>
              <a:rPr lang="en-US" sz="2100" dirty="0" err="1">
                <a:latin typeface="Andale Mono"/>
                <a:cs typeface="Andale Mono"/>
              </a:rPr>
              <a:t>www.cs.brown.edu</a:t>
            </a:r>
            <a:r>
              <a:rPr lang="en-US" sz="2100" dirty="0">
                <a:latin typeface="Andale Mono"/>
                <a:cs typeface="Andale Mono"/>
              </a:rPr>
              <a:t>.	86400	IN	A	128.148.32.110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Records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All DNS info represented as resource records (RR)</a:t>
            </a:r>
          </a:p>
          <a:p>
            <a:pPr algn="ctr">
              <a:buNone/>
            </a:pPr>
            <a:r>
              <a:rPr lang="en-US" dirty="0">
                <a:solidFill>
                  <a:srgbClr val="FFCC33"/>
                </a:solidFill>
              </a:rPr>
              <a:t>name [</a:t>
            </a:r>
            <a:r>
              <a:rPr lang="en-US" dirty="0" err="1">
                <a:solidFill>
                  <a:srgbClr val="FFCC33"/>
                </a:solidFill>
              </a:rPr>
              <a:t>ttl</a:t>
            </a:r>
            <a:r>
              <a:rPr lang="en-US" dirty="0">
                <a:solidFill>
                  <a:srgbClr val="FFCC33"/>
                </a:solidFill>
              </a:rPr>
              <a:t>] [class] type </a:t>
            </a:r>
            <a:r>
              <a:rPr lang="en-US" dirty="0" err="1">
                <a:solidFill>
                  <a:srgbClr val="FFCC33"/>
                </a:solidFill>
              </a:rPr>
              <a:t>rdata</a:t>
            </a:r>
            <a:endParaRPr lang="en-US" dirty="0">
              <a:solidFill>
                <a:srgbClr val="FFCC33"/>
              </a:solidFill>
            </a:endParaRPr>
          </a:p>
          <a:p>
            <a:pPr lvl="1"/>
            <a:r>
              <a:rPr lang="en-US" dirty="0"/>
              <a:t>name: domain name</a:t>
            </a:r>
          </a:p>
          <a:p>
            <a:pPr lvl="1"/>
            <a:r>
              <a:rPr lang="en-US" dirty="0"/>
              <a:t>TTL: time to live in seconds</a:t>
            </a:r>
          </a:p>
          <a:p>
            <a:pPr lvl="1"/>
            <a:r>
              <a:rPr lang="en-US" dirty="0"/>
              <a:t>class: for extensibility, normally IN (1) “Internet”</a:t>
            </a:r>
          </a:p>
          <a:p>
            <a:pPr lvl="1"/>
            <a:r>
              <a:rPr lang="en-US" dirty="0"/>
              <a:t>type: type of the record</a:t>
            </a:r>
          </a:p>
          <a:p>
            <a:pPr lvl="1"/>
            <a:r>
              <a:rPr lang="en-US" dirty="0" err="1"/>
              <a:t>rdata</a:t>
            </a:r>
            <a:r>
              <a:rPr lang="en-US" dirty="0"/>
              <a:t>: resource data dependent on the type</a:t>
            </a:r>
          </a:p>
          <a:p>
            <a:endParaRPr lang="en-US" dirty="0"/>
          </a:p>
          <a:p>
            <a:r>
              <a:rPr lang="en-US" dirty="0"/>
              <a:t>Example RRs</a:t>
            </a:r>
          </a:p>
          <a:p>
            <a:pPr lvl="1">
              <a:buNone/>
            </a:pPr>
            <a:r>
              <a:rPr lang="en-US" sz="1946" dirty="0" err="1">
                <a:latin typeface="Andale Mono"/>
                <a:cs typeface="Andale Mono"/>
              </a:rPr>
              <a:t>www.cs.brown.edu</a:t>
            </a:r>
            <a:r>
              <a:rPr lang="en-US" sz="1946" dirty="0">
                <a:latin typeface="Andale Mono"/>
                <a:cs typeface="Andale Mono"/>
              </a:rPr>
              <a:t>.	86400	IN	A	128.148.32.110</a:t>
            </a:r>
          </a:p>
          <a:p>
            <a:pPr lvl="1">
              <a:buNone/>
            </a:pPr>
            <a:r>
              <a:rPr lang="en-US" sz="1946" dirty="0" err="1">
                <a:latin typeface="Andale Mono"/>
                <a:cs typeface="Andale Mono"/>
              </a:rPr>
              <a:t>cs.brown.edu</a:t>
            </a:r>
            <a:r>
              <a:rPr lang="en-US" sz="1946" dirty="0">
                <a:latin typeface="Andale Mono"/>
                <a:cs typeface="Andale Mono"/>
              </a:rPr>
              <a:t>.		86400	IN	NS	</a:t>
            </a:r>
            <a:r>
              <a:rPr lang="en-US" sz="1946" dirty="0" err="1">
                <a:latin typeface="Andale Mono"/>
                <a:cs typeface="Andale Mono"/>
              </a:rPr>
              <a:t>dns.cs.brown.edu</a:t>
            </a:r>
            <a:r>
              <a:rPr lang="en-US" sz="1946" dirty="0">
                <a:latin typeface="Andale Mono"/>
                <a:cs typeface="Andale Mono"/>
              </a:rPr>
              <a:t>.</a:t>
            </a:r>
          </a:p>
          <a:p>
            <a:pPr lvl="1">
              <a:buNone/>
            </a:pPr>
            <a:r>
              <a:rPr lang="en-US" sz="1946" dirty="0" err="1">
                <a:latin typeface="Andale Mono"/>
                <a:cs typeface="Andale Mono"/>
              </a:rPr>
              <a:t>cs.brown.edu</a:t>
            </a:r>
            <a:r>
              <a:rPr lang="en-US" sz="1946" dirty="0">
                <a:latin typeface="Andale Mono"/>
                <a:cs typeface="Andale Mono"/>
              </a:rPr>
              <a:t>.		86400	IN	NS	ns1.ucsb.edu.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992CB9-7D2C-2A05-D27B-FC4994EEF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907" y="153341"/>
            <a:ext cx="6312179" cy="35506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340C6A-44F4-47C3-E4C7-5962ED71C009}"/>
              </a:ext>
            </a:extLst>
          </p:cNvPr>
          <p:cNvSpPr txBox="1"/>
          <p:nvPr/>
        </p:nvSpPr>
        <p:spPr>
          <a:xfrm>
            <a:off x="1173746" y="3907143"/>
            <a:ext cx="98444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Avenir Book" charset="0"/>
                <a:ea typeface="Avenir Book" charset="0"/>
                <a:cs typeface="Avenir Book" charset="0"/>
              </a:rPr>
              <a:t>Bandwidth-delay product (BDP)</a:t>
            </a:r>
            <a:r>
              <a:rPr lang="en-US" sz="2000" b="1" dirty="0">
                <a:latin typeface="Avenir Book" charset="0"/>
                <a:ea typeface="Avenir Book" charset="0"/>
                <a:cs typeface="Avenir Book" charset="0"/>
              </a:rPr>
              <a:t>:  maximum amount of data that can be in-transit on a network link at any given time</a:t>
            </a:r>
            <a:endParaRPr lang="en-US" sz="2000" b="1" u="sng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2000" b="1" u="sng" dirty="0">
              <a:latin typeface="Avenir Book" charset="0"/>
              <a:ea typeface="Avenir Book" charset="0"/>
              <a:cs typeface="Avenir Book" charset="0"/>
            </a:endParaRPr>
          </a:p>
          <a:p>
            <a:pPr lvl="6"/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 (Link capacity (bits/sec))  *  (RTT (sec))</a:t>
            </a:r>
          </a:p>
          <a:p>
            <a:pPr lvl="6"/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                        = (bytes)</a:t>
            </a:r>
          </a:p>
          <a:p>
            <a:pPr lvl="6"/>
            <a:r>
              <a:rPr lang="en-US" sz="2000" dirty="0" err="1">
                <a:solidFill>
                  <a:srgbClr val="FFCC33"/>
                </a:solidFill>
                <a:latin typeface="Avenir Book" charset="0"/>
                <a:ea typeface="Avenir Book" charset="0"/>
                <a:cs typeface="Avenir Book" charset="0"/>
              </a:rPr>
              <a:t>Eg.</a:t>
            </a:r>
            <a:r>
              <a:rPr lang="en-US" sz="2000" dirty="0">
                <a:solidFill>
                  <a:srgbClr val="FFCC33"/>
                </a:solidFill>
                <a:latin typeface="Avenir Book" charset="0"/>
                <a:ea typeface="Avenir Book" charset="0"/>
                <a:cs typeface="Avenir Book" charset="0"/>
              </a:rPr>
              <a:t> 1Gbps link * 1ms RTT = 125KiB BDP</a:t>
            </a:r>
          </a:p>
          <a:p>
            <a:endParaRPr lang="en-US" sz="2000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20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40858701-7E57-7A2A-643A-D82E280C7FE8}"/>
              </a:ext>
            </a:extLst>
          </p:cNvPr>
          <p:cNvSpPr/>
          <p:nvPr/>
        </p:nvSpPr>
        <p:spPr>
          <a:xfrm rot="6450449">
            <a:off x="3485204" y="103311"/>
            <a:ext cx="484123" cy="149849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D54758-6361-8000-BA3D-CC34E6D5A194}"/>
              </a:ext>
            </a:extLst>
          </p:cNvPr>
          <p:cNvSpPr txBox="1"/>
          <p:nvPr/>
        </p:nvSpPr>
        <p:spPr>
          <a:xfrm>
            <a:off x="9252086" y="3505200"/>
            <a:ext cx="2244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  <a:hlinkClick r:id="rId3"/>
              </a:rPr>
              <a:t>“BBR congestion control”</a:t>
            </a:r>
            <a:endParaRPr lang="en-US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8358E5C-A6CC-3C74-AF47-3BEBB313D2A8}"/>
              </a:ext>
            </a:extLst>
          </p:cNvPr>
          <p:cNvSpPr/>
          <p:nvPr/>
        </p:nvSpPr>
        <p:spPr>
          <a:xfrm>
            <a:off x="977783" y="6027182"/>
            <a:ext cx="10236423" cy="550204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=&gt; After exceeding BDP, network is queueing packets.  After queues are full, packets getting dropped due to congestion.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99868CE-C852-0496-FD59-6299C378212D}"/>
              </a:ext>
            </a:extLst>
          </p:cNvPr>
          <p:cNvSpPr/>
          <p:nvPr/>
        </p:nvSpPr>
        <p:spPr>
          <a:xfrm>
            <a:off x="7218687" y="1033052"/>
            <a:ext cx="4849525" cy="689319"/>
          </a:xfrm>
          <a:prstGeom prst="roundRect">
            <a:avLst/>
          </a:prstGeom>
          <a:solidFill>
            <a:srgbClr val="22A6F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latin typeface="Avenir Book" panose="02000503020000020003" pitchFamily="2" charset="0"/>
              </a:rPr>
              <a:t>Congestion control algorithms operate somewhere in this region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677689A9-8DC6-8812-7375-A30A2FD7BB6F}"/>
              </a:ext>
            </a:extLst>
          </p:cNvPr>
          <p:cNvSpPr/>
          <p:nvPr/>
        </p:nvSpPr>
        <p:spPr>
          <a:xfrm rot="5400000">
            <a:off x="6269618" y="-1171089"/>
            <a:ext cx="341784" cy="3476587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0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EF60F-3E2F-744A-83A1-365CD9DD9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 record types</a:t>
            </a:r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49E19181-51FA-6841-B3DD-058C4B91182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04800" y="1413760"/>
          <a:ext cx="11582400" cy="47347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5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1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45889">
                  <a:extLst>
                    <a:ext uri="{9D8B030D-6E8A-4147-A177-3AD203B41FA5}">
                      <a16:colId xmlns:a16="http://schemas.microsoft.com/office/drawing/2014/main" val="1209638706"/>
                    </a:ext>
                  </a:extLst>
                </a:gridCol>
              </a:tblGrid>
              <a:tr h="54008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Book" panose="02000503020000020003" pitchFamily="2" charset="0"/>
                          <a:cs typeface="Minion Pro"/>
                        </a:rPr>
                        <a:t>RR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Book" panose="02000503020000020003" pitchFamily="2" charset="0"/>
                          <a:cs typeface="Minion Pro"/>
                        </a:rPr>
                        <a:t>Purpose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Book" panose="02000503020000020003" pitchFamily="2" charset="0"/>
                          <a:cs typeface="Minion Pro"/>
                        </a:rPr>
                        <a:t>Example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81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IPv4 Address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128.148.56.2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81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AAAA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IPv6 Address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2001:470:8956:20::1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23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CNAME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Specifies an alias </a:t>
                      </a:r>
                    </a:p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(“Canonical name”)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systems.cs.brown.edu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. 86400 IN </a:t>
                      </a:r>
                    </a:p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                             CNAME systems-v3.cs.brown.edu.</a:t>
                      </a:r>
                    </a:p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systems-v3.cs.brown.edu. 86400 IN A 128.148.36.51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81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MX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Mail servers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MX &lt;priority&gt; &lt;</a:t>
                      </a:r>
                      <a:r>
                        <a:rPr lang="en-US" sz="18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ip</a:t>
                      </a:r>
                      <a:r>
                        <a:rPr lang="en-US" sz="18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&gt;</a:t>
                      </a:r>
                    </a:p>
                    <a:p>
                      <a:pPr algn="ctr"/>
                      <a:r>
                        <a:rPr lang="en-US" sz="18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eg.</a:t>
                      </a:r>
                      <a:r>
                        <a:rPr lang="en-US" sz="18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MX 10 1.2.3.4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381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SOA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Start of authority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venir Book" panose="02000503020000020003" pitchFamily="2" charset="0"/>
                          <a:cs typeface="Consolas" panose="020B0609020204030204" pitchFamily="49" charset="0"/>
                        </a:rPr>
                        <a:t>Information about who owns a zone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538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PTR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Reverse IP lookup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7.34.148.128.in-addr.arpa. 86400 IN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                         PTR	</a:t>
                      </a:r>
                      <a:r>
                        <a:rPr lang="en-US" sz="16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quanto.cs.brown.edu</a:t>
                      </a:r>
                      <a:r>
                        <a:rPr lang="en-US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9684"/>
                  </a:ext>
                </a:extLst>
              </a:tr>
              <a:tr h="48381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SRV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How to reach specific services (</a:t>
                      </a:r>
                      <a:r>
                        <a:rPr lang="en-US" sz="2000" dirty="0" err="1">
                          <a:latin typeface="Avenir Book" panose="02000503020000020003" pitchFamily="2" charset="0"/>
                          <a:cs typeface="Minion Pro"/>
                        </a:rPr>
                        <a:t>eg.</a:t>
                      </a:r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 host, port)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_</a:t>
                      </a:r>
                      <a:r>
                        <a:rPr lang="en-US" sz="18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minecraft</a:t>
                      </a:r>
                      <a:r>
                        <a:rPr lang="en-US" sz="18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._</a:t>
                      </a:r>
                      <a:r>
                        <a:rPr lang="en-US" sz="18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tcp.example.net</a:t>
                      </a:r>
                      <a:r>
                        <a:rPr lang="en-US" sz="18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3600 </a:t>
                      </a:r>
                      <a:br>
                        <a:rPr lang="en-US" sz="18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</a:br>
                      <a:r>
                        <a:rPr lang="en-US" sz="18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        SRV &lt;priority&gt; &lt;weight&gt; &lt;port&gt; &lt;server IP&gt;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1EE5268-A138-0848-B0F8-501D0C11B622}"/>
              </a:ext>
            </a:extLst>
          </p:cNvPr>
          <p:cNvSpPr txBox="1"/>
          <p:nvPr/>
        </p:nvSpPr>
        <p:spPr>
          <a:xfrm>
            <a:off x="3977662" y="6282082"/>
            <a:ext cx="7909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ea typeface="Avenir Book" charset="0"/>
                <a:cs typeface="Consolas" panose="020B0609020204030204" pitchFamily="49" charset="0"/>
              </a:rPr>
              <a:t>More:  </a:t>
            </a:r>
            <a:r>
              <a:rPr lang="en-US" dirty="0">
                <a:latin typeface="Consolas" panose="020B0609020204030204" pitchFamily="49" charset="0"/>
                <a:ea typeface="Avenir Book" charset="0"/>
                <a:cs typeface="Consolas" panose="020B0609020204030204" pitchFamily="49" charset="0"/>
                <a:hlinkClick r:id="rId2"/>
              </a:rPr>
              <a:t>https://en.wikipedia.org/wiki/List_of_DNS_record_types</a:t>
            </a:r>
            <a:endParaRPr lang="en-US" dirty="0">
              <a:latin typeface="Consolas" panose="020B0609020204030204" pitchFamily="49" charset="0"/>
              <a:ea typeface="Avenir Book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91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Inserting a Record in DNS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Your new startup </a:t>
            </a:r>
            <a:r>
              <a:rPr lang="en-US" dirty="0" err="1"/>
              <a:t>helpme.com</a:t>
            </a:r>
            <a:endParaRPr lang="en-US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important details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local servers find root servers?</a:t>
            </a:r>
          </a:p>
          <a:p>
            <a:pPr lvl="1"/>
            <a:r>
              <a:rPr lang="en-US" dirty="0"/>
              <a:t>DNS lookup on </a:t>
            </a:r>
            <a:r>
              <a:rPr lang="en-US" dirty="0" err="1"/>
              <a:t>a.root-servers.net</a:t>
            </a:r>
            <a:r>
              <a:rPr lang="en-US" dirty="0"/>
              <a:t> ?</a:t>
            </a:r>
          </a:p>
          <a:p>
            <a:pPr lvl="1"/>
            <a:r>
              <a:rPr lang="en-US" dirty="0"/>
              <a:t>Servers configured with </a:t>
            </a:r>
            <a:r>
              <a:rPr lang="en-US" i="1" dirty="0"/>
              <a:t>root cache </a:t>
            </a:r>
            <a:r>
              <a:rPr lang="en-US" dirty="0"/>
              <a:t>file</a:t>
            </a:r>
          </a:p>
          <a:p>
            <a:pPr lvl="1"/>
            <a:r>
              <a:rPr lang="en-US" dirty="0"/>
              <a:t>Contains root name servers and their addresses</a:t>
            </a:r>
          </a:p>
          <a:p>
            <a:pPr marL="503238" lvl="1">
              <a:buNone/>
            </a:pPr>
            <a:r>
              <a:rPr lang="en-US" sz="1400" dirty="0">
                <a:latin typeface="Andale Mono"/>
                <a:cs typeface="Andale Mono"/>
              </a:rPr>
              <a:t>.                        3600000  IN  NS    A.ROOT-SERVERS.NET.</a:t>
            </a:r>
          </a:p>
          <a:p>
            <a:pPr marL="503238" lvl="1">
              <a:buNone/>
            </a:pPr>
            <a:r>
              <a:rPr lang="en-US" sz="1400" dirty="0">
                <a:latin typeface="Andale Mono"/>
                <a:cs typeface="Andale Mono"/>
              </a:rPr>
              <a:t>A.ROOT-SERVERS.NET.      3600000      A     198.41.0.4</a:t>
            </a:r>
          </a:p>
          <a:p>
            <a:pPr marL="503238" lvl="1">
              <a:buNone/>
            </a:pPr>
            <a:r>
              <a:rPr lang="en-US" sz="1400" dirty="0">
                <a:latin typeface="Andale Mono"/>
                <a:cs typeface="Andale Mono"/>
              </a:rPr>
              <a:t>...</a:t>
            </a:r>
          </a:p>
          <a:p>
            <a:r>
              <a:rPr lang="en-US" dirty="0"/>
              <a:t>How do you get addresses of other name servers?</a:t>
            </a:r>
          </a:p>
          <a:p>
            <a:pPr lvl="1"/>
            <a:r>
              <a:rPr lang="en-US" dirty="0"/>
              <a:t>To obtain the address of </a:t>
            </a:r>
            <a:r>
              <a:rPr lang="en-US" dirty="0" err="1"/>
              <a:t>www.cs.brown.edu</a:t>
            </a:r>
            <a:r>
              <a:rPr lang="en-US" dirty="0"/>
              <a:t>, ask </a:t>
            </a:r>
            <a:r>
              <a:rPr lang="en-US" dirty="0" err="1"/>
              <a:t>a.edu-servers.net</a:t>
            </a:r>
            <a:r>
              <a:rPr lang="en-US" dirty="0"/>
              <a:t>, says </a:t>
            </a:r>
            <a:r>
              <a:rPr lang="en-US" dirty="0" err="1"/>
              <a:t>a.root-servers.net</a:t>
            </a:r>
            <a:endParaRPr lang="en-US" dirty="0"/>
          </a:p>
          <a:p>
            <a:pPr lvl="1"/>
            <a:r>
              <a:rPr lang="en-US" dirty="0"/>
              <a:t>How do you find </a:t>
            </a:r>
            <a:r>
              <a:rPr lang="en-US" dirty="0" err="1"/>
              <a:t>a.edu-servers.net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Glue records: A records in parent zone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2C696-18C0-4346-A8FE-68EB13B5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uses of DNS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D9C1C-40A8-F544-9908-D445789D94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Local multicast DNS</a:t>
            </a:r>
          </a:p>
          <a:p>
            <a:pPr lvl="1"/>
            <a:r>
              <a:rPr lang="en-US" dirty="0"/>
              <a:t>Used for service discovery</a:t>
            </a:r>
          </a:p>
          <a:p>
            <a:pPr lvl="1"/>
            <a:r>
              <a:rPr lang="en-US" dirty="0"/>
              <a:t>Made popular by Apple</a:t>
            </a:r>
          </a:p>
          <a:p>
            <a:pPr lvl="1"/>
            <a:r>
              <a:rPr lang="en-US" dirty="0"/>
              <a:t>This is how you learn of different Apple TVs in the building</a:t>
            </a:r>
          </a:p>
          <a:p>
            <a:r>
              <a:rPr lang="en-US" dirty="0"/>
              <a:t>Load balancing</a:t>
            </a:r>
          </a:p>
          <a:p>
            <a:r>
              <a:rPr lang="en-US" dirty="0"/>
              <a:t>CDNs (more on this later)</a:t>
            </a:r>
          </a:p>
        </p:txBody>
      </p:sp>
    </p:spTree>
    <p:extLst>
      <p:ext uri="{BB962C8B-B14F-4D97-AF65-F5344CB8AC3E}">
        <p14:creationId xmlns:p14="http://schemas.microsoft.com/office/powerpoint/2010/main" val="202577162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Answers may contain several alternate servers</a:t>
            </a:r>
          </a:p>
          <a:p>
            <a:r>
              <a:rPr lang="en-US" dirty="0"/>
              <a:t>Try alternate servers on timeout</a:t>
            </a:r>
          </a:p>
          <a:p>
            <a:pPr lvl="1"/>
            <a:r>
              <a:rPr lang="en-US" dirty="0"/>
              <a:t>Exponential </a:t>
            </a:r>
            <a:r>
              <a:rPr lang="en-US" dirty="0" err="1"/>
              <a:t>backoff</a:t>
            </a:r>
            <a:r>
              <a:rPr lang="en-US" dirty="0"/>
              <a:t> when retrying same server</a:t>
            </a:r>
          </a:p>
          <a:p>
            <a:r>
              <a:rPr lang="en-US" dirty="0"/>
              <a:t>Use same identifier for all queries</a:t>
            </a:r>
          </a:p>
          <a:p>
            <a:pPr lvl="1"/>
            <a:r>
              <a:rPr lang="en-US" dirty="0">
                <a:solidFill>
                  <a:srgbClr val="FFCC33"/>
                </a:solidFill>
              </a:rPr>
              <a:t>Don’t care which server responds, take first answer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Inserting a Record in DNS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Your new startup </a:t>
            </a:r>
            <a:r>
              <a:rPr lang="en-US" dirty="0" err="1"/>
              <a:t>helpme.com</a:t>
            </a:r>
            <a:endParaRPr lang="en-US" dirty="0"/>
          </a:p>
          <a:p>
            <a:r>
              <a:rPr lang="en-US" dirty="0"/>
              <a:t>Get a block of addresses from ISP</a:t>
            </a:r>
          </a:p>
          <a:p>
            <a:pPr lvl="1"/>
            <a:r>
              <a:rPr lang="en-US" dirty="0"/>
              <a:t>Say 212.44.9.0/24</a:t>
            </a:r>
          </a:p>
          <a:p>
            <a:r>
              <a:rPr lang="en-US" dirty="0"/>
              <a:t>Register </a:t>
            </a:r>
            <a:r>
              <a:rPr lang="en-US" dirty="0" err="1"/>
              <a:t>helpme.com</a:t>
            </a:r>
            <a:r>
              <a:rPr lang="en-US" dirty="0"/>
              <a:t> at </a:t>
            </a:r>
            <a:r>
              <a:rPr lang="en-US" dirty="0" err="1"/>
              <a:t>namecheap.com</a:t>
            </a:r>
            <a:r>
              <a:rPr lang="en-US" dirty="0"/>
              <a:t> (for ex.)</a:t>
            </a:r>
          </a:p>
          <a:p>
            <a:pPr lvl="1"/>
            <a:r>
              <a:rPr lang="en-US" dirty="0"/>
              <a:t>Provide name and address of your authoritative name server (primary and secondary)</a:t>
            </a:r>
          </a:p>
          <a:p>
            <a:pPr lvl="1"/>
            <a:r>
              <a:rPr lang="en-US" dirty="0"/>
              <a:t>Registrar inserts RR pair into the .</a:t>
            </a:r>
            <a:r>
              <a:rPr lang="en-US" b="1" dirty="0"/>
              <a:t>com</a:t>
            </a:r>
            <a:r>
              <a:rPr lang="en-US" dirty="0"/>
              <a:t> TLD server:</a:t>
            </a:r>
          </a:p>
          <a:p>
            <a:pPr lvl="2"/>
            <a:r>
              <a:rPr lang="en-US" dirty="0" err="1"/>
              <a:t>helpme.com</a:t>
            </a:r>
            <a:r>
              <a:rPr lang="en-US" dirty="0"/>
              <a:t> NS dns1.helpme.com</a:t>
            </a:r>
          </a:p>
          <a:p>
            <a:pPr lvl="2"/>
            <a:r>
              <a:rPr lang="en-US" dirty="0"/>
              <a:t>dns1.helpme.com A 212.44.9.120</a:t>
            </a:r>
          </a:p>
          <a:p>
            <a:r>
              <a:rPr lang="en-US" dirty="0"/>
              <a:t>Configure your authoritative server (dns1.helpme.com)</a:t>
            </a:r>
          </a:p>
          <a:p>
            <a:pPr lvl="1"/>
            <a:r>
              <a:rPr lang="en-US" dirty="0"/>
              <a:t>Type A record for </a:t>
            </a:r>
            <a:r>
              <a:rPr lang="en-US" dirty="0" err="1"/>
              <a:t>www.helpme.com</a:t>
            </a:r>
            <a:endParaRPr lang="en-US" dirty="0"/>
          </a:p>
          <a:p>
            <a:pPr lvl="1"/>
            <a:r>
              <a:rPr lang="en-US" dirty="0"/>
              <a:t>Type MX record for </a:t>
            </a:r>
            <a:r>
              <a:rPr lang="en-US" dirty="0" err="1"/>
              <a:t>helpme.com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91512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Inserting a Record in DNS, cont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Need to provide reverse PTR bindings</a:t>
            </a:r>
          </a:p>
          <a:p>
            <a:pPr lvl="1"/>
            <a:r>
              <a:rPr lang="en-US" dirty="0"/>
              <a:t>E.g., 212.44.9.120 -&gt; dns1.helpme.com</a:t>
            </a:r>
          </a:p>
          <a:p>
            <a:r>
              <a:rPr lang="en-US" dirty="0"/>
              <a:t>Configure your </a:t>
            </a:r>
            <a:r>
              <a:rPr lang="en-US" dirty="0" err="1"/>
              <a:t>dns</a:t>
            </a:r>
            <a:r>
              <a:rPr lang="en-US" dirty="0"/>
              <a:t> server to serve the 9.44.212.in-addr.arpa zone</a:t>
            </a:r>
          </a:p>
          <a:p>
            <a:pPr lvl="1"/>
            <a:r>
              <a:rPr lang="en-US" dirty="0"/>
              <a:t>Need to add a record of this NS into the parent zone (44.212.in-addr.arpa)</a:t>
            </a:r>
          </a:p>
          <a:p>
            <a:r>
              <a:rPr lang="en-US" dirty="0"/>
              <a:t>Insert the bindings into the 9.44.212.in-addr.arpa zone</a:t>
            </a: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 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You go to </a:t>
            </a:r>
            <a:r>
              <a:rPr lang="en-US" dirty="0" err="1"/>
              <a:t>starbucks</a:t>
            </a:r>
            <a:r>
              <a:rPr lang="en-US" dirty="0"/>
              <a:t>, how does your browser find </a:t>
            </a:r>
            <a:r>
              <a:rPr lang="en-US" dirty="0" err="1"/>
              <a:t>www.google.com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Ask local name server, obtained from DHCP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Can you trust this DNS server?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912E7D-6350-294D-A42B-D689E8633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2794000"/>
            <a:ext cx="4800600" cy="127000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 Firewall of CIT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If attacker is on the path (say, it is the ISP, or a malicious version of </a:t>
            </a:r>
            <a:r>
              <a:rPr lang="en-US" dirty="0" err="1"/>
              <a:t>TStaff</a:t>
            </a:r>
            <a:r>
              <a:rPr lang="en-US" dirty="0"/>
              <a:t>), what could they do?  </a:t>
            </a:r>
          </a:p>
          <a:p>
            <a:pPr lvl="1"/>
            <a:r>
              <a:rPr lang="en-US" dirty="0"/>
              <a:t>Can sniff all DNS queries</a:t>
            </a:r>
          </a:p>
          <a:p>
            <a:pPr lvl="1"/>
            <a:r>
              <a:rPr lang="en-US" dirty="0"/>
              <a:t>Send fake responses back first</a:t>
            </a:r>
          </a:p>
          <a:p>
            <a:pPr lvl="1"/>
            <a:r>
              <a:rPr lang="en-US" dirty="0"/>
              <a:t>Could do this selectively, to direct </a:t>
            </a:r>
            <a:r>
              <a:rPr lang="en-US" dirty="0" err="1"/>
              <a:t>facebook.com</a:t>
            </a:r>
            <a:r>
              <a:rPr lang="en-US" dirty="0"/>
              <a:t> to </a:t>
            </a:r>
            <a:r>
              <a:rPr lang="en-US" dirty="0" err="1"/>
              <a:t>cs.brown.edu</a:t>
            </a:r>
            <a:r>
              <a:rPr lang="en-US" dirty="0"/>
              <a:t>, for example</a:t>
            </a:r>
            <a:r>
              <a:rPr lang="is-IS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57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 Firewall of CIT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If attacker is on the path (say, it is the ISP, or a malicious version of </a:t>
            </a:r>
            <a:r>
              <a:rPr lang="en-US" dirty="0" err="1"/>
              <a:t>TStaff</a:t>
            </a:r>
            <a:r>
              <a:rPr lang="en-US" dirty="0"/>
              <a:t>), what could they do?  </a:t>
            </a:r>
          </a:p>
        </p:txBody>
      </p:sp>
    </p:spTree>
    <p:extLst>
      <p:ext uri="{BB962C8B-B14F-4D97-AF65-F5344CB8AC3E}">
        <p14:creationId xmlns:p14="http://schemas.microsoft.com/office/powerpoint/2010/main" val="3253667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003E3BB-3F62-940B-960C-41630FE1E1FE}"/>
              </a:ext>
            </a:extLst>
          </p:cNvPr>
          <p:cNvSpPr/>
          <p:nvPr/>
        </p:nvSpPr>
        <p:spPr>
          <a:xfrm>
            <a:off x="4064000" y="1760288"/>
            <a:ext cx="3987800" cy="1295400"/>
          </a:xfrm>
          <a:prstGeom prst="rect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venir Book" charset="0"/>
              </a:rPr>
              <a:t>Congestion Control (CC)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Avenir Book" charset="0"/>
              </a:rPr>
              <a:t>algorithm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60872A-4A4A-9D48-1577-37E8240C930C}"/>
              </a:ext>
            </a:extLst>
          </p:cNvPr>
          <p:cNvSpPr txBox="1"/>
          <p:nvPr/>
        </p:nvSpPr>
        <p:spPr>
          <a:xfrm>
            <a:off x="119920" y="138174"/>
            <a:ext cx="3199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latin typeface="Avenir Book" charset="0"/>
                <a:ea typeface="Avenir Book" charset="0"/>
                <a:cs typeface="Avenir Book" charset="0"/>
              </a:rPr>
              <a:t>The basic principle</a:t>
            </a:r>
          </a:p>
        </p:txBody>
      </p:sp>
    </p:spTree>
    <p:extLst>
      <p:ext uri="{BB962C8B-B14F-4D97-AF65-F5344CB8AC3E}">
        <p14:creationId xmlns:p14="http://schemas.microsoft.com/office/powerpoint/2010/main" val="275900392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FBC6023-59D2-F64E-8794-6D83BA18B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7609201-C85B-724D-8BE3-586C7430B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5166A0-1047-A343-8E19-25389C865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0"/>
            <a:ext cx="6096000" cy="6388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3F1561-FA20-8F4E-9371-17C32E502A86}"/>
              </a:ext>
            </a:extLst>
          </p:cNvPr>
          <p:cNvSpPr txBox="1"/>
          <p:nvPr/>
        </p:nvSpPr>
        <p:spPr>
          <a:xfrm>
            <a:off x="6096000" y="6464300"/>
            <a:ext cx="6037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https://</a:t>
            </a:r>
            <a:r>
              <a:rPr lang="en-US" dirty="0" err="1">
                <a:latin typeface="Avenir Book" panose="02000503020000020003" pitchFamily="2" charset="0"/>
              </a:rPr>
              <a:t>blog.thousandeyes.com</a:t>
            </a:r>
            <a:r>
              <a:rPr lang="en-US" dirty="0">
                <a:latin typeface="Avenir Book" panose="02000503020000020003" pitchFamily="2" charset="0"/>
              </a:rPr>
              <a:t>/monitoring-</a:t>
            </a:r>
            <a:r>
              <a:rPr lang="en-US" dirty="0" err="1">
                <a:latin typeface="Avenir Book" panose="02000503020000020003" pitchFamily="2" charset="0"/>
              </a:rPr>
              <a:t>dns</a:t>
            </a:r>
            <a:r>
              <a:rPr lang="en-US" dirty="0">
                <a:latin typeface="Avenir Book" panose="02000503020000020003" pitchFamily="2" charset="0"/>
              </a:rPr>
              <a:t>-in-china/</a:t>
            </a:r>
          </a:p>
        </p:txBody>
      </p:sp>
    </p:spTree>
    <p:extLst>
      <p:ext uri="{BB962C8B-B14F-4D97-AF65-F5344CB8AC3E}">
        <p14:creationId xmlns:p14="http://schemas.microsoft.com/office/powerpoint/2010/main" val="99897908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84E9E-9BDC-8D69-16C2-09C125A4C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DNS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02ABD-6284-2B4E-20C1-05980E4C9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Public DNS resolvers provided by cloud companies and ISPs</a:t>
            </a:r>
          </a:p>
          <a:p>
            <a:r>
              <a:rPr lang="en-US" dirty="0"/>
              <a:t>8.8.8.8 (Google)</a:t>
            </a:r>
          </a:p>
          <a:p>
            <a:r>
              <a:rPr lang="en-US" dirty="0"/>
              <a:t>1.1.1.1 (Cloudflare)</a:t>
            </a:r>
          </a:p>
          <a:p>
            <a:r>
              <a:rPr lang="en-US" dirty="0"/>
              <a:t>… and others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Why do this?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64605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C2DDD-1A15-8945-9B7C-88A3D9CF5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9A7B094-F17F-AD40-AFBA-B4E9A19736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193131"/>
            <a:ext cx="5943600" cy="334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03535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“Helpful” ISPs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ISPs hijack NXDOMAIN responses to “help” by offering search and advertisement related to the domain</a:t>
            </a:r>
          </a:p>
          <a:p>
            <a:r>
              <a:rPr lang="en-US" dirty="0"/>
              <a:t>E.g., </a:t>
            </a:r>
            <a:r>
              <a:rPr lang="en-US" dirty="0">
                <a:hlinkClick r:id="rId2"/>
              </a:rPr>
              <a:t>www.bicycleisntadomain.com</a:t>
            </a:r>
            <a:r>
              <a:rPr lang="en-US" dirty="0"/>
              <a:t> doesn’t (currently) exist</a:t>
            </a:r>
          </a:p>
          <a:p>
            <a:pPr lvl="1"/>
            <a:r>
              <a:rPr lang="en-US" dirty="0"/>
              <a:t>Could return a page with search and ads on bicycles (or domain registrations?)</a:t>
            </a:r>
          </a:p>
        </p:txBody>
      </p:sp>
    </p:spTree>
    <p:extLst>
      <p:ext uri="{BB962C8B-B14F-4D97-AF65-F5344CB8AC3E}">
        <p14:creationId xmlns:p14="http://schemas.microsoft.com/office/powerpoint/2010/main" val="202684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FD0-F2E3-6E1A-79DF-EFD0CAF7A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be done?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BADD9-B783-45A2-D447-8E587A50D5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Some defenses against DNS spoofing/hijacking</a:t>
            </a:r>
          </a:p>
        </p:txBody>
      </p:sp>
    </p:spTree>
    <p:extLst>
      <p:ext uri="{BB962C8B-B14F-4D97-AF65-F5344CB8AC3E}">
        <p14:creationId xmlns:p14="http://schemas.microsoft.com/office/powerpoint/2010/main" val="167828579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FD0-F2E3-6E1A-79DF-EFD0CAF7A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be done?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BADD9-B783-45A2-D447-8E587A50D5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Some defenses against DNS spoofing/hijacking</a:t>
            </a:r>
          </a:p>
          <a:p>
            <a:r>
              <a:rPr lang="en-US" dirty="0"/>
              <a:t>DNSSEC:  protocol to sign/verify hierarchy of DNS lookups</a:t>
            </a:r>
          </a:p>
          <a:p>
            <a:pPr lvl="1"/>
            <a:r>
              <a:rPr lang="en-US" dirty="0"/>
              <a:t>Expensive to deploy, hierarchy must support at all levels</a:t>
            </a:r>
          </a:p>
          <a:p>
            <a:pPr lvl="1"/>
            <a:r>
              <a:rPr lang="en-US" dirty="0"/>
              <a:t>APNIC DNSSEC monitor:  </a:t>
            </a:r>
            <a:r>
              <a:rPr lang="en-US" dirty="0">
                <a:hlinkClick r:id="rId2"/>
              </a:rPr>
              <a:t>https://stats.labs.apnic.net/dnssec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https://www.internetsociety.org/resources/deploy360/2012/nist-ipv6-and-dnssec-statistics-6/</a:t>
            </a:r>
            <a:r>
              <a:rPr lang="en-US" dirty="0"/>
              <a:t> 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Tunneling DNS:  client uses DNS via more secure protocol</a:t>
            </a:r>
          </a:p>
          <a:p>
            <a:pPr lvl="1"/>
            <a:r>
              <a:rPr lang="en-US" dirty="0"/>
              <a:t>DNS over HTTPS</a:t>
            </a:r>
          </a:p>
          <a:p>
            <a:pPr lvl="1"/>
            <a:r>
              <a:rPr lang="en-US" dirty="0"/>
              <a:t>DNS over TLS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28317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43FC35-BB50-3561-897E-6A256AE5B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DNS</a:t>
            </a:r>
          </a:p>
        </p:txBody>
      </p:sp>
    </p:spTree>
    <p:extLst>
      <p:ext uri="{BB962C8B-B14F-4D97-AF65-F5344CB8AC3E}">
        <p14:creationId xmlns:p14="http://schemas.microsoft.com/office/powerpoint/2010/main" val="12177099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of a DNS 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Same format for queries and replies</a:t>
            </a:r>
          </a:p>
          <a:p>
            <a:pPr lvl="1"/>
            <a:r>
              <a:rPr lang="en-US" dirty="0"/>
              <a:t>Query has 0 </a:t>
            </a:r>
            <a:r>
              <a:rPr lang="en-US" dirty="0" err="1"/>
              <a:t>RRs</a:t>
            </a:r>
            <a:r>
              <a:rPr lang="en-US" dirty="0"/>
              <a:t> in Answer/Authority/Additional</a:t>
            </a:r>
          </a:p>
          <a:p>
            <a:pPr lvl="1"/>
            <a:r>
              <a:rPr lang="en-US" dirty="0"/>
              <a:t>Reply includes question, plus has </a:t>
            </a:r>
            <a:r>
              <a:rPr lang="en-US" dirty="0" err="1"/>
              <a:t>RRs</a:t>
            </a:r>
            <a:endParaRPr lang="en-US" dirty="0"/>
          </a:p>
          <a:p>
            <a:r>
              <a:rPr lang="en-US" dirty="0"/>
              <a:t>Authority allows for delegation</a:t>
            </a:r>
          </a:p>
          <a:p>
            <a:r>
              <a:rPr lang="en-US" dirty="0"/>
              <a:t>Additional for glue, other </a:t>
            </a:r>
            <a:r>
              <a:rPr lang="en-US" dirty="0" err="1"/>
              <a:t>RRs</a:t>
            </a:r>
            <a:r>
              <a:rPr lang="en-US" dirty="0"/>
              <a:t> client might need</a:t>
            </a:r>
          </a:p>
        </p:txBody>
      </p:sp>
      <p:pic>
        <p:nvPicPr>
          <p:cNvPr id="4" name="Picture 3" descr="dns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257" y="3575048"/>
            <a:ext cx="6845300" cy="33655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61333733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 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CC33"/>
                </a:solidFill>
              </a:rPr>
              <a:t>Id: match response to query</a:t>
            </a:r>
            <a:r>
              <a:rPr lang="en-US" dirty="0"/>
              <a:t>; QR: 0 query/1 response</a:t>
            </a:r>
          </a:p>
          <a:p>
            <a:r>
              <a:rPr lang="en-US" dirty="0"/>
              <a:t>RCODE: error code. </a:t>
            </a:r>
          </a:p>
          <a:p>
            <a:r>
              <a:rPr lang="en-US" dirty="0"/>
              <a:t>AA: authoritative answer, TC: truncated, </a:t>
            </a:r>
          </a:p>
          <a:p>
            <a:r>
              <a:rPr lang="en-US" dirty="0"/>
              <a:t>RD: recursion desired, RA: recursion available</a:t>
            </a:r>
          </a:p>
        </p:txBody>
      </p:sp>
      <p:pic>
        <p:nvPicPr>
          <p:cNvPr id="4" name="Picture 3" descr="dnsh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500" y="2964416"/>
            <a:ext cx="5041900" cy="38989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15884341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RR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CNAME (canonical name): specifies an alias</a:t>
            </a:r>
          </a:p>
          <a:p>
            <a:pPr marL="582613">
              <a:buNone/>
            </a:pPr>
            <a:r>
              <a:rPr lang="en-US" sz="1600" dirty="0" err="1">
                <a:latin typeface="Andale Mono"/>
                <a:cs typeface="Andale Mono"/>
              </a:rPr>
              <a:t>www.google.com</a:t>
            </a:r>
            <a:r>
              <a:rPr lang="en-US" sz="1600" dirty="0">
                <a:latin typeface="Andale Mono"/>
                <a:cs typeface="Andale Mono"/>
              </a:rPr>
              <a:t>.		446199	IN	CNAME	</a:t>
            </a:r>
            <a:r>
              <a:rPr lang="en-US" sz="1600" dirty="0" err="1">
                <a:latin typeface="Andale Mono"/>
                <a:cs typeface="Andale Mono"/>
              </a:rPr>
              <a:t>www.l.google.com</a:t>
            </a:r>
            <a:r>
              <a:rPr lang="en-US" sz="1600" dirty="0">
                <a:latin typeface="Andale Mono"/>
                <a:cs typeface="Andale Mono"/>
              </a:rPr>
              <a:t>.</a:t>
            </a:r>
          </a:p>
          <a:p>
            <a:pPr marL="582613">
              <a:buNone/>
            </a:pPr>
            <a:r>
              <a:rPr lang="en-US" sz="1600" dirty="0" err="1">
                <a:latin typeface="Andale Mono"/>
                <a:cs typeface="Andale Mono"/>
              </a:rPr>
              <a:t>www.l.google.com</a:t>
            </a:r>
            <a:r>
              <a:rPr lang="en-US" sz="1600" dirty="0">
                <a:latin typeface="Andale Mono"/>
                <a:cs typeface="Andale Mono"/>
              </a:rPr>
              <a:t>.	300	IN	A	72.14.204.147</a:t>
            </a:r>
          </a:p>
          <a:p>
            <a:r>
              <a:rPr lang="en-US" dirty="0"/>
              <a:t>MX record: specifies servers to handle mail for a domain (the part after the @ in email </a:t>
            </a:r>
            <a:r>
              <a:rPr lang="en-US" dirty="0" err="1"/>
              <a:t>addr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Different for historical reasons</a:t>
            </a:r>
          </a:p>
          <a:p>
            <a:r>
              <a:rPr lang="en-US" dirty="0"/>
              <a:t>SOA (start of authority)</a:t>
            </a:r>
          </a:p>
          <a:p>
            <a:pPr lvl="1"/>
            <a:r>
              <a:rPr lang="en-US" dirty="0"/>
              <a:t>Information about a DNS zone and the server responsible for the zone</a:t>
            </a:r>
          </a:p>
          <a:p>
            <a:r>
              <a:rPr lang="en-US" dirty="0"/>
              <a:t>PTR (reverse lookup)</a:t>
            </a:r>
          </a:p>
          <a:p>
            <a:pPr marL="582613">
              <a:buNone/>
            </a:pPr>
            <a:r>
              <a:rPr lang="en-US" sz="1500" dirty="0">
                <a:latin typeface="Andale Mono"/>
                <a:cs typeface="Andale Mono"/>
              </a:rPr>
              <a:t>7.34.148.128.in-addr.arpa. 86400 IN	PTR	</a:t>
            </a:r>
            <a:r>
              <a:rPr lang="en-US" sz="1500" dirty="0" err="1">
                <a:latin typeface="Andale Mono"/>
                <a:cs typeface="Andale Mono"/>
              </a:rPr>
              <a:t>quanto.cs.brown.edu</a:t>
            </a:r>
            <a:r>
              <a:rPr lang="en-US" sz="1500" dirty="0">
                <a:latin typeface="Andale Mono"/>
                <a:cs typeface="Andale Mono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6804824"/>
      </p:ext>
    </p:extLst>
  </p:cSld>
  <p:clrMapOvr>
    <a:masterClrMapping/>
  </p:clrMapOvr>
</p:sld>
</file>

<file path=ppt/theme/theme1.xml><?xml version="1.0" encoding="utf-8"?>
<a:theme xmlns:a="http://schemas.openxmlformats.org/drawingml/2006/main" name="Blue_Line">
  <a:themeElements>
    <a:clrScheme name="Custom 13">
      <a:dk1>
        <a:srgbClr val="000000"/>
      </a:dk1>
      <a:lt1>
        <a:srgbClr val="FFFFFF"/>
      </a:lt1>
      <a:dk2>
        <a:srgbClr val="283138"/>
      </a:dk2>
      <a:lt2>
        <a:srgbClr val="AC2B37"/>
      </a:lt2>
      <a:accent1>
        <a:srgbClr val="838D9B"/>
      </a:accent1>
      <a:accent2>
        <a:srgbClr val="AC2B37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mtClean="0">
            <a:latin typeface="Avenir Book" charset="0"/>
            <a:ea typeface="Avenir Book" charset="0"/>
            <a:cs typeface="Avenir Book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demarinis-defense-init-latest</Template>
  <TotalTime>63698</TotalTime>
  <Words>5767</Words>
  <Application>Microsoft Macintosh PowerPoint</Application>
  <PresentationFormat>Widescreen</PresentationFormat>
  <Paragraphs>954</Paragraphs>
  <Slides>110</Slides>
  <Notes>18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110</vt:i4>
      </vt:variant>
    </vt:vector>
  </HeadingPairs>
  <TitlesOfParts>
    <vt:vector size="120" baseType="lpstr">
      <vt:lpstr>Andale Mono</vt:lpstr>
      <vt:lpstr>Arial</vt:lpstr>
      <vt:lpstr>Avenir Book</vt:lpstr>
      <vt:lpstr>Calibri</vt:lpstr>
      <vt:lpstr>Consolas</vt:lpstr>
      <vt:lpstr>Monaco</vt:lpstr>
      <vt:lpstr>Symbol</vt:lpstr>
      <vt:lpstr>Times New Roman</vt:lpstr>
      <vt:lpstr>Verdana</vt:lpstr>
      <vt:lpstr>Blue_Line</vt:lpstr>
      <vt:lpstr>CSCI-1680 DNS </vt:lpstr>
      <vt:lpstr>Administrivia</vt:lpstr>
      <vt:lpstr>Administrivia</vt:lpstr>
      <vt:lpstr>Warmup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is just the beginning…</vt:lpstr>
      <vt:lpstr>PowerPoint Presentation</vt:lpstr>
      <vt:lpstr>DNS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does this mean?</vt:lpstr>
      <vt:lpstr>What does this mean?</vt:lpstr>
      <vt:lpstr>What does this mean?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Goals for DNS</vt:lpstr>
      <vt:lpstr>Goals for DNS</vt:lpstr>
      <vt:lpstr>The good news</vt:lpstr>
      <vt:lpstr>The good news</vt:lpstr>
      <vt:lpstr>The good news</vt:lpstr>
      <vt:lpstr>How it works</vt:lpstr>
      <vt:lpstr>PowerPoint Presentation</vt:lpstr>
      <vt:lpstr>How it works</vt:lpstr>
      <vt:lpstr>Types of DNS servers</vt:lpstr>
      <vt:lpstr>“Types” of DNS servers</vt:lpstr>
      <vt:lpstr>How a resolver works</vt:lpstr>
      <vt:lpstr>Resolver operation</vt:lpstr>
      <vt:lpstr>PowerPoint Presentation</vt:lpstr>
      <vt:lpstr>PowerPoint Presentation</vt:lpstr>
      <vt:lpstr>PowerPoint Presentation</vt:lpstr>
      <vt:lpstr>PowerPoint Presentation</vt:lpstr>
      <vt:lpstr>dig:  DNS query/debugging tool</vt:lpstr>
      <vt:lpstr>Where is the root server?</vt:lpstr>
      <vt:lpstr>DNS Root Servers</vt:lpstr>
      <vt:lpstr>DNS Root Servers</vt:lpstr>
      <vt:lpstr>PowerPoint Presentation</vt:lpstr>
      <vt:lpstr>DNS Root Servers:  Today</vt:lpstr>
      <vt:lpstr>How it scales:  caching</vt:lpstr>
      <vt:lpstr>How it scales:  caching</vt:lpstr>
      <vt:lpstr>Today</vt:lpstr>
      <vt:lpstr>How it scales:  caching</vt:lpstr>
      <vt:lpstr>PowerPoint Presentation</vt:lpstr>
      <vt:lpstr>Facebook DNS outage (2021)</vt:lpstr>
      <vt:lpstr>PowerPoint Presentation</vt:lpstr>
      <vt:lpstr>DNS record types</vt:lpstr>
      <vt:lpstr>DNS record types</vt:lpstr>
      <vt:lpstr>Reverse DNS</vt:lpstr>
      <vt:lpstr>Reverse DNS</vt:lpstr>
      <vt:lpstr>DNS Caching</vt:lpstr>
      <vt:lpstr>Reverse DNS</vt:lpstr>
      <vt:lpstr>DNS Protocol</vt:lpstr>
      <vt:lpstr>DNS Example</vt:lpstr>
      <vt:lpstr>DNS Example</vt:lpstr>
      <vt:lpstr>Example</vt:lpstr>
      <vt:lpstr>Resource Records</vt:lpstr>
      <vt:lpstr>DNS record types</vt:lpstr>
      <vt:lpstr>Inserting a Record in DNS</vt:lpstr>
      <vt:lpstr>Some important details</vt:lpstr>
      <vt:lpstr>Other uses of DNS</vt:lpstr>
      <vt:lpstr>Reliability</vt:lpstr>
      <vt:lpstr>Inserting a Record in DNS</vt:lpstr>
      <vt:lpstr>Inserting a Record in DNS, cont</vt:lpstr>
      <vt:lpstr>DNS Security</vt:lpstr>
      <vt:lpstr>Great Firewall of CIT</vt:lpstr>
      <vt:lpstr>Great Firewall of CIT</vt:lpstr>
      <vt:lpstr>PowerPoint Presentation</vt:lpstr>
      <vt:lpstr>Public DNS</vt:lpstr>
      <vt:lpstr>PowerPoint Presentation</vt:lpstr>
      <vt:lpstr>“Helpful” ISPs</vt:lpstr>
      <vt:lpstr>What can be done?</vt:lpstr>
      <vt:lpstr>What can be done?</vt:lpstr>
      <vt:lpstr>More on DNS</vt:lpstr>
      <vt:lpstr>Structure of a DNS Message</vt:lpstr>
      <vt:lpstr>Header format</vt:lpstr>
      <vt:lpstr>Other RR Types</vt:lpstr>
      <vt:lpstr>More on CC</vt:lpstr>
      <vt:lpstr>Traditional, Loss-based CC</vt:lpstr>
      <vt:lpstr>Traditional, Loss-based CC</vt:lpstr>
      <vt:lpstr>In practice:  AIMD + Slow Start (SS)</vt:lpstr>
      <vt:lpstr>PowerPoint Presentation</vt:lpstr>
      <vt:lpstr>BBR</vt:lpstr>
      <vt:lpstr>Another way:  ECN</vt:lpstr>
      <vt:lpstr>Another way:  ECN</vt:lpstr>
      <vt:lpstr>Special purpose example:  DCTCP (2010)</vt:lpstr>
      <vt:lpstr>PowerPoint Presentation</vt:lpstr>
      <vt:lpstr>Negative Caching</vt:lpstr>
    </vt:vector>
  </TitlesOfParts>
  <Company>Brown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CSCI-1680 :: Computer Networks</dc:title>
  <dc:creator>Rodrigo Fonseca</dc:creator>
  <cp:lastModifiedBy>DeMarinis, Nicholas</cp:lastModifiedBy>
  <cp:revision>137</cp:revision>
  <cp:lastPrinted>2018-11-09T20:51:53Z</cp:lastPrinted>
  <dcterms:created xsi:type="dcterms:W3CDTF">2011-03-24T13:23:12Z</dcterms:created>
  <dcterms:modified xsi:type="dcterms:W3CDTF">2024-10-31T12:40:45Z</dcterms:modified>
</cp:coreProperties>
</file>