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0"/>
  </p:notesMasterIdLst>
  <p:sldIdLst>
    <p:sldId id="256" r:id="rId2"/>
    <p:sldId id="314" r:id="rId3"/>
    <p:sldId id="483" r:id="rId4"/>
    <p:sldId id="458" r:id="rId5"/>
    <p:sldId id="484" r:id="rId6"/>
    <p:sldId id="482" r:id="rId7"/>
    <p:sldId id="485" r:id="rId8"/>
    <p:sldId id="503" r:id="rId9"/>
    <p:sldId id="481" r:id="rId10"/>
    <p:sldId id="486" r:id="rId11"/>
    <p:sldId id="504" r:id="rId12"/>
    <p:sldId id="272" r:id="rId13"/>
    <p:sldId id="494" r:id="rId14"/>
    <p:sldId id="505" r:id="rId15"/>
    <p:sldId id="490" r:id="rId16"/>
    <p:sldId id="487" r:id="rId17"/>
    <p:sldId id="506" r:id="rId18"/>
    <p:sldId id="293" r:id="rId19"/>
    <p:sldId id="493" r:id="rId20"/>
    <p:sldId id="508" r:id="rId21"/>
    <p:sldId id="491" r:id="rId22"/>
    <p:sldId id="319" r:id="rId23"/>
    <p:sldId id="492" r:id="rId24"/>
    <p:sldId id="282" r:id="rId25"/>
    <p:sldId id="499" r:id="rId26"/>
    <p:sldId id="501" r:id="rId27"/>
    <p:sldId id="269" r:id="rId28"/>
    <p:sldId id="286" r:id="rId29"/>
    <p:sldId id="500" r:id="rId30"/>
    <p:sldId id="451" r:id="rId31"/>
    <p:sldId id="502" r:id="rId32"/>
    <p:sldId id="520" r:id="rId33"/>
    <p:sldId id="519" r:id="rId34"/>
    <p:sldId id="303" r:id="rId35"/>
    <p:sldId id="498" r:id="rId36"/>
    <p:sldId id="307" r:id="rId37"/>
    <p:sldId id="456" r:id="rId38"/>
    <p:sldId id="313" r:id="rId39"/>
    <p:sldId id="516" r:id="rId40"/>
    <p:sldId id="304" r:id="rId41"/>
    <p:sldId id="452" r:id="rId42"/>
    <p:sldId id="515" r:id="rId43"/>
    <p:sldId id="509" r:id="rId44"/>
    <p:sldId id="510" r:id="rId45"/>
    <p:sldId id="512" r:id="rId46"/>
    <p:sldId id="513" r:id="rId47"/>
    <p:sldId id="514" r:id="rId48"/>
    <p:sldId id="517" r:id="rId49"/>
    <p:sldId id="518" r:id="rId50"/>
    <p:sldId id="521" r:id="rId51"/>
    <p:sldId id="455" r:id="rId52"/>
    <p:sldId id="271" r:id="rId53"/>
    <p:sldId id="497" r:id="rId54"/>
    <p:sldId id="277" r:id="rId55"/>
    <p:sldId id="278" r:id="rId56"/>
    <p:sldId id="279" r:id="rId57"/>
    <p:sldId id="276" r:id="rId58"/>
    <p:sldId id="274" r:id="rId59"/>
    <p:sldId id="454" r:id="rId60"/>
    <p:sldId id="480" r:id="rId61"/>
    <p:sldId id="465" r:id="rId62"/>
    <p:sldId id="470" r:id="rId63"/>
    <p:sldId id="469" r:id="rId64"/>
    <p:sldId id="471" r:id="rId65"/>
    <p:sldId id="275" r:id="rId66"/>
    <p:sldId id="306" r:id="rId67"/>
    <p:sldId id="280" r:id="rId68"/>
    <p:sldId id="27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33"/>
    <a:srgbClr val="20A6F5"/>
    <a:srgbClr val="283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09" autoAdjust="0"/>
    <p:restoredTop sz="87705" autoAdjust="0"/>
  </p:normalViewPr>
  <p:slideViewPr>
    <p:cSldViewPr snapToGrid="0" snapToObjects="1">
      <p:cViewPr>
        <p:scale>
          <a:sx n="120" d="100"/>
          <a:sy n="120" d="100"/>
        </p:scale>
        <p:origin x="-3632" y="-168"/>
      </p:cViewPr>
      <p:guideLst>
        <p:guide orient="horz" pos="2184"/>
        <p:guide pos="3816"/>
      </p:guideLst>
    </p:cSldViewPr>
  </p:slideViewPr>
  <p:outlineViewPr>
    <p:cViewPr>
      <p:scale>
        <a:sx n="33" d="100"/>
        <a:sy n="33" d="100"/>
      </p:scale>
      <p:origin x="0" y="7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called Resource Records (RRs)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called Resource Records (RRs)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5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nb-N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tPTR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12.32.148.128.in-addr.arpa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7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nb-NO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tPTR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12.32.148.128.in-addr.arpa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called Resource Records (RRs)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53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Responses called Resource Records (RRs)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1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1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11582400" cy="45259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6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DNS_record_type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DNS_record_typ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sandeyes.com/blog/internet-censorship-around-the-worl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sandeyes.com/blog/internet-censorship-around-the-worl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cycleisntadomain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mozilla.org/Security/DOH-resolver-polic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17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DNS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3650" y="6550223"/>
            <a:ext cx="6848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Based partly on lecture notes by Rodrigo Fonseca, Scott </a:t>
            </a:r>
            <a:r>
              <a:rPr lang="en-US" sz="1400" dirty="0" err="1">
                <a:latin typeface="Avenir Book" panose="02000503020000020003" pitchFamily="2" charset="0"/>
              </a:rPr>
              <a:t>Shenker</a:t>
            </a:r>
            <a:r>
              <a:rPr lang="en-US" sz="1400" dirty="0">
                <a:latin typeface="Avenir Book" panose="02000503020000020003" pitchFamily="2" charset="0"/>
              </a:rPr>
              <a:t> and John </a:t>
            </a:r>
            <a:r>
              <a:rPr lang="en-US" sz="1400" dirty="0" err="1">
                <a:latin typeface="Avenir Book" panose="02000503020000020003" pitchFamily="2" charset="0"/>
              </a:rPr>
              <a:t>Jannotti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59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6623-F824-BD99-9A64-B7B2909A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vs. iterative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3C0F-7357-F096-ADEF-11F1B6F98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4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How it scales: 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" y="1524000"/>
            <a:ext cx="1112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Resolvers cache responses to avoid doing recursive/iterative queries</a:t>
            </a:r>
          </a:p>
          <a:p>
            <a:r>
              <a:rPr lang="en-US" sz="2800" dirty="0"/>
              <a:t>Many messages =&gt; extra computation, extra latency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0F2B33-20C3-115B-11AF-5D395B5D4AAB}"/>
              </a:ext>
            </a:extLst>
          </p:cNvPr>
          <p:cNvSpPr txBox="1">
            <a:spLocks/>
          </p:cNvSpPr>
          <p:nvPr/>
        </p:nvSpPr>
        <p:spPr>
          <a:xfrm>
            <a:off x="2674620" y="4297680"/>
            <a:ext cx="684276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$ dig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@10.1.1.10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;; ANSWER SECTION: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            </a:t>
            </a:r>
            <a:r>
              <a:rPr lang="en-US" sz="1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1800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IN      A        128.148.32.12</a:t>
            </a:r>
          </a:p>
          <a:p>
            <a:pPr marL="0" indent="0">
              <a:buFont typeface="Arial" pitchFamily="34" charset="0"/>
              <a:buNone/>
            </a:pPr>
            <a:b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" y="160337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How it scales: 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" y="1524000"/>
            <a:ext cx="1112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DNS Resolvers cache responses to avoid doing recursive/iterative queries</a:t>
            </a:r>
          </a:p>
          <a:p>
            <a:r>
              <a:rPr lang="en-US" sz="2800" dirty="0"/>
              <a:t>Many messages =&gt; extra computation, extra latency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long to cache?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CC33"/>
                </a:solidFill>
              </a:rPr>
              <a:t>=&gt;  Every record has a TTL (in seconds), delete when it expires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A27E7-CBBE-181F-3BB3-748CFCE539FF}"/>
              </a:ext>
            </a:extLst>
          </p:cNvPr>
          <p:cNvSpPr txBox="1">
            <a:spLocks/>
          </p:cNvSpPr>
          <p:nvPr/>
        </p:nvSpPr>
        <p:spPr>
          <a:xfrm>
            <a:off x="2674620" y="4906963"/>
            <a:ext cx="684276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$ dig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@10.1.1.10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;; ANSWER SECTION: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            </a:t>
            </a:r>
            <a:r>
              <a:rPr lang="en-US" sz="1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1800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IN      A        128.148.32.12</a:t>
            </a:r>
          </a:p>
          <a:p>
            <a:pPr marL="0" indent="0">
              <a:buFont typeface="Arial" pitchFamily="34" charset="0"/>
              <a:buNone/>
            </a:pPr>
            <a:b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4415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6623-F824-BD99-9A64-B7B2909A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vs. iterative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3C0F-7357-F096-ADEF-11F1B6F98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Iterative query:  resolver starts with root, queries each successive level of the </a:t>
            </a:r>
            <a:r>
              <a:rPr lang="en-US" dirty="0" err="1"/>
              <a:t>doomain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query:  query another resolver, which does the iterative query on your behalf, returns result to you</a:t>
            </a:r>
          </a:p>
        </p:txBody>
      </p:sp>
    </p:spTree>
    <p:extLst>
      <p:ext uri="{BB962C8B-B14F-4D97-AF65-F5344CB8AC3E}">
        <p14:creationId xmlns:p14="http://schemas.microsoft.com/office/powerpoint/2010/main" val="23373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AFC1-2115-8041-BD4E-99A2278A13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65760"/>
            <a:ext cx="10972800" cy="562356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 </a:t>
            </a:r>
            <a:r>
              <a:rPr lang="en-US" sz="6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@10.1.1.10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 &lt;&lt;&gt;&gt;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DiG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9.10.6 &lt;&lt;&gt;&gt;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@10.1.1.10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global options: +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cmd</a:t>
            </a: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Got answer: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-&gt;&gt;HEADER&lt;&lt;- opcode: QUERY, status: NOERROR, id: 8536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flags: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qr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aa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ra; QUERY: 1, ANSWER: 1, AUTHORITY: 0, ADDITIONAL: 1</a:t>
            </a:r>
          </a:p>
          <a:p>
            <a:pPr marL="0" indent="0">
              <a:buNone/>
            </a:pPr>
            <a:b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OPT PSEUDOSECTION: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 EDNS: version: 0, flags:;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udp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: 1220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;; QUESTION SECTION: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6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IN A</a:t>
            </a:r>
          </a:p>
          <a:p>
            <a:pPr marL="0" indent="0">
              <a:buNone/>
            </a:pPr>
            <a:b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;; ANSWER SECTION:</a:t>
            </a:r>
          </a:p>
          <a:p>
            <a:pPr marL="0" indent="0">
              <a:buNone/>
            </a:pPr>
            <a:r>
              <a:rPr lang="en-US" sz="6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           1800      IN      A        128.148.32.12</a:t>
            </a:r>
          </a:p>
          <a:p>
            <a:pPr marL="0" indent="0">
              <a:buNone/>
            </a:pPr>
            <a:b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Query time: 69 msec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SERVER: 10.1.1.10#53(10.1.1.10)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WHEN: Tue Apr 19 09:03:39 EDT 2022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MSG SIZE 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rcvd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: 57</a:t>
            </a:r>
          </a:p>
          <a:p>
            <a:pPr marL="0" indent="0">
              <a:buNone/>
            </a:pPr>
            <a:br>
              <a:rPr lang="en-US" sz="5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5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8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DB89-C8D6-ADE4-1D40-1BF195288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12192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9A003-F612-7140-B86B-A7F60F8B0040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324B4-D7F4-D9BE-253A-01E352AB4C84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A92-951A-48AB-2C04-8C7AA150D845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238DE-83E7-8CA9-762B-78AD1CC82BE9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FFC4971-6C04-B585-9B0C-F6A67A7C93C7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E5EC12-1569-0D5C-DCBA-618C9B46337D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EB814E-4BAA-CC0F-0B8C-999FA1235E95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9BDEC-1459-D1D4-8BAA-BFD165EF4DB1}"/>
              </a:ext>
            </a:extLst>
          </p:cNvPr>
          <p:cNvCxnSpPr>
            <a:cxnSpLocks/>
          </p:cNvCxnSpPr>
          <p:nvPr/>
        </p:nvCxnSpPr>
        <p:spPr>
          <a:xfrm>
            <a:off x="2038319" y="297054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CAAD28-A133-697A-643F-D5227A9B0E0B}"/>
              </a:ext>
            </a:extLst>
          </p:cNvPr>
          <p:cNvSpPr txBox="1"/>
          <p:nvPr/>
        </p:nvSpPr>
        <p:spPr>
          <a:xfrm>
            <a:off x="2382078" y="260121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3C3967-501F-9908-F62A-DBABE286DADC}"/>
              </a:ext>
            </a:extLst>
          </p:cNvPr>
          <p:cNvCxnSpPr>
            <a:cxnSpLocks/>
          </p:cNvCxnSpPr>
          <p:nvPr/>
        </p:nvCxnSpPr>
        <p:spPr>
          <a:xfrm flipH="1">
            <a:off x="2017458" y="4173657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CE4BAE-C697-8563-894F-F094C609B9EA}"/>
              </a:ext>
            </a:extLst>
          </p:cNvPr>
          <p:cNvSpPr txBox="1"/>
          <p:nvPr/>
        </p:nvSpPr>
        <p:spPr>
          <a:xfrm>
            <a:off x="2825307" y="37920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CC3A83-FA51-834F-F502-8E8A613FE298}"/>
              </a:ext>
            </a:extLst>
          </p:cNvPr>
          <p:cNvSpPr/>
          <p:nvPr/>
        </p:nvSpPr>
        <p:spPr>
          <a:xfrm>
            <a:off x="1634353" y="2601211"/>
            <a:ext cx="8923293" cy="1300629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u="sng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Some realities</a:t>
            </a:r>
            <a:r>
              <a:rPr lang="en-US" sz="28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:  How does this work in practice?  </a:t>
            </a:r>
            <a:br>
              <a:rPr lang="en-US" sz="28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8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323279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8515-4E74-40B9-0269-6B2777F6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dig:  DNS lookup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47EF-780A-C181-816D-260DEF82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F60F-3E2F-744A-83A1-365CD9DD9C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10972800" cy="830736"/>
          </a:xfrm>
        </p:spPr>
        <p:txBody>
          <a:bodyPr/>
          <a:lstStyle/>
          <a:p>
            <a:r>
              <a:rPr lang="en-US" dirty="0"/>
              <a:t>In practice:  DNS record types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9E19181-51FA-6841-B3DD-058C4B91182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0666885"/>
              </p:ext>
            </p:extLst>
          </p:nvPr>
        </p:nvGraphicFramePr>
        <p:xfrm>
          <a:off x="304800" y="830736"/>
          <a:ext cx="11582400" cy="524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5889">
                  <a:extLst>
                    <a:ext uri="{9D8B030D-6E8A-4147-A177-3AD203B41FA5}">
                      <a16:colId xmlns:a16="http://schemas.microsoft.com/office/drawing/2014/main" val="1209638706"/>
                    </a:ext>
                  </a:extLst>
                </a:gridCol>
              </a:tblGrid>
              <a:tr h="540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RR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128.148.56.2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2001:470:8956:20::1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3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Specifies an alias </a:t>
                      </a:r>
                    </a:p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(“Canonical name”)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systems.cs.brown.edu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. 86400 IN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                      CNAME systems-v3.cs.brown.edu.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systems-v3.cs.brown.edu. 86400 IN A 128.148.36.51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DNS servers for a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cs.brown.edu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. 86400 IN NS br1.brown.edu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55179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Mail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MX &lt;priority&gt; &lt;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ip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eg.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MX 10 1.2.3.4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Start of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venir Book" panose="02000503020000020003" pitchFamily="2" charset="0"/>
                          <a:cs typeface="Consolas" panose="020B0609020204030204" pitchFamily="49" charset="0"/>
                        </a:rPr>
                        <a:t>Information about who owns a 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Reverse IP 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7.34.148.128.in-addr.arpa. 86400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 PTR	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quanto.cs.brown.edu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684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How to reach specific services (</a:t>
                      </a:r>
                      <a:r>
                        <a:rPr lang="en-US" sz="2000" dirty="0" err="1">
                          <a:latin typeface="Avenir Book" panose="02000503020000020003" pitchFamily="2" charset="0"/>
                          <a:cs typeface="Minion Pro"/>
                        </a:rPr>
                        <a:t>eg.</a:t>
                      </a:r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 host, 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minecraft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._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tcp.example.net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3600 </a:t>
                      </a:r>
                      <a:b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SRV &lt;priority&gt; &lt;weight&gt; &lt;port&gt; &lt;server IP&gt;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E5268-A138-0848-B0F8-501D0C11B622}"/>
              </a:ext>
            </a:extLst>
          </p:cNvPr>
          <p:cNvSpPr txBox="1"/>
          <p:nvPr/>
        </p:nvSpPr>
        <p:spPr>
          <a:xfrm>
            <a:off x="3977662" y="6282082"/>
            <a:ext cx="790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More:  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  <a:hlinkClick r:id="rId2"/>
              </a:rPr>
              <a:t>https://en.wikipedia.org/wiki/List_of_DNS_record_types</a:t>
            </a:r>
            <a:endParaRPr lang="en-US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29E09-876B-98A8-6A91-97010847FEE1}"/>
              </a:ext>
            </a:extLst>
          </p:cNvPr>
          <p:cNvSpPr/>
          <p:nvPr/>
        </p:nvSpPr>
        <p:spPr>
          <a:xfrm>
            <a:off x="182880" y="2423160"/>
            <a:ext cx="11826240" cy="3858922"/>
          </a:xfrm>
          <a:prstGeom prst="rect">
            <a:avLst/>
          </a:prstGeom>
          <a:solidFill>
            <a:srgbClr val="2831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F60F-3E2F-744A-83A1-365CD9DD9C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10972800" cy="830736"/>
          </a:xfrm>
        </p:spPr>
        <p:txBody>
          <a:bodyPr/>
          <a:lstStyle/>
          <a:p>
            <a:r>
              <a:rPr lang="en-US" dirty="0"/>
              <a:t>DNS record types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9E19181-51FA-6841-B3DD-058C4B91182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0156367"/>
              </p:ext>
            </p:extLst>
          </p:nvPr>
        </p:nvGraphicFramePr>
        <p:xfrm>
          <a:off x="304800" y="830736"/>
          <a:ext cx="11582400" cy="557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5889">
                  <a:extLst>
                    <a:ext uri="{9D8B030D-6E8A-4147-A177-3AD203B41FA5}">
                      <a16:colId xmlns:a16="http://schemas.microsoft.com/office/drawing/2014/main" val="1209638706"/>
                    </a:ext>
                  </a:extLst>
                </a:gridCol>
              </a:tblGrid>
              <a:tr h="540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RR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Book" panose="02000503020000020003" pitchFamily="2" charset="0"/>
                          <a:cs typeface="Minion Pro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128.148.56.2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2001:470:8956:20::1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3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Specifies an alias </a:t>
                      </a:r>
                    </a:p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(“Canonical name”)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systems.cs.brown.edu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. 86400 IN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                            CNAME systems-v3.cs.brown.edu.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systems-v3.cs.brown.edu. 86400 IN A 128.148.36.51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DNS servers for a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cs.brown.edu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. 86400 IN NS br1.brown.edu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55179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Mail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MX &lt;priority&gt; &lt;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ip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 (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eg.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MX 10 1.2.3.4)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Start of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venir Book" panose="02000503020000020003" pitchFamily="2" charset="0"/>
                          <a:cs typeface="Consolas" panose="020B0609020204030204" pitchFamily="49" charset="0"/>
                        </a:rPr>
                        <a:t>Information about who owns a 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Reverse IP 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7.34.148.128.in-addr.arpa. 86400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 PTR	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quanto.cs.brown.edu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684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SRV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How to reach specific services (</a:t>
                      </a:r>
                      <a:r>
                        <a:rPr lang="en-US" sz="2000" dirty="0" err="1">
                          <a:latin typeface="Avenir Book" panose="02000503020000020003" pitchFamily="2" charset="0"/>
                          <a:cs typeface="Minion Pro"/>
                        </a:rPr>
                        <a:t>eg.</a:t>
                      </a:r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 host, 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minecraft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._</a:t>
                      </a: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tcp.example.net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3600 </a:t>
                      </a:r>
                      <a:b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SRV &lt;priority&gt; &lt;weight&gt; &lt;port&gt; &lt;server IP&gt;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 panose="02000503020000020003" pitchFamily="2" charset="0"/>
                          <a:cs typeface="Minion Pro"/>
                        </a:rPr>
                        <a:t>Arbitrary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 .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164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EE5268-A138-0848-B0F8-501D0C11B622}"/>
              </a:ext>
            </a:extLst>
          </p:cNvPr>
          <p:cNvSpPr txBox="1"/>
          <p:nvPr/>
        </p:nvSpPr>
        <p:spPr>
          <a:xfrm>
            <a:off x="4282462" y="6488668"/>
            <a:ext cx="790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More:  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  <a:hlinkClick r:id="rId2"/>
              </a:rPr>
              <a:t>https://en.wikipedia.org/wiki/List_of_DNS_record_types</a:t>
            </a:r>
            <a:endParaRPr lang="en-US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8085-2FC2-684B-A8CD-D6BBD73C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EB8D-8ED7-EF4F-91C1-CEB9D0AFB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TCP milestone II</a:t>
            </a:r>
            <a:r>
              <a:rPr lang="en-US" sz="2800" dirty="0"/>
              <a:t>:  meetings Mon/Tues next week, signups soon</a:t>
            </a:r>
          </a:p>
          <a:p>
            <a:endParaRPr lang="en-US" sz="2800" dirty="0"/>
          </a:p>
          <a:p>
            <a:r>
              <a:rPr lang="en-US" sz="2800" dirty="0"/>
              <a:t>HW3, due today (11/7); HW4:  out tomorrow, very short</a:t>
            </a:r>
          </a:p>
          <a:p>
            <a:endParaRPr lang="en-US" sz="2800" b="1" dirty="0"/>
          </a:p>
          <a:p>
            <a:r>
              <a:rPr lang="en-US" sz="2800" b="1" dirty="0"/>
              <a:t>TCP </a:t>
            </a:r>
            <a:r>
              <a:rPr lang="en-US" sz="2800" b="1" dirty="0" err="1"/>
              <a:t>Gearup</a:t>
            </a:r>
            <a:r>
              <a:rPr lang="en-US" sz="2800" b="1" dirty="0"/>
              <a:t> III:  will be </a:t>
            </a:r>
            <a:r>
              <a:rPr lang="en-US" sz="2800" b="1" dirty="0">
                <a:solidFill>
                  <a:srgbClr val="FFCC33"/>
                </a:solidFill>
              </a:rPr>
              <a:t>next Tuesday (11/14) 4-5pm</a:t>
            </a:r>
          </a:p>
          <a:p>
            <a:endParaRPr lang="en-US" sz="2800" b="1" dirty="0">
              <a:solidFill>
                <a:srgbClr val="FF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70EDFF-21DD-FBD8-BD64-972F67940EE8}"/>
              </a:ext>
            </a:extLst>
          </p:cNvPr>
          <p:cNvSpPr txBox="1"/>
          <p:nvPr/>
        </p:nvSpPr>
        <p:spPr>
          <a:xfrm>
            <a:off x="228600" y="311170"/>
            <a:ext cx="18452487" cy="42780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effectLst/>
                <a:latin typeface="Monaco" pitchFamily="2" charset="77"/>
              </a:rPr>
              <a:t>% dig </a:t>
            </a:r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 TXT @1.1.1.1</a:t>
            </a:r>
          </a:p>
          <a:p>
            <a:endParaRPr lang="en-US" sz="1600" dirty="0">
              <a:effectLst/>
              <a:latin typeface="Monaco" pitchFamily="2" charset="77"/>
            </a:endParaRPr>
          </a:p>
          <a:p>
            <a:r>
              <a:rPr lang="en-US" sz="1600" dirty="0">
                <a:effectLst/>
                <a:latin typeface="Monaco" pitchFamily="2" charset="77"/>
              </a:rPr>
              <a:t>;; ANSWER SECTION: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"google-site-verification=9NxSC7hDW1F0dOB7Hp5sj1b4Zh3YuOLsWALzm0W5e3M"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</a:t>
            </a:r>
            <a:r>
              <a:rPr lang="en-US" sz="1600" dirty="0" err="1">
                <a:effectLst/>
                <a:latin typeface="Monaco" pitchFamily="2" charset="77"/>
              </a:rPr>
              <a:t>docusign</a:t>
            </a:r>
            <a:r>
              <a:rPr lang="en-US" sz="1600" dirty="0">
                <a:effectLst/>
                <a:latin typeface="Monaco" pitchFamily="2" charset="77"/>
              </a:rPr>
              <a:t>=084c221f-92f9-4237-beb8-c25279422ee0"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</a:t>
            </a:r>
            <a:r>
              <a:rPr lang="en-US" sz="1600" dirty="0" err="1">
                <a:effectLst/>
                <a:latin typeface="Monaco" pitchFamily="2" charset="77"/>
              </a:rPr>
              <a:t>atlassian</a:t>
            </a:r>
            <a:r>
              <a:rPr lang="en-US" sz="1600" dirty="0">
                <a:effectLst/>
                <a:latin typeface="Monaco" pitchFamily="2" charset="77"/>
              </a:rPr>
              <a:t>-domain-verification=Hs1rCYbV9DaUuZH78ks2h7V68IDvaPFkmvb6vrxSU/3HXmysLgY5FKVuj1PY0sWT"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"cisco-ci-domain-verification=122c4cac85430ffd529f4c1f7dbc9a90b3d511cd9486b79c39bf04929a3d24aa"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</a:t>
            </a:r>
            <a:r>
              <a:rPr lang="en-US" sz="1600" dirty="0" err="1">
                <a:effectLst/>
                <a:latin typeface="Monaco" pitchFamily="2" charset="77"/>
              </a:rPr>
              <a:t>airtable</a:t>
            </a:r>
            <a:r>
              <a:rPr lang="en-US" sz="1600" dirty="0">
                <a:effectLst/>
                <a:latin typeface="Monaco" pitchFamily="2" charset="77"/>
              </a:rPr>
              <a:t>-verification=5535dab3fd5abf3d31fb73a24ce236a4"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</a:t>
            </a:r>
            <a:r>
              <a:rPr lang="en-US" sz="1600" dirty="0" err="1">
                <a:effectLst/>
                <a:latin typeface="Monaco" pitchFamily="2" charset="77"/>
              </a:rPr>
              <a:t>miro</a:t>
            </a:r>
            <a:r>
              <a:rPr lang="en-US" sz="1600" dirty="0">
                <a:effectLst/>
                <a:latin typeface="Monaco" pitchFamily="2" charset="77"/>
              </a:rPr>
              <a:t>-verification=72ea693488717c97da4e2a48c89fdfee7e673b54"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"v=spf1 ip4:128.148.0.0/16 ip4:209.235.66.235/32 ip4:74.122.104.0/22" </a:t>
            </a:r>
            <a:br>
              <a:rPr lang="en-US" sz="1600" dirty="0">
                <a:effectLst/>
                <a:latin typeface="Monaco" pitchFamily="2" charset="77"/>
              </a:rPr>
            </a:br>
            <a:r>
              <a:rPr lang="en-US" sz="1600" dirty="0">
                <a:effectLst/>
                <a:latin typeface="Monaco" pitchFamily="2" charset="77"/>
              </a:rPr>
              <a:t>      " ip4:35.163.186.146 ip4:208.117.49.214 ip4:198.2.128.0/18 ip4:148.105.8.0/21</a:t>
            </a:r>
          </a:p>
          <a:p>
            <a:r>
              <a:rPr lang="en-US" sz="1600" dirty="0">
                <a:latin typeface="Monaco" pitchFamily="2" charset="77"/>
              </a:rPr>
              <a:t>       </a:t>
            </a:r>
            <a:r>
              <a:rPr lang="en-US" sz="1600" dirty="0">
                <a:effectLst/>
                <a:latin typeface="Monaco" pitchFamily="2" charset="77"/>
              </a:rPr>
              <a:t> ip4:198.105.13.0/24" " ip4:206.107.42.249 ip4:206.107.42.254 ip4:206.107.42.9 </a:t>
            </a:r>
          </a:p>
          <a:p>
            <a:r>
              <a:rPr lang="en-US" sz="1600" dirty="0">
                <a:latin typeface="Monaco" pitchFamily="2" charset="77"/>
              </a:rPr>
              <a:t>        </a:t>
            </a:r>
            <a:r>
              <a:rPr lang="en-US" sz="1600" dirty="0">
                <a:effectLst/>
                <a:latin typeface="Monaco" pitchFamily="2" charset="77"/>
              </a:rPr>
              <a:t>ip4:35.169.11.239 ip4:198.187.196.100 include:_</a:t>
            </a:r>
            <a:r>
              <a:rPr lang="en-US" sz="1600" dirty="0" err="1">
                <a:effectLst/>
                <a:latin typeface="Monaco" pitchFamily="2" charset="77"/>
              </a:rPr>
              <a:t>spf.google.com</a:t>
            </a:r>
            <a:r>
              <a:rPr lang="en-US" sz="1600" dirty="0">
                <a:effectLst/>
                <a:latin typeface="Monaco" pitchFamily="2" charset="77"/>
              </a:rPr>
              <a:t> </a:t>
            </a:r>
            <a:r>
              <a:rPr lang="en-US" sz="1600" dirty="0" err="1">
                <a:effectLst/>
                <a:latin typeface="Monaco" pitchFamily="2" charset="77"/>
              </a:rPr>
              <a:t>include:sendgrid.net</a:t>
            </a:r>
            <a:r>
              <a:rPr lang="en-US" sz="1600" dirty="0">
                <a:effectLst/>
                <a:latin typeface="Monaco" pitchFamily="2" charset="77"/>
              </a:rPr>
              <a:t> include:_</a:t>
            </a:r>
            <a:r>
              <a:rPr lang="en-US" sz="1600" dirty="0" err="1">
                <a:effectLst/>
                <a:latin typeface="Monaco" pitchFamily="2" charset="77"/>
              </a:rPr>
              <a:t>spf.qualtrics.com</a:t>
            </a:r>
            <a:r>
              <a:rPr lang="en-US" sz="1600" dirty="0">
                <a:effectLst/>
                <a:latin typeface="Monaco" pitchFamily="2" charset="77"/>
              </a:rPr>
              <a:t> </a:t>
            </a:r>
            <a:r>
              <a:rPr lang="en-US" sz="1600" dirty="0" err="1">
                <a:effectLst/>
                <a:latin typeface="Monaco" pitchFamily="2" charset="77"/>
              </a:rPr>
              <a:t>include:aspmx.pardot.com</a:t>
            </a:r>
            <a:r>
              <a:rPr lang="en-US" sz="1600" dirty="0">
                <a:effectLst/>
                <a:latin typeface="Monaco" pitchFamily="2" charset="77"/>
              </a:rPr>
              <a:t> ~all"</a:t>
            </a:r>
          </a:p>
          <a:p>
            <a:r>
              <a:rPr lang="en-US" sz="1600" dirty="0" err="1">
                <a:effectLst/>
                <a:latin typeface="Monaco" pitchFamily="2" charset="77"/>
              </a:rPr>
              <a:t>brown.edu</a:t>
            </a:r>
            <a:r>
              <a:rPr lang="en-US" sz="1600" dirty="0">
                <a:effectLst/>
                <a:latin typeface="Monaco" pitchFamily="2" charset="77"/>
              </a:rPr>
              <a:t>. 3600 IN TXT "</a:t>
            </a:r>
            <a:r>
              <a:rPr lang="en-US" sz="1600" dirty="0" err="1">
                <a:effectLst/>
                <a:latin typeface="Monaco" pitchFamily="2" charset="77"/>
              </a:rPr>
              <a:t>github</a:t>
            </a:r>
            <a:r>
              <a:rPr lang="en-US" sz="1600" dirty="0">
                <a:effectLst/>
                <a:latin typeface="Monaco" pitchFamily="2" charset="77"/>
              </a:rPr>
              <a:t>-verification=ekYLSgdWns5XA28K32JpNpD53dWpQEHQAmg5y7BY"</a:t>
            </a:r>
          </a:p>
          <a:p>
            <a:br>
              <a:rPr lang="en-US" sz="1600" dirty="0">
                <a:effectLst/>
                <a:latin typeface="Monaco" pitchFamily="2" charset="77"/>
              </a:rPr>
            </a:br>
            <a:r>
              <a:rPr lang="en-US" sz="1600" dirty="0">
                <a:effectLst/>
                <a:latin typeface="Monaco" pitchFamily="2" charset="77"/>
              </a:rPr>
              <a:t>[ . . . ]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1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92F582-E4DA-E5FF-AC08-8ABFEBFC4FB2}"/>
              </a:ext>
            </a:extLst>
          </p:cNvPr>
          <p:cNvSpPr txBox="1"/>
          <p:nvPr/>
        </p:nvSpPr>
        <p:spPr>
          <a:xfrm>
            <a:off x="1551808" y="2667000"/>
            <a:ext cx="90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What happens when you register a new domain?</a:t>
            </a:r>
          </a:p>
        </p:txBody>
      </p:sp>
    </p:spTree>
    <p:extLst>
      <p:ext uri="{BB962C8B-B14F-4D97-AF65-F5344CB8AC3E}">
        <p14:creationId xmlns:p14="http://schemas.microsoft.com/office/powerpoint/2010/main" val="259231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" y="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Registering a new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1480" y="15240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new startup </a:t>
            </a:r>
            <a:r>
              <a:rPr lang="en-US" dirty="0" err="1"/>
              <a:t>helpme.com</a:t>
            </a:r>
            <a:endParaRPr lang="en-US" dirty="0"/>
          </a:p>
          <a:p>
            <a:r>
              <a:rPr lang="en-US" dirty="0"/>
              <a:t>Get a block of addresses from ISP</a:t>
            </a:r>
          </a:p>
          <a:p>
            <a:pPr lvl="1"/>
            <a:r>
              <a:rPr lang="en-US" dirty="0"/>
              <a:t>Say 212.44.9.0/24</a:t>
            </a:r>
          </a:p>
          <a:p>
            <a:r>
              <a:rPr lang="en-US" dirty="0"/>
              <a:t>Register </a:t>
            </a:r>
            <a:r>
              <a:rPr lang="en-US" dirty="0" err="1"/>
              <a:t>helpme.com</a:t>
            </a:r>
            <a:r>
              <a:rPr lang="en-US" dirty="0"/>
              <a:t> at </a:t>
            </a:r>
            <a:r>
              <a:rPr lang="en-US" dirty="0" err="1"/>
              <a:t>namecheap.com</a:t>
            </a:r>
            <a:r>
              <a:rPr lang="en-US" dirty="0"/>
              <a:t> (for ex.)</a:t>
            </a:r>
          </a:p>
          <a:p>
            <a:pPr lvl="1"/>
            <a:r>
              <a:rPr lang="en-US" dirty="0"/>
              <a:t>Provide name and address of your authoritative name server (primary and secondary)</a:t>
            </a:r>
          </a:p>
          <a:p>
            <a:pPr lvl="1"/>
            <a:r>
              <a:rPr lang="en-US" dirty="0"/>
              <a:t>Registrar inserts RR pair into the .</a:t>
            </a:r>
            <a:r>
              <a:rPr lang="en-US" b="1" dirty="0"/>
              <a:t>com</a:t>
            </a:r>
            <a:r>
              <a:rPr lang="en-US" dirty="0"/>
              <a:t> TLD server:</a:t>
            </a:r>
          </a:p>
          <a:p>
            <a:pPr lvl="2"/>
            <a:r>
              <a:rPr lang="en-US" dirty="0" err="1"/>
              <a:t>helpme.com</a:t>
            </a:r>
            <a:r>
              <a:rPr lang="en-US" dirty="0"/>
              <a:t> NS dns1.helpme.com</a:t>
            </a:r>
          </a:p>
          <a:p>
            <a:pPr lvl="2"/>
            <a:r>
              <a:rPr lang="en-US" dirty="0"/>
              <a:t>dns1.helpme.com A 212.44.9.120</a:t>
            </a:r>
          </a:p>
          <a:p>
            <a:r>
              <a:rPr lang="en-US" dirty="0"/>
              <a:t>Configure your authoritative server (dns1.helpme.com)</a:t>
            </a:r>
          </a:p>
          <a:p>
            <a:pPr lvl="1"/>
            <a:r>
              <a:rPr lang="en-US" dirty="0"/>
              <a:t>Type A record for </a:t>
            </a:r>
            <a:r>
              <a:rPr lang="en-US" dirty="0" err="1"/>
              <a:t>www.helpme.com</a:t>
            </a:r>
            <a:endParaRPr lang="en-US" dirty="0"/>
          </a:p>
          <a:p>
            <a:pPr lvl="1"/>
            <a:r>
              <a:rPr lang="en-US" dirty="0"/>
              <a:t>Type MX record for </a:t>
            </a:r>
            <a:r>
              <a:rPr lang="en-US" dirty="0" err="1"/>
              <a:t>helpme.com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65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" y="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Registering a new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1480" y="15240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new startup </a:t>
            </a:r>
            <a:r>
              <a:rPr lang="en-US" dirty="0" err="1"/>
              <a:t>helpme.com</a:t>
            </a:r>
            <a:endParaRPr lang="en-US" dirty="0"/>
          </a:p>
          <a:p>
            <a:r>
              <a:rPr lang="en-US" dirty="0"/>
              <a:t>Get a block of addresses from ISP</a:t>
            </a:r>
          </a:p>
          <a:p>
            <a:pPr lvl="1"/>
            <a:r>
              <a:rPr lang="en-US" dirty="0"/>
              <a:t>Say 212.44.9.0/24</a:t>
            </a:r>
          </a:p>
          <a:p>
            <a:r>
              <a:rPr lang="en-US" dirty="0"/>
              <a:t>Register </a:t>
            </a:r>
            <a:r>
              <a:rPr lang="en-US" dirty="0" err="1"/>
              <a:t>helpme.com</a:t>
            </a:r>
            <a:r>
              <a:rPr lang="en-US" dirty="0"/>
              <a:t> at </a:t>
            </a:r>
            <a:r>
              <a:rPr lang="en-US" dirty="0" err="1"/>
              <a:t>namecheap.com</a:t>
            </a:r>
            <a:r>
              <a:rPr lang="en-US" dirty="0"/>
              <a:t> (for ex.)</a:t>
            </a:r>
          </a:p>
          <a:p>
            <a:pPr lvl="1"/>
            <a:r>
              <a:rPr lang="en-US" dirty="0"/>
              <a:t>Provide name and address of your authoritative name server (primary and secondary)</a:t>
            </a:r>
          </a:p>
          <a:p>
            <a:pPr lvl="1"/>
            <a:r>
              <a:rPr lang="en-US" dirty="0"/>
              <a:t>Registrar inserts RR pair into the .</a:t>
            </a:r>
            <a:r>
              <a:rPr lang="en-US" b="1" dirty="0"/>
              <a:t>com</a:t>
            </a:r>
            <a:r>
              <a:rPr lang="en-US" dirty="0"/>
              <a:t> TLD server:</a:t>
            </a:r>
          </a:p>
          <a:p>
            <a:pPr lvl="2"/>
            <a:r>
              <a:rPr lang="en-US" dirty="0" err="1"/>
              <a:t>helpme.com</a:t>
            </a:r>
            <a:r>
              <a:rPr lang="en-US" dirty="0"/>
              <a:t> NS dns1.helpme.com</a:t>
            </a:r>
          </a:p>
          <a:p>
            <a:pPr lvl="2"/>
            <a:r>
              <a:rPr lang="en-US" dirty="0"/>
              <a:t>dns1.helpme.com A 212.44.9.120</a:t>
            </a:r>
          </a:p>
          <a:p>
            <a:r>
              <a:rPr lang="en-US" dirty="0"/>
              <a:t>Configure your authoritative server (dns1.helpme.com)</a:t>
            </a:r>
          </a:p>
          <a:p>
            <a:pPr lvl="1"/>
            <a:r>
              <a:rPr lang="en-US" dirty="0"/>
              <a:t>Type A record for </a:t>
            </a:r>
            <a:r>
              <a:rPr lang="en-US" dirty="0" err="1"/>
              <a:t>www.helpme.com</a:t>
            </a:r>
            <a:endParaRPr lang="en-US" dirty="0"/>
          </a:p>
          <a:p>
            <a:pPr lvl="1"/>
            <a:r>
              <a:rPr lang="en-US" dirty="0"/>
              <a:t>Type MX record for </a:t>
            </a:r>
            <a:r>
              <a:rPr lang="en-US" dirty="0" err="1"/>
              <a:t>helpme.com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0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Record in DNS, 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provide reverse PTR bindings</a:t>
            </a:r>
          </a:p>
          <a:p>
            <a:pPr lvl="1"/>
            <a:r>
              <a:rPr lang="en-US" dirty="0"/>
              <a:t>E.g., 212.44.9.120 -&gt; dns1.helpme.com</a:t>
            </a:r>
          </a:p>
          <a:p>
            <a:r>
              <a:rPr lang="en-US" dirty="0"/>
              <a:t>Configure your </a:t>
            </a:r>
            <a:r>
              <a:rPr lang="en-US" dirty="0" err="1"/>
              <a:t>dns</a:t>
            </a:r>
            <a:r>
              <a:rPr lang="en-US" dirty="0"/>
              <a:t> server to serve the 9.44.212.in-addr.arpa zone</a:t>
            </a:r>
          </a:p>
          <a:p>
            <a:pPr lvl="1"/>
            <a:r>
              <a:rPr lang="en-US" dirty="0"/>
              <a:t>Need to add a record of this NS into the parent zone (44.212.in-addr.arpa)</a:t>
            </a:r>
          </a:p>
          <a:p>
            <a:r>
              <a:rPr lang="en-US" dirty="0"/>
              <a:t>Insert the bindings into the 9.44.212.in-addr.arpa zone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2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9A0150-7519-0131-AF4D-49F47B4DCBC8}"/>
              </a:ext>
            </a:extLst>
          </p:cNvPr>
          <p:cNvSpPr txBox="1"/>
          <p:nvPr/>
        </p:nvSpPr>
        <p:spPr>
          <a:xfrm>
            <a:off x="3874238" y="2667000"/>
            <a:ext cx="4443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DNS Resolution</a:t>
            </a:r>
          </a:p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1474663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76434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67056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 flipH="1">
            <a:off x="2017458" y="1564988"/>
            <a:ext cx="20861" cy="4927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146914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3938716" y="76434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4787074" y="1564988"/>
            <a:ext cx="0" cy="4927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169693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E46A8-DE37-79B2-CB85-DFF89BFA7499}"/>
              </a:ext>
            </a:extLst>
          </p:cNvPr>
          <p:cNvCxnSpPr>
            <a:cxnSpLocks/>
          </p:cNvCxnSpPr>
          <p:nvPr/>
        </p:nvCxnSpPr>
        <p:spPr>
          <a:xfrm>
            <a:off x="2038319" y="234570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970535-263A-BE0E-06ED-D18F906E6548}"/>
              </a:ext>
            </a:extLst>
          </p:cNvPr>
          <p:cNvSpPr txBox="1"/>
          <p:nvPr/>
        </p:nvSpPr>
        <p:spPr>
          <a:xfrm>
            <a:off x="2382078" y="197637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17627B-A560-CC7F-466C-6BB61888C701}"/>
              </a:ext>
            </a:extLst>
          </p:cNvPr>
          <p:cNvCxnSpPr>
            <a:cxnSpLocks/>
          </p:cNvCxnSpPr>
          <p:nvPr/>
        </p:nvCxnSpPr>
        <p:spPr>
          <a:xfrm flipH="1">
            <a:off x="2017458" y="3063240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F20338-FF76-592F-39C3-5F60107ADB65}"/>
              </a:ext>
            </a:extLst>
          </p:cNvPr>
          <p:cNvSpPr txBox="1"/>
          <p:nvPr/>
        </p:nvSpPr>
        <p:spPr>
          <a:xfrm>
            <a:off x="2825307" y="268161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</p:spTree>
    <p:extLst>
      <p:ext uri="{BB962C8B-B14F-4D97-AF65-F5344CB8AC3E}">
        <p14:creationId xmlns:p14="http://schemas.microsoft.com/office/powerpoint/2010/main" val="2638612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322"/>
            <a:ext cx="10972800" cy="4525963"/>
          </a:xfrm>
        </p:spPr>
        <p:txBody>
          <a:bodyPr/>
          <a:lstStyle/>
          <a:p>
            <a:r>
              <a:rPr lang="en-US" dirty="0"/>
              <a:t>TCP/UDP port 53</a:t>
            </a:r>
          </a:p>
          <a:p>
            <a:r>
              <a:rPr lang="en-US" dirty="0"/>
              <a:t>Most traffic uses UDP</a:t>
            </a:r>
          </a:p>
          <a:p>
            <a:pPr lvl="1"/>
            <a:r>
              <a:rPr lang="en-US" dirty="0"/>
              <a:t>Lightweight protocol has 512 byte message limit</a:t>
            </a:r>
          </a:p>
          <a:p>
            <a:pPr lvl="1"/>
            <a:r>
              <a:rPr lang="en-US" dirty="0"/>
              <a:t>Can run over TCP (more on this later)</a:t>
            </a:r>
          </a:p>
          <a:p>
            <a:r>
              <a:rPr lang="en-US" dirty="0"/>
              <a:t>A few options to request recursive queries, 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resolver?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2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go to </a:t>
            </a:r>
            <a:r>
              <a:rPr lang="en-US" dirty="0" err="1"/>
              <a:t>starbucks</a:t>
            </a:r>
            <a:r>
              <a:rPr lang="en-US" dirty="0"/>
              <a:t>, how does your browser find </a:t>
            </a:r>
            <a:r>
              <a:rPr lang="en-US" dirty="0" err="1"/>
              <a:t>www.google.com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Typical, classic way:  use DNS server from DHCP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you trust this DNS server?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12E7D-6350-294D-A42B-D689E863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659" y="2398716"/>
            <a:ext cx="5550681" cy="146843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386727" y="129774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0396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971437" y="2098388"/>
            <a:ext cx="0" cy="4016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>
            <a:cxnSpLocks/>
          </p:cNvCxnSpPr>
          <p:nvPr/>
        </p:nvCxnSpPr>
        <p:spPr>
          <a:xfrm>
            <a:off x="9759846" y="2002549"/>
            <a:ext cx="0" cy="4417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2096922" y="128304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Local DNS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2683954" y="2081632"/>
            <a:ext cx="0" cy="4033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C7DB8D-4E38-8535-B30E-6CC7D7CB5769}"/>
              </a:ext>
            </a:extLst>
          </p:cNvPr>
          <p:cNvSpPr txBox="1"/>
          <p:nvPr/>
        </p:nvSpPr>
        <p:spPr>
          <a:xfrm>
            <a:off x="196226" y="167879"/>
            <a:ext cx="83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if the resolver doesn’t want you accessing a site?</a:t>
            </a:r>
          </a:p>
        </p:txBody>
      </p:sp>
    </p:spTree>
    <p:extLst>
      <p:ext uri="{BB962C8B-B14F-4D97-AF65-F5344CB8AC3E}">
        <p14:creationId xmlns:p14="http://schemas.microsoft.com/office/powerpoint/2010/main" val="346403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10153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The story so far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9C3B-1512-0FD1-1EAA-78A404F15E92}"/>
              </a:ext>
            </a:extLst>
          </p:cNvPr>
          <p:cNvSpPr txBox="1"/>
          <p:nvPr/>
        </p:nvSpPr>
        <p:spPr>
          <a:xfrm>
            <a:off x="283190" y="731657"/>
            <a:ext cx="467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POV:  You want to connect to some website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</p:spTree>
    <p:extLst>
      <p:ext uri="{BB962C8B-B14F-4D97-AF65-F5344CB8AC3E}">
        <p14:creationId xmlns:p14="http://schemas.microsoft.com/office/powerpoint/2010/main" val="752784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Firewall of 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attacker is on the path (say, it is the ISP, or a malicious version of </a:t>
            </a:r>
            <a:r>
              <a:rPr lang="en-US" dirty="0" err="1"/>
              <a:t>TStaff</a:t>
            </a:r>
            <a:r>
              <a:rPr lang="en-US" dirty="0"/>
              <a:t>), what could they do?  </a:t>
            </a:r>
          </a:p>
        </p:txBody>
      </p:sp>
    </p:spTree>
    <p:extLst>
      <p:ext uri="{BB962C8B-B14F-4D97-AF65-F5344CB8AC3E}">
        <p14:creationId xmlns:p14="http://schemas.microsoft.com/office/powerpoint/2010/main" val="3253667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386727" y="127869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18491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 flipH="1">
            <a:off x="950577" y="2079338"/>
            <a:ext cx="20860" cy="4302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>
            <a:cxnSpLocks/>
          </p:cNvCxnSpPr>
          <p:nvPr/>
        </p:nvCxnSpPr>
        <p:spPr>
          <a:xfrm>
            <a:off x="9759846" y="1983499"/>
            <a:ext cx="0" cy="4398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2096922" y="126399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Local DNS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2683954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67D620-77FC-92A9-9B3F-C10CB0D4D85D}"/>
              </a:ext>
            </a:extLst>
          </p:cNvPr>
          <p:cNvSpPr/>
          <p:nvPr/>
        </p:nvSpPr>
        <p:spPr>
          <a:xfrm>
            <a:off x="6558427" y="126399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Public DNS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7919A-7774-068D-59E5-7AF2AB611B88}"/>
              </a:ext>
            </a:extLst>
          </p:cNvPr>
          <p:cNvCxnSpPr>
            <a:cxnSpLocks/>
          </p:cNvCxnSpPr>
          <p:nvPr/>
        </p:nvCxnSpPr>
        <p:spPr>
          <a:xfrm>
            <a:off x="7145459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DA0444-1DCE-B051-07FA-4B43FF6070E4}"/>
              </a:ext>
            </a:extLst>
          </p:cNvPr>
          <p:cNvSpPr txBox="1"/>
          <p:nvPr/>
        </p:nvSpPr>
        <p:spPr>
          <a:xfrm>
            <a:off x="196226" y="167879"/>
            <a:ext cx="83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if the resolver doesn’t want you accessing a site?</a:t>
            </a:r>
          </a:p>
        </p:txBody>
      </p:sp>
    </p:spTree>
    <p:extLst>
      <p:ext uri="{BB962C8B-B14F-4D97-AF65-F5344CB8AC3E}">
        <p14:creationId xmlns:p14="http://schemas.microsoft.com/office/powerpoint/2010/main" val="107205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386727" y="127869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18491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 flipH="1">
            <a:off x="950577" y="2079338"/>
            <a:ext cx="20860" cy="4302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>
            <a:cxnSpLocks/>
          </p:cNvCxnSpPr>
          <p:nvPr/>
        </p:nvCxnSpPr>
        <p:spPr>
          <a:xfrm>
            <a:off x="9759846" y="1983499"/>
            <a:ext cx="0" cy="4398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2096922" y="126399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Local DNS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2683954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67D620-77FC-92A9-9B3F-C10CB0D4D85D}"/>
              </a:ext>
            </a:extLst>
          </p:cNvPr>
          <p:cNvSpPr/>
          <p:nvPr/>
        </p:nvSpPr>
        <p:spPr>
          <a:xfrm>
            <a:off x="6558427" y="126399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Public DNS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7919A-7774-068D-59E5-7AF2AB611B88}"/>
              </a:ext>
            </a:extLst>
          </p:cNvPr>
          <p:cNvCxnSpPr>
            <a:cxnSpLocks/>
          </p:cNvCxnSpPr>
          <p:nvPr/>
        </p:nvCxnSpPr>
        <p:spPr>
          <a:xfrm>
            <a:off x="7145459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23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7C2D23-29CF-A914-0ADF-FE12E388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filtering/etc.: 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8B071-850C-72DF-71F5-FCCECD5D0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63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Firewall of 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attacker is on the path (say, it is the ISP, or a malicious version of </a:t>
            </a:r>
            <a:r>
              <a:rPr lang="en-US" dirty="0" err="1"/>
              <a:t>TStaff</a:t>
            </a:r>
            <a:r>
              <a:rPr lang="en-US" dirty="0"/>
              <a:t>), what could they do?  </a:t>
            </a:r>
          </a:p>
          <a:p>
            <a:pPr lvl="1"/>
            <a:r>
              <a:rPr lang="en-US" dirty="0"/>
              <a:t>Can sniff all DNS queries</a:t>
            </a:r>
          </a:p>
          <a:p>
            <a:pPr lvl="1"/>
            <a:r>
              <a:rPr lang="en-US" dirty="0"/>
              <a:t>Send fake responses back first</a:t>
            </a:r>
          </a:p>
          <a:p>
            <a:pPr lvl="1"/>
            <a:r>
              <a:rPr lang="en-US" dirty="0"/>
              <a:t>Could do this selectively, to direct </a:t>
            </a:r>
            <a:r>
              <a:rPr lang="en-US" dirty="0" err="1"/>
              <a:t>facebook.com</a:t>
            </a:r>
            <a:r>
              <a:rPr lang="en-US" dirty="0"/>
              <a:t> to </a:t>
            </a:r>
            <a:r>
              <a:rPr lang="en-US" dirty="0" err="1"/>
              <a:t>cs.brown.edu</a:t>
            </a:r>
            <a:r>
              <a:rPr lang="en-US" dirty="0"/>
              <a:t>, for example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ure-1">
            <a:extLst>
              <a:ext uri="{FF2B5EF4-FFF2-40B4-BE49-F238E27FC236}">
                <a16:creationId xmlns:a16="http://schemas.microsoft.com/office/drawing/2014/main" id="{15F0876D-09B3-378C-C30C-245850A7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38279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1DCCD-4A03-FA43-EC70-D6C806799532}"/>
              </a:ext>
            </a:extLst>
          </p:cNvPr>
          <p:cNvSpPr txBox="1"/>
          <p:nvPr/>
        </p:nvSpPr>
        <p:spPr>
          <a:xfrm>
            <a:off x="152400" y="6292334"/>
            <a:ext cx="791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https://www.thousandeyes.com/blog/internet-censorship-around-the-world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209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5166A0-1047-A343-8E19-25389C865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638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F1561-FA20-8F4E-9371-17C32E502A86}"/>
              </a:ext>
            </a:extLst>
          </p:cNvPr>
          <p:cNvSpPr txBox="1"/>
          <p:nvPr/>
        </p:nvSpPr>
        <p:spPr>
          <a:xfrm>
            <a:off x="6096000" y="6464300"/>
            <a:ext cx="603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https://</a:t>
            </a:r>
            <a:r>
              <a:rPr lang="en-US" dirty="0" err="1">
                <a:latin typeface="Avenir Book" panose="02000503020000020003" pitchFamily="2" charset="0"/>
              </a:rPr>
              <a:t>blog.thousandeyes.com</a:t>
            </a:r>
            <a:r>
              <a:rPr lang="en-US" dirty="0">
                <a:latin typeface="Avenir Book" panose="02000503020000020003" pitchFamily="2" charset="0"/>
              </a:rPr>
              <a:t>/monitoring-</a:t>
            </a:r>
            <a:r>
              <a:rPr lang="en-US" dirty="0" err="1">
                <a:latin typeface="Avenir Book" panose="02000503020000020003" pitchFamily="2" charset="0"/>
              </a:rPr>
              <a:t>dns</a:t>
            </a:r>
            <a:r>
              <a:rPr lang="en-US" dirty="0">
                <a:latin typeface="Avenir Book" panose="02000503020000020003" pitchFamily="2" charset="0"/>
              </a:rPr>
              <a:t>-in-china/</a:t>
            </a:r>
          </a:p>
        </p:txBody>
      </p:sp>
    </p:spTree>
    <p:extLst>
      <p:ext uri="{BB962C8B-B14F-4D97-AF65-F5344CB8AC3E}">
        <p14:creationId xmlns:p14="http://schemas.microsoft.com/office/powerpoint/2010/main" val="998979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02ABD-6284-2B4E-20C1-05980E4C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532061"/>
            <a:ext cx="11582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DNS: resolvers provided by cloud companies and ISPs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86E29-5B9F-3558-B56D-6B724BAA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06" y="1516225"/>
            <a:ext cx="5914694" cy="2796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ED278-E821-8054-68F1-03D6D349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94" y="3998394"/>
            <a:ext cx="7772400" cy="23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6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A7B094-F17F-AD40-AFBA-B4E9A197365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804228"/>
            <a:ext cx="73215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DCD8B-41AE-6006-78AA-F581A327559A}"/>
              </a:ext>
            </a:extLst>
          </p:cNvPr>
          <p:cNvSpPr txBox="1"/>
          <p:nvPr/>
        </p:nvSpPr>
        <p:spPr>
          <a:xfrm>
            <a:off x="2435225" y="5111750"/>
            <a:ext cx="773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Changing DNS servers in response to blocking of Twitter in Turkey (2014)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6BABB-31A0-D3BD-2CF5-464A2B1C7DD9}"/>
              </a:ext>
            </a:extLst>
          </p:cNvPr>
          <p:cNvSpPr txBox="1"/>
          <p:nvPr/>
        </p:nvSpPr>
        <p:spPr>
          <a:xfrm>
            <a:off x="0" y="6412468"/>
            <a:ext cx="105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Writeup, with more links: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https://www.thousandeyes.com/blog/internet-censorship-around-the-world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035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386727" y="127869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18491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 flipH="1">
            <a:off x="950577" y="2079338"/>
            <a:ext cx="20860" cy="4302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>
            <a:cxnSpLocks/>
          </p:cNvCxnSpPr>
          <p:nvPr/>
        </p:nvCxnSpPr>
        <p:spPr>
          <a:xfrm>
            <a:off x="9759846" y="1983499"/>
            <a:ext cx="0" cy="4398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2096922" y="126399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Local DNS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2683954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67D620-77FC-92A9-9B3F-C10CB0D4D85D}"/>
              </a:ext>
            </a:extLst>
          </p:cNvPr>
          <p:cNvSpPr/>
          <p:nvPr/>
        </p:nvSpPr>
        <p:spPr>
          <a:xfrm>
            <a:off x="6558427" y="1263994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Public DNS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7919A-7774-068D-59E5-7AF2AB611B88}"/>
              </a:ext>
            </a:extLst>
          </p:cNvPr>
          <p:cNvCxnSpPr>
            <a:cxnSpLocks/>
          </p:cNvCxnSpPr>
          <p:nvPr/>
        </p:nvCxnSpPr>
        <p:spPr>
          <a:xfrm>
            <a:off x="7145459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DA0444-1DCE-B051-07FA-4B43FF6070E4}"/>
              </a:ext>
            </a:extLst>
          </p:cNvPr>
          <p:cNvSpPr txBox="1"/>
          <p:nvPr/>
        </p:nvSpPr>
        <p:spPr>
          <a:xfrm>
            <a:off x="196226" y="167879"/>
            <a:ext cx="83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else can a less-than-honest resolver do?</a:t>
            </a:r>
          </a:p>
        </p:txBody>
      </p:sp>
    </p:spTree>
    <p:extLst>
      <p:ext uri="{BB962C8B-B14F-4D97-AF65-F5344CB8AC3E}">
        <p14:creationId xmlns:p14="http://schemas.microsoft.com/office/powerpoint/2010/main" val="334881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10153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The story so far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9C3B-1512-0FD1-1EAA-78A404F15E92}"/>
              </a:ext>
            </a:extLst>
          </p:cNvPr>
          <p:cNvSpPr txBox="1"/>
          <p:nvPr/>
        </p:nvSpPr>
        <p:spPr>
          <a:xfrm>
            <a:off x="283190" y="731657"/>
            <a:ext cx="467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POV:  You want to connect to some website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E46A8-DE37-79B2-CB85-DFF89BFA7499}"/>
              </a:ext>
            </a:extLst>
          </p:cNvPr>
          <p:cNvCxnSpPr>
            <a:cxnSpLocks/>
          </p:cNvCxnSpPr>
          <p:nvPr/>
        </p:nvCxnSpPr>
        <p:spPr>
          <a:xfrm>
            <a:off x="2038319" y="297054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970535-263A-BE0E-06ED-D18F906E6548}"/>
              </a:ext>
            </a:extLst>
          </p:cNvPr>
          <p:cNvSpPr txBox="1"/>
          <p:nvPr/>
        </p:nvSpPr>
        <p:spPr>
          <a:xfrm>
            <a:off x="2382078" y="260121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17627B-A560-CC7F-466C-6BB61888C701}"/>
              </a:ext>
            </a:extLst>
          </p:cNvPr>
          <p:cNvCxnSpPr>
            <a:cxnSpLocks/>
          </p:cNvCxnSpPr>
          <p:nvPr/>
        </p:nvCxnSpPr>
        <p:spPr>
          <a:xfrm flipH="1">
            <a:off x="2017458" y="3688080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F20338-FF76-592F-39C3-5F60107ADB65}"/>
              </a:ext>
            </a:extLst>
          </p:cNvPr>
          <p:cNvSpPr txBox="1"/>
          <p:nvPr/>
        </p:nvSpPr>
        <p:spPr>
          <a:xfrm>
            <a:off x="2825307" y="330645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</p:spTree>
    <p:extLst>
      <p:ext uri="{BB962C8B-B14F-4D97-AF65-F5344CB8AC3E}">
        <p14:creationId xmlns:p14="http://schemas.microsoft.com/office/powerpoint/2010/main" val="3139179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“Helpful” ISPs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ISPs hijack NXDOMAIN responses to “help” by offering search and advertisement related to the domain</a:t>
            </a:r>
          </a:p>
          <a:p>
            <a:r>
              <a:rPr lang="en-US" dirty="0"/>
              <a:t>E.g., </a:t>
            </a:r>
            <a:r>
              <a:rPr lang="en-US" dirty="0">
                <a:hlinkClick r:id="rId2"/>
              </a:rPr>
              <a:t>www.bicycleisntadomain.com</a:t>
            </a:r>
            <a:r>
              <a:rPr lang="en-US" dirty="0"/>
              <a:t> doesn’t (currently) exist</a:t>
            </a:r>
          </a:p>
          <a:p>
            <a:pPr lvl="1"/>
            <a:r>
              <a:rPr lang="en-US" dirty="0"/>
              <a:t>Could return a page with search and ads on bicycles (or domain registrations?)</a:t>
            </a:r>
          </a:p>
        </p:txBody>
      </p:sp>
    </p:spTree>
    <p:extLst>
      <p:ext uri="{BB962C8B-B14F-4D97-AF65-F5344CB8AC3E}">
        <p14:creationId xmlns:p14="http://schemas.microsoft.com/office/powerpoint/2010/main" val="20268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FD0-F2E3-6E1A-79DF-EFD0CAF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ADD9-B783-45A2-D447-8E587A50D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5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FD0-F2E3-6E1A-79DF-EFD0CAF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ADD9-B783-45A2-D447-8E587A50D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defenses:</a:t>
            </a:r>
          </a:p>
          <a:p>
            <a:pPr marL="0" indent="0">
              <a:buNone/>
            </a:pPr>
            <a:r>
              <a:rPr lang="en-US" dirty="0"/>
              <a:t> =&gt; DNS over HTTPS (</a:t>
            </a:r>
            <a:r>
              <a:rPr lang="en-US" dirty="0" err="1"/>
              <a:t>DoH</a:t>
            </a:r>
            <a:r>
              <a:rPr lang="en-US" dirty="0"/>
              <a:t>):  Similar protocol, but occurs over secure channel (same as HTTPS websites)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=&gt; DNSSEC:  protocol to sign/verify hierarchy of DNS lookups</a:t>
            </a:r>
          </a:p>
          <a:p>
            <a:pPr lvl="1"/>
            <a:r>
              <a:rPr lang="en-US" dirty="0"/>
              <a:t>Expensive to deploy, hierarchy must support at all levels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5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FB7E86-7A21-BECA-392F-F378E78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3832494"/>
            <a:ext cx="7772400" cy="2252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C6D2F-2E13-576E-DCD8-02A82896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6300"/>
            <a:ext cx="8362950" cy="31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ED97-0609-D0D7-9875-04DFC2AC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1119-351C-6C10-DE72-83CEB1D5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7C797-80A0-09B3-C2EC-FAEFB97C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64" y="0"/>
            <a:ext cx="756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7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386727" y="127869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18491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 flipH="1">
            <a:off x="950577" y="2079338"/>
            <a:ext cx="20860" cy="4302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>
            <a:cxnSpLocks/>
          </p:cNvCxnSpPr>
          <p:nvPr/>
        </p:nvCxnSpPr>
        <p:spPr>
          <a:xfrm>
            <a:off x="9759846" y="1983499"/>
            <a:ext cx="0" cy="4398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67D620-77FC-92A9-9B3F-C10CB0D4D85D}"/>
              </a:ext>
            </a:extLst>
          </p:cNvPr>
          <p:cNvSpPr/>
          <p:nvPr/>
        </p:nvSpPr>
        <p:spPr>
          <a:xfrm>
            <a:off x="5722372" y="1278691"/>
            <a:ext cx="1346096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DoH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DNS server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7919A-7774-068D-59E5-7AF2AB611B88}"/>
              </a:ext>
            </a:extLst>
          </p:cNvPr>
          <p:cNvCxnSpPr>
            <a:cxnSpLocks/>
          </p:cNvCxnSpPr>
          <p:nvPr/>
        </p:nvCxnSpPr>
        <p:spPr>
          <a:xfrm>
            <a:off x="6364409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DA0444-1DCE-B051-07FA-4B43FF6070E4}"/>
              </a:ext>
            </a:extLst>
          </p:cNvPr>
          <p:cNvSpPr txBox="1"/>
          <p:nvPr/>
        </p:nvSpPr>
        <p:spPr>
          <a:xfrm>
            <a:off x="196226" y="167879"/>
            <a:ext cx="83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DNS over HTTPs</a:t>
            </a:r>
          </a:p>
        </p:txBody>
      </p:sp>
    </p:spTree>
    <p:extLst>
      <p:ext uri="{BB962C8B-B14F-4D97-AF65-F5344CB8AC3E}">
        <p14:creationId xmlns:p14="http://schemas.microsoft.com/office/powerpoint/2010/main" val="2467821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386727" y="127869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18491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 flipH="1">
            <a:off x="950577" y="2079338"/>
            <a:ext cx="20860" cy="4302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>
            <a:cxnSpLocks/>
          </p:cNvCxnSpPr>
          <p:nvPr/>
        </p:nvCxnSpPr>
        <p:spPr>
          <a:xfrm>
            <a:off x="9759846" y="1983499"/>
            <a:ext cx="0" cy="4398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67D620-77FC-92A9-9B3F-C10CB0D4D85D}"/>
              </a:ext>
            </a:extLst>
          </p:cNvPr>
          <p:cNvSpPr/>
          <p:nvPr/>
        </p:nvSpPr>
        <p:spPr>
          <a:xfrm>
            <a:off x="5722372" y="1278691"/>
            <a:ext cx="1346096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DoH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DNS server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7919A-7774-068D-59E5-7AF2AB611B88}"/>
              </a:ext>
            </a:extLst>
          </p:cNvPr>
          <p:cNvCxnSpPr>
            <a:cxnSpLocks/>
          </p:cNvCxnSpPr>
          <p:nvPr/>
        </p:nvCxnSpPr>
        <p:spPr>
          <a:xfrm>
            <a:off x="6364409" y="2062582"/>
            <a:ext cx="0" cy="4319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DA0444-1DCE-B051-07FA-4B43FF6070E4}"/>
              </a:ext>
            </a:extLst>
          </p:cNvPr>
          <p:cNvSpPr txBox="1"/>
          <p:nvPr/>
        </p:nvSpPr>
        <p:spPr>
          <a:xfrm>
            <a:off x="196226" y="167879"/>
            <a:ext cx="83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DNS over HTTPs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40B8E-4D0B-355A-DE8C-E1E52AAE5FE5}"/>
              </a:ext>
            </a:extLst>
          </p:cNvPr>
          <p:cNvSpPr/>
          <p:nvPr/>
        </p:nvSpPr>
        <p:spPr>
          <a:xfrm>
            <a:off x="1535287" y="5180015"/>
            <a:ext cx="8923293" cy="798588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u="sng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Problems?</a:t>
            </a:r>
            <a:endParaRPr lang="en-US" sz="28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56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CCC49-6876-C812-B41D-C6E7F17A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0466"/>
            <a:ext cx="9601200" cy="5997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49F3C-DFD3-1037-8DD9-8F9D9440A095}"/>
              </a:ext>
            </a:extLst>
          </p:cNvPr>
          <p:cNvSpPr txBox="1"/>
          <p:nvPr/>
        </p:nvSpPr>
        <p:spPr>
          <a:xfrm>
            <a:off x="213664" y="6268202"/>
            <a:ext cx="601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Mozilla privacy requirements for a Trusted 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  <a:hlinkClick r:id="rId3"/>
              </a:rPr>
              <a:t>DoH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 Resolver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77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92A30-F87B-1EF4-AC74-CD3F6EE7BDD0}"/>
              </a:ext>
            </a:extLst>
          </p:cNvPr>
          <p:cNvSpPr txBox="1"/>
          <p:nvPr/>
        </p:nvSpPr>
        <p:spPr>
          <a:xfrm>
            <a:off x="2074572" y="2438400"/>
            <a:ext cx="8004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Is a less-than-honest resolver always bad?  </a:t>
            </a:r>
          </a:p>
        </p:txBody>
      </p:sp>
    </p:spTree>
    <p:extLst>
      <p:ext uri="{BB962C8B-B14F-4D97-AF65-F5344CB8AC3E}">
        <p14:creationId xmlns:p14="http://schemas.microsoft.com/office/powerpoint/2010/main" val="1374208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4BDB1-C8F7-3AF5-ADF1-77E8F31B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0308"/>
            <a:ext cx="7772400" cy="5987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05C1F-842A-79B0-BBC0-5FD0BD5DA800}"/>
              </a:ext>
            </a:extLst>
          </p:cNvPr>
          <p:cNvSpPr txBox="1"/>
          <p:nvPr/>
        </p:nvSpPr>
        <p:spPr>
          <a:xfrm>
            <a:off x="289242" y="247650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DNS filtering for (weak) ad blocking</a:t>
            </a:r>
          </a:p>
        </p:txBody>
      </p:sp>
    </p:spTree>
    <p:extLst>
      <p:ext uri="{BB962C8B-B14F-4D97-AF65-F5344CB8AC3E}">
        <p14:creationId xmlns:p14="http://schemas.microsoft.com/office/powerpoint/2010/main" val="32144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10153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The story so far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9C3B-1512-0FD1-1EAA-78A404F15E92}"/>
              </a:ext>
            </a:extLst>
          </p:cNvPr>
          <p:cNvSpPr txBox="1"/>
          <p:nvPr/>
        </p:nvSpPr>
        <p:spPr>
          <a:xfrm>
            <a:off x="283190" y="731657"/>
            <a:ext cx="467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POV:  You want to connect to some website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E46A8-DE37-79B2-CB85-DFF89BFA7499}"/>
              </a:ext>
            </a:extLst>
          </p:cNvPr>
          <p:cNvCxnSpPr>
            <a:cxnSpLocks/>
          </p:cNvCxnSpPr>
          <p:nvPr/>
        </p:nvCxnSpPr>
        <p:spPr>
          <a:xfrm>
            <a:off x="2038319" y="297054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970535-263A-BE0E-06ED-D18F906E6548}"/>
              </a:ext>
            </a:extLst>
          </p:cNvPr>
          <p:cNvSpPr txBox="1"/>
          <p:nvPr/>
        </p:nvSpPr>
        <p:spPr>
          <a:xfrm>
            <a:off x="2382078" y="260121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17627B-A560-CC7F-466C-6BB61888C701}"/>
              </a:ext>
            </a:extLst>
          </p:cNvPr>
          <p:cNvCxnSpPr>
            <a:cxnSpLocks/>
          </p:cNvCxnSpPr>
          <p:nvPr/>
        </p:nvCxnSpPr>
        <p:spPr>
          <a:xfrm flipH="1">
            <a:off x="2017458" y="3688080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F20338-FF76-592F-39C3-5F60107ADB65}"/>
              </a:ext>
            </a:extLst>
          </p:cNvPr>
          <p:cNvSpPr txBox="1"/>
          <p:nvPr/>
        </p:nvSpPr>
        <p:spPr>
          <a:xfrm>
            <a:off x="2825307" y="330645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F56001-7822-FC45-C9E7-A88BDF85FC5F}"/>
              </a:ext>
            </a:extLst>
          </p:cNvPr>
          <p:cNvCxnSpPr>
            <a:cxnSpLocks/>
          </p:cNvCxnSpPr>
          <p:nvPr/>
        </p:nvCxnSpPr>
        <p:spPr>
          <a:xfrm>
            <a:off x="4787074" y="3245499"/>
            <a:ext cx="6383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06E79D-AC17-6BF7-5617-C901AC060CEB}"/>
              </a:ext>
            </a:extLst>
          </p:cNvPr>
          <p:cNvSpPr txBox="1"/>
          <p:nvPr/>
        </p:nvSpPr>
        <p:spPr>
          <a:xfrm>
            <a:off x="5469966" y="31206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6EAB84-1E51-4377-A2C2-7117569FF8EE}"/>
              </a:ext>
            </a:extLst>
          </p:cNvPr>
          <p:cNvCxnSpPr>
            <a:cxnSpLocks/>
          </p:cNvCxnSpPr>
          <p:nvPr/>
        </p:nvCxnSpPr>
        <p:spPr>
          <a:xfrm flipH="1">
            <a:off x="4787074" y="3428379"/>
            <a:ext cx="55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89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290CE-59E1-2E7D-417E-30FA5F27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439539"/>
            <a:ext cx="7772400" cy="4969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4E797-5D52-DAA1-2B8A-F9CF849A6295}"/>
              </a:ext>
            </a:extLst>
          </p:cNvPr>
          <p:cNvSpPr txBox="1"/>
          <p:nvPr/>
        </p:nvSpPr>
        <p:spPr>
          <a:xfrm>
            <a:off x="289242" y="24765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Captive portals</a:t>
            </a:r>
          </a:p>
        </p:txBody>
      </p:sp>
    </p:spTree>
    <p:extLst>
      <p:ext uri="{BB962C8B-B14F-4D97-AF65-F5344CB8AC3E}">
        <p14:creationId xmlns:p14="http://schemas.microsoft.com/office/powerpoint/2010/main" val="2298640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3FC35-BB50-3561-897E-6A256AE5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DNS</a:t>
            </a:r>
          </a:p>
        </p:txBody>
      </p:sp>
    </p:spTree>
    <p:extLst>
      <p:ext uri="{BB962C8B-B14F-4D97-AF65-F5344CB8AC3E}">
        <p14:creationId xmlns:p14="http://schemas.microsoft.com/office/powerpoint/2010/main" val="121770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Reverse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" y="12192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we want to map  IP address =&gt; domain name? 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Reverse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" y="12192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we want to map  IP address =&gt; domain name?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Leverages hierarchy in IP addresses, but in reverse</a:t>
            </a:r>
          </a:p>
          <a:p>
            <a:pPr marL="0" indent="0">
              <a:buNone/>
            </a:pPr>
            <a:r>
              <a:rPr lang="en-US" dirty="0"/>
              <a:t>	=&gt; How?  reverse the numbers: 12.32.148.128, then look that 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DNS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format for queries and replies</a:t>
            </a:r>
          </a:p>
          <a:p>
            <a:pPr lvl="1"/>
            <a:r>
              <a:rPr lang="en-US" dirty="0"/>
              <a:t>Query has 0 </a:t>
            </a:r>
            <a:r>
              <a:rPr lang="en-US" dirty="0" err="1"/>
              <a:t>RRs</a:t>
            </a:r>
            <a:r>
              <a:rPr lang="en-US" dirty="0"/>
              <a:t> in Answer/Authority/Additional</a:t>
            </a:r>
          </a:p>
          <a:p>
            <a:pPr lvl="1"/>
            <a:r>
              <a:rPr lang="en-US" dirty="0"/>
              <a:t>Reply includes question, plus has </a:t>
            </a:r>
            <a:r>
              <a:rPr lang="en-US" dirty="0" err="1"/>
              <a:t>RRs</a:t>
            </a:r>
            <a:endParaRPr lang="en-US" dirty="0"/>
          </a:p>
          <a:p>
            <a:r>
              <a:rPr lang="en-US" dirty="0"/>
              <a:t>Authority allows for delegation</a:t>
            </a:r>
          </a:p>
          <a:p>
            <a:r>
              <a:rPr lang="en-US" dirty="0"/>
              <a:t>Additional for glue, other </a:t>
            </a:r>
            <a:r>
              <a:rPr lang="en-US" dirty="0" err="1"/>
              <a:t>RRs</a:t>
            </a:r>
            <a:r>
              <a:rPr lang="en-US" dirty="0"/>
              <a:t> client might need</a:t>
            </a:r>
          </a:p>
        </p:txBody>
      </p:sp>
      <p:pic>
        <p:nvPicPr>
          <p:cNvPr id="4" name="Picture 3" descr="dns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257" y="3575048"/>
            <a:ext cx="6845300" cy="33655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13337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C33"/>
                </a:solidFill>
              </a:rPr>
              <a:t>Id: match response to query</a:t>
            </a:r>
            <a:r>
              <a:rPr lang="en-US" dirty="0"/>
              <a:t>; QR: 0 query/1 response</a:t>
            </a:r>
          </a:p>
          <a:p>
            <a:r>
              <a:rPr lang="en-US" dirty="0"/>
              <a:t>RCODE: error code. </a:t>
            </a:r>
          </a:p>
          <a:p>
            <a:r>
              <a:rPr lang="en-US" dirty="0"/>
              <a:t>AA: authoritative answer, TC: truncated, </a:t>
            </a:r>
          </a:p>
          <a:p>
            <a:r>
              <a:rPr lang="en-US" dirty="0"/>
              <a:t>RD: recursion desired, RA: recursion available</a:t>
            </a:r>
          </a:p>
        </p:txBody>
      </p:sp>
      <p:pic>
        <p:nvPicPr>
          <p:cNvPr id="4" name="Picture 3" descr="dns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2964416"/>
            <a:ext cx="5041900" cy="38989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58843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CNAME (canonical name): specifies an alias</a:t>
            </a:r>
          </a:p>
          <a:p>
            <a:pPr marL="582613">
              <a:buNone/>
            </a:pPr>
            <a:r>
              <a:rPr lang="en-US" sz="1600" dirty="0" err="1">
                <a:latin typeface="Andale Mono"/>
                <a:cs typeface="Andale Mono"/>
              </a:rPr>
              <a:t>www.google.com</a:t>
            </a:r>
            <a:r>
              <a:rPr lang="en-US" sz="1600" dirty="0">
                <a:latin typeface="Andale Mono"/>
                <a:cs typeface="Andale Mono"/>
              </a:rPr>
              <a:t>.		446199	IN	CNAME	</a:t>
            </a:r>
            <a:r>
              <a:rPr lang="en-US" sz="1600" dirty="0" err="1">
                <a:latin typeface="Andale Mono"/>
                <a:cs typeface="Andale Mono"/>
              </a:rPr>
              <a:t>www.l.google.com</a:t>
            </a:r>
            <a:r>
              <a:rPr lang="en-US" sz="1600" dirty="0">
                <a:latin typeface="Andale Mono"/>
                <a:cs typeface="Andale Mono"/>
              </a:rPr>
              <a:t>.</a:t>
            </a:r>
          </a:p>
          <a:p>
            <a:pPr marL="582613">
              <a:buNone/>
            </a:pPr>
            <a:r>
              <a:rPr lang="en-US" sz="1600" dirty="0" err="1">
                <a:latin typeface="Andale Mono"/>
                <a:cs typeface="Andale Mono"/>
              </a:rPr>
              <a:t>www.l.google.com</a:t>
            </a:r>
            <a:r>
              <a:rPr lang="en-US" sz="1600" dirty="0">
                <a:latin typeface="Andale Mono"/>
                <a:cs typeface="Andale Mono"/>
              </a:rPr>
              <a:t>.	300	IN	A	72.14.204.147</a:t>
            </a:r>
          </a:p>
          <a:p>
            <a:r>
              <a:rPr lang="en-US" dirty="0"/>
              <a:t>MX record: specifies servers to handle mail for a domain (the part after the @ in email 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for historical reasons</a:t>
            </a:r>
          </a:p>
          <a:p>
            <a:r>
              <a:rPr lang="en-US" dirty="0"/>
              <a:t>SOA (start of authority)</a:t>
            </a:r>
          </a:p>
          <a:p>
            <a:pPr lvl="1"/>
            <a:r>
              <a:rPr lang="en-US" dirty="0"/>
              <a:t>Information about a DNS zone and the server responsible for the zone</a:t>
            </a:r>
          </a:p>
          <a:p>
            <a:r>
              <a:rPr lang="en-US" dirty="0"/>
              <a:t>PTR (reverse lookup)</a:t>
            </a:r>
          </a:p>
          <a:p>
            <a:pPr marL="582613">
              <a:buNone/>
            </a:pPr>
            <a:r>
              <a:rPr lang="en-US" sz="1500" dirty="0">
                <a:latin typeface="Andale Mono"/>
                <a:cs typeface="Andale Mono"/>
              </a:rPr>
              <a:t>7.34.148.128.in-addr.arpa. 86400 IN	PTR	</a:t>
            </a:r>
            <a:r>
              <a:rPr lang="en-US" sz="1500" dirty="0" err="1">
                <a:latin typeface="Andale Mono"/>
                <a:cs typeface="Andale Mono"/>
              </a:rPr>
              <a:t>quanto.cs.brown.edu</a:t>
            </a:r>
            <a:r>
              <a:rPr lang="en-US" sz="1500" dirty="0">
                <a:latin typeface="Andale Mono"/>
                <a:cs typeface="Andale Mon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804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1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100" dirty="0">
                <a:latin typeface="Andale Mono"/>
                <a:cs typeface="Andale Mono"/>
              </a:rPr>
              <a:t>dig . ns</a:t>
            </a:r>
          </a:p>
          <a:p>
            <a:pPr>
              <a:buNone/>
            </a:pPr>
            <a:endParaRPr lang="en-US" sz="21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100" dirty="0">
                <a:latin typeface="Andale Mono"/>
                <a:cs typeface="Andale Mono"/>
              </a:rPr>
              <a:t>dig +</a:t>
            </a:r>
            <a:r>
              <a:rPr lang="en-US" sz="2100" dirty="0" err="1">
                <a:latin typeface="Andale Mono"/>
                <a:cs typeface="Andale Mono"/>
              </a:rPr>
              <a:t>norec</a:t>
            </a:r>
            <a:r>
              <a:rPr lang="en-US" sz="2100" dirty="0">
                <a:latin typeface="Andale Mono"/>
                <a:cs typeface="Andale Mono"/>
              </a:rPr>
              <a:t> </a:t>
            </a:r>
            <a:r>
              <a:rPr lang="en-US" sz="2100" dirty="0" err="1">
                <a:latin typeface="Andale Mono"/>
                <a:cs typeface="Andale Mono"/>
              </a:rPr>
              <a:t>www.cs.brown.edu</a:t>
            </a:r>
            <a:r>
              <a:rPr lang="en-US" sz="2100" dirty="0">
                <a:latin typeface="Andale Mono"/>
                <a:cs typeface="Andale Mono"/>
              </a:rPr>
              <a:t> @</a:t>
            </a:r>
            <a:r>
              <a:rPr lang="en-US" sz="2100" dirty="0" err="1">
                <a:latin typeface="Andale Mono"/>
                <a:cs typeface="Andale Mono"/>
              </a:rPr>
              <a:t>a.root-servers.net</a:t>
            </a:r>
            <a:endParaRPr lang="en-US" sz="2100" dirty="0">
              <a:latin typeface="Andale Mono"/>
              <a:cs typeface="Andale Mono"/>
            </a:endParaRPr>
          </a:p>
          <a:p>
            <a:pPr>
              <a:buNone/>
            </a:pPr>
            <a:endParaRPr lang="en-US" sz="21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100" dirty="0">
                <a:latin typeface="Andale Mono"/>
                <a:cs typeface="Andale Mono"/>
              </a:rPr>
              <a:t>dig +</a:t>
            </a:r>
            <a:r>
              <a:rPr lang="en-US" sz="2100" dirty="0" err="1">
                <a:latin typeface="Andale Mono"/>
                <a:cs typeface="Andale Mono"/>
              </a:rPr>
              <a:t>norec</a:t>
            </a:r>
            <a:r>
              <a:rPr lang="en-US" sz="2100" dirty="0">
                <a:latin typeface="Andale Mono"/>
                <a:cs typeface="Andale Mono"/>
              </a:rPr>
              <a:t> </a:t>
            </a:r>
            <a:r>
              <a:rPr lang="en-US" sz="2100" dirty="0" err="1">
                <a:latin typeface="Andale Mono"/>
                <a:cs typeface="Andale Mono"/>
              </a:rPr>
              <a:t>www.cs.brown.edu</a:t>
            </a:r>
            <a:r>
              <a:rPr lang="en-US" sz="2100" dirty="0">
                <a:latin typeface="Andale Mono"/>
                <a:cs typeface="Andale Mono"/>
              </a:rPr>
              <a:t> @</a:t>
            </a:r>
            <a:r>
              <a:rPr lang="en-US" sz="2100" dirty="0" err="1">
                <a:latin typeface="Andale Mono"/>
                <a:cs typeface="Andale Mono"/>
              </a:rPr>
              <a:t>a.edu-servers.net</a:t>
            </a:r>
            <a:endParaRPr lang="en-US" sz="2100" dirty="0">
              <a:latin typeface="Andale Mono"/>
              <a:cs typeface="Andale Mono"/>
            </a:endParaRPr>
          </a:p>
          <a:p>
            <a:pPr>
              <a:buNone/>
            </a:pPr>
            <a:endParaRPr lang="en-US" sz="21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100" dirty="0">
                <a:latin typeface="Andale Mono"/>
                <a:cs typeface="Andale Mono"/>
              </a:rPr>
              <a:t>dig +</a:t>
            </a:r>
            <a:r>
              <a:rPr lang="en-US" sz="2100" dirty="0" err="1">
                <a:latin typeface="Andale Mono"/>
                <a:cs typeface="Andale Mono"/>
              </a:rPr>
              <a:t>norec</a:t>
            </a:r>
            <a:r>
              <a:rPr lang="en-US" sz="2100" dirty="0">
                <a:latin typeface="Andale Mono"/>
                <a:cs typeface="Andale Mono"/>
              </a:rPr>
              <a:t> </a:t>
            </a:r>
            <a:r>
              <a:rPr lang="en-US" sz="2100" dirty="0" err="1">
                <a:latin typeface="Andale Mono"/>
                <a:cs typeface="Andale Mono"/>
              </a:rPr>
              <a:t>www.cs.brown.edu</a:t>
            </a:r>
            <a:r>
              <a:rPr lang="en-US" sz="2100" dirty="0">
                <a:latin typeface="Andale Mono"/>
                <a:cs typeface="Andale Mono"/>
              </a:rPr>
              <a:t> @bru-ns1.brown.edu</a:t>
            </a:r>
          </a:p>
          <a:p>
            <a:pPr marL="922338">
              <a:buNone/>
            </a:pPr>
            <a:endParaRPr lang="en-US" sz="2100" dirty="0">
              <a:latin typeface="Andale Mono"/>
              <a:cs typeface="Andale Mono"/>
            </a:endParaRPr>
          </a:p>
          <a:p>
            <a:pPr marL="922338">
              <a:buNone/>
            </a:pPr>
            <a:r>
              <a:rPr lang="en-US" sz="2100" dirty="0" err="1">
                <a:latin typeface="Andale Mono"/>
                <a:cs typeface="Andale Mono"/>
              </a:rPr>
              <a:t>www.cs.brown.edu</a:t>
            </a:r>
            <a:r>
              <a:rPr lang="en-US" sz="2100" dirty="0">
                <a:latin typeface="Andale Mono"/>
                <a:cs typeface="Andale Mono"/>
              </a:rPr>
              <a:t>.	86400	IN	A	128.148.32.110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70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DNS info represented as resource records (RR)</a:t>
            </a:r>
          </a:p>
          <a:p>
            <a:pPr algn="ctr">
              <a:buNone/>
            </a:pPr>
            <a:r>
              <a:rPr lang="en-US" dirty="0">
                <a:solidFill>
                  <a:srgbClr val="FFCC33"/>
                </a:solidFill>
              </a:rPr>
              <a:t>name [</a:t>
            </a:r>
            <a:r>
              <a:rPr lang="en-US" dirty="0" err="1">
                <a:solidFill>
                  <a:srgbClr val="FFCC33"/>
                </a:solidFill>
              </a:rPr>
              <a:t>ttl</a:t>
            </a:r>
            <a:r>
              <a:rPr lang="en-US" dirty="0">
                <a:solidFill>
                  <a:srgbClr val="FFCC33"/>
                </a:solidFill>
              </a:rPr>
              <a:t>] [class] type </a:t>
            </a:r>
            <a:r>
              <a:rPr lang="en-US" dirty="0" err="1">
                <a:solidFill>
                  <a:srgbClr val="FFCC33"/>
                </a:solidFill>
              </a:rPr>
              <a:t>rdata</a:t>
            </a:r>
            <a:endParaRPr lang="en-US" dirty="0">
              <a:solidFill>
                <a:srgbClr val="FFCC33"/>
              </a:solidFill>
            </a:endParaRPr>
          </a:p>
          <a:p>
            <a:pPr lvl="1"/>
            <a:r>
              <a:rPr lang="en-US" dirty="0"/>
              <a:t>name: domain name</a:t>
            </a:r>
          </a:p>
          <a:p>
            <a:pPr lvl="1"/>
            <a:r>
              <a:rPr lang="en-US" dirty="0"/>
              <a:t>TTL: time to live in seconds</a:t>
            </a:r>
          </a:p>
          <a:p>
            <a:pPr lvl="1"/>
            <a:r>
              <a:rPr lang="en-US" dirty="0"/>
              <a:t>class: for extensibility, normally IN (1) “Internet”</a:t>
            </a:r>
          </a:p>
          <a:p>
            <a:pPr lvl="1"/>
            <a:r>
              <a:rPr lang="en-US" dirty="0"/>
              <a:t>type: type of the record</a:t>
            </a:r>
          </a:p>
          <a:p>
            <a:pPr lvl="1"/>
            <a:r>
              <a:rPr lang="en-US" dirty="0" err="1"/>
              <a:t>rdata</a:t>
            </a:r>
            <a:r>
              <a:rPr lang="en-US" dirty="0"/>
              <a:t>: resource data dependent on the type</a:t>
            </a:r>
          </a:p>
          <a:p>
            <a:endParaRPr lang="en-US" dirty="0"/>
          </a:p>
          <a:p>
            <a:r>
              <a:rPr lang="en-US" dirty="0"/>
              <a:t>Example RRs</a:t>
            </a:r>
          </a:p>
          <a:p>
            <a:pPr lvl="1">
              <a:buNone/>
            </a:pPr>
            <a:r>
              <a:rPr lang="en-US" sz="1946" dirty="0" err="1">
                <a:latin typeface="Andale Mono"/>
                <a:cs typeface="Andale Mono"/>
              </a:rPr>
              <a:t>www.cs.brown.edu</a:t>
            </a:r>
            <a:r>
              <a:rPr lang="en-US" sz="1946" dirty="0">
                <a:latin typeface="Andale Mono"/>
                <a:cs typeface="Andale Mono"/>
              </a:rPr>
              <a:t>.	86400	IN	A	128.148.32.110</a:t>
            </a:r>
          </a:p>
          <a:p>
            <a:pPr lvl="1">
              <a:buNone/>
            </a:pPr>
            <a:r>
              <a:rPr lang="en-US" sz="1946" dirty="0" err="1">
                <a:latin typeface="Andale Mono"/>
                <a:cs typeface="Andale Mono"/>
              </a:rPr>
              <a:t>cs.brown.edu</a:t>
            </a:r>
            <a:r>
              <a:rPr lang="en-US" sz="1946" dirty="0">
                <a:latin typeface="Andale Mono"/>
                <a:cs typeface="Andale Mono"/>
              </a:rPr>
              <a:t>.		86400	IN	NS	</a:t>
            </a:r>
            <a:r>
              <a:rPr lang="en-US" sz="1946" dirty="0" err="1">
                <a:latin typeface="Andale Mono"/>
                <a:cs typeface="Andale Mono"/>
              </a:rPr>
              <a:t>dns.cs.brown.edu</a:t>
            </a:r>
            <a:r>
              <a:rPr lang="en-US" sz="1946" dirty="0">
                <a:latin typeface="Andale Mono"/>
                <a:cs typeface="Andale Mono"/>
              </a:rPr>
              <a:t>.</a:t>
            </a:r>
          </a:p>
          <a:p>
            <a:pPr lvl="1">
              <a:buNone/>
            </a:pPr>
            <a:r>
              <a:rPr lang="en-US" sz="1946" dirty="0" err="1">
                <a:latin typeface="Andale Mono"/>
                <a:cs typeface="Andale Mono"/>
              </a:rPr>
              <a:t>cs.brown.edu</a:t>
            </a:r>
            <a:r>
              <a:rPr lang="en-US" sz="1946" dirty="0">
                <a:latin typeface="Andale Mono"/>
                <a:cs typeface="Andale Mono"/>
              </a:rPr>
              <a:t>.		86400	IN	NS	ns1.ucsb.edu.</a:t>
            </a:r>
          </a:p>
        </p:txBody>
      </p:sp>
    </p:spTree>
    <p:extLst>
      <p:ext uri="{BB962C8B-B14F-4D97-AF65-F5344CB8AC3E}">
        <p14:creationId xmlns:p14="http://schemas.microsoft.com/office/powerpoint/2010/main" val="595987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CF39-20C8-C54F-BF1D-40F2722E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AFC1-2115-8041-BD4E-99A2278A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266763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 </a:t>
            </a:r>
            <a:r>
              <a:rPr lang="en-US" sz="6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@10.1.1.10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 &lt;&lt;&gt;&gt;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DiG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9.10.6 &lt;&lt;&gt;&gt;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@10.1.1.10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global options: +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cmd</a:t>
            </a: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Got answer: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-&gt;&gt;HEADER&lt;&lt;- opcode: QUERY, status: NOERROR, id: 8536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flags: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qr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aa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 ra; QUERY: 1, ANSWER: 1, AUTHORITY: 0, ADDITIONAL: 1</a:t>
            </a:r>
          </a:p>
          <a:p>
            <a:pPr marL="0" indent="0">
              <a:buNone/>
            </a:pPr>
            <a:b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OPT PSEUDOSECTION: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 EDNS: version: 0, flags:;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udp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: 1220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;; QUESTION SECTION: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6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IN A</a:t>
            </a:r>
          </a:p>
          <a:p>
            <a:pPr marL="0" indent="0">
              <a:buNone/>
            </a:pPr>
            <a:b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;; ANSWER SECTION:</a:t>
            </a:r>
          </a:p>
          <a:p>
            <a:pPr marL="0" indent="0">
              <a:buNone/>
            </a:pPr>
            <a:r>
              <a:rPr lang="en-US" sz="6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cs.brown.edu</a:t>
            </a:r>
            <a:r>
              <a:rPr lang="en-US" sz="6400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           1800      IN      A        128.148.32.12</a:t>
            </a:r>
          </a:p>
          <a:p>
            <a:pPr marL="0" indent="0">
              <a:buNone/>
            </a:pPr>
            <a:b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6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Query time: 69 msec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SERVER: 10.1.1.10#53(10.1.1.10)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WHEN: Tue Apr 19 09:03:39 EDT 2022</a:t>
            </a:r>
          </a:p>
          <a:p>
            <a:pPr marL="0" indent="0">
              <a:buNone/>
            </a:pP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;; MSG SIZE  </a:t>
            </a:r>
            <a:r>
              <a:rPr lang="en-US" sz="6400" dirty="0" err="1">
                <a:latin typeface="Consolas" panose="020B0609020204030204" pitchFamily="49" charset="0"/>
                <a:cs typeface="Consolas" panose="020B0609020204030204" pitchFamily="49" charset="0"/>
              </a:rPr>
              <a:t>rcvd</a:t>
            </a:r>
            <a:r>
              <a:rPr lang="en-US" sz="6400" dirty="0">
                <a:latin typeface="Consolas" panose="020B0609020204030204" pitchFamily="49" charset="0"/>
                <a:cs typeface="Consolas" panose="020B0609020204030204" pitchFamily="49" charset="0"/>
              </a:rPr>
              <a:t>: 57</a:t>
            </a:r>
          </a:p>
          <a:p>
            <a:pPr marL="0" indent="0">
              <a:buNone/>
            </a:pPr>
            <a:br>
              <a:rPr lang="en-US" sz="5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5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10153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The story so far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9C3B-1512-0FD1-1EAA-78A404F15E92}"/>
              </a:ext>
            </a:extLst>
          </p:cNvPr>
          <p:cNvSpPr txBox="1"/>
          <p:nvPr/>
        </p:nvSpPr>
        <p:spPr>
          <a:xfrm>
            <a:off x="283190" y="731657"/>
            <a:ext cx="467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POV:  You want to connect to some website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E46A8-DE37-79B2-CB85-DFF89BFA7499}"/>
              </a:ext>
            </a:extLst>
          </p:cNvPr>
          <p:cNvCxnSpPr>
            <a:cxnSpLocks/>
          </p:cNvCxnSpPr>
          <p:nvPr/>
        </p:nvCxnSpPr>
        <p:spPr>
          <a:xfrm>
            <a:off x="2038319" y="297054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970535-263A-BE0E-06ED-D18F906E6548}"/>
              </a:ext>
            </a:extLst>
          </p:cNvPr>
          <p:cNvSpPr txBox="1"/>
          <p:nvPr/>
        </p:nvSpPr>
        <p:spPr>
          <a:xfrm>
            <a:off x="2382078" y="260121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17627B-A560-CC7F-466C-6BB61888C701}"/>
              </a:ext>
            </a:extLst>
          </p:cNvPr>
          <p:cNvCxnSpPr>
            <a:cxnSpLocks/>
          </p:cNvCxnSpPr>
          <p:nvPr/>
        </p:nvCxnSpPr>
        <p:spPr>
          <a:xfrm flipH="1">
            <a:off x="2017458" y="4173657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F20338-FF76-592F-39C3-5F60107ADB65}"/>
              </a:ext>
            </a:extLst>
          </p:cNvPr>
          <p:cNvSpPr txBox="1"/>
          <p:nvPr/>
        </p:nvSpPr>
        <p:spPr>
          <a:xfrm>
            <a:off x="2825307" y="37920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F56001-7822-FC45-C9E7-A88BDF85FC5F}"/>
              </a:ext>
            </a:extLst>
          </p:cNvPr>
          <p:cNvCxnSpPr>
            <a:cxnSpLocks/>
          </p:cNvCxnSpPr>
          <p:nvPr/>
        </p:nvCxnSpPr>
        <p:spPr>
          <a:xfrm>
            <a:off x="4787074" y="3260759"/>
            <a:ext cx="7430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06E79D-AC17-6BF7-5617-C901AC060CEB}"/>
              </a:ext>
            </a:extLst>
          </p:cNvPr>
          <p:cNvSpPr txBox="1"/>
          <p:nvPr/>
        </p:nvSpPr>
        <p:spPr>
          <a:xfrm>
            <a:off x="5530141" y="30316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6EAB84-1E51-4377-A2C2-7117569FF8EE}"/>
              </a:ext>
            </a:extLst>
          </p:cNvPr>
          <p:cNvCxnSpPr>
            <a:cxnSpLocks/>
          </p:cNvCxnSpPr>
          <p:nvPr/>
        </p:nvCxnSpPr>
        <p:spPr>
          <a:xfrm flipH="1">
            <a:off x="4787074" y="3792036"/>
            <a:ext cx="2176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6C962C-F177-0C7F-407C-1E3B78588C51}"/>
              </a:ext>
            </a:extLst>
          </p:cNvPr>
          <p:cNvCxnSpPr>
            <a:cxnSpLocks/>
          </p:cNvCxnSpPr>
          <p:nvPr/>
        </p:nvCxnSpPr>
        <p:spPr>
          <a:xfrm>
            <a:off x="696339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DE4B91D-EC8C-2CAA-E218-B8D095986055}"/>
              </a:ext>
            </a:extLst>
          </p:cNvPr>
          <p:cNvSpPr/>
          <p:nvPr/>
        </p:nvSpPr>
        <p:spPr>
          <a:xfrm>
            <a:off x="5947394" y="1389180"/>
            <a:ext cx="2032000" cy="760915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example.com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DNS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775E8-4023-0D5D-1E46-8508D81531F8}"/>
              </a:ext>
            </a:extLst>
          </p:cNvPr>
          <p:cNvCxnSpPr>
            <a:cxnSpLocks/>
          </p:cNvCxnSpPr>
          <p:nvPr/>
        </p:nvCxnSpPr>
        <p:spPr>
          <a:xfrm>
            <a:off x="5945639" y="3260118"/>
            <a:ext cx="1017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CFCD19-6455-ACB2-2D30-1BD878656563}"/>
              </a:ext>
            </a:extLst>
          </p:cNvPr>
          <p:cNvSpPr txBox="1"/>
          <p:nvPr/>
        </p:nvSpPr>
        <p:spPr>
          <a:xfrm>
            <a:off x="5334665" y="34267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</p:spTree>
    <p:extLst>
      <p:ext uri="{BB962C8B-B14F-4D97-AF65-F5344CB8AC3E}">
        <p14:creationId xmlns:p14="http://schemas.microsoft.com/office/powerpoint/2010/main" val="3325833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CF39-20C8-C54F-BF1D-40F2722EBE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DNS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AFC1-2115-8041-BD4E-99A2278A13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500" y="196850"/>
            <a:ext cx="9461500" cy="64643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 % 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dig +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norec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 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cs.brown.edu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 @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j.root-servers.net</a:t>
            </a:r>
            <a:endParaRPr lang="en-US" sz="1500" dirty="0">
              <a:solidFill>
                <a:srgbClr val="FFCC33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b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</a:br>
            <a:endParaRPr lang="en-US" sz="15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 &lt;&lt;&gt;&gt; 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DiG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 9.10.6 &lt;&lt;&gt;&gt; +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norec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cs.brown.edu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 @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j.root-servers.net</a:t>
            </a:r>
            <a:endParaRPr lang="en-US" sz="15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global options: +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cmd</a:t>
            </a:r>
            <a:endParaRPr lang="en-US" sz="15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Got answer: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-&gt;&gt;HEADER&lt;&lt;- opcode: QUERY, status: NOERROR, id: 61618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flags: 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qr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 QUERY: 1, ANSWER: 0, AUTHORITY: 13, ADDITIONAL: 27</a:t>
            </a:r>
          </a:p>
          <a:p>
            <a:pPr marL="0" indent="0">
              <a:buNone/>
            </a:pPr>
            <a:b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</a:br>
            <a:endParaRPr lang="en-US" sz="15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OPT PSEUDOSECTION: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 EDNS: version: 0, flags:; 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udp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: 1232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QUESTION SECTION: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</a:t>
            </a: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cs.brown.edu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. IN A</a:t>
            </a:r>
          </a:p>
          <a:p>
            <a:pPr marL="0" indent="0">
              <a:buNone/>
            </a:pPr>
            <a:b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</a:br>
            <a:endParaRPr lang="en-US" sz="15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;; AUTHORITY SECTION: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edu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 172800 IN NS 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a.edu-servers.net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edu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 172800 IN NS 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b.edu-servers.net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edu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 172800 IN NS 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l.edu-servers.net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edu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 172800 IN NS </a:t>
            </a:r>
            <a:r>
              <a:rPr lang="en-US" sz="1500" dirty="0" err="1">
                <a:solidFill>
                  <a:srgbClr val="FFCC33"/>
                </a:solidFill>
                <a:effectLst/>
                <a:latin typeface="Monaco" pitchFamily="2" charset="77"/>
              </a:rPr>
              <a:t>m.edu-servers.net</a:t>
            </a:r>
            <a:r>
              <a:rPr lang="en-US" sz="1500" dirty="0">
                <a:solidFill>
                  <a:srgbClr val="FFCC33"/>
                </a:solidFill>
                <a:effectLst/>
                <a:latin typeface="Monaco" pitchFamily="2" charset="77"/>
              </a:rPr>
              <a:t>.</a:t>
            </a:r>
          </a:p>
          <a:p>
            <a:pPr marL="0" indent="0">
              <a:buNone/>
            </a:pPr>
            <a:b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</a:br>
            <a:endParaRPr lang="en-US" sz="15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;; ADDITIONAL SECTION: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a.edu-servers.net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. 172800 IN A 192.5.6.30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b.edu-servers.net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. 172800 IN A 192.33.14.30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c.edu-servers.net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. 172800 IN A 192.26.92.30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d.edu-servers.net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. 172800 IN A 192.31.80.30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2F2F2"/>
                </a:solidFill>
                <a:effectLst/>
                <a:latin typeface="Monaco" pitchFamily="2" charset="77"/>
              </a:rPr>
              <a:t>e.edu-servers.net</a:t>
            </a:r>
            <a:r>
              <a:rPr lang="en-US" sz="1500" dirty="0">
                <a:solidFill>
                  <a:srgbClr val="F2F2F2"/>
                </a:solidFill>
                <a:effectLst/>
                <a:latin typeface="Monaco" pitchFamily="2" charset="77"/>
              </a:rPr>
              <a:t>. 172800 IN A 192.12.94.30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C5CA58-AD6B-1735-D42C-66916FBD9320}"/>
              </a:ext>
            </a:extLst>
          </p:cNvPr>
          <p:cNvSpPr/>
          <p:nvPr/>
        </p:nvSpPr>
        <p:spPr>
          <a:xfrm>
            <a:off x="6899139" y="0"/>
            <a:ext cx="4518161" cy="645885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When server doesn’t know all info…</a:t>
            </a:r>
          </a:p>
        </p:txBody>
      </p:sp>
    </p:spTree>
    <p:extLst>
      <p:ext uri="{BB962C8B-B14F-4D97-AF65-F5344CB8AC3E}">
        <p14:creationId xmlns:p14="http://schemas.microsoft.com/office/powerpoint/2010/main" val="4041089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221D-7F1C-2250-3E17-87CD15F43746}"/>
              </a:ext>
            </a:extLst>
          </p:cNvPr>
          <p:cNvSpPr txBox="1">
            <a:spLocks/>
          </p:cNvSpPr>
          <p:nvPr/>
        </p:nvSpPr>
        <p:spPr>
          <a:xfrm>
            <a:off x="558800" y="1127715"/>
            <a:ext cx="10444480" cy="4890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/>
              <a:t>IP addresses</a:t>
            </a:r>
            <a:endParaRPr lang="en-US" b="1" i="1" dirty="0"/>
          </a:p>
          <a:p>
            <a:r>
              <a:rPr lang="en-US" dirty="0"/>
              <a:t>Used by routers to forward packets</a:t>
            </a:r>
          </a:p>
          <a:p>
            <a:r>
              <a:rPr lang="en-US" dirty="0"/>
              <a:t>Fixed length, binary numbers</a:t>
            </a:r>
          </a:p>
          <a:p>
            <a:r>
              <a:rPr lang="en-US" dirty="0"/>
              <a:t>Assigned based on </a:t>
            </a:r>
            <a:r>
              <a:rPr lang="en-US" u="sng" dirty="0"/>
              <a:t>where host is</a:t>
            </a:r>
            <a:r>
              <a:rPr lang="en-US" i="1" dirty="0"/>
              <a:t> </a:t>
            </a:r>
            <a:r>
              <a:rPr lang="en-US" dirty="0"/>
              <a:t>on the network</a:t>
            </a:r>
          </a:p>
          <a:p>
            <a:r>
              <a:rPr lang="en-US" dirty="0"/>
              <a:t>Usually refers to </a:t>
            </a:r>
            <a:r>
              <a:rPr lang="en-US" u="sng" dirty="0"/>
              <a:t>one host</a:t>
            </a:r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Examples</a:t>
            </a:r>
          </a:p>
          <a:p>
            <a:r>
              <a:rPr lang="en-US" dirty="0"/>
              <a:t>5.6.7.8</a:t>
            </a:r>
          </a:p>
          <a:p>
            <a:r>
              <a:rPr lang="en-US" dirty="0"/>
              <a:t>212.58.224.138</a:t>
            </a:r>
          </a:p>
          <a:p>
            <a:r>
              <a:rPr lang="en-US" dirty="0">
                <a:effectLst/>
                <a:latin typeface="Avenir Book" panose="02000503020000020003" pitchFamily="2" charset="0"/>
              </a:rPr>
              <a:t>2620:6e:6000:900:c1d:c9f7:8a1c:2f48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D0250-689D-3D1E-316A-6B5AC84087BE}"/>
              </a:ext>
            </a:extLst>
          </p:cNvPr>
          <p:cNvSpPr txBox="1"/>
          <p:nvPr/>
        </p:nvSpPr>
        <p:spPr>
          <a:xfrm>
            <a:off x="558800" y="511433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Avenir Book" charset="0"/>
                <a:ea typeface="Avenir Book" charset="0"/>
                <a:cs typeface="Avenir Book" charset="0"/>
              </a:rPr>
              <a:t>What we have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3A65CD-877F-1CEA-3EF1-3A61649E1D1E}"/>
              </a:ext>
            </a:extLst>
          </p:cNvPr>
          <p:cNvSpPr/>
          <p:nvPr/>
        </p:nvSpPr>
        <p:spPr>
          <a:xfrm>
            <a:off x="6878319" y="4491917"/>
            <a:ext cx="4754881" cy="1238368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Efficient forwarding:                      ✅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Human readable:                          ❌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Scalable for distributed services:  ❌ </a:t>
            </a:r>
          </a:p>
        </p:txBody>
      </p:sp>
    </p:spTree>
    <p:extLst>
      <p:ext uri="{BB962C8B-B14F-4D97-AF65-F5344CB8AC3E}">
        <p14:creationId xmlns:p14="http://schemas.microsoft.com/office/powerpoint/2010/main" val="209858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221D-7F1C-2250-3E17-87CD15F43746}"/>
              </a:ext>
            </a:extLst>
          </p:cNvPr>
          <p:cNvSpPr txBox="1">
            <a:spLocks/>
          </p:cNvSpPr>
          <p:nvPr/>
        </p:nvSpPr>
        <p:spPr>
          <a:xfrm>
            <a:off x="558800" y="1127715"/>
            <a:ext cx="10444480" cy="4890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/>
              <a:t>IP addresses</a:t>
            </a:r>
            <a:endParaRPr lang="en-US" b="1" i="1" dirty="0"/>
          </a:p>
          <a:p>
            <a:r>
              <a:rPr lang="en-US" dirty="0"/>
              <a:t>Used by routers to forward packets</a:t>
            </a:r>
          </a:p>
          <a:p>
            <a:r>
              <a:rPr lang="en-US" dirty="0"/>
              <a:t>Fixed length, binary numbers</a:t>
            </a:r>
          </a:p>
          <a:p>
            <a:r>
              <a:rPr lang="en-US" dirty="0"/>
              <a:t>Assigned based on </a:t>
            </a:r>
            <a:r>
              <a:rPr lang="en-US" u="sng" dirty="0"/>
              <a:t>where host is</a:t>
            </a:r>
            <a:r>
              <a:rPr lang="en-US" i="1" dirty="0"/>
              <a:t> </a:t>
            </a:r>
            <a:r>
              <a:rPr lang="en-US" dirty="0"/>
              <a:t>on the network</a:t>
            </a:r>
          </a:p>
          <a:p>
            <a:r>
              <a:rPr lang="en-US" dirty="0"/>
              <a:t>Usually refers to </a:t>
            </a:r>
            <a:r>
              <a:rPr lang="en-US" u="sng" dirty="0"/>
              <a:t>one host</a:t>
            </a:r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Examples</a:t>
            </a:r>
          </a:p>
          <a:p>
            <a:r>
              <a:rPr lang="en-US" dirty="0"/>
              <a:t>5.6.7.8</a:t>
            </a:r>
          </a:p>
          <a:p>
            <a:r>
              <a:rPr lang="en-US" dirty="0"/>
              <a:t>212.58.224.138</a:t>
            </a:r>
          </a:p>
          <a:p>
            <a:r>
              <a:rPr lang="en-US" dirty="0">
                <a:effectLst/>
                <a:latin typeface="Avenir Book" panose="02000503020000020003" pitchFamily="2" charset="0"/>
              </a:rPr>
              <a:t>2620:6e:6000:900:c1d:c9f7:8a1c:2f48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D0250-689D-3D1E-316A-6B5AC84087BE}"/>
              </a:ext>
            </a:extLst>
          </p:cNvPr>
          <p:cNvSpPr txBox="1"/>
          <p:nvPr/>
        </p:nvSpPr>
        <p:spPr>
          <a:xfrm>
            <a:off x="558800" y="511433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Avenir Book" charset="0"/>
                <a:ea typeface="Avenir Book" charset="0"/>
                <a:cs typeface="Avenir Book" charset="0"/>
              </a:rPr>
              <a:t>What we have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3A65CD-877F-1CEA-3EF1-3A61649E1D1E}"/>
              </a:ext>
            </a:extLst>
          </p:cNvPr>
          <p:cNvSpPr/>
          <p:nvPr/>
        </p:nvSpPr>
        <p:spPr>
          <a:xfrm>
            <a:off x="6878319" y="4491917"/>
            <a:ext cx="4754881" cy="1238368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Efficient forwarding:                      ✅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Human readable:                          ❌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Scalable for distributed services:  ❌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5F5EC2-F878-9450-701E-293CD251035C}"/>
              </a:ext>
            </a:extLst>
          </p:cNvPr>
          <p:cNvSpPr/>
          <p:nvPr/>
        </p:nvSpPr>
        <p:spPr>
          <a:xfrm>
            <a:off x="2248796" y="5955178"/>
            <a:ext cx="7694408" cy="619184"/>
          </a:xfrm>
          <a:prstGeom prst="roundRect">
            <a:avLst/>
          </a:prstGeom>
          <a:solidFill>
            <a:srgbClr val="FFCC3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=&gt; Need a new abstraction for “stuff” we are trying to access</a:t>
            </a:r>
          </a:p>
        </p:txBody>
      </p:sp>
    </p:spTree>
    <p:extLst>
      <p:ext uri="{BB962C8B-B14F-4D97-AF65-F5344CB8AC3E}">
        <p14:creationId xmlns:p14="http://schemas.microsoft.com/office/powerpoint/2010/main" val="145515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2392404" y="1305795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395283" y="1082044"/>
            <a:ext cx="2729125" cy="1011946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C33"/>
                </a:solidFill>
                <a:latin typeface="Avenir Book" panose="02000503020000020003" pitchFamily="2" charset="0"/>
              </a:rPr>
              <a:t>Server for </a:t>
            </a:r>
            <a:r>
              <a:rPr lang="en-US" sz="2400" dirty="0" err="1">
                <a:solidFill>
                  <a:srgbClr val="FFCC33"/>
                </a:solidFill>
                <a:latin typeface="Avenir Book" panose="02000503020000020003" pitchFamily="2" charset="0"/>
              </a:rPr>
              <a:t>website.com</a:t>
            </a:r>
            <a:endParaRPr lang="en-US" sz="2400" dirty="0">
              <a:solidFill>
                <a:srgbClr val="FFCC33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3408404" y="2093989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3FF4FE-8D26-A763-D24E-8CAC8F9B5E85}"/>
              </a:ext>
            </a:extLst>
          </p:cNvPr>
          <p:cNvSpPr txBox="1"/>
          <p:nvPr/>
        </p:nvSpPr>
        <p:spPr>
          <a:xfrm>
            <a:off x="0" y="2464132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website.com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80)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259208"/>
            <a:ext cx="62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we want:  a new abstraction for </a:t>
            </a:r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names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07C42C-EE19-476C-8C16-704F0C892CEB}"/>
              </a:ext>
            </a:extLst>
          </p:cNvPr>
          <p:cNvCxnSpPr>
            <a:cxnSpLocks/>
          </p:cNvCxnSpPr>
          <p:nvPr/>
        </p:nvCxnSpPr>
        <p:spPr>
          <a:xfrm>
            <a:off x="3442820" y="4317761"/>
            <a:ext cx="6317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CE9E48-E7A8-23D1-F9A5-F9BB7EDF413E}"/>
              </a:ext>
            </a:extLst>
          </p:cNvPr>
          <p:cNvSpPr txBox="1"/>
          <p:nvPr/>
        </p:nvSpPr>
        <p:spPr>
          <a:xfrm>
            <a:off x="379911" y="3948429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5.6.7.8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80)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C3C5A50-1805-2F25-1219-FC049FE6FC52}"/>
              </a:ext>
            </a:extLst>
          </p:cNvPr>
          <p:cNvSpPr/>
          <p:nvPr/>
        </p:nvSpPr>
        <p:spPr>
          <a:xfrm>
            <a:off x="1515816" y="3021409"/>
            <a:ext cx="637681" cy="815181"/>
          </a:xfrm>
          <a:prstGeom prst="downArrow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3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2392404" y="1305795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395283" y="1082044"/>
            <a:ext cx="2729125" cy="1011946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C33"/>
                </a:solidFill>
                <a:latin typeface="Avenir Book" panose="02000503020000020003" pitchFamily="2" charset="0"/>
              </a:rPr>
              <a:t>Server for </a:t>
            </a:r>
            <a:r>
              <a:rPr lang="en-US" sz="2400" dirty="0" err="1">
                <a:solidFill>
                  <a:srgbClr val="FFCC33"/>
                </a:solidFill>
                <a:latin typeface="Avenir Book" panose="02000503020000020003" pitchFamily="2" charset="0"/>
              </a:rPr>
              <a:t>website.com</a:t>
            </a:r>
            <a:endParaRPr lang="en-US" sz="2400" dirty="0">
              <a:solidFill>
                <a:srgbClr val="FFCC33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3408404" y="2093989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3FF4FE-8D26-A763-D24E-8CAC8F9B5E85}"/>
              </a:ext>
            </a:extLst>
          </p:cNvPr>
          <p:cNvSpPr txBox="1"/>
          <p:nvPr/>
        </p:nvSpPr>
        <p:spPr>
          <a:xfrm>
            <a:off x="0" y="2464132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website.com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80)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259208"/>
            <a:ext cx="62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What we want:  a new abstraction for </a:t>
            </a:r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names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6D156E-17D3-0133-A68C-29B8D19BDAE3}"/>
              </a:ext>
            </a:extLst>
          </p:cNvPr>
          <p:cNvSpPr/>
          <p:nvPr/>
        </p:nvSpPr>
        <p:spPr>
          <a:xfrm>
            <a:off x="1834657" y="4951556"/>
            <a:ext cx="8604522" cy="1589976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Want:  </a:t>
            </a:r>
            <a:r>
              <a:rPr lang="en-US" sz="2000" u="sng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names</a:t>
            </a: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- Human-readable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- Variable length 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- Don’t need to care about where destination is/what server it is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      =&gt; Can refer to a </a:t>
            </a:r>
            <a:r>
              <a:rPr lang="en-US" sz="2000" u="sng" dirty="0">
                <a:solidFill>
                  <a:srgbClr val="FFCC33"/>
                </a:solidFill>
                <a:latin typeface="Avenir Book" charset="0"/>
                <a:ea typeface="Avenir Book" charset="0"/>
                <a:cs typeface="Avenir Book" charset="0"/>
              </a:rPr>
              <a:t>service</a:t>
            </a: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, not just a host</a:t>
            </a:r>
          </a:p>
          <a:p>
            <a:endParaRPr lang="en-US" sz="20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07C42C-EE19-476C-8C16-704F0C892CEB}"/>
              </a:ext>
            </a:extLst>
          </p:cNvPr>
          <p:cNvCxnSpPr>
            <a:cxnSpLocks/>
          </p:cNvCxnSpPr>
          <p:nvPr/>
        </p:nvCxnSpPr>
        <p:spPr>
          <a:xfrm>
            <a:off x="3442820" y="4317761"/>
            <a:ext cx="6317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CE9E48-E7A8-23D1-F9A5-F9BB7EDF413E}"/>
              </a:ext>
            </a:extLst>
          </p:cNvPr>
          <p:cNvSpPr txBox="1"/>
          <p:nvPr/>
        </p:nvSpPr>
        <p:spPr>
          <a:xfrm>
            <a:off x="379911" y="3948429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5.6.7.8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80)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C3C5A50-1805-2F25-1219-FC049FE6FC52}"/>
              </a:ext>
            </a:extLst>
          </p:cNvPr>
          <p:cNvSpPr/>
          <p:nvPr/>
        </p:nvSpPr>
        <p:spPr>
          <a:xfrm>
            <a:off x="1515816" y="3021409"/>
            <a:ext cx="637681" cy="815181"/>
          </a:xfrm>
          <a:prstGeom prst="downArrow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03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local servers find root servers?</a:t>
            </a:r>
          </a:p>
          <a:p>
            <a:pPr lvl="1"/>
            <a:r>
              <a:rPr lang="en-US" dirty="0"/>
              <a:t>DNS lookup on </a:t>
            </a:r>
            <a:r>
              <a:rPr lang="en-US" dirty="0" err="1"/>
              <a:t>a.root-servers.net</a:t>
            </a:r>
            <a:r>
              <a:rPr lang="en-US" dirty="0"/>
              <a:t> ?</a:t>
            </a:r>
          </a:p>
          <a:p>
            <a:pPr lvl="1"/>
            <a:r>
              <a:rPr lang="en-US" dirty="0"/>
              <a:t>Servers configured with </a:t>
            </a:r>
            <a:r>
              <a:rPr lang="en-US" i="1" dirty="0"/>
              <a:t>root cache </a:t>
            </a:r>
            <a:r>
              <a:rPr lang="en-US" dirty="0"/>
              <a:t>file</a:t>
            </a:r>
          </a:p>
          <a:p>
            <a:pPr lvl="1"/>
            <a:r>
              <a:rPr lang="en-US" dirty="0"/>
              <a:t>Contains root name servers and their addresses</a:t>
            </a:r>
          </a:p>
          <a:p>
            <a:pPr marL="503238" lvl="1">
              <a:buNone/>
            </a:pPr>
            <a:r>
              <a:rPr lang="en-US" sz="1400" dirty="0">
                <a:latin typeface="Andale Mono"/>
                <a:cs typeface="Andale Mono"/>
              </a:rPr>
              <a:t>.                        3600000  IN  NS    A.ROOT-SERVERS.NET.</a:t>
            </a:r>
          </a:p>
          <a:p>
            <a:pPr marL="503238" lvl="1">
              <a:buNone/>
            </a:pPr>
            <a:r>
              <a:rPr lang="en-US" sz="1400" dirty="0">
                <a:latin typeface="Andale Mono"/>
                <a:cs typeface="Andale Mono"/>
              </a:rPr>
              <a:t>A.ROOT-SERVERS.NET.      3600000      A     198.41.0.4</a:t>
            </a:r>
          </a:p>
          <a:p>
            <a:pPr marL="503238" lvl="1">
              <a:buNone/>
            </a:pPr>
            <a:r>
              <a:rPr lang="en-US" sz="1400" dirty="0">
                <a:latin typeface="Andale Mono"/>
                <a:cs typeface="Andale Mono"/>
              </a:rPr>
              <a:t>...</a:t>
            </a:r>
          </a:p>
          <a:p>
            <a:r>
              <a:rPr lang="en-US" dirty="0"/>
              <a:t>How do you get addresses of other name servers?</a:t>
            </a:r>
          </a:p>
          <a:p>
            <a:pPr lvl="1"/>
            <a:r>
              <a:rPr lang="en-US" dirty="0"/>
              <a:t>To obtain the address of </a:t>
            </a:r>
            <a:r>
              <a:rPr lang="en-US" dirty="0" err="1"/>
              <a:t>www.cs.brown.edu</a:t>
            </a:r>
            <a:r>
              <a:rPr lang="en-US" dirty="0"/>
              <a:t>, ask </a:t>
            </a:r>
            <a:r>
              <a:rPr lang="en-US" dirty="0" err="1"/>
              <a:t>a.edu-servers.net</a:t>
            </a:r>
            <a:r>
              <a:rPr lang="en-US" dirty="0"/>
              <a:t>, says </a:t>
            </a:r>
            <a:r>
              <a:rPr lang="en-US" dirty="0" err="1"/>
              <a:t>a.root-servers.net</a:t>
            </a:r>
            <a:endParaRPr lang="en-US" dirty="0"/>
          </a:p>
          <a:p>
            <a:pPr lvl="1"/>
            <a:r>
              <a:rPr lang="en-US" dirty="0"/>
              <a:t>How do you find </a:t>
            </a:r>
            <a:r>
              <a:rPr lang="en-US" dirty="0" err="1"/>
              <a:t>a.edu-servers.net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Glue records: A records in parent zone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81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C696-18C0-4346-A8FE-68EB13B5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 of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9C1C-40A8-F544-9908-D445789D9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multicast DNS</a:t>
            </a:r>
          </a:p>
          <a:p>
            <a:pPr lvl="1"/>
            <a:r>
              <a:rPr lang="en-US" dirty="0"/>
              <a:t>Used for service discovery</a:t>
            </a:r>
          </a:p>
          <a:p>
            <a:pPr lvl="1"/>
            <a:r>
              <a:rPr lang="en-US" dirty="0"/>
              <a:t>Made popular by Apple</a:t>
            </a:r>
          </a:p>
          <a:p>
            <a:pPr lvl="1"/>
            <a:r>
              <a:rPr lang="en-US" dirty="0"/>
              <a:t>This is how you learn of different Apple TVs in the building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CDNs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20076867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Answers may contain several alternate servers</a:t>
            </a:r>
          </a:p>
          <a:p>
            <a:r>
              <a:rPr lang="en-US" dirty="0"/>
              <a:t>Try alternate servers on timeout</a:t>
            </a:r>
          </a:p>
          <a:p>
            <a:pPr lvl="1"/>
            <a:r>
              <a:rPr lang="en-US" dirty="0"/>
              <a:t>Exponential </a:t>
            </a:r>
            <a:r>
              <a:rPr lang="en-US" dirty="0" err="1"/>
              <a:t>backoff</a:t>
            </a:r>
            <a:r>
              <a:rPr lang="en-US" dirty="0"/>
              <a:t> when retrying same server</a:t>
            </a:r>
          </a:p>
          <a:p>
            <a:r>
              <a:rPr lang="en-US" dirty="0"/>
              <a:t>Use same identifier for all queries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Don’t care which server responds, take first answer</a:t>
            </a:r>
          </a:p>
        </p:txBody>
      </p:sp>
    </p:spTree>
    <p:extLst>
      <p:ext uri="{BB962C8B-B14F-4D97-AF65-F5344CB8AC3E}">
        <p14:creationId xmlns:p14="http://schemas.microsoft.com/office/powerpoint/2010/main" val="22389073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things that don’t work</a:t>
            </a:r>
          </a:p>
          <a:p>
            <a:pPr lvl="1"/>
            <a:r>
              <a:rPr lang="en-US" dirty="0"/>
              <a:t>Misspellings like </a:t>
            </a:r>
            <a:r>
              <a:rPr lang="en-US" dirty="0" err="1"/>
              <a:t>www.cnn.comm</a:t>
            </a:r>
            <a:r>
              <a:rPr lang="en-US" dirty="0"/>
              <a:t>, </a:t>
            </a:r>
            <a:r>
              <a:rPr lang="en-US" dirty="0" err="1"/>
              <a:t>ww.cnn.com</a:t>
            </a:r>
            <a:endParaRPr lang="en-US" dirty="0"/>
          </a:p>
          <a:p>
            <a:pPr lvl="1"/>
            <a:r>
              <a:rPr lang="en-US" dirty="0">
                <a:solidFill>
                  <a:srgbClr val="FFCC33"/>
                </a:solidFill>
              </a:rPr>
              <a:t>Is the cost of these two queries the same?</a:t>
            </a:r>
          </a:p>
          <a:p>
            <a:r>
              <a:rPr lang="en-US" dirty="0"/>
              <a:t>These can take a long time to fail the first time</a:t>
            </a:r>
          </a:p>
          <a:p>
            <a:pPr lvl="1"/>
            <a:r>
              <a:rPr lang="en-US" dirty="0"/>
              <a:t>Good to cache negative results so it will fail faster next time</a:t>
            </a:r>
          </a:p>
          <a:p>
            <a:endParaRPr lang="en-US" dirty="0"/>
          </a:p>
          <a:p>
            <a:r>
              <a:rPr lang="en-US" dirty="0"/>
              <a:t>But negative caching is optional, and not widely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10153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The story so far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9C3B-1512-0FD1-1EAA-78A404F15E92}"/>
              </a:ext>
            </a:extLst>
          </p:cNvPr>
          <p:cNvSpPr txBox="1"/>
          <p:nvPr/>
        </p:nvSpPr>
        <p:spPr>
          <a:xfrm>
            <a:off x="283190" y="731657"/>
            <a:ext cx="467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POV:  You want to connect to some website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E46A8-DE37-79B2-CB85-DFF89BFA7499}"/>
              </a:ext>
            </a:extLst>
          </p:cNvPr>
          <p:cNvCxnSpPr>
            <a:cxnSpLocks/>
          </p:cNvCxnSpPr>
          <p:nvPr/>
        </p:nvCxnSpPr>
        <p:spPr>
          <a:xfrm>
            <a:off x="2038319" y="297054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970535-263A-BE0E-06ED-D18F906E6548}"/>
              </a:ext>
            </a:extLst>
          </p:cNvPr>
          <p:cNvSpPr txBox="1"/>
          <p:nvPr/>
        </p:nvSpPr>
        <p:spPr>
          <a:xfrm>
            <a:off x="2382078" y="260121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17627B-A560-CC7F-466C-6BB61888C701}"/>
              </a:ext>
            </a:extLst>
          </p:cNvPr>
          <p:cNvCxnSpPr>
            <a:cxnSpLocks/>
          </p:cNvCxnSpPr>
          <p:nvPr/>
        </p:nvCxnSpPr>
        <p:spPr>
          <a:xfrm flipH="1">
            <a:off x="2017458" y="4173657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F20338-FF76-592F-39C3-5F60107ADB65}"/>
              </a:ext>
            </a:extLst>
          </p:cNvPr>
          <p:cNvSpPr txBox="1"/>
          <p:nvPr/>
        </p:nvSpPr>
        <p:spPr>
          <a:xfrm>
            <a:off x="2825307" y="37920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F56001-7822-FC45-C9E7-A88BDF85FC5F}"/>
              </a:ext>
            </a:extLst>
          </p:cNvPr>
          <p:cNvCxnSpPr>
            <a:cxnSpLocks/>
          </p:cNvCxnSpPr>
          <p:nvPr/>
        </p:nvCxnSpPr>
        <p:spPr>
          <a:xfrm>
            <a:off x="4787074" y="3260759"/>
            <a:ext cx="7430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06E79D-AC17-6BF7-5617-C901AC060CEB}"/>
              </a:ext>
            </a:extLst>
          </p:cNvPr>
          <p:cNvSpPr txBox="1"/>
          <p:nvPr/>
        </p:nvSpPr>
        <p:spPr>
          <a:xfrm>
            <a:off x="5530141" y="30316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6EAB84-1E51-4377-A2C2-7117569FF8EE}"/>
              </a:ext>
            </a:extLst>
          </p:cNvPr>
          <p:cNvCxnSpPr>
            <a:cxnSpLocks/>
          </p:cNvCxnSpPr>
          <p:nvPr/>
        </p:nvCxnSpPr>
        <p:spPr>
          <a:xfrm flipH="1">
            <a:off x="4787074" y="3792036"/>
            <a:ext cx="2176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6C962C-F177-0C7F-407C-1E3B78588C51}"/>
              </a:ext>
            </a:extLst>
          </p:cNvPr>
          <p:cNvCxnSpPr>
            <a:cxnSpLocks/>
          </p:cNvCxnSpPr>
          <p:nvPr/>
        </p:nvCxnSpPr>
        <p:spPr>
          <a:xfrm>
            <a:off x="696339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DE4B91D-EC8C-2CAA-E218-B8D095986055}"/>
              </a:ext>
            </a:extLst>
          </p:cNvPr>
          <p:cNvSpPr/>
          <p:nvPr/>
        </p:nvSpPr>
        <p:spPr>
          <a:xfrm>
            <a:off x="5947394" y="1389180"/>
            <a:ext cx="2032000" cy="760915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example.com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DNS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775E8-4023-0D5D-1E46-8508D81531F8}"/>
              </a:ext>
            </a:extLst>
          </p:cNvPr>
          <p:cNvCxnSpPr>
            <a:cxnSpLocks/>
          </p:cNvCxnSpPr>
          <p:nvPr/>
        </p:nvCxnSpPr>
        <p:spPr>
          <a:xfrm>
            <a:off x="5945639" y="3260118"/>
            <a:ext cx="1017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CFCD19-6455-ACB2-2D30-1BD878656563}"/>
              </a:ext>
            </a:extLst>
          </p:cNvPr>
          <p:cNvSpPr txBox="1"/>
          <p:nvPr/>
        </p:nvSpPr>
        <p:spPr>
          <a:xfrm>
            <a:off x="5334665" y="34267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259C434-CB7A-7CF0-F87C-E9049D19E60B}"/>
              </a:ext>
            </a:extLst>
          </p:cNvPr>
          <p:cNvCxnSpPr>
            <a:cxnSpLocks/>
          </p:cNvCxnSpPr>
          <p:nvPr/>
        </p:nvCxnSpPr>
        <p:spPr>
          <a:xfrm>
            <a:off x="2038319" y="4845064"/>
            <a:ext cx="77215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7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6BF358-AC67-F5EC-876B-0E7F6AB8BCE6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22D3F-6C21-0E61-6764-18D4C96D72D8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EE4E6-5440-8921-DB90-0B3803B580D9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1D78-6DDF-FB05-EC69-C68F5CE2166B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7AE1F7-4F4E-1864-3C8E-47A1D2230952}"/>
              </a:ext>
            </a:extLst>
          </p:cNvPr>
          <p:cNvSpPr txBox="1"/>
          <p:nvPr/>
        </p:nvSpPr>
        <p:spPr>
          <a:xfrm>
            <a:off x="283190" y="10153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The story so far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F9C3B-1512-0FD1-1EAA-78A404F15E92}"/>
              </a:ext>
            </a:extLst>
          </p:cNvPr>
          <p:cNvSpPr txBox="1"/>
          <p:nvPr/>
        </p:nvSpPr>
        <p:spPr>
          <a:xfrm>
            <a:off x="283190" y="731657"/>
            <a:ext cx="467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POV:  You want to connect to some website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BAC-1B8B-EA61-A4C6-12109AA3D460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9FA102-EB84-9A0D-7C6F-FE6E346DDAD4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CA722B5-2F7A-3FD6-9332-3C499A743D2A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6C962C-F177-0C7F-407C-1E3B78588C51}"/>
              </a:ext>
            </a:extLst>
          </p:cNvPr>
          <p:cNvCxnSpPr>
            <a:cxnSpLocks/>
          </p:cNvCxnSpPr>
          <p:nvPr/>
        </p:nvCxnSpPr>
        <p:spPr>
          <a:xfrm>
            <a:off x="696339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DE4B91D-EC8C-2CAA-E218-B8D095986055}"/>
              </a:ext>
            </a:extLst>
          </p:cNvPr>
          <p:cNvSpPr/>
          <p:nvPr/>
        </p:nvSpPr>
        <p:spPr>
          <a:xfrm>
            <a:off x="5947394" y="1389180"/>
            <a:ext cx="2032000" cy="760915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example.com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DNS server</a:t>
            </a:r>
          </a:p>
        </p:txBody>
      </p:sp>
    </p:spTree>
    <p:extLst>
      <p:ext uri="{BB962C8B-B14F-4D97-AF65-F5344CB8AC3E}">
        <p14:creationId xmlns:p14="http://schemas.microsoft.com/office/powerpoint/2010/main" val="66961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DB89-C8D6-ADE4-1D40-1BF1952883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12192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Warmup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9023E-47F3-D282-5DB7-BBF7F38B1833}"/>
              </a:ext>
            </a:extLst>
          </p:cNvPr>
          <p:cNvSpPr txBox="1"/>
          <p:nvPr/>
        </p:nvSpPr>
        <p:spPr>
          <a:xfrm>
            <a:off x="3042549" y="242374"/>
            <a:ext cx="7227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Q:  If the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example.com’s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DNS server goes down, </a:t>
            </a:r>
            <a:br>
              <a:rPr lang="en-US" sz="24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another DNS server still resolve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example.com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9A003-F612-7140-B86B-A7F60F8B0040}"/>
              </a:ext>
            </a:extLst>
          </p:cNvPr>
          <p:cNvSpPr/>
          <p:nvPr/>
        </p:nvSpPr>
        <p:spPr>
          <a:xfrm>
            <a:off x="1453609" y="1389181"/>
            <a:ext cx="116942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324B4-D7F4-D9BE-253A-01E352AB4C84}"/>
              </a:ext>
            </a:extLst>
          </p:cNvPr>
          <p:cNvSpPr/>
          <p:nvPr/>
        </p:nvSpPr>
        <p:spPr>
          <a:xfrm>
            <a:off x="8743846" y="1295401"/>
            <a:ext cx="2032000" cy="798588"/>
          </a:xfrm>
          <a:prstGeom prst="rect">
            <a:avLst/>
          </a:prstGeom>
          <a:solidFill>
            <a:srgbClr val="20A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venir Book" panose="02000503020000020003" pitchFamily="2" charset="0"/>
              </a:rPr>
              <a:t>example.com</a:t>
            </a:r>
            <a:endParaRPr lang="en-US" sz="20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5.6.7.8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8CA92-951A-48AB-2C04-8C7AA150D845}"/>
              </a:ext>
            </a:extLst>
          </p:cNvPr>
          <p:cNvCxnSpPr>
            <a:cxnSpLocks/>
          </p:cNvCxnSpPr>
          <p:nvPr/>
        </p:nvCxnSpPr>
        <p:spPr>
          <a:xfrm>
            <a:off x="2038319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238DE-83E7-8CA9-762B-78AD1CC82BE9}"/>
              </a:ext>
            </a:extLst>
          </p:cNvPr>
          <p:cNvCxnSpPr/>
          <p:nvPr/>
        </p:nvCxnSpPr>
        <p:spPr>
          <a:xfrm>
            <a:off x="9759846" y="2093989"/>
            <a:ext cx="0" cy="4078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FFC4971-6C04-B585-9B0C-F6A67A7C93C7}"/>
              </a:ext>
            </a:extLst>
          </p:cNvPr>
          <p:cNvSpPr/>
          <p:nvPr/>
        </p:nvSpPr>
        <p:spPr>
          <a:xfrm>
            <a:off x="3938716" y="1389181"/>
            <a:ext cx="1696717" cy="798588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DNS resolver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E5EC12-1569-0D5C-DCBA-618C9B46337D}"/>
              </a:ext>
            </a:extLst>
          </p:cNvPr>
          <p:cNvCxnSpPr>
            <a:cxnSpLocks/>
          </p:cNvCxnSpPr>
          <p:nvPr/>
        </p:nvCxnSpPr>
        <p:spPr>
          <a:xfrm>
            <a:off x="478707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EB814E-4BAA-CC0F-0B8C-999FA1235E95}"/>
              </a:ext>
            </a:extLst>
          </p:cNvPr>
          <p:cNvSpPr txBox="1"/>
          <p:nvPr/>
        </p:nvSpPr>
        <p:spPr>
          <a:xfrm>
            <a:off x="0" y="2321775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1400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80)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9BDEC-1459-D1D4-8BAA-BFD165EF4DB1}"/>
              </a:ext>
            </a:extLst>
          </p:cNvPr>
          <p:cNvCxnSpPr>
            <a:cxnSpLocks/>
          </p:cNvCxnSpPr>
          <p:nvPr/>
        </p:nvCxnSpPr>
        <p:spPr>
          <a:xfrm>
            <a:off x="2038319" y="2970544"/>
            <a:ext cx="274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CAAD28-A133-697A-643F-D5227A9B0E0B}"/>
              </a:ext>
            </a:extLst>
          </p:cNvPr>
          <p:cNvSpPr txBox="1"/>
          <p:nvPr/>
        </p:nvSpPr>
        <p:spPr>
          <a:xfrm>
            <a:off x="2382078" y="2601212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3C3967-501F-9908-F62A-DBABE286DADC}"/>
              </a:ext>
            </a:extLst>
          </p:cNvPr>
          <p:cNvCxnSpPr>
            <a:cxnSpLocks/>
          </p:cNvCxnSpPr>
          <p:nvPr/>
        </p:nvCxnSpPr>
        <p:spPr>
          <a:xfrm flipH="1">
            <a:off x="2017458" y="4173657"/>
            <a:ext cx="2769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CE4BAE-C697-8563-894F-F094C609B9EA}"/>
              </a:ext>
            </a:extLst>
          </p:cNvPr>
          <p:cNvSpPr txBox="1"/>
          <p:nvPr/>
        </p:nvSpPr>
        <p:spPr>
          <a:xfrm>
            <a:off x="2825307" y="37920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415A78-7E27-D78E-EC44-DB4A869A4711}"/>
              </a:ext>
            </a:extLst>
          </p:cNvPr>
          <p:cNvCxnSpPr>
            <a:cxnSpLocks/>
          </p:cNvCxnSpPr>
          <p:nvPr/>
        </p:nvCxnSpPr>
        <p:spPr>
          <a:xfrm>
            <a:off x="4787074" y="3260759"/>
            <a:ext cx="7430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2131E36-56E4-6F18-E9F1-3292E1441758}"/>
              </a:ext>
            </a:extLst>
          </p:cNvPr>
          <p:cNvSpPr txBox="1"/>
          <p:nvPr/>
        </p:nvSpPr>
        <p:spPr>
          <a:xfrm>
            <a:off x="5530141" y="30316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9EC463-8D58-38FB-6609-A281DBA55687}"/>
              </a:ext>
            </a:extLst>
          </p:cNvPr>
          <p:cNvCxnSpPr>
            <a:cxnSpLocks/>
          </p:cNvCxnSpPr>
          <p:nvPr/>
        </p:nvCxnSpPr>
        <p:spPr>
          <a:xfrm flipH="1">
            <a:off x="4787074" y="3792036"/>
            <a:ext cx="2176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0B23EF-9BE6-B443-7B49-AE37D1FF203C}"/>
              </a:ext>
            </a:extLst>
          </p:cNvPr>
          <p:cNvCxnSpPr>
            <a:cxnSpLocks/>
          </p:cNvCxnSpPr>
          <p:nvPr/>
        </p:nvCxnSpPr>
        <p:spPr>
          <a:xfrm>
            <a:off x="6963394" y="2189828"/>
            <a:ext cx="0" cy="37768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1FD50-96FB-5D2A-520A-BAA81219EDC5}"/>
              </a:ext>
            </a:extLst>
          </p:cNvPr>
          <p:cNvSpPr/>
          <p:nvPr/>
        </p:nvSpPr>
        <p:spPr>
          <a:xfrm>
            <a:off x="5947394" y="1389180"/>
            <a:ext cx="2032000" cy="760915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example.com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 DNS server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AEB88E-5C35-65F7-E57E-FDF47F1B5F34}"/>
              </a:ext>
            </a:extLst>
          </p:cNvPr>
          <p:cNvCxnSpPr>
            <a:cxnSpLocks/>
          </p:cNvCxnSpPr>
          <p:nvPr/>
        </p:nvCxnSpPr>
        <p:spPr>
          <a:xfrm>
            <a:off x="5945639" y="3260118"/>
            <a:ext cx="1017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AB6FC2-1D96-B44B-22EA-1195C8C38287}"/>
              </a:ext>
            </a:extLst>
          </p:cNvPr>
          <p:cNvSpPr txBox="1"/>
          <p:nvPr/>
        </p:nvSpPr>
        <p:spPr>
          <a:xfrm>
            <a:off x="5334665" y="34267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5.6.7.8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5583CF-E154-78E5-263A-C20ED98B011D}"/>
              </a:ext>
            </a:extLst>
          </p:cNvPr>
          <p:cNvCxnSpPr>
            <a:cxnSpLocks/>
          </p:cNvCxnSpPr>
          <p:nvPr/>
        </p:nvCxnSpPr>
        <p:spPr>
          <a:xfrm>
            <a:off x="2038319" y="4845064"/>
            <a:ext cx="77215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59789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Custom 13">
      <a:dk1>
        <a:srgbClr val="000000"/>
      </a:dk1>
      <a:lt1>
        <a:srgbClr val="FFFFFF"/>
      </a:lt1>
      <a:dk2>
        <a:srgbClr val="283138"/>
      </a:dk2>
      <a:lt2>
        <a:srgbClr val="AC2B37"/>
      </a:lt2>
      <a:accent1>
        <a:srgbClr val="838D9B"/>
      </a:accent1>
      <a:accent2>
        <a:srgbClr val="AC2B37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demarinis-defense-init-latest</Template>
  <TotalTime>76536</TotalTime>
  <Words>3305</Words>
  <Application>Microsoft Macintosh PowerPoint</Application>
  <PresentationFormat>Widescreen</PresentationFormat>
  <Paragraphs>532</Paragraphs>
  <Slides>68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Andale Mono</vt:lpstr>
      <vt:lpstr>Arial</vt:lpstr>
      <vt:lpstr>Avenir Book</vt:lpstr>
      <vt:lpstr>Calibri</vt:lpstr>
      <vt:lpstr>Consolas</vt:lpstr>
      <vt:lpstr>Monaco</vt:lpstr>
      <vt:lpstr>Verdana</vt:lpstr>
      <vt:lpstr>Blue_Line</vt:lpstr>
      <vt:lpstr>CSCI-1680 DNS </vt:lpstr>
      <vt:lpstr>Administrivia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Warmup</vt:lpstr>
      <vt:lpstr>PowerPoint Presentation</vt:lpstr>
      <vt:lpstr>Recursive vs. iterative queries</vt:lpstr>
      <vt:lpstr>How it scales:  caching</vt:lpstr>
      <vt:lpstr>How it scales:  caching</vt:lpstr>
      <vt:lpstr>Recursive vs. iterative queries</vt:lpstr>
      <vt:lpstr>PowerPoint Presentation</vt:lpstr>
      <vt:lpstr>Today</vt:lpstr>
      <vt:lpstr>dig:  DNS lookup tool</vt:lpstr>
      <vt:lpstr>In practice:  DNS record types</vt:lpstr>
      <vt:lpstr>DNS record types</vt:lpstr>
      <vt:lpstr>PowerPoint Presentation</vt:lpstr>
      <vt:lpstr>PowerPoint Presentation</vt:lpstr>
      <vt:lpstr>Registering a new domain</vt:lpstr>
      <vt:lpstr>Registering a new domain</vt:lpstr>
      <vt:lpstr>Inserting a Record in DNS, cont</vt:lpstr>
      <vt:lpstr>PowerPoint Presentation</vt:lpstr>
      <vt:lpstr>PowerPoint Presentation</vt:lpstr>
      <vt:lpstr>DNS Protocol</vt:lpstr>
      <vt:lpstr>Who is your resolver?</vt:lpstr>
      <vt:lpstr>PowerPoint Presentation</vt:lpstr>
      <vt:lpstr>Great Firewall of CIT</vt:lpstr>
      <vt:lpstr>PowerPoint Presentation</vt:lpstr>
      <vt:lpstr>PowerPoint Presentation</vt:lpstr>
      <vt:lpstr>DNS filtering/etc.:  applications</vt:lpstr>
      <vt:lpstr>Great Firewall of CIT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“Helpful” ISPs</vt:lpstr>
      <vt:lpstr>What can be done?</vt:lpstr>
      <vt:lpstr>What can be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DNS</vt:lpstr>
      <vt:lpstr>Reverse DNS</vt:lpstr>
      <vt:lpstr>Reverse DNS</vt:lpstr>
      <vt:lpstr>Structure of a DNS Message</vt:lpstr>
      <vt:lpstr>Header format</vt:lpstr>
      <vt:lpstr>Other RR Types</vt:lpstr>
      <vt:lpstr>Example</vt:lpstr>
      <vt:lpstr>Resource Records</vt:lpstr>
      <vt:lpstr>DNS Example</vt:lpstr>
      <vt:lpstr>DNS Example</vt:lpstr>
      <vt:lpstr>PowerPoint Presentation</vt:lpstr>
      <vt:lpstr>PowerPoint Presentation</vt:lpstr>
      <vt:lpstr>PowerPoint Presentation</vt:lpstr>
      <vt:lpstr>PowerPoint Presentation</vt:lpstr>
      <vt:lpstr>Some important details</vt:lpstr>
      <vt:lpstr>Other uses of DNS</vt:lpstr>
      <vt:lpstr>Reliability</vt:lpstr>
      <vt:lpstr>Negative Caching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137</cp:revision>
  <cp:lastPrinted>2018-11-09T20:51:53Z</cp:lastPrinted>
  <dcterms:created xsi:type="dcterms:W3CDTF">2011-03-24T13:23:12Z</dcterms:created>
  <dcterms:modified xsi:type="dcterms:W3CDTF">2024-11-07T13:42:00Z</dcterms:modified>
</cp:coreProperties>
</file>