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2"/>
  </p:notesMasterIdLst>
  <p:sldIdLst>
    <p:sldId id="256" r:id="rId2"/>
    <p:sldId id="292" r:id="rId3"/>
    <p:sldId id="507" r:id="rId4"/>
    <p:sldId id="516" r:id="rId5"/>
    <p:sldId id="517" r:id="rId6"/>
    <p:sldId id="518" r:id="rId7"/>
    <p:sldId id="322" r:id="rId8"/>
    <p:sldId id="483" r:id="rId9"/>
    <p:sldId id="484" r:id="rId10"/>
    <p:sldId id="485" r:id="rId11"/>
    <p:sldId id="486" r:id="rId12"/>
    <p:sldId id="259" r:id="rId13"/>
    <p:sldId id="488" r:id="rId14"/>
    <p:sldId id="479" r:id="rId15"/>
    <p:sldId id="489" r:id="rId16"/>
    <p:sldId id="490" r:id="rId17"/>
    <p:sldId id="491" r:id="rId18"/>
    <p:sldId id="260" r:id="rId19"/>
    <p:sldId id="286" r:id="rId20"/>
    <p:sldId id="492" r:id="rId21"/>
    <p:sldId id="493" r:id="rId22"/>
    <p:sldId id="496" r:id="rId23"/>
    <p:sldId id="509" r:id="rId24"/>
    <p:sldId id="510" r:id="rId25"/>
    <p:sldId id="508" r:id="rId26"/>
    <p:sldId id="495" r:id="rId27"/>
    <p:sldId id="497" r:id="rId28"/>
    <p:sldId id="498" r:id="rId29"/>
    <p:sldId id="499" r:id="rId30"/>
    <p:sldId id="261" r:id="rId31"/>
    <p:sldId id="500" r:id="rId32"/>
    <p:sldId id="262" r:id="rId33"/>
    <p:sldId id="502" r:id="rId34"/>
    <p:sldId id="290" r:id="rId35"/>
    <p:sldId id="503" r:id="rId36"/>
    <p:sldId id="480" r:id="rId37"/>
    <p:sldId id="266" r:id="rId38"/>
    <p:sldId id="257" r:id="rId39"/>
    <p:sldId id="268" r:id="rId40"/>
    <p:sldId id="267" r:id="rId41"/>
    <p:sldId id="269" r:id="rId42"/>
    <p:sldId id="276" r:id="rId43"/>
    <p:sldId id="270" r:id="rId44"/>
    <p:sldId id="504" r:id="rId45"/>
    <p:sldId id="505" r:id="rId46"/>
    <p:sldId id="273" r:id="rId47"/>
    <p:sldId id="280" r:id="rId48"/>
    <p:sldId id="511" r:id="rId49"/>
    <p:sldId id="494" r:id="rId50"/>
    <p:sldId id="512" r:id="rId51"/>
    <p:sldId id="506" r:id="rId52"/>
    <p:sldId id="336" r:id="rId53"/>
    <p:sldId id="513" r:id="rId54"/>
    <p:sldId id="515" r:id="rId55"/>
    <p:sldId id="514" r:id="rId56"/>
    <p:sldId id="337" r:id="rId57"/>
    <p:sldId id="455" r:id="rId58"/>
    <p:sldId id="456" r:id="rId59"/>
    <p:sldId id="457" r:id="rId60"/>
    <p:sldId id="458" r:id="rId61"/>
    <p:sldId id="459" r:id="rId62"/>
    <p:sldId id="460" r:id="rId63"/>
    <p:sldId id="461" r:id="rId64"/>
    <p:sldId id="462" r:id="rId65"/>
    <p:sldId id="463" r:id="rId66"/>
    <p:sldId id="464" r:id="rId67"/>
    <p:sldId id="465" r:id="rId68"/>
    <p:sldId id="466" r:id="rId69"/>
    <p:sldId id="467" r:id="rId70"/>
    <p:sldId id="468" r:id="rId71"/>
    <p:sldId id="469" r:id="rId72"/>
    <p:sldId id="470" r:id="rId73"/>
    <p:sldId id="471" r:id="rId74"/>
    <p:sldId id="472" r:id="rId75"/>
    <p:sldId id="473" r:id="rId76"/>
    <p:sldId id="474" r:id="rId77"/>
    <p:sldId id="475" r:id="rId78"/>
    <p:sldId id="476" r:id="rId79"/>
    <p:sldId id="477" r:id="rId80"/>
    <p:sldId id="478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CC33"/>
    <a:srgbClr val="641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42" autoAdjust="0"/>
    <p:restoredTop sz="86339" autoAdjust="0"/>
  </p:normalViewPr>
  <p:slideViewPr>
    <p:cSldViewPr snapToGrid="0" snapToObjects="1">
      <p:cViewPr varScale="1">
        <p:scale>
          <a:sx n="105" d="100"/>
          <a:sy n="105" d="100"/>
        </p:scale>
        <p:origin x="552" y="184"/>
      </p:cViewPr>
      <p:guideLst>
        <p:guide orient="horz" pos="2136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2ED56-563E-7042-B9B2-8D0209C290CF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4D5AE-91A4-BE4E-B7FC-F1521B887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5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Transport layer is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 of line blocking!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9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Removing abstractions is good sometimes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68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DNS servers to try: </a:t>
            </a:r>
          </a:p>
          <a:p>
            <a:r>
              <a:rPr lang="hr-HR" dirty="0"/>
              <a:t>77.88.8.8 (St </a:t>
            </a:r>
            <a:r>
              <a:rPr lang="hr-HR" dirty="0" err="1"/>
              <a:t>Petersburg</a:t>
            </a:r>
            <a:r>
              <a:rPr lang="hr-HR" dirty="0"/>
              <a:t>), </a:t>
            </a:r>
          </a:p>
          <a:p>
            <a:r>
              <a:rPr lang="hr-HR" dirty="0"/>
              <a:t>89.233.43.71 (</a:t>
            </a:r>
            <a:r>
              <a:rPr lang="hr-HR" dirty="0" err="1"/>
              <a:t>Copenhagen</a:t>
            </a:r>
            <a:r>
              <a:rPr lang="hr-HR" dirty="0"/>
              <a:t>), </a:t>
            </a:r>
          </a:p>
          <a:p>
            <a:r>
              <a:rPr lang="hr-HR" dirty="0"/>
              <a:t>202.46.32.22</a:t>
            </a:r>
            <a:r>
              <a:rPr lang="en-US" dirty="0"/>
              <a:t>(Beijing)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4D5AE-91A4-BE4E-B7FC-F1521B88728F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9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2485893"/>
            <a:ext cx="12192000" cy="0"/>
          </a:xfrm>
          <a:prstGeom prst="line">
            <a:avLst/>
          </a:prstGeom>
          <a:ln w="508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37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1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5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71169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969000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23000">
                  <a:srgbClr val="999999"/>
                </a:gs>
                <a:gs pos="51000">
                  <a:srgbClr val="22A6F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24921" y="596901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1996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1958" y="597933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4389" y="596900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15721" y="596901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5096" y="597933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0950" y="596900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58482" y="596900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11390" y="596900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2000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1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27" y="76200"/>
            <a:ext cx="11675327" cy="1143000"/>
          </a:xfrm>
        </p:spPr>
        <p:txBody>
          <a:bodyPr/>
          <a:lstStyle>
            <a:lvl1pPr algn="l">
              <a:defRPr u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27" y="1600202"/>
            <a:ext cx="11675327" cy="4525963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49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3810000"/>
            <a:ext cx="12192000" cy="0"/>
          </a:xfrm>
          <a:prstGeom prst="line">
            <a:avLst/>
          </a:prstGeom>
          <a:ln w="635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8759" y="2667000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80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1143000"/>
            <a:ext cx="12192000" cy="0"/>
          </a:xfrm>
          <a:prstGeom prst="line">
            <a:avLst/>
          </a:prstGeom>
          <a:ln w="38100" cmpd="sng">
            <a:solidFill>
              <a:srgbClr val="0093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25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43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6DCC-BD4F-3048-AF99-C7B05410EF43}" type="datetimeFigureOut">
              <a:rPr lang="en-US" smtClean="0"/>
              <a:pPr/>
              <a:t>11/12/24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3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1F716068-C2F6-DF41-A09C-9633FD5A0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08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u="sng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cs.brown.edu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buy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617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CSCI-1680</a:t>
            </a:r>
            <a:br>
              <a:rPr lang="en-US" dirty="0"/>
            </a:br>
            <a:r>
              <a:rPr lang="en-US" dirty="0"/>
              <a:t>HTTP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Nick </a:t>
            </a:r>
            <a:r>
              <a:rPr lang="en-US" dirty="0" err="1"/>
              <a:t>DeMarinis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84270" y="6550224"/>
            <a:ext cx="6182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Based partly on lecture notes by Rodrigo Fonseca, Scott </a:t>
            </a:r>
            <a:r>
              <a:rPr lang="en-US" sz="1400" dirty="0" err="1"/>
              <a:t>Shenker</a:t>
            </a:r>
            <a:r>
              <a:rPr lang="en-US" sz="1400" dirty="0"/>
              <a:t> and John </a:t>
            </a:r>
            <a:r>
              <a:rPr lang="en-US" sz="1400" dirty="0" err="1"/>
              <a:t>Jannotti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79E91D-02AB-BBCD-1BA8-40E46ADE4F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530" y="160337"/>
            <a:ext cx="10972800" cy="1143000"/>
          </a:xfrm>
        </p:spPr>
        <p:txBody>
          <a:bodyPr/>
          <a:lstStyle/>
          <a:p>
            <a:pPr algn="l"/>
            <a:r>
              <a:rPr lang="en-US" u="sng" dirty="0"/>
              <a:t>HTTP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91CCC-DBD7-78F5-81F8-BC95FD8B6D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530" y="1303337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000" i="1" dirty="0"/>
              <a:t>“Application protocol for distributed, collaborative </a:t>
            </a:r>
          </a:p>
          <a:p>
            <a:pPr marL="0" indent="0" algn="ctr">
              <a:buNone/>
            </a:pPr>
            <a:r>
              <a:rPr lang="en-US" sz="3000" i="1" dirty="0">
                <a:solidFill>
                  <a:srgbClr val="FFCC33"/>
                </a:solidFill>
              </a:rPr>
              <a:t>hypermedia</a:t>
            </a:r>
            <a:r>
              <a:rPr lang="en-US" sz="3000" i="1" dirty="0"/>
              <a:t> information systems”</a:t>
            </a:r>
            <a:endParaRPr lang="en-US" dirty="0"/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Fundamental protocol behind “the web”</a:t>
            </a:r>
          </a:p>
          <a:p>
            <a:endParaRPr lang="en-US" sz="2600" dirty="0"/>
          </a:p>
          <a:p>
            <a:r>
              <a:rPr lang="en-US" sz="2600" dirty="0"/>
              <a:t>Now part of most things we do on the Internet—so much more than web pages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650123E-A57E-0DB1-9AD8-26CC131260E1}"/>
              </a:ext>
            </a:extLst>
          </p:cNvPr>
          <p:cNvSpPr/>
          <p:nvPr/>
        </p:nvSpPr>
        <p:spPr>
          <a:xfrm>
            <a:off x="1887444" y="5885283"/>
            <a:ext cx="8417112" cy="513184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But what is hypertext?</a:t>
            </a:r>
          </a:p>
        </p:txBody>
      </p:sp>
    </p:spTree>
    <p:extLst>
      <p:ext uri="{BB962C8B-B14F-4D97-AF65-F5344CB8AC3E}">
        <p14:creationId xmlns:p14="http://schemas.microsoft.com/office/powerpoint/2010/main" val="33142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60762-D8FC-773E-1A76-78D2F6C8D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934" y="675074"/>
            <a:ext cx="9466332" cy="543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0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741783"/>
            <a:ext cx="10972800" cy="539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“As we may think”, </a:t>
            </a:r>
            <a:r>
              <a:rPr lang="en-US" sz="2800" u="sng" dirty="0" err="1"/>
              <a:t>Vannevar</a:t>
            </a:r>
            <a:r>
              <a:rPr lang="en-US" sz="2800" u="sng" dirty="0"/>
              <a:t> Bush (1945)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i="1" dirty="0"/>
              <a:t> “The human mind…operates by association. With one item in its grasp, it snaps instantly to the next … in accordance with some intricate </a:t>
            </a:r>
            <a:r>
              <a:rPr lang="en-US" sz="2800" i="1" dirty="0">
                <a:solidFill>
                  <a:srgbClr val="FFCC33"/>
                </a:solidFill>
              </a:rPr>
              <a:t>web of trails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/>
              <a:t>carried by the cells of the brain”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741783"/>
            <a:ext cx="10972800" cy="539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“As we may think”, </a:t>
            </a:r>
            <a:r>
              <a:rPr lang="en-US" sz="2800" u="sng" dirty="0" err="1"/>
              <a:t>Vannevar</a:t>
            </a:r>
            <a:r>
              <a:rPr lang="en-US" sz="2800" u="sng" dirty="0"/>
              <a:t> Bush (1945)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i="1" dirty="0"/>
              <a:t> “The human mind…operates by association. With one item in its grasp, it snaps instantly to the next … in accordance with some intricate </a:t>
            </a:r>
            <a:r>
              <a:rPr lang="en-US" sz="2800" i="1" dirty="0">
                <a:solidFill>
                  <a:srgbClr val="FFCC33"/>
                </a:solidFill>
              </a:rPr>
              <a:t>web of trails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/>
              <a:t>carried by the cells of the brain”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>
                <a:latin typeface="Avenir Book" panose="02000503020000020003" pitchFamily="2" charset="0"/>
              </a:rPr>
              <a:t>Defines the “</a:t>
            </a:r>
            <a:r>
              <a:rPr lang="en-US" dirty="0" err="1">
                <a:latin typeface="Avenir Book" panose="02000503020000020003" pitchFamily="2" charset="0"/>
              </a:rPr>
              <a:t>Memex</a:t>
            </a:r>
            <a:r>
              <a:rPr lang="en-US" dirty="0">
                <a:latin typeface="Avenir Book" panose="02000503020000020003" pitchFamily="2" charset="0"/>
              </a:rPr>
              <a:t>”:  “</a:t>
            </a:r>
            <a:r>
              <a:rPr lang="en-US" i="1" dirty="0">
                <a:latin typeface="Avenir Book" panose="02000503020000020003" pitchFamily="2" charset="0"/>
              </a:rPr>
              <a:t>a device in which an individual stores all his books, records, and communications, and </a:t>
            </a:r>
            <a:r>
              <a:rPr lang="en-US" i="1" dirty="0">
                <a:solidFill>
                  <a:srgbClr val="FFCC33"/>
                </a:solidFill>
                <a:latin typeface="Avenir Book" panose="02000503020000020003" pitchFamily="2" charset="0"/>
              </a:rPr>
              <a:t>which is mechanized so that it may be consulted with exceeding speed and flexibility</a:t>
            </a:r>
            <a:r>
              <a:rPr lang="en-US" i="1" dirty="0">
                <a:latin typeface="Avenir Book" panose="02000503020000020003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1683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96B985-F297-38A2-E8C2-7F604227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03" y="130629"/>
            <a:ext cx="11708994" cy="62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06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81A586-F2B4-8074-B5BA-826BFDE615D2}"/>
              </a:ext>
            </a:extLst>
          </p:cNvPr>
          <p:cNvSpPr txBox="1"/>
          <p:nvPr/>
        </p:nvSpPr>
        <p:spPr>
          <a:xfrm>
            <a:off x="1440398" y="1324946"/>
            <a:ext cx="93112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latin typeface="Avenir Book" charset="0"/>
                <a:ea typeface="Avenir Book" charset="0"/>
                <a:cs typeface="Avenir Book" charset="0"/>
              </a:rPr>
              <a:t>HTTP:  a protocol for distributing hypertext media</a:t>
            </a:r>
          </a:p>
          <a:p>
            <a:pPr algn="ctr"/>
            <a:r>
              <a:rPr lang="en-US" sz="3200" i="1" dirty="0">
                <a:latin typeface="Avenir Book" charset="0"/>
                <a:ea typeface="Avenir Book" charset="0"/>
                <a:cs typeface="Avenir Book" charset="0"/>
              </a:rPr>
              <a:t>(*and now so much more)</a:t>
            </a:r>
          </a:p>
        </p:txBody>
      </p:sp>
    </p:spTree>
    <p:extLst>
      <p:ext uri="{BB962C8B-B14F-4D97-AF65-F5344CB8AC3E}">
        <p14:creationId xmlns:p14="http://schemas.microsoft.com/office/powerpoint/2010/main" val="972332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81A586-F2B4-8074-B5BA-826BFDE615D2}"/>
              </a:ext>
            </a:extLst>
          </p:cNvPr>
          <p:cNvSpPr txBox="1"/>
          <p:nvPr/>
        </p:nvSpPr>
        <p:spPr>
          <a:xfrm>
            <a:off x="1440398" y="1324946"/>
            <a:ext cx="93112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latin typeface="Avenir Book" charset="0"/>
                <a:ea typeface="Avenir Book" charset="0"/>
                <a:cs typeface="Avenir Book" charset="0"/>
              </a:rPr>
              <a:t>HTTP:  a protocol for distributing hypertext media</a:t>
            </a:r>
          </a:p>
          <a:p>
            <a:pPr algn="ctr"/>
            <a:r>
              <a:rPr lang="en-US" sz="3200" i="1" dirty="0">
                <a:latin typeface="Avenir Book" charset="0"/>
                <a:ea typeface="Avenir Book" charset="0"/>
                <a:cs typeface="Avenir Book" charset="0"/>
              </a:rPr>
              <a:t>(*and now so much more)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D7597-2764-271E-E0E8-33C4941C38AE}"/>
              </a:ext>
            </a:extLst>
          </p:cNvPr>
          <p:cNvSpPr txBox="1"/>
          <p:nvPr/>
        </p:nvSpPr>
        <p:spPr>
          <a:xfrm>
            <a:off x="1133855" y="4103839"/>
            <a:ext cx="9924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venir Book" charset="0"/>
                <a:ea typeface="Avenir Book" charset="0"/>
                <a:cs typeface="Avenir Book" charset="0"/>
              </a:rPr>
              <a:t>Enables the </a:t>
            </a:r>
            <a:r>
              <a:rPr lang="en-US" sz="3200" i="1" dirty="0">
                <a:solidFill>
                  <a:srgbClr val="FFCC33"/>
                </a:solidFill>
                <a:latin typeface="Avenir Book" charset="0"/>
                <a:ea typeface="Avenir Book" charset="0"/>
                <a:cs typeface="Avenir Book" charset="0"/>
              </a:rPr>
              <a:t>World Wide Web (WWW)</a:t>
            </a:r>
            <a:r>
              <a:rPr lang="en-US" sz="3200" i="1" dirty="0">
                <a:latin typeface="Avenir Book" charset="0"/>
                <a:ea typeface="Avenir Book" charset="0"/>
                <a:cs typeface="Avenir Book" charset="0"/>
              </a:rPr>
              <a:t>:  a distributed database of pages linked through HTTP </a:t>
            </a:r>
          </a:p>
        </p:txBody>
      </p:sp>
    </p:spTree>
    <p:extLst>
      <p:ext uri="{BB962C8B-B14F-4D97-AF65-F5344CB8AC3E}">
        <p14:creationId xmlns:p14="http://schemas.microsoft.com/office/powerpoint/2010/main" val="4048094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81A586-F2B4-8074-B5BA-826BFDE615D2}"/>
              </a:ext>
            </a:extLst>
          </p:cNvPr>
          <p:cNvSpPr txBox="1"/>
          <p:nvPr/>
        </p:nvSpPr>
        <p:spPr>
          <a:xfrm>
            <a:off x="1440398" y="1324946"/>
            <a:ext cx="93112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latin typeface="Avenir Book" charset="0"/>
                <a:ea typeface="Avenir Book" charset="0"/>
                <a:cs typeface="Avenir Book" charset="0"/>
              </a:rPr>
              <a:t>HTTP:  a protocol for distributing hypertext media</a:t>
            </a:r>
          </a:p>
          <a:p>
            <a:pPr algn="ctr"/>
            <a:r>
              <a:rPr lang="en-US" sz="3200" i="1" dirty="0">
                <a:latin typeface="Avenir Book" charset="0"/>
                <a:ea typeface="Avenir Book" charset="0"/>
                <a:cs typeface="Avenir Book" charset="0"/>
              </a:rPr>
              <a:t>(*and now so much more)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D7597-2764-271E-E0E8-33C4941C38AE}"/>
              </a:ext>
            </a:extLst>
          </p:cNvPr>
          <p:cNvSpPr txBox="1"/>
          <p:nvPr/>
        </p:nvSpPr>
        <p:spPr>
          <a:xfrm>
            <a:off x="1133855" y="4103839"/>
            <a:ext cx="9924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venir Book" charset="0"/>
                <a:ea typeface="Avenir Book" charset="0"/>
                <a:cs typeface="Avenir Book" charset="0"/>
              </a:rPr>
              <a:t>Enables the </a:t>
            </a:r>
            <a:r>
              <a:rPr lang="en-US" sz="3200" i="1" dirty="0">
                <a:solidFill>
                  <a:srgbClr val="FFCC33"/>
                </a:solidFill>
                <a:latin typeface="Avenir Book" charset="0"/>
                <a:ea typeface="Avenir Book" charset="0"/>
                <a:cs typeface="Avenir Book" charset="0"/>
              </a:rPr>
              <a:t>World Wide Web (WWW)</a:t>
            </a:r>
            <a:r>
              <a:rPr lang="en-US" sz="3200" i="1" dirty="0">
                <a:latin typeface="Avenir Book" charset="0"/>
                <a:ea typeface="Avenir Book" charset="0"/>
                <a:cs typeface="Avenir Book" charset="0"/>
              </a:rPr>
              <a:t>:  a distributed database of pages linked through HTTP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F4580BA-0990-6940-96D2-87C1AFBEA39B}"/>
              </a:ext>
            </a:extLst>
          </p:cNvPr>
          <p:cNvSpPr/>
          <p:nvPr/>
        </p:nvSpPr>
        <p:spPr>
          <a:xfrm>
            <a:off x="1887444" y="5840963"/>
            <a:ext cx="8417112" cy="581252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… now synonymous with with “The Internet” itself! </a:t>
            </a:r>
          </a:p>
        </p:txBody>
      </p:sp>
    </p:spTree>
    <p:extLst>
      <p:ext uri="{BB962C8B-B14F-4D97-AF65-F5344CB8AC3E}">
        <p14:creationId xmlns:p14="http://schemas.microsoft.com/office/powerpoint/2010/main" val="392857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10972800" cy="1143000"/>
          </a:xfrm>
        </p:spPr>
        <p:txBody>
          <a:bodyPr/>
          <a:lstStyle/>
          <a:p>
            <a:r>
              <a:rPr lang="en-US" u="none" dirty="0"/>
              <a:t>Some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7869" y="1219200"/>
            <a:ext cx="10972800" cy="5211762"/>
          </a:xfrm>
        </p:spPr>
        <p:txBody>
          <a:bodyPr>
            <a:normAutofit/>
          </a:bodyPr>
          <a:lstStyle/>
          <a:p>
            <a:r>
              <a:rPr lang="en-US" u="sng" dirty="0"/>
              <a:t>1990</a:t>
            </a:r>
            <a:r>
              <a:rPr lang="en-US" dirty="0"/>
              <a:t>:  First HTTP implementation</a:t>
            </a:r>
          </a:p>
          <a:p>
            <a:pPr lvl="1"/>
            <a:r>
              <a:rPr lang="en-US" dirty="0"/>
              <a:t>Tim Berners-Lee, CERN</a:t>
            </a:r>
          </a:p>
          <a:p>
            <a:pPr lvl="1"/>
            <a:endParaRPr lang="en-US" dirty="0"/>
          </a:p>
          <a:p>
            <a:r>
              <a:rPr lang="en-US" u="sng" dirty="0"/>
              <a:t>1992</a:t>
            </a:r>
            <a:r>
              <a:rPr lang="en-US" dirty="0"/>
              <a:t>:  HTTP/1.0:  </a:t>
            </a:r>
            <a:br>
              <a:rPr lang="en-US" dirty="0"/>
            </a:br>
            <a:r>
              <a:rPr lang="en-US" dirty="0"/>
              <a:t>  Client/server information, some caching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u="sng" dirty="0"/>
              <a:t>1996</a:t>
            </a:r>
            <a:r>
              <a:rPr lang="en-US" dirty="0"/>
              <a:t>:  HTTP/1.1</a:t>
            </a:r>
          </a:p>
          <a:p>
            <a:pPr lvl="1"/>
            <a:r>
              <a:rPr lang="en-US" dirty="0"/>
              <a:t>Extensive caching</a:t>
            </a:r>
          </a:p>
          <a:p>
            <a:pPr lvl="1"/>
            <a:r>
              <a:rPr lang="en-US" dirty="0"/>
              <a:t>Some things for performance/scaling…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B9E2B8-0945-F24D-8154-AD543994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632" y="1569221"/>
            <a:ext cx="4315967" cy="323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36D87D-545B-E641-B738-BDDC298A714D}"/>
              </a:ext>
            </a:extLst>
          </p:cNvPr>
          <p:cNvSpPr txBox="1"/>
          <p:nvPr/>
        </p:nvSpPr>
        <p:spPr>
          <a:xfrm>
            <a:off x="8203318" y="4808446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The first webserver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7103" y="981352"/>
            <a:ext cx="6481566" cy="5144811"/>
          </a:xfrm>
        </p:spPr>
        <p:txBody>
          <a:bodyPr>
            <a:normAutofit/>
          </a:bodyPr>
          <a:lstStyle/>
          <a:p>
            <a:r>
              <a:rPr lang="en-US" sz="2800" u="sng" dirty="0"/>
              <a:t>2015</a:t>
            </a:r>
            <a:r>
              <a:rPr lang="en-US" sz="2800" dirty="0"/>
              <a:t>:  HTTP/2</a:t>
            </a:r>
          </a:p>
          <a:p>
            <a:pPr lvl="1"/>
            <a:r>
              <a:rPr lang="en-US" sz="2400" dirty="0"/>
              <a:t>Main goal: reduce latency</a:t>
            </a:r>
          </a:p>
          <a:p>
            <a:pPr lvl="1"/>
            <a:endParaRPr lang="en-US" sz="2400" dirty="0"/>
          </a:p>
          <a:p>
            <a:r>
              <a:rPr lang="en-US" sz="2800" u="sng" dirty="0"/>
              <a:t>2022</a:t>
            </a:r>
            <a:r>
              <a:rPr lang="en-US" sz="2800" dirty="0"/>
              <a:t>:  HTTP/3</a:t>
            </a:r>
          </a:p>
          <a:p>
            <a:pPr lvl="1"/>
            <a:r>
              <a:rPr lang="en-US" sz="2400" dirty="0"/>
              <a:t>Still:  reduce latency</a:t>
            </a:r>
          </a:p>
          <a:p>
            <a:pPr lvl="1"/>
            <a:r>
              <a:rPr lang="en-US" sz="2400" dirty="0"/>
              <a:t>Integrates security via </a:t>
            </a:r>
            <a:r>
              <a:rPr lang="en-US" sz="2400" dirty="0">
                <a:solidFill>
                  <a:srgbClr val="FFCC33"/>
                </a:solidFill>
              </a:rPr>
              <a:t>TLS</a:t>
            </a:r>
          </a:p>
          <a:p>
            <a:pPr lvl="1"/>
            <a:r>
              <a:rPr lang="en-US" sz="2400" dirty="0"/>
              <a:t>Replace transport layer with </a:t>
            </a:r>
            <a:r>
              <a:rPr lang="en-US" sz="2400" dirty="0">
                <a:solidFill>
                  <a:srgbClr val="FFCC33"/>
                </a:solidFill>
              </a:rPr>
              <a:t>QUIC</a:t>
            </a:r>
          </a:p>
          <a:p>
            <a:pPr lvl="1"/>
            <a:r>
              <a:rPr lang="en-US" sz="2400" dirty="0"/>
              <a:t>Already supported in &gt;94% of browsers</a:t>
            </a:r>
            <a:endParaRPr lang="en-US" sz="2400" dirty="0">
              <a:solidFill>
                <a:srgbClr val="FFCC33"/>
              </a:solidFill>
            </a:endParaRPr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388450" y="4248105"/>
            <a:ext cx="402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http://</a:t>
            </a:r>
            <a:r>
              <a:rPr lang="en-US" dirty="0" err="1">
                <a:latin typeface="Avenir Book" panose="02000503020000020003" pitchFamily="2" charset="0"/>
              </a:rPr>
              <a:t>httpwg.org</a:t>
            </a:r>
            <a:r>
              <a:rPr lang="en-US" dirty="0">
                <a:latin typeface="Avenir Book" panose="02000503020000020003" pitchFamily="2" charset="0"/>
              </a:rPr>
              <a:t>/specs/rfc7540.html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60005F-728F-1146-A4D7-26F750FE3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69" y="981352"/>
            <a:ext cx="4564281" cy="313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66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A744-4969-004D-96F5-7F5FB9CF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48218-8D6C-CD43-A6C2-CAAB4CB47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should be doing your Milestone II meeting today</a:t>
            </a:r>
          </a:p>
          <a:p>
            <a:endParaRPr lang="en-US" sz="2800" dirty="0"/>
          </a:p>
          <a:p>
            <a:r>
              <a:rPr lang="en-US" sz="2800" dirty="0"/>
              <a:t>TCP:  Due next Friday.  Do not wait until the end.</a:t>
            </a:r>
          </a:p>
          <a:p>
            <a:endParaRPr lang="en-US" sz="2800" dirty="0"/>
          </a:p>
          <a:p>
            <a:r>
              <a:rPr lang="en-US" sz="2800" dirty="0" err="1">
                <a:solidFill>
                  <a:srgbClr val="FFCC33"/>
                </a:solidFill>
              </a:rPr>
              <a:t>Gearup</a:t>
            </a:r>
            <a:r>
              <a:rPr lang="en-US" sz="2800" dirty="0">
                <a:solidFill>
                  <a:srgbClr val="FFCC33"/>
                </a:solidFill>
              </a:rPr>
              <a:t> III:  TODAY 4-5pm 85 Waterman 015</a:t>
            </a:r>
            <a:br>
              <a:rPr lang="en-US" sz="2800" dirty="0">
                <a:solidFill>
                  <a:srgbClr val="FFCC33"/>
                </a:solidFill>
              </a:rPr>
            </a:br>
            <a:r>
              <a:rPr lang="en-US" sz="2800" dirty="0"/>
              <a:t>How to think about remaining parts, how to test in Wireshark</a:t>
            </a:r>
            <a:endParaRPr lang="en-US" dirty="0">
              <a:solidFill>
                <a:srgbClr val="FFCC33"/>
              </a:solidFill>
            </a:endParaRP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3424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4DF660-C0A7-B4A1-C827-23E703CF93A0}"/>
              </a:ext>
            </a:extLst>
          </p:cNvPr>
          <p:cNvSpPr txBox="1"/>
          <p:nvPr/>
        </p:nvSpPr>
        <p:spPr>
          <a:xfrm>
            <a:off x="3159940" y="2575249"/>
            <a:ext cx="5872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Avenir Book" charset="0"/>
                <a:ea typeface="Avenir Book" charset="0"/>
                <a:cs typeface="Avenir Book" charset="0"/>
              </a:rPr>
              <a:t>How does “the web” work?</a:t>
            </a:r>
          </a:p>
        </p:txBody>
      </p:sp>
    </p:spTree>
    <p:extLst>
      <p:ext uri="{BB962C8B-B14F-4D97-AF65-F5344CB8AC3E}">
        <p14:creationId xmlns:p14="http://schemas.microsoft.com/office/powerpoint/2010/main" val="2314358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536E92A8-8181-F0B5-D955-EB8C879A0FB0}"/>
              </a:ext>
            </a:extLst>
          </p:cNvPr>
          <p:cNvSpPr/>
          <p:nvPr/>
        </p:nvSpPr>
        <p:spPr>
          <a:xfrm>
            <a:off x="4572011" y="119794"/>
            <a:ext cx="5284186" cy="2147918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18EDD4-E5F3-7FFA-387D-EDE97E0F1DF2}"/>
              </a:ext>
            </a:extLst>
          </p:cNvPr>
          <p:cNvSpPr/>
          <p:nvPr/>
        </p:nvSpPr>
        <p:spPr>
          <a:xfrm>
            <a:off x="743518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atin typeface="Avenir Book" panose="02000503020000020003" pitchFamily="2" charset="0"/>
              </a:rPr>
              <a:t>Webserver</a:t>
            </a:r>
          </a:p>
          <a:p>
            <a:pPr algn="ctr"/>
            <a:r>
              <a:rPr lang="en-US" sz="2400" dirty="0" err="1">
                <a:latin typeface="Avenir Book" panose="02000503020000020003" pitchFamily="2" charset="0"/>
              </a:rPr>
              <a:t>example.com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E10E5437-BE25-5D1A-C11A-FA083B7CCECA}"/>
              </a:ext>
            </a:extLst>
          </p:cNvPr>
          <p:cNvSpPr/>
          <p:nvPr/>
        </p:nvSpPr>
        <p:spPr>
          <a:xfrm>
            <a:off x="8861695" y="1866019"/>
            <a:ext cx="3193599" cy="1881335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u="sng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page.html</a:t>
            </a:r>
            <a:endParaRPr lang="en-US" u="sng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&lt;html&gt;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&lt;title&gt;hi&lt;/title&gt;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&lt;h1&gt;Welcome!&lt;/h1&gt;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&lt;/html&gt;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4350CC-DDD2-C5D8-1DB8-6E899407B141}"/>
              </a:ext>
            </a:extLst>
          </p:cNvPr>
          <p:cNvCxnSpPr>
            <a:cxnSpLocks/>
          </p:cNvCxnSpPr>
          <p:nvPr/>
        </p:nvCxnSpPr>
        <p:spPr>
          <a:xfrm>
            <a:off x="8461398" y="1657382"/>
            <a:ext cx="0" cy="3573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678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536E92A8-8181-F0B5-D955-EB8C879A0FB0}"/>
              </a:ext>
            </a:extLst>
          </p:cNvPr>
          <p:cNvSpPr/>
          <p:nvPr/>
        </p:nvSpPr>
        <p:spPr>
          <a:xfrm>
            <a:off x="4572011" y="119794"/>
            <a:ext cx="5284186" cy="2147918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18EDD4-E5F3-7FFA-387D-EDE97E0F1DF2}"/>
              </a:ext>
            </a:extLst>
          </p:cNvPr>
          <p:cNvSpPr/>
          <p:nvPr/>
        </p:nvSpPr>
        <p:spPr>
          <a:xfrm>
            <a:off x="743518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atin typeface="Avenir Book" panose="02000503020000020003" pitchFamily="2" charset="0"/>
              </a:rPr>
              <a:t>Webserver</a:t>
            </a:r>
          </a:p>
          <a:p>
            <a:pPr algn="ctr"/>
            <a:r>
              <a:rPr lang="en-US" sz="2400" dirty="0" err="1">
                <a:latin typeface="Avenir Book" panose="02000503020000020003" pitchFamily="2" charset="0"/>
              </a:rPr>
              <a:t>example.com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E10E5437-BE25-5D1A-C11A-FA083B7CCECA}"/>
              </a:ext>
            </a:extLst>
          </p:cNvPr>
          <p:cNvSpPr/>
          <p:nvPr/>
        </p:nvSpPr>
        <p:spPr>
          <a:xfrm>
            <a:off x="8861695" y="1866019"/>
            <a:ext cx="3193599" cy="1881335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u="sng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page.html</a:t>
            </a:r>
            <a:endParaRPr lang="en-US" u="sng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&lt;html&gt;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&lt;title&gt;hi&lt;/title&gt;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&lt;h1&gt;Welcome!&lt;/h1&gt;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&lt;/html&gt;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4350CC-DDD2-C5D8-1DB8-6E899407B141}"/>
              </a:ext>
            </a:extLst>
          </p:cNvPr>
          <p:cNvCxnSpPr>
            <a:cxnSpLocks/>
          </p:cNvCxnSpPr>
          <p:nvPr/>
        </p:nvCxnSpPr>
        <p:spPr>
          <a:xfrm>
            <a:off x="8461398" y="1657382"/>
            <a:ext cx="0" cy="3573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BE28EDD-8A4F-68B3-8A16-990043A0C217}"/>
              </a:ext>
            </a:extLst>
          </p:cNvPr>
          <p:cNvSpPr/>
          <p:nvPr/>
        </p:nvSpPr>
        <p:spPr>
          <a:xfrm>
            <a:off x="88820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venir Book" panose="02000503020000020003" pitchFamily="2" charset="0"/>
              </a:rPr>
              <a:t>Web browser</a:t>
            </a:r>
            <a:endParaRPr lang="en-US" sz="2400" b="1" dirty="0">
              <a:latin typeface="Avenir Book" panose="02000503020000020003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6FF924-28F2-3453-283F-B529B39B69A7}"/>
              </a:ext>
            </a:extLst>
          </p:cNvPr>
          <p:cNvCxnSpPr>
            <a:cxnSpLocks/>
          </p:cNvCxnSpPr>
          <p:nvPr/>
        </p:nvCxnSpPr>
        <p:spPr>
          <a:xfrm>
            <a:off x="1904204" y="1657382"/>
            <a:ext cx="0" cy="3371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9E84DEB-4F60-646A-136E-0B0AB629F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27" y="2271172"/>
            <a:ext cx="5745463" cy="14780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08EF034-7AE6-953E-7BCA-2CF26192FEE4}"/>
              </a:ext>
            </a:extLst>
          </p:cNvPr>
          <p:cNvSpPr/>
          <p:nvPr/>
        </p:nvSpPr>
        <p:spPr>
          <a:xfrm>
            <a:off x="2528386" y="3564274"/>
            <a:ext cx="6333309" cy="542081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URL:  request what you want to visit</a:t>
            </a:r>
          </a:p>
        </p:txBody>
      </p:sp>
    </p:spTree>
    <p:extLst>
      <p:ext uri="{BB962C8B-B14F-4D97-AF65-F5344CB8AC3E}">
        <p14:creationId xmlns:p14="http://schemas.microsoft.com/office/powerpoint/2010/main" val="371927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536E92A8-8181-F0B5-D955-EB8C879A0FB0}"/>
              </a:ext>
            </a:extLst>
          </p:cNvPr>
          <p:cNvSpPr/>
          <p:nvPr/>
        </p:nvSpPr>
        <p:spPr>
          <a:xfrm>
            <a:off x="4572011" y="119794"/>
            <a:ext cx="5284186" cy="2147918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18EDD4-E5F3-7FFA-387D-EDE97E0F1DF2}"/>
              </a:ext>
            </a:extLst>
          </p:cNvPr>
          <p:cNvSpPr/>
          <p:nvPr/>
        </p:nvSpPr>
        <p:spPr>
          <a:xfrm>
            <a:off x="743518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atin typeface="Avenir Book" panose="02000503020000020003" pitchFamily="2" charset="0"/>
              </a:rPr>
              <a:t>Webserver</a:t>
            </a:r>
          </a:p>
          <a:p>
            <a:pPr algn="ctr"/>
            <a:r>
              <a:rPr lang="en-US" sz="2400" dirty="0" err="1">
                <a:latin typeface="Avenir Book" panose="02000503020000020003" pitchFamily="2" charset="0"/>
              </a:rPr>
              <a:t>example.com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E10E5437-BE25-5D1A-C11A-FA083B7CCECA}"/>
              </a:ext>
            </a:extLst>
          </p:cNvPr>
          <p:cNvSpPr/>
          <p:nvPr/>
        </p:nvSpPr>
        <p:spPr>
          <a:xfrm>
            <a:off x="8861695" y="1866019"/>
            <a:ext cx="3193599" cy="1881335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u="sng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page.html</a:t>
            </a:r>
            <a:endParaRPr lang="en-US" u="sng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&lt;html&gt;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&lt;title&gt;hi&lt;/title&gt;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&lt;h1&gt;Welcome!&lt;/h1&gt;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&lt;/html&gt;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4350CC-DDD2-C5D8-1DB8-6E899407B141}"/>
              </a:ext>
            </a:extLst>
          </p:cNvPr>
          <p:cNvCxnSpPr>
            <a:cxnSpLocks/>
          </p:cNvCxnSpPr>
          <p:nvPr/>
        </p:nvCxnSpPr>
        <p:spPr>
          <a:xfrm>
            <a:off x="8461398" y="1657382"/>
            <a:ext cx="0" cy="3573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BE28EDD-8A4F-68B3-8A16-990043A0C217}"/>
              </a:ext>
            </a:extLst>
          </p:cNvPr>
          <p:cNvSpPr/>
          <p:nvPr/>
        </p:nvSpPr>
        <p:spPr>
          <a:xfrm>
            <a:off x="88820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venir Book" panose="02000503020000020003" pitchFamily="2" charset="0"/>
              </a:rPr>
              <a:t>Web browser</a:t>
            </a:r>
            <a:endParaRPr lang="en-US" sz="2400" b="1" dirty="0">
              <a:latin typeface="Avenir Book" panose="02000503020000020003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6FF924-28F2-3453-283F-B529B39B69A7}"/>
              </a:ext>
            </a:extLst>
          </p:cNvPr>
          <p:cNvCxnSpPr>
            <a:cxnSpLocks/>
          </p:cNvCxnSpPr>
          <p:nvPr/>
        </p:nvCxnSpPr>
        <p:spPr>
          <a:xfrm>
            <a:off x="1904204" y="1657382"/>
            <a:ext cx="0" cy="3371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9E84DEB-4F60-646A-136E-0B0AB629F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27" y="2271172"/>
            <a:ext cx="5745463" cy="14780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08EF034-7AE6-953E-7BCA-2CF26192FEE4}"/>
              </a:ext>
            </a:extLst>
          </p:cNvPr>
          <p:cNvSpPr/>
          <p:nvPr/>
        </p:nvSpPr>
        <p:spPr>
          <a:xfrm>
            <a:off x="2528386" y="3564274"/>
            <a:ext cx="6333309" cy="542081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URL:  request what you want to visit</a:t>
            </a:r>
          </a:p>
        </p:txBody>
      </p:sp>
    </p:spTree>
    <p:extLst>
      <p:ext uri="{BB962C8B-B14F-4D97-AF65-F5344CB8AC3E}">
        <p14:creationId xmlns:p14="http://schemas.microsoft.com/office/powerpoint/2010/main" val="9072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536E92A8-8181-F0B5-D955-EB8C879A0FB0}"/>
              </a:ext>
            </a:extLst>
          </p:cNvPr>
          <p:cNvSpPr/>
          <p:nvPr/>
        </p:nvSpPr>
        <p:spPr>
          <a:xfrm>
            <a:off x="4572011" y="119794"/>
            <a:ext cx="5284186" cy="2147918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18EDD4-E5F3-7FFA-387D-EDE97E0F1DF2}"/>
              </a:ext>
            </a:extLst>
          </p:cNvPr>
          <p:cNvSpPr/>
          <p:nvPr/>
        </p:nvSpPr>
        <p:spPr>
          <a:xfrm>
            <a:off x="743518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atin typeface="Avenir Book" panose="02000503020000020003" pitchFamily="2" charset="0"/>
              </a:rPr>
              <a:t>Webserver</a:t>
            </a:r>
          </a:p>
          <a:p>
            <a:pPr algn="ctr"/>
            <a:r>
              <a:rPr lang="en-US" sz="2400" dirty="0" err="1">
                <a:latin typeface="Avenir Book" panose="02000503020000020003" pitchFamily="2" charset="0"/>
              </a:rPr>
              <a:t>example.com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E10E5437-BE25-5D1A-C11A-FA083B7CCECA}"/>
              </a:ext>
            </a:extLst>
          </p:cNvPr>
          <p:cNvSpPr/>
          <p:nvPr/>
        </p:nvSpPr>
        <p:spPr>
          <a:xfrm>
            <a:off x="8861695" y="1866019"/>
            <a:ext cx="3193599" cy="1881335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u="sng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page.html</a:t>
            </a:r>
            <a:endParaRPr lang="en-US" u="sng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&lt;html&gt;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&lt;title&gt;hi&lt;/title&gt;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&lt;h1&gt;Welcome!&lt;/h1&gt;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&lt;/html&gt;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4350CC-DDD2-C5D8-1DB8-6E899407B141}"/>
              </a:ext>
            </a:extLst>
          </p:cNvPr>
          <p:cNvCxnSpPr>
            <a:cxnSpLocks/>
          </p:cNvCxnSpPr>
          <p:nvPr/>
        </p:nvCxnSpPr>
        <p:spPr>
          <a:xfrm>
            <a:off x="8461398" y="1657382"/>
            <a:ext cx="0" cy="50116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BE28EDD-8A4F-68B3-8A16-990043A0C217}"/>
              </a:ext>
            </a:extLst>
          </p:cNvPr>
          <p:cNvSpPr/>
          <p:nvPr/>
        </p:nvSpPr>
        <p:spPr>
          <a:xfrm>
            <a:off x="243840" y="316992"/>
            <a:ext cx="5284186" cy="134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latin typeface="Avenir Book" panose="02000503020000020003" pitchFamily="2" charset="0"/>
              </a:rPr>
              <a:t>Web browser</a:t>
            </a:r>
          </a:p>
          <a:p>
            <a:pPr algn="ctr"/>
            <a:endParaRPr lang="en-US" sz="2400" b="1" u="sng" dirty="0">
              <a:latin typeface="Avenir Book" panose="02000503020000020003" pitchFamily="2" charset="0"/>
            </a:endParaRPr>
          </a:p>
          <a:p>
            <a:pPr algn="ctr"/>
            <a:endParaRPr lang="en-US" sz="2400" b="1" dirty="0">
              <a:latin typeface="Avenir Book" panose="02000503020000020003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6FF924-28F2-3453-283F-B529B39B69A7}"/>
              </a:ext>
            </a:extLst>
          </p:cNvPr>
          <p:cNvCxnSpPr>
            <a:cxnSpLocks/>
          </p:cNvCxnSpPr>
          <p:nvPr/>
        </p:nvCxnSpPr>
        <p:spPr>
          <a:xfrm>
            <a:off x="1904204" y="1657382"/>
            <a:ext cx="0" cy="50116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9E84DEB-4F60-646A-136E-0B0AB629F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08" b="45968"/>
          <a:stretch/>
        </p:blipFill>
        <p:spPr>
          <a:xfrm>
            <a:off x="346097" y="789712"/>
            <a:ext cx="5181929" cy="79858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08EF034-7AE6-953E-7BCA-2CF26192FEE4}"/>
              </a:ext>
            </a:extLst>
          </p:cNvPr>
          <p:cNvSpPr/>
          <p:nvPr/>
        </p:nvSpPr>
        <p:spPr>
          <a:xfrm>
            <a:off x="2369498" y="5371307"/>
            <a:ext cx="7529204" cy="980725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u="sng" dirty="0">
                <a:latin typeface="Avenir Book" panose="02000503020000020003" pitchFamily="2" charset="0"/>
              </a:rPr>
              <a:t>Recap</a:t>
            </a:r>
            <a:r>
              <a:rPr lang="en-US" sz="2400" dirty="0">
                <a:latin typeface="Avenir Book" panose="02000503020000020003" pitchFamily="2" charset="0"/>
              </a:rPr>
              <a:t>:  What are all the steps we need to do before we get </a:t>
            </a:r>
            <a:r>
              <a:rPr lang="en-US" sz="2400" dirty="0" err="1">
                <a:latin typeface="Avenir Book" panose="02000503020000020003" pitchFamily="2" charset="0"/>
              </a:rPr>
              <a:t>page.html</a:t>
            </a:r>
            <a:r>
              <a:rPr lang="en-US" sz="2400" dirty="0">
                <a:latin typeface="Avenir Book" panose="02000503020000020003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92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437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536E92A8-8181-F0B5-D955-EB8C879A0FB0}"/>
              </a:ext>
            </a:extLst>
          </p:cNvPr>
          <p:cNvSpPr/>
          <p:nvPr/>
        </p:nvSpPr>
        <p:spPr>
          <a:xfrm>
            <a:off x="4572011" y="119794"/>
            <a:ext cx="5284186" cy="2147918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18EDD4-E5F3-7FFA-387D-EDE97E0F1DF2}"/>
              </a:ext>
            </a:extLst>
          </p:cNvPr>
          <p:cNvSpPr/>
          <p:nvPr/>
        </p:nvSpPr>
        <p:spPr>
          <a:xfrm>
            <a:off x="743518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atin typeface="Avenir Book" panose="02000503020000020003" pitchFamily="2" charset="0"/>
              </a:rPr>
              <a:t>Webserver</a:t>
            </a:r>
          </a:p>
          <a:p>
            <a:pPr algn="ctr"/>
            <a:r>
              <a:rPr lang="en-US" sz="2400" dirty="0" err="1">
                <a:latin typeface="Avenir Book" panose="02000503020000020003" pitchFamily="2" charset="0"/>
              </a:rPr>
              <a:t>example.com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E10E5437-BE25-5D1A-C11A-FA083B7CCECA}"/>
              </a:ext>
            </a:extLst>
          </p:cNvPr>
          <p:cNvSpPr/>
          <p:nvPr/>
        </p:nvSpPr>
        <p:spPr>
          <a:xfrm>
            <a:off x="8861695" y="1866019"/>
            <a:ext cx="3193599" cy="1881335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u="sng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page.html</a:t>
            </a:r>
            <a:endParaRPr lang="en-US" u="sng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&lt;html&gt;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&lt;title&gt;hi&lt;/title&gt;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&lt;h1&gt;Welcome!&lt;/h1&gt;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&lt;/html&gt;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062E6-614E-EDC7-1346-31EF17E11C7D}"/>
              </a:ext>
            </a:extLst>
          </p:cNvPr>
          <p:cNvSpPr/>
          <p:nvPr/>
        </p:nvSpPr>
        <p:spPr>
          <a:xfrm>
            <a:off x="88820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venir Book" panose="02000503020000020003" pitchFamily="2" charset="0"/>
              </a:rPr>
              <a:t>Web browser</a:t>
            </a:r>
            <a:endParaRPr lang="en-US" sz="2400" b="1" dirty="0">
              <a:latin typeface="Avenir Book" panose="02000503020000020003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4350CC-DDD2-C5D8-1DB8-6E899407B141}"/>
              </a:ext>
            </a:extLst>
          </p:cNvPr>
          <p:cNvCxnSpPr>
            <a:cxnSpLocks/>
          </p:cNvCxnSpPr>
          <p:nvPr/>
        </p:nvCxnSpPr>
        <p:spPr>
          <a:xfrm>
            <a:off x="8461398" y="1657382"/>
            <a:ext cx="0" cy="3573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6A5C4A-2479-7EB9-5A2E-321C03F8E007}"/>
              </a:ext>
            </a:extLst>
          </p:cNvPr>
          <p:cNvCxnSpPr>
            <a:cxnSpLocks/>
          </p:cNvCxnSpPr>
          <p:nvPr/>
        </p:nvCxnSpPr>
        <p:spPr>
          <a:xfrm>
            <a:off x="1904204" y="1657382"/>
            <a:ext cx="0" cy="3371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59996F-D325-773E-1F74-BD4366E8E66C}"/>
              </a:ext>
            </a:extLst>
          </p:cNvPr>
          <p:cNvCxnSpPr>
            <a:cxnSpLocks/>
          </p:cNvCxnSpPr>
          <p:nvPr/>
        </p:nvCxnSpPr>
        <p:spPr>
          <a:xfrm>
            <a:off x="1904204" y="2163125"/>
            <a:ext cx="20862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FCC34E6-114D-8D84-47D0-C5ED92307125}"/>
              </a:ext>
            </a:extLst>
          </p:cNvPr>
          <p:cNvSpPr/>
          <p:nvPr/>
        </p:nvSpPr>
        <p:spPr>
          <a:xfrm>
            <a:off x="3338548" y="978805"/>
            <a:ext cx="1303780" cy="640822"/>
          </a:xfrm>
          <a:prstGeom prst="rect">
            <a:avLst/>
          </a:prstGeom>
          <a:solidFill>
            <a:srgbClr val="641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venir Book" panose="02000503020000020003" pitchFamily="2" charset="0"/>
              </a:rPr>
              <a:t>DNS</a:t>
            </a:r>
            <a:endParaRPr lang="en-US" sz="2400" b="1" dirty="0">
              <a:latin typeface="Avenir Book" panose="02000503020000020003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B21999-AD68-0B21-4747-F9186E47219B}"/>
              </a:ext>
            </a:extLst>
          </p:cNvPr>
          <p:cNvCxnSpPr>
            <a:cxnSpLocks/>
          </p:cNvCxnSpPr>
          <p:nvPr/>
        </p:nvCxnSpPr>
        <p:spPr>
          <a:xfrm>
            <a:off x="3990438" y="1619627"/>
            <a:ext cx="0" cy="1086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530C27A-078D-82E4-04BF-B18B75CC6FCE}"/>
              </a:ext>
            </a:extLst>
          </p:cNvPr>
          <p:cNvCxnSpPr>
            <a:cxnSpLocks/>
          </p:cNvCxnSpPr>
          <p:nvPr/>
        </p:nvCxnSpPr>
        <p:spPr>
          <a:xfrm flipH="1">
            <a:off x="1904204" y="2395728"/>
            <a:ext cx="20862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ABA2398-BAA9-883F-8375-FFE872E4C231}"/>
              </a:ext>
            </a:extLst>
          </p:cNvPr>
          <p:cNvSpPr txBox="1"/>
          <p:nvPr/>
        </p:nvSpPr>
        <p:spPr>
          <a:xfrm>
            <a:off x="2105436" y="1756021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example.com</a:t>
            </a:r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D7B6505-170F-9FA9-A744-B92DA93AF476}"/>
              </a:ext>
            </a:extLst>
          </p:cNvPr>
          <p:cNvSpPr/>
          <p:nvPr/>
        </p:nvSpPr>
        <p:spPr>
          <a:xfrm>
            <a:off x="1887443" y="5633685"/>
            <a:ext cx="8417112" cy="849517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First step:  look up where server is on Internet</a:t>
            </a:r>
          </a:p>
          <a:p>
            <a:pPr algn="ctr"/>
            <a:r>
              <a:rPr lang="en-US" sz="2400" dirty="0">
                <a:latin typeface="Avenir Book" panose="02000503020000020003" pitchFamily="2" charset="0"/>
              </a:rPr>
              <a:t>=&gt; Usually, via DNS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7475F-7B4D-B1D4-F028-CC961E83F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71" y="2961714"/>
            <a:ext cx="5745463" cy="14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2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536E92A8-8181-F0B5-D955-EB8C879A0FB0}"/>
              </a:ext>
            </a:extLst>
          </p:cNvPr>
          <p:cNvSpPr/>
          <p:nvPr/>
        </p:nvSpPr>
        <p:spPr>
          <a:xfrm>
            <a:off x="4572011" y="119794"/>
            <a:ext cx="5284186" cy="2147918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18EDD4-E5F3-7FFA-387D-EDE97E0F1DF2}"/>
              </a:ext>
            </a:extLst>
          </p:cNvPr>
          <p:cNvSpPr/>
          <p:nvPr/>
        </p:nvSpPr>
        <p:spPr>
          <a:xfrm>
            <a:off x="743518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atin typeface="Avenir Book" panose="02000503020000020003" pitchFamily="2" charset="0"/>
              </a:rPr>
              <a:t>Webserver</a:t>
            </a:r>
          </a:p>
          <a:p>
            <a:pPr algn="ctr"/>
            <a:r>
              <a:rPr lang="en-US" sz="2400" dirty="0" err="1">
                <a:latin typeface="Avenir Book" panose="02000503020000020003" pitchFamily="2" charset="0"/>
              </a:rPr>
              <a:t>example.com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E10E5437-BE25-5D1A-C11A-FA083B7CCECA}"/>
              </a:ext>
            </a:extLst>
          </p:cNvPr>
          <p:cNvSpPr/>
          <p:nvPr/>
        </p:nvSpPr>
        <p:spPr>
          <a:xfrm>
            <a:off x="8861695" y="1866019"/>
            <a:ext cx="3193599" cy="1881335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u="sng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page.html</a:t>
            </a:r>
            <a:endParaRPr lang="en-US" u="sng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&lt;html&gt;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&lt;title&gt;hi&lt;/title&gt;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&lt;h1&gt;Welcome!&lt;/h1&gt;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&lt;/html&gt;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7475F-7B4D-B1D4-F028-CC961E83F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97" y="5210886"/>
            <a:ext cx="5745463" cy="147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8062E6-614E-EDC7-1346-31EF17E11C7D}"/>
              </a:ext>
            </a:extLst>
          </p:cNvPr>
          <p:cNvSpPr/>
          <p:nvPr/>
        </p:nvSpPr>
        <p:spPr>
          <a:xfrm>
            <a:off x="88820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venir Book" panose="02000503020000020003" pitchFamily="2" charset="0"/>
              </a:rPr>
              <a:t>Web browser</a:t>
            </a:r>
            <a:endParaRPr lang="en-US" sz="2400" b="1" dirty="0">
              <a:latin typeface="Avenir Book" panose="02000503020000020003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4350CC-DDD2-C5D8-1DB8-6E899407B141}"/>
              </a:ext>
            </a:extLst>
          </p:cNvPr>
          <p:cNvCxnSpPr>
            <a:cxnSpLocks/>
          </p:cNvCxnSpPr>
          <p:nvPr/>
        </p:nvCxnSpPr>
        <p:spPr>
          <a:xfrm>
            <a:off x="8461398" y="1657382"/>
            <a:ext cx="0" cy="3573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6A5C4A-2479-7EB9-5A2E-321C03F8E007}"/>
              </a:ext>
            </a:extLst>
          </p:cNvPr>
          <p:cNvCxnSpPr>
            <a:cxnSpLocks/>
          </p:cNvCxnSpPr>
          <p:nvPr/>
        </p:nvCxnSpPr>
        <p:spPr>
          <a:xfrm>
            <a:off x="1904204" y="1657382"/>
            <a:ext cx="0" cy="3371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59996F-D325-773E-1F74-BD4366E8E66C}"/>
              </a:ext>
            </a:extLst>
          </p:cNvPr>
          <p:cNvCxnSpPr>
            <a:cxnSpLocks/>
          </p:cNvCxnSpPr>
          <p:nvPr/>
        </p:nvCxnSpPr>
        <p:spPr>
          <a:xfrm>
            <a:off x="1904204" y="2163125"/>
            <a:ext cx="20862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FCC34E6-114D-8D84-47D0-C5ED92307125}"/>
              </a:ext>
            </a:extLst>
          </p:cNvPr>
          <p:cNvSpPr/>
          <p:nvPr/>
        </p:nvSpPr>
        <p:spPr>
          <a:xfrm>
            <a:off x="3338548" y="978805"/>
            <a:ext cx="1303780" cy="640822"/>
          </a:xfrm>
          <a:prstGeom prst="rect">
            <a:avLst/>
          </a:prstGeom>
          <a:solidFill>
            <a:srgbClr val="641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venir Book" panose="02000503020000020003" pitchFamily="2" charset="0"/>
              </a:rPr>
              <a:t>DNS</a:t>
            </a:r>
            <a:endParaRPr lang="en-US" sz="2400" b="1" dirty="0">
              <a:latin typeface="Avenir Book" panose="02000503020000020003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B21999-AD68-0B21-4747-F9186E47219B}"/>
              </a:ext>
            </a:extLst>
          </p:cNvPr>
          <p:cNvCxnSpPr>
            <a:cxnSpLocks/>
          </p:cNvCxnSpPr>
          <p:nvPr/>
        </p:nvCxnSpPr>
        <p:spPr>
          <a:xfrm>
            <a:off x="3990438" y="1619627"/>
            <a:ext cx="0" cy="1086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530C27A-078D-82E4-04BF-B18B75CC6FCE}"/>
              </a:ext>
            </a:extLst>
          </p:cNvPr>
          <p:cNvCxnSpPr>
            <a:cxnSpLocks/>
          </p:cNvCxnSpPr>
          <p:nvPr/>
        </p:nvCxnSpPr>
        <p:spPr>
          <a:xfrm flipH="1">
            <a:off x="1904204" y="2395728"/>
            <a:ext cx="20862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ABA2398-BAA9-883F-8375-FFE872E4C231}"/>
              </a:ext>
            </a:extLst>
          </p:cNvPr>
          <p:cNvSpPr txBox="1"/>
          <p:nvPr/>
        </p:nvSpPr>
        <p:spPr>
          <a:xfrm>
            <a:off x="2105436" y="1756021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example.com</a:t>
            </a:r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?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3EA1A4-876B-B0BC-2695-2100FDA5EFDF}"/>
              </a:ext>
            </a:extLst>
          </p:cNvPr>
          <p:cNvCxnSpPr>
            <a:cxnSpLocks/>
          </p:cNvCxnSpPr>
          <p:nvPr/>
        </p:nvCxnSpPr>
        <p:spPr>
          <a:xfrm>
            <a:off x="1877087" y="3336240"/>
            <a:ext cx="6574097" cy="70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16D84AA-BFF6-9745-FA30-D794DDAF2856}"/>
              </a:ext>
            </a:extLst>
          </p:cNvPr>
          <p:cNvSpPr txBox="1"/>
          <p:nvPr/>
        </p:nvSpPr>
        <p:spPr>
          <a:xfrm>
            <a:off x="4247505" y="2917495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GET /</a:t>
            </a:r>
            <a:r>
              <a:rPr lang="en-US" sz="2000" dirty="0" err="1">
                <a:solidFill>
                  <a:srgbClr val="FFC000"/>
                </a:solidFill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page.html</a:t>
            </a:r>
            <a:endParaRPr lang="en-US" sz="2000" dirty="0">
              <a:solidFill>
                <a:srgbClr val="FFC000"/>
              </a:solidFill>
              <a:latin typeface="Consolas" panose="020B0609020204030204" pitchFamily="49" charset="0"/>
              <a:ea typeface="Avenir Book" charset="0"/>
              <a:cs typeface="Consolas" panose="020B0609020204030204" pitchFamily="49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1035AB1-216A-916A-DBDD-2B5644D6F3DA}"/>
              </a:ext>
            </a:extLst>
          </p:cNvPr>
          <p:cNvSpPr/>
          <p:nvPr/>
        </p:nvSpPr>
        <p:spPr>
          <a:xfrm>
            <a:off x="2632552" y="5412320"/>
            <a:ext cx="7223645" cy="1023514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Connect to server’s IP, Initiate a </a:t>
            </a:r>
            <a:r>
              <a:rPr lang="en-US" sz="2400" dirty="0">
                <a:solidFill>
                  <a:srgbClr val="FFC000"/>
                </a:solidFill>
                <a:latin typeface="Avenir Book" panose="02000503020000020003" pitchFamily="2" charset="0"/>
              </a:rPr>
              <a:t>request</a:t>
            </a:r>
            <a:r>
              <a:rPr lang="en-US" sz="2400" dirty="0">
                <a:latin typeface="Avenir Book" panose="02000503020000020003" pitchFamily="2" charset="0"/>
              </a:rPr>
              <a:t> for page</a:t>
            </a:r>
          </a:p>
          <a:p>
            <a:pPr algn="ctr"/>
            <a:r>
              <a:rPr lang="en-US" sz="2400" dirty="0">
                <a:latin typeface="Avenir Book" panose="02000503020000020003" pitchFamily="2" charset="0"/>
              </a:rPr>
              <a:t>=&gt; Via TCP (usually)</a:t>
            </a:r>
          </a:p>
        </p:txBody>
      </p:sp>
    </p:spTree>
    <p:extLst>
      <p:ext uri="{BB962C8B-B14F-4D97-AF65-F5344CB8AC3E}">
        <p14:creationId xmlns:p14="http://schemas.microsoft.com/office/powerpoint/2010/main" val="303960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536E92A8-8181-F0B5-D955-EB8C879A0FB0}"/>
              </a:ext>
            </a:extLst>
          </p:cNvPr>
          <p:cNvSpPr/>
          <p:nvPr/>
        </p:nvSpPr>
        <p:spPr>
          <a:xfrm>
            <a:off x="4572011" y="119794"/>
            <a:ext cx="5284186" cy="2147918"/>
          </a:xfrm>
          <a:prstGeom prst="cloud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18EDD4-E5F3-7FFA-387D-EDE97E0F1DF2}"/>
              </a:ext>
            </a:extLst>
          </p:cNvPr>
          <p:cNvSpPr/>
          <p:nvPr/>
        </p:nvSpPr>
        <p:spPr>
          <a:xfrm>
            <a:off x="743518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atin typeface="Avenir Book" panose="02000503020000020003" pitchFamily="2" charset="0"/>
              </a:rPr>
              <a:t>Webserver</a:t>
            </a:r>
          </a:p>
          <a:p>
            <a:pPr algn="ctr"/>
            <a:r>
              <a:rPr lang="en-US" sz="2400" dirty="0" err="1">
                <a:latin typeface="Avenir Book" panose="02000503020000020003" pitchFamily="2" charset="0"/>
              </a:rPr>
              <a:t>example.com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E10E5437-BE25-5D1A-C11A-FA083B7CCECA}"/>
              </a:ext>
            </a:extLst>
          </p:cNvPr>
          <p:cNvSpPr/>
          <p:nvPr/>
        </p:nvSpPr>
        <p:spPr>
          <a:xfrm>
            <a:off x="8861695" y="1866019"/>
            <a:ext cx="3193599" cy="1881335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u="sng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page.html</a:t>
            </a:r>
            <a:endParaRPr lang="en-US" u="sng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&lt;html&gt;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&lt;title&gt;hi&lt;/title&gt;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&lt;h1&gt;Welcome!&lt;/h1&gt;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&lt;/html&gt;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062E6-614E-EDC7-1346-31EF17E11C7D}"/>
              </a:ext>
            </a:extLst>
          </p:cNvPr>
          <p:cNvSpPr/>
          <p:nvPr/>
        </p:nvSpPr>
        <p:spPr>
          <a:xfrm>
            <a:off x="888204" y="858794"/>
            <a:ext cx="2032000" cy="79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venir Book" panose="02000503020000020003" pitchFamily="2" charset="0"/>
              </a:rPr>
              <a:t>Web browser</a:t>
            </a:r>
            <a:endParaRPr lang="en-US" sz="2400" b="1" dirty="0">
              <a:latin typeface="Avenir Book" panose="02000503020000020003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4350CC-DDD2-C5D8-1DB8-6E899407B141}"/>
              </a:ext>
            </a:extLst>
          </p:cNvPr>
          <p:cNvCxnSpPr>
            <a:cxnSpLocks/>
          </p:cNvCxnSpPr>
          <p:nvPr/>
        </p:nvCxnSpPr>
        <p:spPr>
          <a:xfrm>
            <a:off x="8461398" y="1657382"/>
            <a:ext cx="0" cy="3573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6A5C4A-2479-7EB9-5A2E-321C03F8E007}"/>
              </a:ext>
            </a:extLst>
          </p:cNvPr>
          <p:cNvCxnSpPr>
            <a:cxnSpLocks/>
          </p:cNvCxnSpPr>
          <p:nvPr/>
        </p:nvCxnSpPr>
        <p:spPr>
          <a:xfrm>
            <a:off x="1904204" y="1657382"/>
            <a:ext cx="0" cy="3371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59996F-D325-773E-1F74-BD4366E8E66C}"/>
              </a:ext>
            </a:extLst>
          </p:cNvPr>
          <p:cNvCxnSpPr>
            <a:cxnSpLocks/>
          </p:cNvCxnSpPr>
          <p:nvPr/>
        </p:nvCxnSpPr>
        <p:spPr>
          <a:xfrm>
            <a:off x="1904204" y="2163125"/>
            <a:ext cx="20862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FCC34E6-114D-8D84-47D0-C5ED92307125}"/>
              </a:ext>
            </a:extLst>
          </p:cNvPr>
          <p:cNvSpPr/>
          <p:nvPr/>
        </p:nvSpPr>
        <p:spPr>
          <a:xfrm>
            <a:off x="3338548" y="978805"/>
            <a:ext cx="1303780" cy="640822"/>
          </a:xfrm>
          <a:prstGeom prst="rect">
            <a:avLst/>
          </a:prstGeom>
          <a:solidFill>
            <a:srgbClr val="641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Avenir Book" panose="02000503020000020003" pitchFamily="2" charset="0"/>
              </a:rPr>
              <a:t>DNS</a:t>
            </a:r>
            <a:endParaRPr lang="en-US" sz="2400" b="1" dirty="0">
              <a:latin typeface="Avenir Book" panose="02000503020000020003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B21999-AD68-0B21-4747-F9186E47219B}"/>
              </a:ext>
            </a:extLst>
          </p:cNvPr>
          <p:cNvCxnSpPr>
            <a:cxnSpLocks/>
          </p:cNvCxnSpPr>
          <p:nvPr/>
        </p:nvCxnSpPr>
        <p:spPr>
          <a:xfrm>
            <a:off x="3990438" y="1619627"/>
            <a:ext cx="0" cy="1086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530C27A-078D-82E4-04BF-B18B75CC6FCE}"/>
              </a:ext>
            </a:extLst>
          </p:cNvPr>
          <p:cNvCxnSpPr>
            <a:cxnSpLocks/>
          </p:cNvCxnSpPr>
          <p:nvPr/>
        </p:nvCxnSpPr>
        <p:spPr>
          <a:xfrm flipH="1">
            <a:off x="1904204" y="2395728"/>
            <a:ext cx="20862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ABA2398-BAA9-883F-8375-FFE872E4C231}"/>
              </a:ext>
            </a:extLst>
          </p:cNvPr>
          <p:cNvSpPr txBox="1"/>
          <p:nvPr/>
        </p:nvSpPr>
        <p:spPr>
          <a:xfrm>
            <a:off x="2105436" y="1756021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example.com</a:t>
            </a:r>
            <a:r>
              <a:rPr lang="en-US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?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3EA1A4-876B-B0BC-2695-2100FDA5EFDF}"/>
              </a:ext>
            </a:extLst>
          </p:cNvPr>
          <p:cNvCxnSpPr>
            <a:cxnSpLocks/>
          </p:cNvCxnSpPr>
          <p:nvPr/>
        </p:nvCxnSpPr>
        <p:spPr>
          <a:xfrm>
            <a:off x="1877087" y="3336240"/>
            <a:ext cx="6574097" cy="70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16D84AA-BFF6-9745-FA30-D794DDAF2856}"/>
              </a:ext>
            </a:extLst>
          </p:cNvPr>
          <p:cNvSpPr txBox="1"/>
          <p:nvPr/>
        </p:nvSpPr>
        <p:spPr>
          <a:xfrm>
            <a:off x="4247505" y="2917495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GET /</a:t>
            </a:r>
            <a:r>
              <a:rPr lang="en-US" sz="2000" dirty="0" err="1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page.html</a:t>
            </a:r>
            <a:endParaRPr lang="en-US" sz="2000" dirty="0">
              <a:latin typeface="Consolas" panose="020B0609020204030204" pitchFamily="49" charset="0"/>
              <a:ea typeface="Avenir Book" charset="0"/>
              <a:cs typeface="Consolas" panose="020B0609020204030204" pitchFamily="49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68715F-BD7B-FD1B-A790-0A67E218F959}"/>
              </a:ext>
            </a:extLst>
          </p:cNvPr>
          <p:cNvCxnSpPr>
            <a:cxnSpLocks/>
          </p:cNvCxnSpPr>
          <p:nvPr/>
        </p:nvCxnSpPr>
        <p:spPr>
          <a:xfrm flipH="1" flipV="1">
            <a:off x="1915358" y="3921054"/>
            <a:ext cx="6556255" cy="463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19075CB-F6B9-7411-97A6-20765C0F5FD8}"/>
              </a:ext>
            </a:extLst>
          </p:cNvPr>
          <p:cNvSpPr txBox="1"/>
          <p:nvPr/>
        </p:nvSpPr>
        <p:spPr>
          <a:xfrm>
            <a:off x="3390633" y="3527245"/>
            <a:ext cx="4557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200 OK + (</a:t>
            </a:r>
            <a:r>
              <a:rPr lang="en-US" sz="2000" dirty="0">
                <a:solidFill>
                  <a:srgbClr val="FFCC33"/>
                </a:solidFill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Content of </a:t>
            </a:r>
            <a:r>
              <a:rPr lang="en-US" sz="2000" dirty="0" err="1">
                <a:solidFill>
                  <a:srgbClr val="FFCC33"/>
                </a:solidFill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page.html</a:t>
            </a:r>
            <a:r>
              <a:rPr lang="en-US" sz="2000" dirty="0">
                <a:latin typeface="Consolas" panose="020B0609020204030204" pitchFamily="49" charset="0"/>
                <a:ea typeface="Avenir Book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1035AB1-216A-916A-DBDD-2B5644D6F3DA}"/>
              </a:ext>
            </a:extLst>
          </p:cNvPr>
          <p:cNvSpPr/>
          <p:nvPr/>
        </p:nvSpPr>
        <p:spPr>
          <a:xfrm>
            <a:off x="1915358" y="5774131"/>
            <a:ext cx="8417112" cy="849517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Server returns </a:t>
            </a:r>
            <a:r>
              <a:rPr lang="en-US" sz="2400" dirty="0">
                <a:solidFill>
                  <a:srgbClr val="FFC000"/>
                </a:solidFill>
                <a:latin typeface="Avenir Book" panose="02000503020000020003" pitchFamily="2" charset="0"/>
              </a:rPr>
              <a:t>response</a:t>
            </a:r>
            <a:r>
              <a:rPr lang="en-US" sz="2400" dirty="0">
                <a:latin typeface="Avenir Book" panose="02000503020000020003" pitchFamily="2" charset="0"/>
              </a:rPr>
              <a:t> (in this case, with HTML)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7475F-7B4D-B1D4-F028-CC961E83F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0" y="4074998"/>
            <a:ext cx="5745463" cy="147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F11488-F2EC-D554-BE69-855F17F55AD4}"/>
              </a:ext>
            </a:extLst>
          </p:cNvPr>
          <p:cNvSpPr txBox="1"/>
          <p:nvPr/>
        </p:nvSpPr>
        <p:spPr>
          <a:xfrm>
            <a:off x="178013" y="4934491"/>
            <a:ext cx="1547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rebuchet MS" panose="020B0703020202090204" pitchFamily="34" charset="0"/>
                <a:ea typeface="Avenir Book" charset="0"/>
                <a:cs typeface="Avenir Book" charset="0"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52718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22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A744-4969-004D-96F5-7F5FB9CF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48218-8D6C-CD43-A6C2-CAAB4CB47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should be doing your Milestone II meeting today</a:t>
            </a:r>
          </a:p>
          <a:p>
            <a:endParaRPr lang="en-US" sz="2800" dirty="0"/>
          </a:p>
          <a:p>
            <a:r>
              <a:rPr lang="en-US" sz="2800" dirty="0"/>
              <a:t>TCP:  Due next Friday.  Do not wait until the end.</a:t>
            </a:r>
          </a:p>
          <a:p>
            <a:endParaRPr lang="en-US" sz="2800" dirty="0"/>
          </a:p>
          <a:p>
            <a:r>
              <a:rPr lang="en-US" sz="2800" dirty="0" err="1">
                <a:solidFill>
                  <a:srgbClr val="FFCC33"/>
                </a:solidFill>
              </a:rPr>
              <a:t>Gearup</a:t>
            </a:r>
            <a:r>
              <a:rPr lang="en-US" sz="2800" dirty="0">
                <a:solidFill>
                  <a:srgbClr val="FFCC33"/>
                </a:solidFill>
              </a:rPr>
              <a:t> III:  TODAY 4-5pm 85 Waterman 015</a:t>
            </a:r>
            <a:br>
              <a:rPr lang="en-US" sz="2800" dirty="0">
                <a:solidFill>
                  <a:srgbClr val="FFCC33"/>
                </a:solidFill>
              </a:rPr>
            </a:br>
            <a:r>
              <a:rPr lang="en-US" sz="2800" dirty="0"/>
              <a:t>How to think about remaining parts, how to test in Wireshark</a:t>
            </a:r>
            <a:endParaRPr lang="en-US" dirty="0">
              <a:solidFill>
                <a:srgbClr val="FFCC33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>HW4:  Look for something SRC and TCP-based instead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497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successful?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Anyone</a:t>
            </a:r>
            <a:r>
              <a:rPr lang="en-US" dirty="0"/>
              <a:t> can host a website!</a:t>
            </a:r>
          </a:p>
          <a:p>
            <a:pPr marL="0" indent="0">
              <a:buNone/>
            </a:pPr>
            <a:r>
              <a:rPr lang="en-US" dirty="0"/>
              <a:t>    … just need a domain and a server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successful?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Anyone</a:t>
            </a:r>
            <a:r>
              <a:rPr lang="en-US" dirty="0"/>
              <a:t> can host a website!</a:t>
            </a:r>
          </a:p>
          <a:p>
            <a:pPr marL="0" indent="0">
              <a:buNone/>
            </a:pPr>
            <a:r>
              <a:rPr lang="en-US" dirty="0"/>
              <a:t>    … just need a domain and a server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Clients can easily find arbitrary pages, pages can easily link to others =&gt; content can grow very quickly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40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HTTP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2608" y="1456944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Content</a:t>
            </a:r>
            <a:r>
              <a:rPr lang="en-US" dirty="0"/>
              <a:t>:  objects (HTML, images, JSON, …)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Clients</a:t>
            </a:r>
            <a:r>
              <a:rPr lang="en-US" dirty="0"/>
              <a:t>:  send </a:t>
            </a:r>
            <a:r>
              <a:rPr lang="en-US" u="sng" dirty="0"/>
              <a:t>requests</a:t>
            </a:r>
            <a:r>
              <a:rPr lang="en-US" dirty="0"/>
              <a:t>, receive </a:t>
            </a:r>
            <a:r>
              <a:rPr lang="en-US" u="sng" dirty="0"/>
              <a:t>response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Servers</a:t>
            </a:r>
            <a:r>
              <a:rPr lang="en-US" dirty="0"/>
              <a:t>:  store content, </a:t>
            </a:r>
            <a:r>
              <a:rPr lang="en-US" dirty="0">
                <a:solidFill>
                  <a:srgbClr val="FFCC33"/>
                </a:solidFill>
              </a:rPr>
              <a:t>or generate it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016" y="149352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HTTP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2608" y="1456944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Content</a:t>
            </a:r>
            <a:r>
              <a:rPr lang="en-US" dirty="0"/>
              <a:t>:  objects (HTML, images, JSON, …)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Clients</a:t>
            </a:r>
            <a:r>
              <a:rPr lang="en-US" dirty="0"/>
              <a:t>:  send </a:t>
            </a:r>
            <a:r>
              <a:rPr lang="en-US" u="sng" dirty="0"/>
              <a:t>requests</a:t>
            </a:r>
            <a:r>
              <a:rPr lang="en-US" dirty="0"/>
              <a:t>, receive </a:t>
            </a:r>
            <a:r>
              <a:rPr lang="en-US" u="sng" dirty="0"/>
              <a:t>response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Servers</a:t>
            </a:r>
            <a:r>
              <a:rPr lang="en-US" dirty="0"/>
              <a:t>:  store content, or generate it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u="sng" dirty="0"/>
              <a:t>Proxies/Middleboxes</a:t>
            </a:r>
          </a:p>
          <a:p>
            <a:pPr lvl="1"/>
            <a:r>
              <a:rPr lang="en-US" dirty="0"/>
              <a:t>Placed </a:t>
            </a:r>
            <a:r>
              <a:rPr lang="en-US" dirty="0">
                <a:solidFill>
                  <a:srgbClr val="FFCC33"/>
                </a:solidFill>
              </a:rPr>
              <a:t>between</a:t>
            </a:r>
            <a:r>
              <a:rPr lang="en-US" dirty="0"/>
              <a:t> clients and servers</a:t>
            </a:r>
          </a:p>
          <a:p>
            <a:pPr lvl="1"/>
            <a:r>
              <a:rPr lang="en-US" dirty="0"/>
              <a:t>Do extra stuff:  caching, anonymization, logging, transcoding, filtering access</a:t>
            </a:r>
          </a:p>
          <a:p>
            <a:pPr lvl="1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B2BDC45-0857-3927-82A6-D0AA7A4D9F50}"/>
              </a:ext>
            </a:extLst>
          </p:cNvPr>
          <p:cNvSpPr/>
          <p:nvPr/>
        </p:nvSpPr>
        <p:spPr>
          <a:xfrm>
            <a:off x="1887444" y="5779009"/>
            <a:ext cx="8417112" cy="768096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=&gt; Important for scaling, modern browsing…</a:t>
            </a:r>
            <a:br>
              <a:rPr lang="en-US" sz="2400" dirty="0">
                <a:latin typeface="Avenir Book" panose="02000503020000020003" pitchFamily="2" charset="0"/>
              </a:rPr>
            </a:br>
            <a:r>
              <a:rPr lang="en-US" sz="2400" dirty="0">
                <a:latin typeface="Avenir Book" panose="02000503020000020003" pitchFamily="2" charset="0"/>
              </a:rPr>
              <a:t> more on this later</a:t>
            </a:r>
          </a:p>
        </p:txBody>
      </p:sp>
    </p:spTree>
    <p:extLst>
      <p:ext uri="{BB962C8B-B14F-4D97-AF65-F5344CB8AC3E}">
        <p14:creationId xmlns:p14="http://schemas.microsoft.com/office/powerpoint/2010/main" val="380188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76FB-0DFF-A744-80C0-56E5A1242A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320" y="160337"/>
            <a:ext cx="10972800" cy="1143000"/>
          </a:xfrm>
        </p:spPr>
        <p:txBody>
          <a:bodyPr/>
          <a:lstStyle/>
          <a:p>
            <a:r>
              <a:rPr lang="en-US" dirty="0"/>
              <a:t>How to find stuff?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C5F7A-9008-D64E-9888-B8199D4B91C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5488" y="1600200"/>
            <a:ext cx="10972800" cy="4525963"/>
          </a:xfrm>
        </p:spPr>
        <p:txBody>
          <a:bodyPr/>
          <a:lstStyle/>
          <a:p>
            <a:r>
              <a:rPr lang="en-US" dirty="0"/>
              <a:t>So far:   DNS:  names for one or more hosts</a:t>
            </a:r>
          </a:p>
          <a:p>
            <a:pPr lvl="1"/>
            <a:r>
              <a:rPr lang="en-US" dirty="0" err="1"/>
              <a:t>eg.</a:t>
            </a:r>
            <a:r>
              <a:rPr lang="en-US" dirty="0"/>
              <a:t> </a:t>
            </a:r>
            <a:r>
              <a:rPr lang="en-US" dirty="0" err="1"/>
              <a:t>cs.brown.edu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How do we ask for a specific </a:t>
            </a:r>
            <a:r>
              <a:rPr lang="en-US" i="1" dirty="0"/>
              <a:t>resource</a:t>
            </a:r>
            <a:r>
              <a:rPr lang="en-US" dirty="0"/>
              <a:t> from this host? 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 algn="ctr">
              <a:buNone/>
            </a:pPr>
            <a:r>
              <a:rPr lang="en-US" sz="3200" dirty="0"/>
              <a:t>URL:  Uniform Resource Locator</a:t>
            </a:r>
          </a:p>
        </p:txBody>
      </p:sp>
    </p:spTree>
    <p:extLst>
      <p:ext uri="{BB962C8B-B14F-4D97-AF65-F5344CB8AC3E}">
        <p14:creationId xmlns:p14="http://schemas.microsoft.com/office/powerpoint/2010/main" val="4030365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76FB-0DFF-A744-80C0-56E5A1242A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320" y="160337"/>
            <a:ext cx="10972800" cy="1143000"/>
          </a:xfrm>
        </p:spPr>
        <p:txBody>
          <a:bodyPr/>
          <a:lstStyle/>
          <a:p>
            <a:r>
              <a:rPr lang="en-US" dirty="0"/>
              <a:t>How to find stuff?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C5F7A-9008-D64E-9888-B8199D4B91C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5488" y="1600200"/>
            <a:ext cx="10972800" cy="4525963"/>
          </a:xfrm>
        </p:spPr>
        <p:txBody>
          <a:bodyPr/>
          <a:lstStyle/>
          <a:p>
            <a:r>
              <a:rPr lang="en-US" dirty="0"/>
              <a:t>So far:   DNS:  names for one or more hosts</a:t>
            </a:r>
          </a:p>
          <a:p>
            <a:pPr lvl="1"/>
            <a:r>
              <a:rPr lang="en-US" dirty="0" err="1"/>
              <a:t>eg.</a:t>
            </a:r>
            <a:r>
              <a:rPr lang="en-US" dirty="0"/>
              <a:t> </a:t>
            </a:r>
            <a:r>
              <a:rPr lang="en-US" dirty="0" err="1"/>
              <a:t>cs.brown.edu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sz="2400" dirty="0">
              <a:solidFill>
                <a:srgbClr val="FFCC33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CC33"/>
                </a:solidFill>
              </a:rPr>
              <a:t>How do we ask for a specific </a:t>
            </a:r>
            <a:r>
              <a:rPr lang="en-US" sz="2800" i="1" dirty="0">
                <a:solidFill>
                  <a:srgbClr val="FFCC33"/>
                </a:solidFill>
              </a:rPr>
              <a:t>resource</a:t>
            </a:r>
            <a:r>
              <a:rPr lang="en-US" sz="2800" dirty="0">
                <a:solidFill>
                  <a:srgbClr val="FFCC33"/>
                </a:solidFill>
              </a:rPr>
              <a:t> from this host? 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 algn="ctr">
              <a:buNone/>
            </a:pPr>
            <a:r>
              <a:rPr lang="en-US" sz="3200" dirty="0"/>
              <a:t>URL:  Uniform Resource Locator</a:t>
            </a:r>
          </a:p>
        </p:txBody>
      </p:sp>
    </p:spTree>
    <p:extLst>
      <p:ext uri="{BB962C8B-B14F-4D97-AF65-F5344CB8AC3E}">
        <p14:creationId xmlns:p14="http://schemas.microsoft.com/office/powerpoint/2010/main" val="4227165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10972800" cy="1143000"/>
          </a:xfrm>
        </p:spPr>
        <p:txBody>
          <a:bodyPr/>
          <a:lstStyle/>
          <a:p>
            <a:r>
              <a:rPr lang="en-US" dirty="0"/>
              <a:t>URLs:  how we find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109728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i="1" dirty="0"/>
          </a:p>
          <a:p>
            <a:pPr>
              <a:buNone/>
            </a:pPr>
            <a:r>
              <a:rPr lang="en-US" sz="2800" i="1" dirty="0"/>
              <a:t>https://brown-csci1680.github.io/policies/</a:t>
            </a:r>
            <a:r>
              <a:rPr lang="en-US" sz="2800" i="1" dirty="0" err="1"/>
              <a:t>index.html#late-policy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862165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stuff:  URLs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>
                <a:solidFill>
                  <a:srgbClr val="FFCC33"/>
                </a:solidFill>
              </a:rPr>
              <a:t>protocol://[name@]hostname[:port]/directory/resource?k1=v1</a:t>
            </a:r>
            <a:r>
              <a:rPr lang="en-US" i="1" dirty="0">
                <a:solidFill>
                  <a:srgbClr val="FFCC33"/>
                </a:solidFill>
                <a:latin typeface="Times New Roman"/>
              </a:rPr>
              <a:t>&amp;</a:t>
            </a:r>
            <a:r>
              <a:rPr lang="en-US" i="1" dirty="0">
                <a:solidFill>
                  <a:srgbClr val="FFCC33"/>
                </a:solidFill>
              </a:rPr>
              <a:t>k2=v2#tag</a:t>
            </a:r>
          </a:p>
          <a:p>
            <a:pPr>
              <a:buNone/>
            </a:pPr>
            <a:endParaRPr lang="en-US" i="1" dirty="0">
              <a:solidFill>
                <a:srgbClr val="0000FF"/>
              </a:solidFill>
            </a:endParaRPr>
          </a:p>
          <a:p>
            <a:r>
              <a:rPr lang="en-US" dirty="0"/>
              <a:t>Name:  can identify a client</a:t>
            </a:r>
          </a:p>
          <a:p>
            <a:r>
              <a:rPr lang="en-US" i="1" dirty="0"/>
              <a:t>Hostname: </a:t>
            </a:r>
            <a:r>
              <a:rPr lang="en-US" dirty="0"/>
              <a:t>FQDN or IP address</a:t>
            </a:r>
          </a:p>
          <a:p>
            <a:r>
              <a:rPr lang="en-US" i="1" dirty="0"/>
              <a:t>Port number:  defaults to common protocol port (</a:t>
            </a:r>
            <a:r>
              <a:rPr lang="en-US" i="1" dirty="0" err="1"/>
              <a:t>eg.</a:t>
            </a:r>
            <a:r>
              <a:rPr lang="en-US" i="1" dirty="0"/>
              <a:t> 80, 22)</a:t>
            </a:r>
          </a:p>
          <a:p>
            <a:r>
              <a:rPr lang="en-US" i="1" dirty="0"/>
              <a:t>Directory:  </a:t>
            </a:r>
            <a:r>
              <a:rPr lang="en-US" dirty="0"/>
              <a:t>path to the resource</a:t>
            </a:r>
          </a:p>
          <a:p>
            <a:r>
              <a:rPr lang="en-US" i="1" dirty="0"/>
              <a:t>Resource:  </a:t>
            </a:r>
            <a:r>
              <a:rPr lang="en-US" dirty="0"/>
              <a:t>name of the object</a:t>
            </a:r>
          </a:p>
          <a:p>
            <a:r>
              <a:rPr lang="en-US" dirty="0"/>
              <a:t>After that, various delimiters to specify further, common examples:</a:t>
            </a:r>
          </a:p>
          <a:p>
            <a:pPr lvl="1"/>
            <a:r>
              <a:rPr lang="en-US" dirty="0"/>
              <a:t>?</a:t>
            </a:r>
            <a:r>
              <a:rPr lang="en-US" i="1" dirty="0"/>
              <a:t>parameters</a:t>
            </a:r>
            <a:r>
              <a:rPr lang="en-US" dirty="0"/>
              <a:t> are passed to the server for execution</a:t>
            </a:r>
          </a:p>
          <a:p>
            <a:pPr lvl="1"/>
            <a:r>
              <a:rPr lang="en-US" dirty="0"/>
              <a:t>#</a:t>
            </a:r>
            <a:r>
              <a:rPr lang="en-US" i="1" dirty="0"/>
              <a:t>tag</a:t>
            </a:r>
            <a:r>
              <a:rPr lang="en-US" dirty="0"/>
              <a:t> allows jumps to named tags within document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  the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Client-server protocol</a:t>
            </a:r>
          </a:p>
          <a:p>
            <a:r>
              <a:rPr lang="en-US" dirty="0"/>
              <a:t>Protocol (but not data) in ASCII (before HTTP/2)</a:t>
            </a:r>
          </a:p>
          <a:p>
            <a:r>
              <a:rPr lang="en-US" dirty="0">
                <a:solidFill>
                  <a:srgbClr val="FFCC33"/>
                </a:solidFill>
              </a:rPr>
              <a:t>Stateless</a:t>
            </a:r>
            <a:endParaRPr lang="en-US" dirty="0"/>
          </a:p>
          <a:p>
            <a:r>
              <a:rPr lang="en-US" dirty="0"/>
              <a:t>Server typically listens on port 80 (or 443, with TLS)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Server sends response, may close connection (client may ask it to say open)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HTTP</a:t>
            </a:r>
            <a:r>
              <a:rPr lang="en-US" baseline="30000" dirty="0"/>
              <a:t>(1.0)</a:t>
            </a:r>
            <a:r>
              <a:rPr lang="en-US" dirty="0"/>
              <a:t>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TCP connection to server</a:t>
            </a:r>
          </a:p>
          <a:p>
            <a:r>
              <a:rPr lang="en-US" dirty="0"/>
              <a:t>Send request</a:t>
            </a:r>
          </a:p>
          <a:p>
            <a:r>
              <a:rPr lang="en-US" dirty="0"/>
              <a:t>Receive response</a:t>
            </a:r>
          </a:p>
          <a:p>
            <a:r>
              <a:rPr lang="en-US" dirty="0"/>
              <a:t>TCP connection terminates</a:t>
            </a:r>
          </a:p>
          <a:p>
            <a:pPr lvl="1"/>
            <a:r>
              <a:rPr lang="en-US" dirty="0"/>
              <a:t>How many </a:t>
            </a:r>
            <a:r>
              <a:rPr lang="en-US" dirty="0" err="1"/>
              <a:t>RTTs</a:t>
            </a:r>
            <a:r>
              <a:rPr lang="en-US" dirty="0"/>
              <a:t> for a single request?</a:t>
            </a:r>
          </a:p>
          <a:p>
            <a:r>
              <a:rPr lang="en-US" dirty="0"/>
              <a:t>You may also need to do a DNS lookup first!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F62A-C9C1-0C65-52B5-4AEFF784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ADBE9-7EBF-52D3-9B83-1DF49A460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/>
              <a:t>True or False</a:t>
            </a:r>
            <a:r>
              <a:rPr lang="en-US" sz="2800" dirty="0"/>
              <a:t>:  If two hosts make a DNS query for the same domain (</a:t>
            </a:r>
            <a:r>
              <a:rPr lang="en-US" sz="2800" dirty="0" err="1"/>
              <a:t>eg.</a:t>
            </a:r>
            <a:r>
              <a:rPr lang="en-US" sz="2800" dirty="0"/>
              <a:t> </a:t>
            </a:r>
            <a:r>
              <a:rPr lang="en-US" sz="2800" dirty="0" err="1"/>
              <a:t>example.com</a:t>
            </a:r>
            <a:r>
              <a:rPr lang="en-US" sz="2800" dirty="0"/>
              <a:t>), will they always get the same answer?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C33"/>
                </a:solidFill>
              </a:rPr>
              <a:t>Explain why or why not.</a:t>
            </a:r>
          </a:p>
        </p:txBody>
      </p:sp>
    </p:spTree>
    <p:extLst>
      <p:ext uri="{BB962C8B-B14F-4D97-AF65-F5344CB8AC3E}">
        <p14:creationId xmlns:p14="http://schemas.microsoft.com/office/powerpoint/2010/main" val="334703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002D5-EF88-8D41-B992-1576BE17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590" y="263653"/>
            <a:ext cx="10972800" cy="625449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1500" dirty="0">
                <a:latin typeface="Andale Mono"/>
                <a:cs typeface="Andale Mono"/>
              </a:rPr>
              <a:t>&gt; </a:t>
            </a:r>
            <a:r>
              <a:rPr lang="en-US" sz="1500" dirty="0" err="1">
                <a:latin typeface="Andale Mono"/>
                <a:cs typeface="Andale Mono"/>
              </a:rPr>
              <a:t>nc</a:t>
            </a:r>
            <a:r>
              <a:rPr lang="en-US" sz="1500" dirty="0">
                <a:latin typeface="Andale Mono"/>
                <a:cs typeface="Andale Mono"/>
              </a:rPr>
              <a:t> </a:t>
            </a:r>
            <a:r>
              <a:rPr lang="en-US" sz="1500" dirty="0" err="1">
                <a:latin typeface="Andale Mono"/>
                <a:cs typeface="Andale Mono"/>
              </a:rPr>
              <a:t>cs.brown.edu</a:t>
            </a:r>
            <a:r>
              <a:rPr lang="en-US" sz="1500" dirty="0">
                <a:latin typeface="Andale Mono"/>
                <a:cs typeface="Andale Mono"/>
              </a:rPr>
              <a:t> 80</a:t>
            </a:r>
          </a:p>
          <a:p>
            <a:pPr>
              <a:buNone/>
            </a:pPr>
            <a:r>
              <a:rPr lang="en-US" sz="1500" dirty="0">
                <a:latin typeface="Andale Mono"/>
                <a:cs typeface="Andale Mono"/>
              </a:rPr>
              <a:t>GET / HTTP/1.0</a:t>
            </a:r>
          </a:p>
          <a:p>
            <a:pPr>
              <a:buNone/>
            </a:pPr>
            <a:r>
              <a:rPr lang="en-US" sz="1500" dirty="0">
                <a:latin typeface="Andale Mono"/>
                <a:cs typeface="Andale Mono"/>
              </a:rPr>
              <a:t>Host: </a:t>
            </a:r>
            <a:r>
              <a:rPr lang="en-US" sz="1500" dirty="0" err="1">
                <a:latin typeface="Andale Mono"/>
                <a:cs typeface="Andale Mono"/>
              </a:rPr>
              <a:t>cs.brown.edu</a:t>
            </a:r>
            <a:endParaRPr lang="en-US" sz="1500" dirty="0">
              <a:latin typeface="Andale Mono"/>
              <a:cs typeface="Andale Mono"/>
            </a:endParaRPr>
          </a:p>
          <a:p>
            <a:pPr>
              <a:buNone/>
            </a:pPr>
            <a:r>
              <a:rPr lang="en-US" sz="1500" dirty="0">
                <a:latin typeface="Andale Mono"/>
                <a:cs typeface="Andale Mono"/>
              </a:rPr>
              <a:t>Content-Type: text/html</a:t>
            </a:r>
          </a:p>
          <a:p>
            <a:pPr>
              <a:buNone/>
            </a:pPr>
            <a:r>
              <a:rPr lang="en-US" sz="1500" dirty="0">
                <a:latin typeface="Andale Mono"/>
                <a:cs typeface="Andale Mono"/>
              </a:rPr>
              <a:t>Accept-Language: </a:t>
            </a:r>
            <a:r>
              <a:rPr lang="en-US" sz="1500" dirty="0" err="1">
                <a:latin typeface="Andale Mono"/>
                <a:cs typeface="Andale Mono"/>
              </a:rPr>
              <a:t>en</a:t>
            </a:r>
            <a:endParaRPr lang="en-US" sz="1500" dirty="0">
              <a:latin typeface="Andale Mono"/>
              <a:cs typeface="Andale Mono"/>
            </a:endParaRPr>
          </a:p>
          <a:p>
            <a:pPr>
              <a:buNone/>
            </a:pPr>
            <a:endParaRPr lang="en-US" sz="1500" dirty="0">
              <a:latin typeface="Andale Mono"/>
              <a:cs typeface="Andale Mono"/>
            </a:endParaRPr>
          </a:p>
          <a:p>
            <a:pPr>
              <a:buNone/>
            </a:pPr>
            <a:endParaRPr lang="en-US" sz="1500" dirty="0">
              <a:latin typeface="Andale Mono"/>
              <a:cs typeface="Andale Mono"/>
            </a:endParaRP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HTTP/1.1 200 OK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Date: Thu, 24 Mar 2011 12:58:46 GMT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Server: Apache/2.2.9 (</a:t>
            </a:r>
            <a:r>
              <a:rPr lang="en-US" sz="1500" dirty="0" err="1">
                <a:solidFill>
                  <a:srgbClr val="FFCC33"/>
                </a:solidFill>
                <a:latin typeface="Andale Mono"/>
                <a:cs typeface="Andale Mono"/>
              </a:rPr>
              <a:t>Debian</a:t>
            </a: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) mod_ssl/2.2.9 OpenSSL/0.9.8g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Last-Modified: Thu, 24 Mar 2011 12:25:27 GMT</a:t>
            </a:r>
          </a:p>
          <a:p>
            <a:pPr>
              <a:buNone/>
            </a:pPr>
            <a:r>
              <a:rPr lang="en-US" sz="1500" dirty="0" err="1">
                <a:solidFill>
                  <a:srgbClr val="FFCC33"/>
                </a:solidFill>
                <a:latin typeface="Andale Mono"/>
                <a:cs typeface="Andale Mono"/>
              </a:rPr>
              <a:t>ETag</a:t>
            </a: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: "840a88b-236c-49f3992853bc0"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Accept-Ranges: bytes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Content-Length: 9068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Vary: Accept-Encoding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Connection: close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Content-Type: text/html</a:t>
            </a:r>
          </a:p>
          <a:p>
            <a:pPr>
              <a:buNone/>
            </a:pPr>
            <a:endParaRPr lang="en-US" sz="1500" dirty="0">
              <a:solidFill>
                <a:srgbClr val="FFCC33"/>
              </a:solidFill>
              <a:latin typeface="Andale Mono"/>
              <a:cs typeface="Andale Mono"/>
            </a:endParaRP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&lt;!DOCTYPE html PUBLIC "-//W3C//DTD XHTML 1.0 Strict//EN"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	"http://www.w3.org/TR/xhtml1/DTD/xhtml1-strict.dtd"&gt;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&lt;html </a:t>
            </a:r>
            <a:r>
              <a:rPr lang="en-US" sz="1500" dirty="0" err="1">
                <a:solidFill>
                  <a:srgbClr val="FFCC33"/>
                </a:solidFill>
                <a:latin typeface="Andale Mono"/>
                <a:cs typeface="Andale Mono"/>
              </a:rPr>
              <a:t>xmlns</a:t>
            </a: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="http://www.w3.org/1999/xhtml" </a:t>
            </a:r>
            <a:r>
              <a:rPr lang="en-US" sz="1500" dirty="0" err="1">
                <a:solidFill>
                  <a:srgbClr val="FFCC33"/>
                </a:solidFill>
                <a:latin typeface="Andale Mono"/>
                <a:cs typeface="Andale Mono"/>
              </a:rPr>
              <a:t>xml:lang</a:t>
            </a: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="en" </a:t>
            </a:r>
            <a:r>
              <a:rPr lang="en-US" sz="1500" dirty="0" err="1">
                <a:solidFill>
                  <a:srgbClr val="FFCC33"/>
                </a:solidFill>
                <a:latin typeface="Andale Mono"/>
                <a:cs typeface="Andale Mono"/>
              </a:rPr>
              <a:t>lang</a:t>
            </a: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="en”&gt;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...</a:t>
            </a:r>
          </a:p>
          <a:p>
            <a:pPr>
              <a:buNone/>
            </a:pPr>
            <a:endParaRPr lang="en-US" sz="1500" dirty="0">
              <a:latin typeface="Andale Mono"/>
              <a:cs typeface="Andale Mon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1721"/>
            <a:ext cx="10972800" cy="1143000"/>
          </a:xfrm>
        </p:spPr>
        <p:txBody>
          <a:bodyPr/>
          <a:lstStyle/>
          <a:p>
            <a:r>
              <a:rPr lang="en-US" dirty="0"/>
              <a:t>HTTP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9456" y="1127918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Method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GET: current value of resource, run program</a:t>
            </a:r>
          </a:p>
          <a:p>
            <a:pPr lvl="1"/>
            <a:r>
              <a:rPr lang="en-US" dirty="0"/>
              <a:t>POST: update a resource, provide input for a program. . 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Headers</a:t>
            </a:r>
            <a:r>
              <a:rPr lang="en-US" dirty="0"/>
              <a:t>: useful info about request</a:t>
            </a:r>
          </a:p>
          <a:p>
            <a:pPr lvl="1"/>
            <a:r>
              <a:rPr lang="en-US" dirty="0"/>
              <a:t>E.g., desired language, text encoding</a:t>
            </a:r>
          </a:p>
        </p:txBody>
      </p:sp>
      <p:pic>
        <p:nvPicPr>
          <p:cNvPr id="5" name="Picture 4" descr="http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956" y="3574159"/>
            <a:ext cx="6762044" cy="336727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Browser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dirty="0">
                <a:latin typeface="Andale Mono"/>
                <a:cs typeface="Andale Mono"/>
              </a:rPr>
              <a:t>GET / HTTP/1.1 </a:t>
            </a:r>
          </a:p>
          <a:p>
            <a:pPr>
              <a:buNone/>
            </a:pPr>
            <a:r>
              <a:rPr lang="en-US" sz="1800" dirty="0">
                <a:latin typeface="Andale Mono"/>
                <a:cs typeface="Andale Mono"/>
              </a:rPr>
              <a:t>Host: localhost:8000 </a:t>
            </a:r>
          </a:p>
          <a:p>
            <a:pPr>
              <a:buNone/>
            </a:pPr>
            <a:r>
              <a:rPr lang="en-US" sz="1800" dirty="0">
                <a:latin typeface="Andale Mono"/>
                <a:cs typeface="Andale Mono"/>
              </a:rPr>
              <a:t>User-Agent: Mozilla/5.0 (</a:t>
            </a:r>
            <a:r>
              <a:rPr lang="en-US" sz="1800" dirty="0" err="1">
                <a:latin typeface="Andale Mono"/>
                <a:cs typeface="Andale Mono"/>
              </a:rPr>
              <a:t>Macinto</a:t>
            </a:r>
            <a:r>
              <a:rPr lang="en-US" sz="1800" dirty="0">
                <a:latin typeface="Andale Mono"/>
                <a:cs typeface="Andale Mono"/>
              </a:rPr>
              <a:t> ... </a:t>
            </a:r>
          </a:p>
          <a:p>
            <a:pPr>
              <a:buNone/>
            </a:pPr>
            <a:r>
              <a:rPr lang="en-US" sz="1800" dirty="0">
                <a:latin typeface="Andale Mono"/>
                <a:cs typeface="Andale Mono"/>
              </a:rPr>
              <a:t>Accept: text/</a:t>
            </a:r>
            <a:r>
              <a:rPr lang="en-US" sz="1800" dirty="0" err="1">
                <a:latin typeface="Andale Mono"/>
                <a:cs typeface="Andale Mono"/>
              </a:rPr>
              <a:t>xml,application/xm</a:t>
            </a:r>
            <a:r>
              <a:rPr lang="en-US" sz="1800" dirty="0">
                <a:latin typeface="Andale Mono"/>
                <a:cs typeface="Andale Mono"/>
              </a:rPr>
              <a:t> ... </a:t>
            </a:r>
          </a:p>
          <a:p>
            <a:pPr>
              <a:buNone/>
            </a:pPr>
            <a:r>
              <a:rPr lang="en-US" sz="1800" dirty="0">
                <a:latin typeface="Andale Mono"/>
                <a:cs typeface="Andale Mono"/>
              </a:rPr>
              <a:t>Accept-Language: en-</a:t>
            </a:r>
            <a:r>
              <a:rPr lang="en-US" sz="1800" dirty="0" err="1">
                <a:latin typeface="Andale Mono"/>
                <a:cs typeface="Andale Mono"/>
              </a:rPr>
              <a:t>us,en;q</a:t>
            </a:r>
            <a:r>
              <a:rPr lang="en-US" sz="1800" dirty="0">
                <a:latin typeface="Andale Mono"/>
                <a:cs typeface="Andale Mono"/>
              </a:rPr>
              <a:t>=0.5 </a:t>
            </a:r>
          </a:p>
          <a:p>
            <a:pPr>
              <a:buNone/>
            </a:pPr>
            <a:r>
              <a:rPr lang="en-US" sz="1800" dirty="0">
                <a:latin typeface="Andale Mono"/>
                <a:cs typeface="Andale Mono"/>
              </a:rPr>
              <a:t>Accept-Encoding: </a:t>
            </a:r>
            <a:r>
              <a:rPr lang="en-US" sz="1800" dirty="0" err="1">
                <a:latin typeface="Andale Mono"/>
                <a:cs typeface="Andale Mono"/>
              </a:rPr>
              <a:t>gzip,deflate</a:t>
            </a:r>
            <a:r>
              <a:rPr lang="en-US" sz="1800" dirty="0">
                <a:latin typeface="Andale Mono"/>
                <a:cs typeface="Andale Mono"/>
              </a:rPr>
              <a:t> </a:t>
            </a:r>
          </a:p>
          <a:p>
            <a:pPr>
              <a:buNone/>
            </a:pPr>
            <a:r>
              <a:rPr lang="en-US" sz="1800" dirty="0">
                <a:latin typeface="Andale Mono"/>
                <a:cs typeface="Andale Mono"/>
              </a:rPr>
              <a:t>Accept-</a:t>
            </a:r>
            <a:r>
              <a:rPr lang="en-US" sz="1800" dirty="0" err="1">
                <a:latin typeface="Andale Mono"/>
                <a:cs typeface="Andale Mono"/>
              </a:rPr>
              <a:t>Charset</a:t>
            </a:r>
            <a:r>
              <a:rPr lang="en-US" sz="1800" dirty="0">
                <a:latin typeface="Andale Mono"/>
                <a:cs typeface="Andale Mono"/>
              </a:rPr>
              <a:t>: ISO-8859-1,utf-8;q=0.7,*;</a:t>
            </a:r>
            <a:r>
              <a:rPr lang="en-US" sz="1800" dirty="0" err="1">
                <a:latin typeface="Andale Mono"/>
                <a:cs typeface="Andale Mono"/>
              </a:rPr>
              <a:t>q</a:t>
            </a:r>
            <a:r>
              <a:rPr lang="en-US" sz="1800" dirty="0">
                <a:latin typeface="Andale Mono"/>
                <a:cs typeface="Andale Mono"/>
              </a:rPr>
              <a:t>=0.7</a:t>
            </a:r>
          </a:p>
          <a:p>
            <a:pPr>
              <a:buNone/>
            </a:pPr>
            <a:r>
              <a:rPr lang="en-US" sz="1800" i="1" dirty="0">
                <a:solidFill>
                  <a:srgbClr val="FFCC33"/>
                </a:solidFill>
                <a:latin typeface="Andale Mono"/>
                <a:cs typeface="Andale Mono"/>
              </a:rPr>
              <a:t>(empty line)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6017850-327E-9B29-5675-D78DE923FAB1}"/>
              </a:ext>
            </a:extLst>
          </p:cNvPr>
          <p:cNvSpPr/>
          <p:nvPr/>
        </p:nvSpPr>
        <p:spPr>
          <a:xfrm>
            <a:off x="1058799" y="5597311"/>
            <a:ext cx="10074401" cy="747505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In your browser:  right click =&gt; Inspect element =&gt;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5902" y="0"/>
            <a:ext cx="10972800" cy="1143000"/>
          </a:xfrm>
        </p:spPr>
        <p:txBody>
          <a:bodyPr/>
          <a:lstStyle/>
          <a:p>
            <a:r>
              <a:rPr lang="en-US" sz="3200" dirty="0"/>
              <a:t>HTTP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6612" y="896937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Status codes to indicate something about the result</a:t>
            </a:r>
          </a:p>
          <a:p>
            <a:r>
              <a:rPr lang="en-US" dirty="0"/>
              <a:t>1xx: Information	</a:t>
            </a:r>
            <a:r>
              <a:rPr lang="en-US" dirty="0" err="1"/>
              <a:t>e.g</a:t>
            </a:r>
            <a:r>
              <a:rPr lang="en-US" dirty="0"/>
              <a:t>, 100 Continue</a:t>
            </a:r>
          </a:p>
          <a:p>
            <a:r>
              <a:rPr lang="en-US" dirty="0"/>
              <a:t>2xx: Success	e.g., </a:t>
            </a:r>
            <a:r>
              <a:rPr lang="en-US" dirty="0">
                <a:solidFill>
                  <a:srgbClr val="FFCC33"/>
                </a:solidFill>
              </a:rPr>
              <a:t>200 OK</a:t>
            </a:r>
          </a:p>
          <a:p>
            <a:r>
              <a:rPr lang="en-US" dirty="0"/>
              <a:t>3xx: Redirection	e.g., 302 Found (elsewhere), </a:t>
            </a:r>
          </a:p>
          <a:p>
            <a:r>
              <a:rPr lang="en-US" dirty="0"/>
              <a:t>4xx: Client Error	e.g., </a:t>
            </a:r>
            <a:r>
              <a:rPr lang="en-US" dirty="0">
                <a:solidFill>
                  <a:srgbClr val="FFCC33"/>
                </a:solidFill>
              </a:rPr>
              <a:t>403 Forbidden</a:t>
            </a:r>
            <a:r>
              <a:rPr lang="en-US" dirty="0"/>
              <a:t>, </a:t>
            </a:r>
            <a:r>
              <a:rPr lang="en-US" dirty="0">
                <a:solidFill>
                  <a:srgbClr val="FFCC33"/>
                </a:solidFill>
              </a:rPr>
              <a:t>404 Not Found</a:t>
            </a:r>
          </a:p>
          <a:p>
            <a:r>
              <a:rPr lang="en-US" dirty="0"/>
              <a:t>5xx: Server Error	</a:t>
            </a:r>
            <a:r>
              <a:rPr lang="en-US" dirty="0" err="1"/>
              <a:t>e.g</a:t>
            </a:r>
            <a:r>
              <a:rPr lang="en-US" dirty="0"/>
              <a:t>, 503 Service Unavailable</a:t>
            </a:r>
          </a:p>
        </p:txBody>
      </p:sp>
      <p:pic>
        <p:nvPicPr>
          <p:cNvPr id="4" name="Picture 3" descr="http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987800"/>
            <a:ext cx="5727700" cy="2870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4320" y="160337"/>
            <a:ext cx="10972800" cy="1143000"/>
          </a:xfrm>
        </p:spPr>
        <p:txBody>
          <a:bodyPr/>
          <a:lstStyle/>
          <a:p>
            <a:r>
              <a:rPr lang="en-US" dirty="0"/>
              <a:t>HTTP is Stateless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7700" y="1435608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Each request/response treated independently</a:t>
            </a:r>
          </a:p>
          <a:p>
            <a:r>
              <a:rPr lang="en-US" dirty="0"/>
              <a:t>Servers not required to maintain state</a:t>
            </a:r>
          </a:p>
        </p:txBody>
      </p:sp>
    </p:spTree>
    <p:extLst>
      <p:ext uri="{BB962C8B-B14F-4D97-AF65-F5344CB8AC3E}">
        <p14:creationId xmlns:p14="http://schemas.microsoft.com/office/powerpoint/2010/main" val="4949723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4320" y="160337"/>
            <a:ext cx="10972800" cy="1143000"/>
          </a:xfrm>
        </p:spPr>
        <p:txBody>
          <a:bodyPr/>
          <a:lstStyle/>
          <a:p>
            <a:r>
              <a:rPr lang="en-US" dirty="0"/>
              <a:t>HTTP is Stateless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7700" y="1435608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/>
              <a:t>Each request/response treated independently</a:t>
            </a:r>
          </a:p>
          <a:p>
            <a:r>
              <a:rPr lang="en-US" dirty="0"/>
              <a:t>Servers not required to maintain state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But…</a:t>
            </a:r>
          </a:p>
          <a:p>
            <a:pPr lvl="1"/>
            <a:r>
              <a:rPr lang="en-US" dirty="0"/>
              <a:t>Most applications need persistent state</a:t>
            </a:r>
          </a:p>
          <a:p>
            <a:pPr lvl="1"/>
            <a:r>
              <a:rPr lang="en-US" dirty="0"/>
              <a:t>E.g., shopping cart, web-mail, usage tracking, (most sites today!)</a:t>
            </a:r>
          </a:p>
        </p:txBody>
      </p:sp>
    </p:spTree>
    <p:extLst>
      <p:ext uri="{BB962C8B-B14F-4D97-AF65-F5344CB8AC3E}">
        <p14:creationId xmlns:p14="http://schemas.microsoft.com/office/powerpoint/2010/main" val="2744782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Cookies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Client-side state maintenance</a:t>
            </a:r>
          </a:p>
          <a:p>
            <a:pPr lvl="1"/>
            <a:r>
              <a:rPr lang="en-US" dirty="0"/>
              <a:t>Client stores small state on behalf of server</a:t>
            </a:r>
          </a:p>
          <a:p>
            <a:pPr lvl="1"/>
            <a:r>
              <a:rPr lang="en-US" dirty="0"/>
              <a:t>Sends request in future requests to the server</a:t>
            </a:r>
          </a:p>
          <a:p>
            <a:pPr lvl="1"/>
            <a:r>
              <a:rPr lang="en-US" dirty="0"/>
              <a:t>Cookie value is meaningful to the server (e.g., session id)</a:t>
            </a:r>
          </a:p>
          <a:p>
            <a:r>
              <a:rPr lang="en-US" dirty="0"/>
              <a:t>Can provide authentication</a:t>
            </a:r>
          </a:p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752462" y="3823488"/>
            <a:ext cx="3050167" cy="1026212"/>
          </a:xfrm>
          <a:custGeom>
            <a:avLst/>
            <a:gdLst>
              <a:gd name="T0" fmla="*/ 0 w 2250"/>
              <a:gd name="T1" fmla="*/ 2147483647 h 488"/>
              <a:gd name="T2" fmla="*/ 2147483647 w 2250"/>
              <a:gd name="T3" fmla="*/ 24256392 h 488"/>
              <a:gd name="T4" fmla="*/ 2147483647 w 2250"/>
              <a:gd name="T5" fmla="*/ 2147483647 h 488"/>
              <a:gd name="T6" fmla="*/ 0 60000 65536"/>
              <a:gd name="T7" fmla="*/ 0 60000 65536"/>
              <a:gd name="T8" fmla="*/ 0 60000 65536"/>
              <a:gd name="T9" fmla="*/ 0 w 2250"/>
              <a:gd name="T10" fmla="*/ 0 h 488"/>
              <a:gd name="T11" fmla="*/ 2250 w 225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0" h="488">
                <a:moveTo>
                  <a:pt x="0" y="488"/>
                </a:moveTo>
                <a:cubicBezTo>
                  <a:pt x="357" y="248"/>
                  <a:pt x="714" y="8"/>
                  <a:pt x="1089" y="4"/>
                </a:cubicBezTo>
                <a:cubicBezTo>
                  <a:pt x="1464" y="0"/>
                  <a:pt x="1857" y="232"/>
                  <a:pt x="2250" y="4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636333" y="3429000"/>
            <a:ext cx="1562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1. Request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5784997" y="5101847"/>
            <a:ext cx="2983741" cy="13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468912" y="4469145"/>
            <a:ext cx="24997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2. Response</a:t>
            </a:r>
            <a:endParaRPr lang="en-US" sz="2400" dirty="0"/>
          </a:p>
          <a:p>
            <a:r>
              <a:rPr lang="en-US" sz="2000" dirty="0"/>
              <a:t>Set-Cookie: XYZ</a:t>
            </a: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819164" y="5591384"/>
            <a:ext cx="3050167" cy="818800"/>
          </a:xfrm>
          <a:custGeom>
            <a:avLst/>
            <a:gdLst>
              <a:gd name="T0" fmla="*/ 0 w 2008"/>
              <a:gd name="T1" fmla="*/ 0 h 391"/>
              <a:gd name="T2" fmla="*/ 2147483647 w 2008"/>
              <a:gd name="T3" fmla="*/ 2147483647 h 391"/>
              <a:gd name="T4" fmla="*/ 2147483647 w 2008"/>
              <a:gd name="T5" fmla="*/ 144330222 h 391"/>
              <a:gd name="T6" fmla="*/ 0 60000 65536"/>
              <a:gd name="T7" fmla="*/ 0 60000 65536"/>
              <a:gd name="T8" fmla="*/ 0 60000 65536"/>
              <a:gd name="T9" fmla="*/ 0 w 2008"/>
              <a:gd name="T10" fmla="*/ 0 h 391"/>
              <a:gd name="T11" fmla="*/ 2008 w 2008"/>
              <a:gd name="T12" fmla="*/ 391 h 3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8" h="391">
                <a:moveTo>
                  <a:pt x="0" y="0"/>
                </a:moveTo>
                <a:cubicBezTo>
                  <a:pt x="364" y="191"/>
                  <a:pt x="729" y="383"/>
                  <a:pt x="1064" y="387"/>
                </a:cubicBezTo>
                <a:cubicBezTo>
                  <a:pt x="1399" y="391"/>
                  <a:pt x="1703" y="207"/>
                  <a:pt x="2008" y="2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781386" y="5520644"/>
            <a:ext cx="18748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3. Request</a:t>
            </a:r>
          </a:p>
          <a:p>
            <a:r>
              <a:rPr lang="en-US" sz="2000" dirty="0"/>
              <a:t>Cookie: XYZ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B6101-EF4D-C543-B2DA-B58A3B6472DC}"/>
              </a:ext>
            </a:extLst>
          </p:cNvPr>
          <p:cNvSpPr/>
          <p:nvPr/>
        </p:nvSpPr>
        <p:spPr>
          <a:xfrm>
            <a:off x="8799918" y="4597406"/>
            <a:ext cx="1162781" cy="1115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08BE9A-A66C-D647-AFCD-F939941C110D}"/>
              </a:ext>
            </a:extLst>
          </p:cNvPr>
          <p:cNvSpPr/>
          <p:nvPr/>
        </p:nvSpPr>
        <p:spPr>
          <a:xfrm>
            <a:off x="4606626" y="4594358"/>
            <a:ext cx="1162781" cy="1115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Web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HTML content</a:t>
            </a:r>
          </a:p>
          <a:p>
            <a:r>
              <a:rPr lang="en-US" dirty="0"/>
              <a:t>A number of additional resources</a:t>
            </a:r>
          </a:p>
          <a:p>
            <a:pPr lvl="1"/>
            <a:r>
              <a:rPr lang="en-US" dirty="0"/>
              <a:t>Images</a:t>
            </a:r>
          </a:p>
          <a:p>
            <a:pPr lvl="1"/>
            <a:r>
              <a:rPr lang="en-US" dirty="0"/>
              <a:t>Scripts</a:t>
            </a:r>
          </a:p>
          <a:p>
            <a:pPr lvl="1"/>
            <a:r>
              <a:rPr lang="en-US" dirty="0"/>
              <a:t>Frames</a:t>
            </a:r>
          </a:p>
          <a:p>
            <a:r>
              <a:rPr lang="en-US" dirty="0"/>
              <a:t>Browser makes one HTTP request for each object</a:t>
            </a:r>
          </a:p>
          <a:p>
            <a:pPr lvl="1"/>
            <a:r>
              <a:rPr lang="en-US" dirty="0"/>
              <a:t>Course web page: 14 objects</a:t>
            </a:r>
          </a:p>
          <a:p>
            <a:pPr lvl="1"/>
            <a:r>
              <a:rPr lang="en-US" dirty="0"/>
              <a:t>Modern web pages:  hundreds of objects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5805C-C656-C5B5-C3D2-24E18CED3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780" y="2417064"/>
            <a:ext cx="8312640" cy="1143000"/>
          </a:xfrm>
        </p:spPr>
        <p:txBody>
          <a:bodyPr/>
          <a:lstStyle/>
          <a:p>
            <a:pPr algn="ctr"/>
            <a:r>
              <a:rPr lang="en-US" dirty="0"/>
              <a:t>How do web sites work?</a:t>
            </a:r>
            <a:br>
              <a:rPr lang="en-US" dirty="0"/>
            </a:br>
            <a:r>
              <a:rPr lang="en-US" sz="3200" i="1" dirty="0"/>
              <a:t>(at least, in terms of HTTP)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196226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20876F-46E4-2EE6-2925-74F715D3D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85" y="589225"/>
            <a:ext cx="10130430" cy="56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2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F148-5A3A-679A-C8D3-C3ADBEBC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Networks (CDNs)  [a preview]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B452-802A-C5AD-4092-9EF68FDCD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16320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3511-161E-A304-DB1C-6F237589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Fetching a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18858-2076-11F4-DDDC-623749ED7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Visit some initial URL:  </a:t>
            </a:r>
            <a:r>
              <a:rPr lang="en-US" dirty="0">
                <a:hlinkClick r:id="rId2"/>
              </a:rPr>
              <a:t>http://cs.brown.edu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=&gt; Browser fetches some initial page (often completes to </a:t>
            </a:r>
            <a:r>
              <a:rPr lang="en-US" dirty="0" err="1"/>
              <a:t>index.html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	=&gt; Initial page tells browser about other resources to fetch (</a:t>
            </a:r>
            <a:r>
              <a:rPr lang="en-US" dirty="0" err="1"/>
              <a:t>eg.</a:t>
            </a:r>
            <a:r>
              <a:rPr lang="en-US" dirty="0"/>
              <a:t> images, fonts, videos, …)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=&gt; Page contains links that lead elsewhere =&gt; repeat </a:t>
            </a:r>
            <a:r>
              <a:rPr lang="en-US" dirty="0" err="1"/>
              <a:t>proces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577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7DF8DC-CDB2-707A-72DA-6F122C70D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423949"/>
            <a:ext cx="9707880" cy="55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954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27CF-D2C9-5A46-85EB-64BB5FD5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web pages and HTTP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82218-C2C2-4245-832E-AFEF7813A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APIs:  HTTP response/requests are a standard way to ask for </a:t>
            </a:r>
            <a:r>
              <a:rPr lang="en-US" i="1" dirty="0"/>
              <a:t>anything</a:t>
            </a:r>
          </a:p>
          <a:p>
            <a:r>
              <a:rPr lang="en-US" i="1" dirty="0"/>
              <a:t>Modern web pages:  use </a:t>
            </a:r>
            <a:r>
              <a:rPr lang="en-US" i="1" dirty="0" err="1"/>
              <a:t>Javascript</a:t>
            </a:r>
            <a:r>
              <a:rPr lang="en-US" i="1" dirty="0"/>
              <a:t> to make lots of requests without reloading page</a:t>
            </a:r>
          </a:p>
          <a:p>
            <a:pPr lvl="1"/>
            <a:r>
              <a:rPr lang="en-US" i="1" dirty="0"/>
              <a:t>And can use APIs for all kinds of other stuff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588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3FD57-5255-85EE-04CF-77B2B746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webserver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9268B-98FB-0491-6DEB-3E0E69086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Webservers can…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Symbol" pitchFamily="2" charset="2"/>
              <a:buChar char="Þ"/>
            </a:pPr>
            <a:r>
              <a:rPr lang="en-US" dirty="0"/>
              <a:t>Serve static content</a:t>
            </a:r>
          </a:p>
          <a:p>
            <a:pPr>
              <a:buFont typeface="Symbol" pitchFamily="2" charset="2"/>
              <a:buChar char="Þ"/>
            </a:pPr>
            <a:endParaRPr lang="en-US" dirty="0"/>
          </a:p>
          <a:p>
            <a:pPr>
              <a:buFont typeface="Symbol" pitchFamily="2" charset="2"/>
              <a:buChar char="Þ"/>
            </a:pPr>
            <a:r>
              <a:rPr lang="en-US" dirty="0"/>
              <a:t>Generate/serve dynamic content</a:t>
            </a:r>
          </a:p>
          <a:p>
            <a:pPr>
              <a:buFont typeface="Symbol" pitchFamily="2" charset="2"/>
              <a:buChar char="Þ"/>
            </a:pPr>
            <a:endParaRPr lang="en-US" dirty="0"/>
          </a:p>
          <a:p>
            <a:pPr>
              <a:buFont typeface="Symbol" pitchFamily="2" charset="2"/>
              <a:buChar char="Þ"/>
            </a:pPr>
            <a:r>
              <a:rPr lang="en-US" dirty="0"/>
              <a:t>Host lots of things at once</a:t>
            </a:r>
          </a:p>
          <a:p>
            <a:pPr>
              <a:buFont typeface="Symbol" pitchFamily="2" charset="2"/>
              <a:buChar char="Þ"/>
            </a:pPr>
            <a:endParaRPr lang="en-US" dirty="0"/>
          </a:p>
          <a:p>
            <a:pPr>
              <a:buFont typeface="Symbol" pitchFamily="2" charset="2"/>
              <a:buChar char="Þ"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Lots of possibilities!!!!!!</a:t>
            </a:r>
          </a:p>
        </p:txBody>
      </p:sp>
    </p:spTree>
    <p:extLst>
      <p:ext uri="{BB962C8B-B14F-4D97-AF65-F5344CB8AC3E}">
        <p14:creationId xmlns:p14="http://schemas.microsoft.com/office/powerpoint/2010/main" val="13239007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3FD57-5255-85EE-04CF-77B2B746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webserver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9268B-98FB-0491-6DEB-3E0E69086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Webservers can…</a:t>
            </a:r>
          </a:p>
        </p:txBody>
      </p:sp>
    </p:spTree>
    <p:extLst>
      <p:ext uri="{BB962C8B-B14F-4D97-AF65-F5344CB8AC3E}">
        <p14:creationId xmlns:p14="http://schemas.microsoft.com/office/powerpoint/2010/main" val="21171593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A573BB-9127-C446-ACA7-52A7D5FED634}"/>
              </a:ext>
            </a:extLst>
          </p:cNvPr>
          <p:cNvSpPr txBox="1">
            <a:spLocks/>
          </p:cNvSpPr>
          <p:nvPr/>
        </p:nvSpPr>
        <p:spPr>
          <a:xfrm>
            <a:off x="609600" y="1219201"/>
            <a:ext cx="10972800" cy="52959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366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CCDB6-93F2-B94E-97D9-3C66E819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 err="1"/>
              <a:t>Github</a:t>
            </a:r>
            <a:r>
              <a:rPr lang="en-US" dirty="0"/>
              <a:t> public API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A573BB-9127-C446-ACA7-52A7D5FED634}"/>
              </a:ext>
            </a:extLst>
          </p:cNvPr>
          <p:cNvSpPr txBox="1">
            <a:spLocks/>
          </p:cNvSpPr>
          <p:nvPr/>
        </p:nvSpPr>
        <p:spPr>
          <a:xfrm>
            <a:off x="609600" y="1219201"/>
            <a:ext cx="10972800" cy="52959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$ curl https://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api.github.com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/users/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ndemarinis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"login": "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ndemarinis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"id": 1191319,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node_id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": "MDQ6VXNlcjExOTEzMTk=",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avatar_url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": "https://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avatars.githubusercontent.com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/u/1191319?v=4",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gravatar_id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": "",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": "https://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api.github.com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/users/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ndemarinis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"type": "User",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site_admin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": false,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"name": "Nick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DeMarinis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"blog": "https://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vty.sh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twitter_username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": null,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  "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public_repos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": 10,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. . .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044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002D5-EF88-8D41-B992-1576BE17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525779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1500" dirty="0">
                <a:latin typeface="Andale Mono"/>
                <a:cs typeface="Andale Mono"/>
              </a:rPr>
              <a:t>&gt; telnet </a:t>
            </a:r>
            <a:r>
              <a:rPr lang="en-US" sz="1500" dirty="0" err="1">
                <a:latin typeface="Andale Mono"/>
                <a:cs typeface="Andale Mono"/>
              </a:rPr>
              <a:t>www.cs.brown.edu</a:t>
            </a:r>
            <a:r>
              <a:rPr lang="en-US" sz="1500" dirty="0">
                <a:latin typeface="Andale Mono"/>
                <a:cs typeface="Andale Mono"/>
              </a:rPr>
              <a:t> 80</a:t>
            </a:r>
          </a:p>
          <a:p>
            <a:pPr>
              <a:buNone/>
            </a:pPr>
            <a:r>
              <a:rPr lang="en-US" sz="1500" dirty="0">
                <a:latin typeface="Andale Mono"/>
                <a:cs typeface="Andale Mono"/>
              </a:rPr>
              <a:t>Trying 128.148.32.110...</a:t>
            </a:r>
          </a:p>
          <a:p>
            <a:pPr>
              <a:buNone/>
            </a:pPr>
            <a:r>
              <a:rPr lang="en-US" sz="1500" dirty="0">
                <a:latin typeface="Andale Mono"/>
                <a:cs typeface="Andale Mono"/>
              </a:rPr>
              <a:t>Connected to </a:t>
            </a:r>
            <a:r>
              <a:rPr lang="en-US" sz="1500" dirty="0" err="1">
                <a:latin typeface="Andale Mono"/>
                <a:cs typeface="Andale Mono"/>
              </a:rPr>
              <a:t>www.cs.brown.edu</a:t>
            </a:r>
            <a:r>
              <a:rPr lang="en-US" sz="1500" dirty="0">
                <a:latin typeface="Andale Mono"/>
                <a:cs typeface="Andale Mono"/>
              </a:rPr>
              <a:t>.</a:t>
            </a:r>
          </a:p>
          <a:p>
            <a:pPr>
              <a:buNone/>
            </a:pPr>
            <a:r>
              <a:rPr lang="en-US" sz="1500" dirty="0">
                <a:latin typeface="Andale Mono"/>
                <a:cs typeface="Andale Mono"/>
              </a:rPr>
              <a:t>Escape character is '^]'.</a:t>
            </a:r>
          </a:p>
          <a:p>
            <a:pPr>
              <a:buNone/>
            </a:pPr>
            <a:r>
              <a:rPr lang="en-US" sz="1500" dirty="0">
                <a:latin typeface="Andale Mono"/>
                <a:cs typeface="Andale Mono"/>
              </a:rPr>
              <a:t>GET / HTTP/1.0</a:t>
            </a:r>
          </a:p>
          <a:p>
            <a:pPr>
              <a:buNone/>
            </a:pPr>
            <a:endParaRPr lang="en-US" sz="1500" dirty="0">
              <a:latin typeface="Andale Mono"/>
              <a:cs typeface="Andale Mono"/>
            </a:endParaRP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HTTP/1.1 200 OK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Date: Thu, 24 Mar 2011 12:58:46 GMT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Server: Apache/2.2.9 (</a:t>
            </a:r>
            <a:r>
              <a:rPr lang="en-US" sz="1500" dirty="0" err="1">
                <a:solidFill>
                  <a:srgbClr val="FFCC33"/>
                </a:solidFill>
                <a:latin typeface="Andale Mono"/>
                <a:cs typeface="Andale Mono"/>
              </a:rPr>
              <a:t>Debian</a:t>
            </a: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) mod_ssl/2.2.9 OpenSSL/0.9.8g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Last-Modified: Thu, 24 Mar 2011 12:25:27 GMT</a:t>
            </a:r>
          </a:p>
          <a:p>
            <a:pPr>
              <a:buNone/>
            </a:pPr>
            <a:r>
              <a:rPr lang="en-US" sz="1500" dirty="0" err="1">
                <a:solidFill>
                  <a:srgbClr val="FFCC33"/>
                </a:solidFill>
                <a:latin typeface="Andale Mono"/>
                <a:cs typeface="Andale Mono"/>
              </a:rPr>
              <a:t>ETag</a:t>
            </a: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: "840a88b-236c-49f3992853bc0"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Accept-Ranges: bytes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Content-Length: 9068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Vary: Accept-Encoding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Connection: close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Content-Type: text/html</a:t>
            </a:r>
          </a:p>
          <a:p>
            <a:pPr>
              <a:buNone/>
            </a:pPr>
            <a:endParaRPr lang="en-US" sz="1500" dirty="0">
              <a:solidFill>
                <a:srgbClr val="FFCC33"/>
              </a:solidFill>
              <a:latin typeface="Andale Mono"/>
              <a:cs typeface="Andale Mono"/>
            </a:endParaRP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&lt;!DOCTYPE html PUBLIC "-//W3C//DTD XHTML 1.0 Strict//EN"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	"http://www.w3.org/TR/xhtml1/DTD/xhtml1-strict.dtd"&gt;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&lt;html </a:t>
            </a:r>
            <a:r>
              <a:rPr lang="en-US" sz="1500" dirty="0" err="1">
                <a:solidFill>
                  <a:srgbClr val="FFCC33"/>
                </a:solidFill>
                <a:latin typeface="Andale Mono"/>
                <a:cs typeface="Andale Mono"/>
              </a:rPr>
              <a:t>xmlns</a:t>
            </a: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="http://www.w3.org/1999/xhtml" </a:t>
            </a:r>
            <a:r>
              <a:rPr lang="en-US" sz="1500" dirty="0" err="1">
                <a:solidFill>
                  <a:srgbClr val="FFCC33"/>
                </a:solidFill>
                <a:latin typeface="Andale Mono"/>
                <a:cs typeface="Andale Mono"/>
              </a:rPr>
              <a:t>xml:lang</a:t>
            </a: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="en" </a:t>
            </a:r>
            <a:r>
              <a:rPr lang="en-US" sz="1500" dirty="0" err="1">
                <a:solidFill>
                  <a:srgbClr val="FFCC33"/>
                </a:solidFill>
                <a:latin typeface="Andale Mono"/>
                <a:cs typeface="Andale Mono"/>
              </a:rPr>
              <a:t>lang</a:t>
            </a: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="en”&gt;</a:t>
            </a:r>
          </a:p>
          <a:p>
            <a:pPr>
              <a:buNone/>
            </a:pPr>
            <a:r>
              <a:rPr lang="en-US" sz="1500" dirty="0">
                <a:solidFill>
                  <a:srgbClr val="FFCC33"/>
                </a:solidFill>
                <a:latin typeface="Andale Mono"/>
                <a:cs typeface="Andale Mono"/>
              </a:rPr>
              <a:t>...</a:t>
            </a:r>
          </a:p>
          <a:p>
            <a:pPr>
              <a:buNone/>
            </a:pPr>
            <a:endParaRPr lang="en-US" sz="1500" dirty="0">
              <a:latin typeface="Andale Mono"/>
              <a:cs typeface="Andale Mon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  What matters for performance?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Depends on type of request</a:t>
            </a:r>
          </a:p>
          <a:p>
            <a:pPr lvl="1"/>
            <a:r>
              <a:rPr lang="en-US" dirty="0"/>
              <a:t>Lots of small requests (objects in a page)</a:t>
            </a:r>
          </a:p>
          <a:p>
            <a:pPr lvl="1"/>
            <a:r>
              <a:rPr lang="en-US" dirty="0"/>
              <a:t>Some big requests (large download or video)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Latency matters</a:t>
            </a:r>
          </a:p>
          <a:p>
            <a:r>
              <a:rPr lang="en-US" dirty="0"/>
              <a:t>RTT dominates</a:t>
            </a:r>
          </a:p>
          <a:p>
            <a:r>
              <a:rPr lang="en-US" dirty="0"/>
              <a:t>Major steps:</a:t>
            </a:r>
          </a:p>
          <a:p>
            <a:pPr lvl="1"/>
            <a:r>
              <a:rPr lang="en-US" dirty="0"/>
              <a:t>DNS lookup (if not cached)</a:t>
            </a:r>
          </a:p>
          <a:p>
            <a:pPr lvl="1"/>
            <a:r>
              <a:rPr lang="en-US" dirty="0"/>
              <a:t>Opening a TCP connection</a:t>
            </a:r>
          </a:p>
          <a:p>
            <a:pPr lvl="1"/>
            <a:r>
              <a:rPr lang="en-US" dirty="0"/>
              <a:t>Setting up TLS (optional, but now common)</a:t>
            </a:r>
          </a:p>
          <a:p>
            <a:pPr lvl="1"/>
            <a:r>
              <a:rPr lang="en-US" dirty="0"/>
              <a:t>Actually sending the request and receiving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F148-5A3A-679A-C8D3-C3ADBEBC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Networks (CDNs)  [a preview]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B452-802A-C5AD-4092-9EF68FDCD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Widely-distributed entities that offer high-performance web services</a:t>
            </a:r>
          </a:p>
          <a:p>
            <a:pPr marL="0" indent="0">
              <a:buNone/>
            </a:pPr>
            <a:r>
              <a:rPr lang="en-US" sz="2800" dirty="0"/>
              <a:t>=&gt; Caching + “other stuff” to help with scaling, reliability, security, …</a:t>
            </a:r>
          </a:p>
          <a:p>
            <a:pPr marL="0" indent="0">
              <a:buNone/>
            </a:pPr>
            <a:r>
              <a:rPr lang="en-US" sz="2800" dirty="0"/>
              <a:t>	=&gt; More on this later!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Examples:  Cloudflare, Akamai, (Google, Amazon), 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=&gt; CDNs leverage DNS to send you to what they consider the “best” (</a:t>
            </a:r>
            <a:r>
              <a:rPr lang="en-US" sz="2800" dirty="0" err="1"/>
              <a:t>eg.</a:t>
            </a:r>
            <a:r>
              <a:rPr lang="en-US" sz="2800" dirty="0"/>
              <a:t> “closest”) server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CBEDB4B-97E0-0D6F-C176-B7725E9AC8CC}"/>
              </a:ext>
            </a:extLst>
          </p:cNvPr>
          <p:cNvSpPr/>
          <p:nvPr/>
        </p:nvSpPr>
        <p:spPr>
          <a:xfrm>
            <a:off x="1887444" y="5885283"/>
            <a:ext cx="8417112" cy="513184"/>
          </a:xfrm>
          <a:prstGeom prst="roundRect">
            <a:avLst/>
          </a:prstGeom>
          <a:solidFill>
            <a:srgbClr val="65136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More on this later!</a:t>
            </a:r>
          </a:p>
        </p:txBody>
      </p:sp>
    </p:spTree>
    <p:extLst>
      <p:ext uri="{BB962C8B-B14F-4D97-AF65-F5344CB8AC3E}">
        <p14:creationId xmlns:p14="http://schemas.microsoft.com/office/powerpoint/2010/main" val="163572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reduce the number of connection setups?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Keep the connection open and request all objects serially</a:t>
            </a:r>
          </a:p>
          <a:p>
            <a:pPr lvl="1"/>
            <a:r>
              <a:rPr lang="en-US" dirty="0"/>
              <a:t>Works for all objects coming from the same server</a:t>
            </a:r>
          </a:p>
          <a:p>
            <a:pPr lvl="1"/>
            <a:r>
              <a:rPr lang="en-US" dirty="0"/>
              <a:t>Which also means you don’t have to “open” the window each time</a:t>
            </a:r>
          </a:p>
          <a:p>
            <a:pPr marL="0" lvl="0" indent="0">
              <a:buNone/>
            </a:pPr>
            <a:r>
              <a:rPr lang="en-US" dirty="0"/>
              <a:t>Persistent connections (HTTP/1.1)</a:t>
            </a:r>
          </a:p>
        </p:txBody>
      </p:sp>
    </p:spTree>
    <p:extLst>
      <p:ext uri="{BB962C8B-B14F-4D97-AF65-F5344CB8AC3E}">
        <p14:creationId xmlns:p14="http://schemas.microsoft.com/office/powerpoint/2010/main" val="4929488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dirty="0">
                <a:latin typeface="Andale Mono"/>
                <a:cs typeface="Andale Mono"/>
              </a:rPr>
              <a:t>GET / HTTP/1.1 </a:t>
            </a:r>
          </a:p>
          <a:p>
            <a:pPr>
              <a:buNone/>
            </a:pPr>
            <a:r>
              <a:rPr lang="en-US" sz="1800" dirty="0">
                <a:latin typeface="Andale Mono"/>
                <a:cs typeface="Andale Mono"/>
              </a:rPr>
              <a:t>Host: localhost:8000 </a:t>
            </a:r>
          </a:p>
          <a:p>
            <a:pPr>
              <a:buNone/>
            </a:pPr>
            <a:r>
              <a:rPr lang="en-US" sz="1800" dirty="0">
                <a:latin typeface="Andale Mono"/>
                <a:cs typeface="Andale Mono"/>
              </a:rPr>
              <a:t>User-Agent: Mozilla/5.0 (</a:t>
            </a:r>
            <a:r>
              <a:rPr lang="en-US" sz="1800" dirty="0" err="1">
                <a:latin typeface="Andale Mono"/>
                <a:cs typeface="Andale Mono"/>
              </a:rPr>
              <a:t>Macinto</a:t>
            </a:r>
            <a:r>
              <a:rPr lang="en-US" sz="1800" dirty="0">
                <a:latin typeface="Andale Mono"/>
                <a:cs typeface="Andale Mono"/>
              </a:rPr>
              <a:t> ... </a:t>
            </a:r>
          </a:p>
          <a:p>
            <a:pPr>
              <a:buNone/>
            </a:pPr>
            <a:r>
              <a:rPr lang="en-US" sz="1800" dirty="0">
                <a:latin typeface="Andale Mono"/>
                <a:cs typeface="Andale Mono"/>
              </a:rPr>
              <a:t>Accept: text/</a:t>
            </a:r>
            <a:r>
              <a:rPr lang="en-US" sz="1800" dirty="0" err="1">
                <a:latin typeface="Andale Mono"/>
                <a:cs typeface="Andale Mono"/>
              </a:rPr>
              <a:t>xml,application/xm</a:t>
            </a:r>
            <a:r>
              <a:rPr lang="en-US" sz="1800" dirty="0">
                <a:latin typeface="Andale Mono"/>
                <a:cs typeface="Andale Mono"/>
              </a:rPr>
              <a:t> ... </a:t>
            </a:r>
          </a:p>
          <a:p>
            <a:pPr>
              <a:buNone/>
            </a:pPr>
            <a:r>
              <a:rPr lang="en-US" sz="1800" dirty="0">
                <a:latin typeface="Andale Mono"/>
                <a:cs typeface="Andale Mono"/>
              </a:rPr>
              <a:t>Accept-Language: en-</a:t>
            </a:r>
            <a:r>
              <a:rPr lang="en-US" sz="1800" dirty="0" err="1">
                <a:latin typeface="Andale Mono"/>
                <a:cs typeface="Andale Mono"/>
              </a:rPr>
              <a:t>us,en;q</a:t>
            </a:r>
            <a:r>
              <a:rPr lang="en-US" sz="1800" dirty="0">
                <a:latin typeface="Andale Mono"/>
                <a:cs typeface="Andale Mono"/>
              </a:rPr>
              <a:t>=0.5 </a:t>
            </a:r>
          </a:p>
          <a:p>
            <a:pPr>
              <a:buNone/>
            </a:pPr>
            <a:r>
              <a:rPr lang="en-US" sz="1800" dirty="0">
                <a:latin typeface="Andale Mono"/>
                <a:cs typeface="Andale Mono"/>
              </a:rPr>
              <a:t>Accept-Encoding: </a:t>
            </a:r>
            <a:r>
              <a:rPr lang="en-US" sz="1800" dirty="0" err="1">
                <a:latin typeface="Andale Mono"/>
                <a:cs typeface="Andale Mono"/>
              </a:rPr>
              <a:t>gzip,deflate</a:t>
            </a:r>
            <a:r>
              <a:rPr lang="en-US" sz="1800" dirty="0">
                <a:latin typeface="Andale Mono"/>
                <a:cs typeface="Andale Mono"/>
              </a:rPr>
              <a:t> </a:t>
            </a:r>
          </a:p>
          <a:p>
            <a:pPr>
              <a:buNone/>
            </a:pPr>
            <a:r>
              <a:rPr lang="en-US" sz="1800" dirty="0">
                <a:latin typeface="Andale Mono"/>
                <a:cs typeface="Andale Mono"/>
              </a:rPr>
              <a:t>Accept-</a:t>
            </a:r>
            <a:r>
              <a:rPr lang="en-US" sz="1800" dirty="0" err="1">
                <a:latin typeface="Andale Mono"/>
                <a:cs typeface="Andale Mono"/>
              </a:rPr>
              <a:t>Charset</a:t>
            </a:r>
            <a:r>
              <a:rPr lang="en-US" sz="1800" dirty="0">
                <a:latin typeface="Andale Mono"/>
                <a:cs typeface="Andale Mono"/>
              </a:rPr>
              <a:t>: ISO-8859-1,utf-8;q=0.7,*;</a:t>
            </a:r>
            <a:r>
              <a:rPr lang="en-US" sz="1800" dirty="0" err="1">
                <a:latin typeface="Andale Mono"/>
                <a:cs typeface="Andale Mono"/>
              </a:rPr>
              <a:t>q</a:t>
            </a:r>
            <a:r>
              <a:rPr lang="en-US" sz="1800" dirty="0">
                <a:latin typeface="Andale Mono"/>
                <a:cs typeface="Andale Mono"/>
              </a:rPr>
              <a:t>=0.7 </a:t>
            </a:r>
          </a:p>
          <a:p>
            <a:pPr>
              <a:buNone/>
            </a:pPr>
            <a:r>
              <a:rPr lang="en-US" sz="1800" dirty="0">
                <a:solidFill>
                  <a:srgbClr val="FFCC33"/>
                </a:solidFill>
                <a:latin typeface="Andale Mono"/>
                <a:cs typeface="Andale Mono"/>
              </a:rPr>
              <a:t>Keep-Alive: 300 </a:t>
            </a:r>
          </a:p>
          <a:p>
            <a:pPr>
              <a:buNone/>
            </a:pPr>
            <a:r>
              <a:rPr lang="en-US" sz="1800" dirty="0">
                <a:solidFill>
                  <a:srgbClr val="FFCC33"/>
                </a:solidFill>
                <a:latin typeface="Andale Mono"/>
                <a:cs typeface="Andale Mono"/>
              </a:rPr>
              <a:t>Connection: keep-alive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Requests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 problem is that requests are serialized</a:t>
            </a:r>
          </a:p>
          <a:p>
            <a:pPr lvl="1"/>
            <a:r>
              <a:rPr lang="en-US" dirty="0"/>
              <a:t>Similar to stop-and-wait protocols!</a:t>
            </a:r>
          </a:p>
          <a:p>
            <a:r>
              <a:rPr lang="en-US" dirty="0"/>
              <a:t>Two solutions</a:t>
            </a:r>
          </a:p>
          <a:p>
            <a:pPr lvl="1"/>
            <a:r>
              <a:rPr lang="en-US" dirty="0"/>
              <a:t>Pipelined requests (similar to sliding windows)</a:t>
            </a:r>
          </a:p>
          <a:p>
            <a:pPr lvl="1"/>
            <a:r>
              <a:rPr lang="en-US" dirty="0"/>
              <a:t>Parallel Connections</a:t>
            </a:r>
          </a:p>
          <a:p>
            <a:pPr lvl="2"/>
            <a:r>
              <a:rPr lang="en-US" dirty="0"/>
              <a:t>Browsers implement this differently—see “Inspect element”</a:t>
            </a:r>
          </a:p>
          <a:p>
            <a:pPr lvl="1"/>
            <a:r>
              <a:rPr lang="en-US" dirty="0"/>
              <a:t>How are these two approaches different?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Adds more options to trade off:</a:t>
            </a:r>
          </a:p>
          <a:p>
            <a:r>
              <a:rPr lang="en-US" dirty="0"/>
              <a:t>Multiplexed streams on same connection</a:t>
            </a:r>
          </a:p>
          <a:p>
            <a:pPr lvl="1"/>
            <a:r>
              <a:rPr lang="en-US" dirty="0"/>
              <a:t>Plus stream weights, dependencies</a:t>
            </a:r>
          </a:p>
          <a:p>
            <a:r>
              <a:rPr lang="en-US" dirty="0"/>
              <a:t>No head of line blocking!</a:t>
            </a:r>
          </a:p>
          <a:p>
            <a:pPr lvl="1"/>
            <a:r>
              <a:rPr lang="en-US" dirty="0"/>
              <a:t>But what happens if there is packet loss?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09751" y="6388443"/>
            <a:ext cx="553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www.twilio.com</a:t>
            </a:r>
            <a:r>
              <a:rPr lang="en-US" dirty="0"/>
              <a:t>/blog/2017/10/http2-issues.html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9830" y="85071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951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4C0B-4A2D-1E49-833C-B0EB373A2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47A60-F87C-4748-92F0-CB2B3E50C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Mapping of HTTP semantics onto QUIC</a:t>
            </a:r>
          </a:p>
          <a:p>
            <a:pPr lvl="1"/>
            <a:r>
              <a:rPr lang="en-US" dirty="0"/>
              <a:t>E.g., QUIC already implements multiple streams, and HTTP doesn’t need to do it</a:t>
            </a:r>
          </a:p>
          <a:p>
            <a:r>
              <a:rPr lang="en-US" dirty="0"/>
              <a:t>QUIC:  Another transport-layer protocol, intended to replace TCP</a:t>
            </a:r>
          </a:p>
          <a:p>
            <a:pPr lvl="1"/>
            <a:r>
              <a:rPr lang="en-US" dirty="0"/>
              <a:t>RFC9000</a:t>
            </a:r>
          </a:p>
          <a:p>
            <a:pPr lvl="1"/>
            <a:r>
              <a:rPr lang="en-US" dirty="0"/>
              <a:t>Same goals as TCP, but…</a:t>
            </a:r>
          </a:p>
          <a:p>
            <a:pPr lvl="1"/>
            <a:r>
              <a:rPr lang="en-US" dirty="0"/>
              <a:t>Integrates security by default (TLS, next class)</a:t>
            </a:r>
          </a:p>
          <a:p>
            <a:pPr lvl="1"/>
            <a:r>
              <a:rPr lang="en-US" dirty="0"/>
              <a:t>Supports multiple streams at once</a:t>
            </a:r>
          </a:p>
          <a:p>
            <a:pPr lvl="1"/>
            <a:r>
              <a:rPr lang="en-US" dirty="0"/>
              <a:t>Various tricks to reduce message size and latency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By moving multiplexing into the transport layer, can do so in a way that benefits HTTP (no head of line blocking!)</a:t>
            </a:r>
          </a:p>
        </p:txBody>
      </p:sp>
    </p:spTree>
    <p:extLst>
      <p:ext uri="{BB962C8B-B14F-4D97-AF65-F5344CB8AC3E}">
        <p14:creationId xmlns:p14="http://schemas.microsoft.com/office/powerpoint/2010/main" val="41234550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AF214-CF48-F642-8640-A1E442C6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 QUIC’s handshake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6EFA8-2B03-D048-A283-991291FBF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649DBAF-D2F8-6F4A-A228-449F6A3B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07" y="1290878"/>
            <a:ext cx="8684185" cy="514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51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is throughput in bottleneck link</a:t>
            </a:r>
          </a:p>
          <a:p>
            <a:r>
              <a:rPr lang="en-US" dirty="0"/>
              <a:t>Solution: HTTP Proxy Caching</a:t>
            </a:r>
          </a:p>
          <a:p>
            <a:pPr lvl="1"/>
            <a:r>
              <a:rPr lang="en-US" dirty="0"/>
              <a:t>Also improves latency, and reduces server load</a:t>
            </a:r>
          </a:p>
        </p:txBody>
      </p:sp>
      <p:pic>
        <p:nvPicPr>
          <p:cNvPr id="5" name="Picture 4" descr="http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189" y="3930791"/>
            <a:ext cx="51054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Control Caching?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sets options</a:t>
            </a:r>
          </a:p>
          <a:p>
            <a:pPr lvl="1"/>
            <a:r>
              <a:rPr lang="en-US" b="1" dirty="0"/>
              <a:t>Expires</a:t>
            </a:r>
            <a:r>
              <a:rPr lang="en-US" dirty="0"/>
              <a:t> header</a:t>
            </a:r>
          </a:p>
          <a:p>
            <a:pPr lvl="1"/>
            <a:r>
              <a:rPr lang="en-US" dirty="0"/>
              <a:t>No-Cache header</a:t>
            </a:r>
          </a:p>
          <a:p>
            <a:r>
              <a:rPr lang="en-US" dirty="0"/>
              <a:t>Client can do a conditional request:</a:t>
            </a:r>
          </a:p>
          <a:p>
            <a:pPr lvl="1"/>
            <a:r>
              <a:rPr lang="en-US" dirty="0"/>
              <a:t>Header option: if-modified-since</a:t>
            </a:r>
          </a:p>
          <a:p>
            <a:pPr lvl="1"/>
            <a:r>
              <a:rPr lang="en-US" dirty="0"/>
              <a:t>Server can reply with 304 NOT MODIFIED</a:t>
            </a:r>
          </a:p>
        </p:txBody>
      </p:sp>
    </p:spTree>
    <p:extLst>
      <p:ext uri="{BB962C8B-B14F-4D97-AF65-F5344CB8AC3E}">
        <p14:creationId xmlns:p14="http://schemas.microsoft.com/office/powerpoint/2010/main" val="4092932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to cache content?</a:t>
            </a:r>
          </a:p>
          <a:p>
            <a:pPr lvl="1"/>
            <a:r>
              <a:rPr lang="en-US" dirty="0"/>
              <a:t>Client (browser): avoid extra network transfers</a:t>
            </a:r>
          </a:p>
          <a:p>
            <a:pPr lvl="1"/>
            <a:r>
              <a:rPr lang="en-US" dirty="0"/>
              <a:t>Server: reduce load on the server</a:t>
            </a:r>
          </a:p>
          <a:p>
            <a:pPr lvl="1"/>
            <a:r>
              <a:rPr lang="en-US" dirty="0"/>
              <a:t>Service Provider: reduce external traffic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543801" y="5926665"/>
            <a:ext cx="371475" cy="381000"/>
            <a:chOff x="1014" y="912"/>
            <a:chExt cx="574" cy="596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9001126" y="5926665"/>
            <a:ext cx="371475" cy="381000"/>
            <a:chOff x="1014" y="912"/>
            <a:chExt cx="574" cy="596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2743201" y="5926665"/>
            <a:ext cx="371475" cy="381000"/>
            <a:chOff x="1014" y="912"/>
            <a:chExt cx="574" cy="596"/>
          </a:xfrm>
        </p:grpSpPr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4419601" y="5926665"/>
            <a:ext cx="371475" cy="381000"/>
            <a:chOff x="1014" y="912"/>
            <a:chExt cx="574" cy="596"/>
          </a:xfrm>
        </p:grpSpPr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6"/>
          <p:cNvGrpSpPr>
            <a:grpSpLocks/>
          </p:cNvGrpSpPr>
          <p:nvPr/>
        </p:nvGrpSpPr>
        <p:grpSpPr bwMode="auto">
          <a:xfrm>
            <a:off x="2895600" y="4402665"/>
            <a:ext cx="2179638" cy="1447800"/>
            <a:chOff x="832" y="1344"/>
            <a:chExt cx="1136" cy="1024"/>
          </a:xfrm>
        </p:grpSpPr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66"/>
          <p:cNvGrpSpPr>
            <a:grpSpLocks/>
          </p:cNvGrpSpPr>
          <p:nvPr/>
        </p:nvGrpSpPr>
        <p:grpSpPr bwMode="auto">
          <a:xfrm>
            <a:off x="6964364" y="4402665"/>
            <a:ext cx="2179637" cy="1447800"/>
            <a:chOff x="832" y="1344"/>
            <a:chExt cx="1136" cy="1024"/>
          </a:xfrm>
        </p:grpSpPr>
        <p:sp>
          <p:nvSpPr>
            <p:cNvPr id="67" name="Oval 67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8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9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0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1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2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3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4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5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76"/>
          <p:cNvGrpSpPr>
            <a:grpSpLocks/>
          </p:cNvGrpSpPr>
          <p:nvPr/>
        </p:nvGrpSpPr>
        <p:grpSpPr bwMode="auto">
          <a:xfrm>
            <a:off x="4800600" y="3793065"/>
            <a:ext cx="2438400" cy="1447800"/>
            <a:chOff x="832" y="1344"/>
            <a:chExt cx="1136" cy="1024"/>
          </a:xfrm>
        </p:grpSpPr>
        <p:sp>
          <p:nvSpPr>
            <p:cNvPr id="77" name="Oval 77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78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Text Box 86"/>
          <p:cNvSpPr txBox="1">
            <a:spLocks noChangeArrowheads="1"/>
          </p:cNvSpPr>
          <p:nvPr/>
        </p:nvSpPr>
        <p:spPr bwMode="auto">
          <a:xfrm>
            <a:off x="5240338" y="3307291"/>
            <a:ext cx="787076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Server</a:t>
            </a:r>
          </a:p>
        </p:txBody>
      </p:sp>
      <p:sp>
        <p:nvSpPr>
          <p:cNvPr id="87" name="Text Box 87"/>
          <p:cNvSpPr txBox="1">
            <a:spLocks noChangeArrowheads="1"/>
          </p:cNvSpPr>
          <p:nvPr/>
        </p:nvSpPr>
        <p:spPr bwMode="auto">
          <a:xfrm>
            <a:off x="1943100" y="5974291"/>
            <a:ext cx="80168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Clients</a:t>
            </a:r>
          </a:p>
        </p:txBody>
      </p:sp>
      <p:sp>
        <p:nvSpPr>
          <p:cNvPr id="88" name="Freeform 88"/>
          <p:cNvSpPr>
            <a:spLocks/>
          </p:cNvSpPr>
          <p:nvPr/>
        </p:nvSpPr>
        <p:spPr bwMode="auto">
          <a:xfrm>
            <a:off x="3049589" y="3712104"/>
            <a:ext cx="3043237" cy="2211387"/>
          </a:xfrm>
          <a:custGeom>
            <a:avLst/>
            <a:gdLst>
              <a:gd name="T0" fmla="*/ 2147483647 w 1920"/>
              <a:gd name="T1" fmla="*/ 0 h 1392"/>
              <a:gd name="T2" fmla="*/ 2147483647 w 1920"/>
              <a:gd name="T3" fmla="*/ 484565410 h 1392"/>
              <a:gd name="T4" fmla="*/ 2147483647 w 1920"/>
              <a:gd name="T5" fmla="*/ 726847321 h 1392"/>
              <a:gd name="T6" fmla="*/ 2147483647 w 1920"/>
              <a:gd name="T7" fmla="*/ 1695978142 h 1392"/>
              <a:gd name="T8" fmla="*/ 723539107 w 1920"/>
              <a:gd name="T9" fmla="*/ 2147483647 h 1392"/>
              <a:gd name="T10" fmla="*/ 0 w 1920"/>
              <a:gd name="T11" fmla="*/ 2147483647 h 1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20"/>
              <a:gd name="T19" fmla="*/ 0 h 1392"/>
              <a:gd name="T20" fmla="*/ 1920 w 1920"/>
              <a:gd name="T21" fmla="*/ 1392 h 13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0" h="1392">
                <a:moveTo>
                  <a:pt x="1920" y="0"/>
                </a:moveTo>
                <a:lnTo>
                  <a:pt x="1776" y="192"/>
                </a:lnTo>
                <a:lnTo>
                  <a:pt x="1488" y="288"/>
                </a:lnTo>
                <a:lnTo>
                  <a:pt x="864" y="672"/>
                </a:lnTo>
                <a:lnTo>
                  <a:pt x="288" y="1056"/>
                </a:lnTo>
                <a:lnTo>
                  <a:pt x="0" y="1392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9"/>
          <p:cNvSpPr>
            <a:spLocks/>
          </p:cNvSpPr>
          <p:nvPr/>
        </p:nvSpPr>
        <p:spPr bwMode="auto">
          <a:xfrm>
            <a:off x="4572000" y="3716865"/>
            <a:ext cx="1600200" cy="2209800"/>
          </a:xfrm>
          <a:custGeom>
            <a:avLst/>
            <a:gdLst>
              <a:gd name="T0" fmla="*/ 2147483647 w 1008"/>
              <a:gd name="T1" fmla="*/ 0 h 1296"/>
              <a:gd name="T2" fmla="*/ 2147483647 w 1008"/>
              <a:gd name="T3" fmla="*/ 976866302 h 1296"/>
              <a:gd name="T4" fmla="*/ 0 w 1008"/>
              <a:gd name="T5" fmla="*/ 2147483647 h 1296"/>
              <a:gd name="T6" fmla="*/ 0 w 1008"/>
              <a:gd name="T7" fmla="*/ 2147483647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296"/>
              <a:gd name="T14" fmla="*/ 1008 w 1008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296">
                <a:moveTo>
                  <a:pt x="1008" y="0"/>
                </a:moveTo>
                <a:lnTo>
                  <a:pt x="864" y="336"/>
                </a:lnTo>
                <a:lnTo>
                  <a:pt x="0" y="864"/>
                </a:lnTo>
                <a:lnTo>
                  <a:pt x="0" y="1296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90"/>
          <p:cNvSpPr>
            <a:spLocks/>
          </p:cNvSpPr>
          <p:nvPr/>
        </p:nvSpPr>
        <p:spPr bwMode="auto">
          <a:xfrm>
            <a:off x="6248400" y="3716865"/>
            <a:ext cx="2895600" cy="2209800"/>
          </a:xfrm>
          <a:custGeom>
            <a:avLst/>
            <a:gdLst>
              <a:gd name="T0" fmla="*/ 0 w 1824"/>
              <a:gd name="T1" fmla="*/ 0 h 1392"/>
              <a:gd name="T2" fmla="*/ 967740000 w 1824"/>
              <a:gd name="T3" fmla="*/ 725805000 h 1392"/>
              <a:gd name="T4" fmla="*/ 1693545000 w 1824"/>
              <a:gd name="T5" fmla="*/ 1572577500 h 1392"/>
              <a:gd name="T6" fmla="*/ 2147483647 w 1824"/>
              <a:gd name="T7" fmla="*/ 1693545000 h 1392"/>
              <a:gd name="T8" fmla="*/ 2147483647 w 1824"/>
              <a:gd name="T9" fmla="*/ 2147483647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4"/>
              <a:gd name="T16" fmla="*/ 0 h 1392"/>
              <a:gd name="T17" fmla="*/ 1824 w 1824"/>
              <a:gd name="T18" fmla="*/ 1392 h 1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4" h="1392">
                <a:moveTo>
                  <a:pt x="0" y="0"/>
                </a:moveTo>
                <a:lnTo>
                  <a:pt x="384" y="288"/>
                </a:lnTo>
                <a:lnTo>
                  <a:pt x="672" y="624"/>
                </a:lnTo>
                <a:lnTo>
                  <a:pt x="1248" y="672"/>
                </a:lnTo>
                <a:lnTo>
                  <a:pt x="1824" y="1392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91"/>
          <p:cNvSpPr>
            <a:spLocks/>
          </p:cNvSpPr>
          <p:nvPr/>
        </p:nvSpPr>
        <p:spPr bwMode="auto">
          <a:xfrm>
            <a:off x="6172200" y="3716865"/>
            <a:ext cx="1600200" cy="2209800"/>
          </a:xfrm>
          <a:custGeom>
            <a:avLst/>
            <a:gdLst>
              <a:gd name="T0" fmla="*/ 0 w 1008"/>
              <a:gd name="T1" fmla="*/ 0 h 1392"/>
              <a:gd name="T2" fmla="*/ 967740000 w 1008"/>
              <a:gd name="T3" fmla="*/ 1088707500 h 1392"/>
              <a:gd name="T4" fmla="*/ 1693545000 w 1008"/>
              <a:gd name="T5" fmla="*/ 2147483647 h 1392"/>
              <a:gd name="T6" fmla="*/ 2147483647 w 1008"/>
              <a:gd name="T7" fmla="*/ 2147483647 h 1392"/>
              <a:gd name="T8" fmla="*/ 2147483647 w 1008"/>
              <a:gd name="T9" fmla="*/ 2147483647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1392"/>
              <a:gd name="T17" fmla="*/ 1008 w 1008"/>
              <a:gd name="T18" fmla="*/ 1392 h 1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1392">
                <a:moveTo>
                  <a:pt x="0" y="0"/>
                </a:moveTo>
                <a:lnTo>
                  <a:pt x="384" y="432"/>
                </a:lnTo>
                <a:lnTo>
                  <a:pt x="672" y="864"/>
                </a:lnTo>
                <a:lnTo>
                  <a:pt x="912" y="1008"/>
                </a:lnTo>
                <a:lnTo>
                  <a:pt x="1008" y="1392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Text Box 92"/>
          <p:cNvSpPr txBox="1">
            <a:spLocks noChangeArrowheads="1"/>
          </p:cNvSpPr>
          <p:nvPr/>
        </p:nvSpPr>
        <p:spPr bwMode="auto">
          <a:xfrm>
            <a:off x="5334000" y="4174066"/>
            <a:ext cx="146843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Backbone ISP</a:t>
            </a:r>
          </a:p>
        </p:txBody>
      </p:sp>
      <p:sp>
        <p:nvSpPr>
          <p:cNvPr id="93" name="Text Box 93"/>
          <p:cNvSpPr txBox="1">
            <a:spLocks noChangeArrowheads="1"/>
          </p:cNvSpPr>
          <p:nvPr/>
        </p:nvSpPr>
        <p:spPr bwMode="auto">
          <a:xfrm>
            <a:off x="3567113" y="4845579"/>
            <a:ext cx="695704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ISP-1</a:t>
            </a:r>
          </a:p>
        </p:txBody>
      </p:sp>
      <p:sp>
        <p:nvSpPr>
          <p:cNvPr id="94" name="Text Box 94"/>
          <p:cNvSpPr txBox="1">
            <a:spLocks noChangeArrowheads="1"/>
          </p:cNvSpPr>
          <p:nvPr/>
        </p:nvSpPr>
        <p:spPr bwMode="auto">
          <a:xfrm>
            <a:off x="7769225" y="4859866"/>
            <a:ext cx="695704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ISP-2</a:t>
            </a:r>
          </a:p>
        </p:txBody>
      </p:sp>
      <p:graphicFrame>
        <p:nvGraphicFramePr>
          <p:cNvPr id="95" name="Object 2"/>
          <p:cNvGraphicFramePr>
            <a:graphicFrameLocks noChangeAspect="1"/>
          </p:cNvGraphicFramePr>
          <p:nvPr/>
        </p:nvGraphicFramePr>
        <p:xfrm>
          <a:off x="6010276" y="3259665"/>
          <a:ext cx="3143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107949" imgH="3470495" progId="MS_ClipArt_Gallery.5">
                  <p:embed/>
                </p:oleObj>
              </mc:Choice>
              <mc:Fallback>
                <p:oleObj name="Clip" r:id="rId2" imgW="2107949" imgH="3470495" progId="MS_ClipArt_Gallery.5">
                  <p:embed/>
                  <p:pic>
                    <p:nvPicPr>
                      <p:cNvPr id="9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6" y="3259665"/>
                        <a:ext cx="314325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caching works?</a:t>
            </a:r>
          </a:p>
          <a:p>
            <a:pPr lvl="1"/>
            <a:r>
              <a:rPr lang="en-US" dirty="0"/>
              <a:t>Locality of reference:</a:t>
            </a:r>
          </a:p>
          <a:p>
            <a:pPr lvl="2"/>
            <a:r>
              <a:rPr lang="en-US" dirty="0"/>
              <a:t>Users tend to request the same object in succession</a:t>
            </a:r>
          </a:p>
          <a:p>
            <a:pPr lvl="2"/>
            <a:r>
              <a:rPr lang="en-US" dirty="0"/>
              <a:t>Some objects are popular: requested by many users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543801" y="5926665"/>
            <a:ext cx="371475" cy="381000"/>
            <a:chOff x="1014" y="912"/>
            <a:chExt cx="574" cy="596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9001126" y="5926665"/>
            <a:ext cx="371475" cy="381000"/>
            <a:chOff x="1014" y="912"/>
            <a:chExt cx="574" cy="596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2743201" y="5926665"/>
            <a:ext cx="371475" cy="381000"/>
            <a:chOff x="1014" y="912"/>
            <a:chExt cx="574" cy="596"/>
          </a:xfrm>
        </p:grpSpPr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4419601" y="5926665"/>
            <a:ext cx="371475" cy="381000"/>
            <a:chOff x="1014" y="912"/>
            <a:chExt cx="574" cy="596"/>
          </a:xfrm>
        </p:grpSpPr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6"/>
          <p:cNvGrpSpPr>
            <a:grpSpLocks/>
          </p:cNvGrpSpPr>
          <p:nvPr/>
        </p:nvGrpSpPr>
        <p:grpSpPr bwMode="auto">
          <a:xfrm>
            <a:off x="2895600" y="4402665"/>
            <a:ext cx="2179638" cy="1447800"/>
            <a:chOff x="832" y="1344"/>
            <a:chExt cx="1136" cy="1024"/>
          </a:xfrm>
        </p:grpSpPr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66"/>
          <p:cNvGrpSpPr>
            <a:grpSpLocks/>
          </p:cNvGrpSpPr>
          <p:nvPr/>
        </p:nvGrpSpPr>
        <p:grpSpPr bwMode="auto">
          <a:xfrm>
            <a:off x="6964364" y="4402665"/>
            <a:ext cx="2179637" cy="1447800"/>
            <a:chOff x="832" y="1344"/>
            <a:chExt cx="1136" cy="1024"/>
          </a:xfrm>
        </p:grpSpPr>
        <p:sp>
          <p:nvSpPr>
            <p:cNvPr id="67" name="Oval 67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8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9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0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1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2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3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4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5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76"/>
          <p:cNvGrpSpPr>
            <a:grpSpLocks/>
          </p:cNvGrpSpPr>
          <p:nvPr/>
        </p:nvGrpSpPr>
        <p:grpSpPr bwMode="auto">
          <a:xfrm>
            <a:off x="4800600" y="3793065"/>
            <a:ext cx="2438400" cy="1447800"/>
            <a:chOff x="832" y="1344"/>
            <a:chExt cx="1136" cy="1024"/>
          </a:xfrm>
        </p:grpSpPr>
        <p:sp>
          <p:nvSpPr>
            <p:cNvPr id="77" name="Oval 77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78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Text Box 86"/>
          <p:cNvSpPr txBox="1">
            <a:spLocks noChangeArrowheads="1"/>
          </p:cNvSpPr>
          <p:nvPr/>
        </p:nvSpPr>
        <p:spPr bwMode="auto">
          <a:xfrm>
            <a:off x="5240338" y="3307291"/>
            <a:ext cx="787076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Server</a:t>
            </a:r>
          </a:p>
        </p:txBody>
      </p:sp>
      <p:sp>
        <p:nvSpPr>
          <p:cNvPr id="87" name="Text Box 87"/>
          <p:cNvSpPr txBox="1">
            <a:spLocks noChangeArrowheads="1"/>
          </p:cNvSpPr>
          <p:nvPr/>
        </p:nvSpPr>
        <p:spPr bwMode="auto">
          <a:xfrm>
            <a:off x="1943100" y="5974291"/>
            <a:ext cx="80168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Clients</a:t>
            </a:r>
          </a:p>
        </p:txBody>
      </p:sp>
      <p:sp>
        <p:nvSpPr>
          <p:cNvPr id="88" name="Freeform 88"/>
          <p:cNvSpPr>
            <a:spLocks/>
          </p:cNvSpPr>
          <p:nvPr/>
        </p:nvSpPr>
        <p:spPr bwMode="auto">
          <a:xfrm>
            <a:off x="3049589" y="3712104"/>
            <a:ext cx="3043237" cy="2211387"/>
          </a:xfrm>
          <a:custGeom>
            <a:avLst/>
            <a:gdLst>
              <a:gd name="T0" fmla="*/ 2147483647 w 1920"/>
              <a:gd name="T1" fmla="*/ 0 h 1392"/>
              <a:gd name="T2" fmla="*/ 2147483647 w 1920"/>
              <a:gd name="T3" fmla="*/ 484565410 h 1392"/>
              <a:gd name="T4" fmla="*/ 2147483647 w 1920"/>
              <a:gd name="T5" fmla="*/ 726847321 h 1392"/>
              <a:gd name="T6" fmla="*/ 2147483647 w 1920"/>
              <a:gd name="T7" fmla="*/ 1695978142 h 1392"/>
              <a:gd name="T8" fmla="*/ 723539107 w 1920"/>
              <a:gd name="T9" fmla="*/ 2147483647 h 1392"/>
              <a:gd name="T10" fmla="*/ 0 w 1920"/>
              <a:gd name="T11" fmla="*/ 2147483647 h 1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20"/>
              <a:gd name="T19" fmla="*/ 0 h 1392"/>
              <a:gd name="T20" fmla="*/ 1920 w 1920"/>
              <a:gd name="T21" fmla="*/ 1392 h 13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0" h="1392">
                <a:moveTo>
                  <a:pt x="1920" y="0"/>
                </a:moveTo>
                <a:lnTo>
                  <a:pt x="1776" y="192"/>
                </a:lnTo>
                <a:lnTo>
                  <a:pt x="1488" y="288"/>
                </a:lnTo>
                <a:lnTo>
                  <a:pt x="864" y="672"/>
                </a:lnTo>
                <a:lnTo>
                  <a:pt x="288" y="1056"/>
                </a:lnTo>
                <a:lnTo>
                  <a:pt x="0" y="1392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9"/>
          <p:cNvSpPr>
            <a:spLocks/>
          </p:cNvSpPr>
          <p:nvPr/>
        </p:nvSpPr>
        <p:spPr bwMode="auto">
          <a:xfrm>
            <a:off x="4572000" y="3716865"/>
            <a:ext cx="1600200" cy="2209800"/>
          </a:xfrm>
          <a:custGeom>
            <a:avLst/>
            <a:gdLst>
              <a:gd name="T0" fmla="*/ 2147483647 w 1008"/>
              <a:gd name="T1" fmla="*/ 0 h 1296"/>
              <a:gd name="T2" fmla="*/ 2147483647 w 1008"/>
              <a:gd name="T3" fmla="*/ 976866302 h 1296"/>
              <a:gd name="T4" fmla="*/ 0 w 1008"/>
              <a:gd name="T5" fmla="*/ 2147483647 h 1296"/>
              <a:gd name="T6" fmla="*/ 0 w 1008"/>
              <a:gd name="T7" fmla="*/ 2147483647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296"/>
              <a:gd name="T14" fmla="*/ 1008 w 1008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296">
                <a:moveTo>
                  <a:pt x="1008" y="0"/>
                </a:moveTo>
                <a:lnTo>
                  <a:pt x="864" y="336"/>
                </a:lnTo>
                <a:lnTo>
                  <a:pt x="0" y="864"/>
                </a:lnTo>
                <a:lnTo>
                  <a:pt x="0" y="1296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90"/>
          <p:cNvSpPr>
            <a:spLocks/>
          </p:cNvSpPr>
          <p:nvPr/>
        </p:nvSpPr>
        <p:spPr bwMode="auto">
          <a:xfrm>
            <a:off x="6248400" y="3716865"/>
            <a:ext cx="2895600" cy="2209800"/>
          </a:xfrm>
          <a:custGeom>
            <a:avLst/>
            <a:gdLst>
              <a:gd name="T0" fmla="*/ 0 w 1824"/>
              <a:gd name="T1" fmla="*/ 0 h 1392"/>
              <a:gd name="T2" fmla="*/ 967740000 w 1824"/>
              <a:gd name="T3" fmla="*/ 725805000 h 1392"/>
              <a:gd name="T4" fmla="*/ 1693545000 w 1824"/>
              <a:gd name="T5" fmla="*/ 1572577500 h 1392"/>
              <a:gd name="T6" fmla="*/ 2147483647 w 1824"/>
              <a:gd name="T7" fmla="*/ 1693545000 h 1392"/>
              <a:gd name="T8" fmla="*/ 2147483647 w 1824"/>
              <a:gd name="T9" fmla="*/ 2147483647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4"/>
              <a:gd name="T16" fmla="*/ 0 h 1392"/>
              <a:gd name="T17" fmla="*/ 1824 w 1824"/>
              <a:gd name="T18" fmla="*/ 1392 h 1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4" h="1392">
                <a:moveTo>
                  <a:pt x="0" y="0"/>
                </a:moveTo>
                <a:lnTo>
                  <a:pt x="384" y="288"/>
                </a:lnTo>
                <a:lnTo>
                  <a:pt x="672" y="624"/>
                </a:lnTo>
                <a:lnTo>
                  <a:pt x="1248" y="672"/>
                </a:lnTo>
                <a:lnTo>
                  <a:pt x="1824" y="1392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91"/>
          <p:cNvSpPr>
            <a:spLocks/>
          </p:cNvSpPr>
          <p:nvPr/>
        </p:nvSpPr>
        <p:spPr bwMode="auto">
          <a:xfrm>
            <a:off x="6172200" y="3716865"/>
            <a:ext cx="1600200" cy="2209800"/>
          </a:xfrm>
          <a:custGeom>
            <a:avLst/>
            <a:gdLst>
              <a:gd name="T0" fmla="*/ 0 w 1008"/>
              <a:gd name="T1" fmla="*/ 0 h 1392"/>
              <a:gd name="T2" fmla="*/ 967740000 w 1008"/>
              <a:gd name="T3" fmla="*/ 1088707500 h 1392"/>
              <a:gd name="T4" fmla="*/ 1693545000 w 1008"/>
              <a:gd name="T5" fmla="*/ 2147483647 h 1392"/>
              <a:gd name="T6" fmla="*/ 2147483647 w 1008"/>
              <a:gd name="T7" fmla="*/ 2147483647 h 1392"/>
              <a:gd name="T8" fmla="*/ 2147483647 w 1008"/>
              <a:gd name="T9" fmla="*/ 2147483647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1392"/>
              <a:gd name="T17" fmla="*/ 1008 w 1008"/>
              <a:gd name="T18" fmla="*/ 1392 h 1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1392">
                <a:moveTo>
                  <a:pt x="0" y="0"/>
                </a:moveTo>
                <a:lnTo>
                  <a:pt x="384" y="432"/>
                </a:lnTo>
                <a:lnTo>
                  <a:pt x="672" y="864"/>
                </a:lnTo>
                <a:lnTo>
                  <a:pt x="912" y="1008"/>
                </a:lnTo>
                <a:lnTo>
                  <a:pt x="1008" y="1392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Text Box 92"/>
          <p:cNvSpPr txBox="1">
            <a:spLocks noChangeArrowheads="1"/>
          </p:cNvSpPr>
          <p:nvPr/>
        </p:nvSpPr>
        <p:spPr bwMode="auto">
          <a:xfrm>
            <a:off x="5334000" y="4174066"/>
            <a:ext cx="146843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Backbone ISP</a:t>
            </a:r>
          </a:p>
        </p:txBody>
      </p:sp>
      <p:sp>
        <p:nvSpPr>
          <p:cNvPr id="93" name="Text Box 93"/>
          <p:cNvSpPr txBox="1">
            <a:spLocks noChangeArrowheads="1"/>
          </p:cNvSpPr>
          <p:nvPr/>
        </p:nvSpPr>
        <p:spPr bwMode="auto">
          <a:xfrm>
            <a:off x="3567113" y="4845579"/>
            <a:ext cx="695704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ISP-1</a:t>
            </a:r>
          </a:p>
        </p:txBody>
      </p:sp>
      <p:sp>
        <p:nvSpPr>
          <p:cNvPr id="94" name="Text Box 94"/>
          <p:cNvSpPr txBox="1">
            <a:spLocks noChangeArrowheads="1"/>
          </p:cNvSpPr>
          <p:nvPr/>
        </p:nvSpPr>
        <p:spPr bwMode="auto">
          <a:xfrm>
            <a:off x="7769225" y="4859866"/>
            <a:ext cx="695704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ISP-2</a:t>
            </a:r>
          </a:p>
        </p:txBody>
      </p:sp>
      <p:graphicFrame>
        <p:nvGraphicFramePr>
          <p:cNvPr id="95" name="Object 2"/>
          <p:cNvGraphicFramePr>
            <a:graphicFrameLocks noChangeAspect="1"/>
          </p:cNvGraphicFramePr>
          <p:nvPr/>
        </p:nvGraphicFramePr>
        <p:xfrm>
          <a:off x="6010276" y="3259665"/>
          <a:ext cx="3143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107949" imgH="3470495" progId="MS_ClipArt_Gallery.5">
                  <p:embed/>
                </p:oleObj>
              </mc:Choice>
              <mc:Fallback>
                <p:oleObj name="Clip" r:id="rId2" imgW="2107949" imgH="3470495" progId="MS_ClipArt_Gallery.5">
                  <p:embed/>
                  <p:pic>
                    <p:nvPicPr>
                      <p:cNvPr id="9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6" y="3259665"/>
                        <a:ext cx="314325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E3837-18E3-7340-869F-F499404161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555032"/>
            <a:ext cx="10972800" cy="1143000"/>
          </a:xfrm>
        </p:spPr>
        <p:txBody>
          <a:bodyPr/>
          <a:lstStyle/>
          <a:p>
            <a:r>
              <a:rPr lang="en-US" i="1" dirty="0"/>
              <a:t>HTTP:  Hypertext Transfer Protocol</a:t>
            </a:r>
          </a:p>
        </p:txBody>
      </p:sp>
    </p:spTree>
    <p:extLst>
      <p:ext uri="{BB962C8B-B14F-4D97-AF65-F5344CB8AC3E}">
        <p14:creationId xmlns:p14="http://schemas.microsoft.com/office/powerpoint/2010/main" val="32114694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well does caching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well, up to a point</a:t>
            </a:r>
          </a:p>
          <a:p>
            <a:pPr lvl="1"/>
            <a:r>
              <a:rPr lang="en-US" dirty="0"/>
              <a:t>Large overlap in requested objects</a:t>
            </a:r>
          </a:p>
          <a:p>
            <a:pPr lvl="1"/>
            <a:r>
              <a:rPr lang="en-US" dirty="0"/>
              <a:t>Objects with one access place upper bound on hit ratio</a:t>
            </a:r>
          </a:p>
          <a:p>
            <a:pPr lvl="1"/>
            <a:r>
              <a:rPr lang="en-US" dirty="0"/>
              <a:t>Dynamic objects not cacheable* </a:t>
            </a:r>
          </a:p>
          <a:p>
            <a:r>
              <a:rPr lang="en-US" dirty="0"/>
              <a:t>Example: Wikipedia</a:t>
            </a:r>
          </a:p>
          <a:p>
            <a:pPr lvl="1"/>
            <a:r>
              <a:rPr lang="en-US" dirty="0"/>
              <a:t>About 400 servers, 100 are HTTP Caches (Squid)</a:t>
            </a:r>
          </a:p>
          <a:p>
            <a:pPr lvl="1"/>
            <a:r>
              <a:rPr lang="en-US" dirty="0"/>
              <a:t>85% Hit ratio for text, 98% for media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0119" y="6529294"/>
            <a:ext cx="675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But can cache portions and run special code on edges to reconstruct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1400" y="4047068"/>
            <a:ext cx="7569200" cy="2246489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50000"/>
                </a:schemeClr>
              </a:gs>
              <a:gs pos="100000">
                <a:schemeClr val="accent3">
                  <a:tint val="15000"/>
                  <a:satMod val="350000"/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11400" y="2060223"/>
            <a:ext cx="7569200" cy="18344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Cache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1400" y="1367157"/>
            <a:ext cx="7569200" cy="5307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Cache-Control   = "Cache-Control" ":" 1#cache-directive    </a:t>
            </a: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cache-directive = cache-request-directive         </a:t>
            </a: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| cache-response-directive    </a:t>
            </a: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cache-</a:t>
            </a:r>
            <a:r>
              <a:rPr lang="en-US" b="0" dirty="0">
                <a:solidFill>
                  <a:srgbClr val="FF0000"/>
                </a:solidFill>
                <a:latin typeface="Courier"/>
                <a:cs typeface="Courier"/>
              </a:rPr>
              <a:t>request</a:t>
            </a:r>
            <a:r>
              <a:rPr lang="en-US" b="0" dirty="0">
                <a:latin typeface="Courier"/>
                <a:cs typeface="Courier"/>
              </a:rPr>
              <a:t>-directive = </a:t>
            </a: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  "no-cache"                          ; Section 14.9.1         </a:t>
            </a: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| "no-store"                          ; Section 14.9.2         </a:t>
            </a: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| "max-age" "=" delta-seconds         ; Section 14.9.3, 14.9.4         </a:t>
            </a: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| "max-stale" [ "=" delta-seconds ]   ; Section 14.9.3         </a:t>
            </a: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| "min-fresh" "=" delta-seconds       ; Section 14.9.3         </a:t>
            </a: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| "no-transform"                      ; Section 14.9.5         </a:t>
            </a: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| "only-if-cached"                    ; Section 14.9.4         </a:t>
            </a: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| cache-extension                     ; Section 14.9.6</a:t>
            </a:r>
          </a:p>
          <a:p>
            <a:pPr>
              <a:buNone/>
            </a:pPr>
            <a:endParaRPr lang="en-US" b="0" dirty="0">
              <a:latin typeface="Courier"/>
              <a:cs typeface="Courier"/>
            </a:endParaRPr>
          </a:p>
          <a:p>
            <a:pPr marL="225425" indent="-225425">
              <a:buNone/>
            </a:pPr>
            <a:r>
              <a:rPr lang="en-US" b="0" dirty="0">
                <a:latin typeface="Courier"/>
                <a:cs typeface="Courier"/>
              </a:rPr>
              <a:t>cache-</a:t>
            </a:r>
            <a:r>
              <a:rPr lang="en-US" b="0" dirty="0">
                <a:solidFill>
                  <a:srgbClr val="FF0000"/>
                </a:solidFill>
                <a:latin typeface="Courier"/>
                <a:cs typeface="Courier"/>
              </a:rPr>
              <a:t>response</a:t>
            </a:r>
            <a:r>
              <a:rPr lang="en-US" b="0" dirty="0">
                <a:latin typeface="Courier"/>
                <a:cs typeface="Courier"/>
              </a:rPr>
              <a:t>-directive =         </a:t>
            </a:r>
          </a:p>
          <a:p>
            <a:pPr marL="225425" indent="-225425">
              <a:buNone/>
            </a:pPr>
            <a:r>
              <a:rPr lang="en-US" b="0" dirty="0">
                <a:latin typeface="Courier"/>
                <a:cs typeface="Courier"/>
              </a:rPr>
              <a:t>  "public"                               ; Section 14.9.1         </a:t>
            </a: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| "private" [ "=" &lt;"&gt; 1#field-name &lt;"&gt; ] ; Section 14.9.1         </a:t>
            </a: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| "no-cache" [ "=" &lt;"&gt; 1#field-name &lt;"&gt; ]; Section 14.9.1         </a:t>
            </a: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| "no-store"                             ; Section 14.9.2         </a:t>
            </a: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| "no-transform"                         ; Section 14.9.5         </a:t>
            </a: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| "must-revalidate"                      ; Section 14.9.4         </a:t>
            </a: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| "proxy-revalidate"                     ; Section 14.9.4         </a:t>
            </a: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| "max-age" "=" delta-seconds            ; Section 14.9.3         </a:t>
            </a: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| "</a:t>
            </a:r>
            <a:r>
              <a:rPr lang="en-US" b="0" dirty="0" err="1">
                <a:latin typeface="Courier"/>
                <a:cs typeface="Courier"/>
              </a:rPr>
              <a:t>s-maxage</a:t>
            </a:r>
            <a:r>
              <a:rPr lang="en-US" b="0" dirty="0">
                <a:latin typeface="Courier"/>
                <a:cs typeface="Courier"/>
              </a:rPr>
              <a:t>" "=" delta-seconds           ; Section 14.9.3         </a:t>
            </a: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| cache-extension                        ; Section 14.9.6    </a:t>
            </a:r>
          </a:p>
          <a:p>
            <a:pPr>
              <a:buNone/>
            </a:pPr>
            <a:endParaRPr lang="en-US" b="0" dirty="0">
              <a:latin typeface="Courier"/>
              <a:cs typeface="Courier"/>
            </a:endParaRPr>
          </a:p>
          <a:p>
            <a:pPr>
              <a:buNone/>
            </a:pPr>
            <a:r>
              <a:rPr lang="en-US" b="0" dirty="0">
                <a:latin typeface="Courier"/>
                <a:cs typeface="Courier"/>
              </a:rPr>
              <a:t>cache-extension = token [ "=" ( token | quoted-string ) ]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Proxies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Close to the server</a:t>
            </a:r>
          </a:p>
          <a:p>
            <a:pPr lvl="1"/>
            <a:r>
              <a:rPr lang="en-US" dirty="0"/>
              <a:t>Also called Accelerators</a:t>
            </a:r>
          </a:p>
          <a:p>
            <a:pPr lvl="1"/>
            <a:r>
              <a:rPr lang="en-US" dirty="0"/>
              <a:t>Only work for static content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696201" y="6172200"/>
            <a:ext cx="371475" cy="381000"/>
            <a:chOff x="1014" y="912"/>
            <a:chExt cx="574" cy="596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9153526" y="6172200"/>
            <a:ext cx="371475" cy="381000"/>
            <a:chOff x="1014" y="912"/>
            <a:chExt cx="574" cy="596"/>
          </a:xfrm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895601" y="6172200"/>
            <a:ext cx="371475" cy="381000"/>
            <a:chOff x="1014" y="912"/>
            <a:chExt cx="574" cy="596"/>
          </a:xfrm>
        </p:grpSpPr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4572001" y="6172200"/>
            <a:ext cx="371475" cy="381000"/>
            <a:chOff x="1014" y="912"/>
            <a:chExt cx="574" cy="596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3048000" y="4648200"/>
            <a:ext cx="2179638" cy="1447800"/>
            <a:chOff x="832" y="1344"/>
            <a:chExt cx="1136" cy="1024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7116764" y="4648200"/>
            <a:ext cx="2179637" cy="1447800"/>
            <a:chOff x="832" y="1344"/>
            <a:chExt cx="1136" cy="1024"/>
          </a:xfrm>
        </p:grpSpPr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4953000" y="4038600"/>
            <a:ext cx="2438400" cy="1447800"/>
            <a:chOff x="832" y="1344"/>
            <a:chExt cx="1136" cy="1024"/>
          </a:xfrm>
        </p:grpSpPr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" name="Text Box 86"/>
          <p:cNvSpPr txBox="1">
            <a:spLocks noChangeArrowheads="1"/>
          </p:cNvSpPr>
          <p:nvPr/>
        </p:nvSpPr>
        <p:spPr bwMode="auto">
          <a:xfrm>
            <a:off x="2095500" y="6219826"/>
            <a:ext cx="80168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Clients</a:t>
            </a:r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3201989" y="3957639"/>
            <a:ext cx="3043237" cy="2211387"/>
          </a:xfrm>
          <a:custGeom>
            <a:avLst/>
            <a:gdLst>
              <a:gd name="T0" fmla="*/ 2147483647 w 1920"/>
              <a:gd name="T1" fmla="*/ 0 h 1392"/>
              <a:gd name="T2" fmla="*/ 2147483647 w 1920"/>
              <a:gd name="T3" fmla="*/ 484565410 h 1392"/>
              <a:gd name="T4" fmla="*/ 2147483647 w 1920"/>
              <a:gd name="T5" fmla="*/ 726847321 h 1392"/>
              <a:gd name="T6" fmla="*/ 2147483647 w 1920"/>
              <a:gd name="T7" fmla="*/ 1695978142 h 1392"/>
              <a:gd name="T8" fmla="*/ 723539107 w 1920"/>
              <a:gd name="T9" fmla="*/ 2147483647 h 1392"/>
              <a:gd name="T10" fmla="*/ 0 w 1920"/>
              <a:gd name="T11" fmla="*/ 2147483647 h 1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20"/>
              <a:gd name="T19" fmla="*/ 0 h 1392"/>
              <a:gd name="T20" fmla="*/ 1920 w 1920"/>
              <a:gd name="T21" fmla="*/ 1392 h 13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0" h="1392">
                <a:moveTo>
                  <a:pt x="1920" y="0"/>
                </a:moveTo>
                <a:lnTo>
                  <a:pt x="1776" y="192"/>
                </a:lnTo>
                <a:lnTo>
                  <a:pt x="1488" y="288"/>
                </a:lnTo>
                <a:lnTo>
                  <a:pt x="864" y="672"/>
                </a:lnTo>
                <a:lnTo>
                  <a:pt x="288" y="1056"/>
                </a:lnTo>
                <a:lnTo>
                  <a:pt x="0" y="1392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4724400" y="3962400"/>
            <a:ext cx="1600200" cy="2209800"/>
          </a:xfrm>
          <a:custGeom>
            <a:avLst/>
            <a:gdLst>
              <a:gd name="T0" fmla="*/ 2147483647 w 1008"/>
              <a:gd name="T1" fmla="*/ 0 h 1296"/>
              <a:gd name="T2" fmla="*/ 2147483647 w 1008"/>
              <a:gd name="T3" fmla="*/ 976866302 h 1296"/>
              <a:gd name="T4" fmla="*/ 0 w 1008"/>
              <a:gd name="T5" fmla="*/ 2147483647 h 1296"/>
              <a:gd name="T6" fmla="*/ 0 w 1008"/>
              <a:gd name="T7" fmla="*/ 2147483647 h 129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296"/>
              <a:gd name="T14" fmla="*/ 1008 w 1008"/>
              <a:gd name="T15" fmla="*/ 1296 h 1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296">
                <a:moveTo>
                  <a:pt x="1008" y="0"/>
                </a:moveTo>
                <a:lnTo>
                  <a:pt x="864" y="336"/>
                </a:lnTo>
                <a:lnTo>
                  <a:pt x="0" y="864"/>
                </a:lnTo>
                <a:lnTo>
                  <a:pt x="0" y="1296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6400800" y="3962400"/>
            <a:ext cx="2895600" cy="2209800"/>
          </a:xfrm>
          <a:custGeom>
            <a:avLst/>
            <a:gdLst>
              <a:gd name="T0" fmla="*/ 0 w 1824"/>
              <a:gd name="T1" fmla="*/ 0 h 1392"/>
              <a:gd name="T2" fmla="*/ 967740000 w 1824"/>
              <a:gd name="T3" fmla="*/ 725805000 h 1392"/>
              <a:gd name="T4" fmla="*/ 1693545000 w 1824"/>
              <a:gd name="T5" fmla="*/ 1572577500 h 1392"/>
              <a:gd name="T6" fmla="*/ 2147483647 w 1824"/>
              <a:gd name="T7" fmla="*/ 1693545000 h 1392"/>
              <a:gd name="T8" fmla="*/ 2147483647 w 1824"/>
              <a:gd name="T9" fmla="*/ 2147483647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24"/>
              <a:gd name="T16" fmla="*/ 0 h 1392"/>
              <a:gd name="T17" fmla="*/ 1824 w 1824"/>
              <a:gd name="T18" fmla="*/ 1392 h 1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24" h="1392">
                <a:moveTo>
                  <a:pt x="0" y="0"/>
                </a:moveTo>
                <a:lnTo>
                  <a:pt x="384" y="288"/>
                </a:lnTo>
                <a:lnTo>
                  <a:pt x="672" y="624"/>
                </a:lnTo>
                <a:lnTo>
                  <a:pt x="1248" y="672"/>
                </a:lnTo>
                <a:lnTo>
                  <a:pt x="1824" y="1392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6324600" y="3962400"/>
            <a:ext cx="1600200" cy="2209800"/>
          </a:xfrm>
          <a:custGeom>
            <a:avLst/>
            <a:gdLst>
              <a:gd name="T0" fmla="*/ 0 w 1008"/>
              <a:gd name="T1" fmla="*/ 0 h 1392"/>
              <a:gd name="T2" fmla="*/ 967740000 w 1008"/>
              <a:gd name="T3" fmla="*/ 1088707500 h 1392"/>
              <a:gd name="T4" fmla="*/ 1693545000 w 1008"/>
              <a:gd name="T5" fmla="*/ 2147483647 h 1392"/>
              <a:gd name="T6" fmla="*/ 2147483647 w 1008"/>
              <a:gd name="T7" fmla="*/ 2147483647 h 1392"/>
              <a:gd name="T8" fmla="*/ 2147483647 w 1008"/>
              <a:gd name="T9" fmla="*/ 2147483647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1392"/>
              <a:gd name="T17" fmla="*/ 1008 w 1008"/>
              <a:gd name="T18" fmla="*/ 1392 h 13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1392">
                <a:moveTo>
                  <a:pt x="0" y="0"/>
                </a:moveTo>
                <a:lnTo>
                  <a:pt x="384" y="432"/>
                </a:lnTo>
                <a:lnTo>
                  <a:pt x="672" y="864"/>
                </a:lnTo>
                <a:lnTo>
                  <a:pt x="912" y="1008"/>
                </a:lnTo>
                <a:lnTo>
                  <a:pt x="1008" y="1392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Text Box 91"/>
          <p:cNvSpPr txBox="1">
            <a:spLocks noChangeArrowheads="1"/>
          </p:cNvSpPr>
          <p:nvPr/>
        </p:nvSpPr>
        <p:spPr bwMode="auto">
          <a:xfrm>
            <a:off x="5486400" y="4419601"/>
            <a:ext cx="146843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Backbone ISP</a:t>
            </a:r>
          </a:p>
        </p:txBody>
      </p:sp>
      <p:sp>
        <p:nvSpPr>
          <p:cNvPr id="93" name="Text Box 92"/>
          <p:cNvSpPr txBox="1">
            <a:spLocks noChangeArrowheads="1"/>
          </p:cNvSpPr>
          <p:nvPr/>
        </p:nvSpPr>
        <p:spPr bwMode="auto">
          <a:xfrm>
            <a:off x="3719513" y="5091114"/>
            <a:ext cx="695704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ISP-1</a:t>
            </a:r>
          </a:p>
        </p:txBody>
      </p:sp>
      <p:sp>
        <p:nvSpPr>
          <p:cNvPr id="94" name="Text Box 93"/>
          <p:cNvSpPr txBox="1">
            <a:spLocks noChangeArrowheads="1"/>
          </p:cNvSpPr>
          <p:nvPr/>
        </p:nvSpPr>
        <p:spPr bwMode="auto">
          <a:xfrm>
            <a:off x="7921625" y="5105401"/>
            <a:ext cx="695704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ISP-2</a:t>
            </a:r>
          </a:p>
        </p:txBody>
      </p:sp>
      <p:sp>
        <p:nvSpPr>
          <p:cNvPr id="95" name="Text Box 94"/>
          <p:cNvSpPr txBox="1">
            <a:spLocks noChangeArrowheads="1"/>
          </p:cNvSpPr>
          <p:nvPr/>
        </p:nvSpPr>
        <p:spPr bwMode="auto">
          <a:xfrm>
            <a:off x="6477000" y="2714626"/>
            <a:ext cx="787076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Server</a:t>
            </a:r>
          </a:p>
        </p:txBody>
      </p:sp>
      <p:graphicFrame>
        <p:nvGraphicFramePr>
          <p:cNvPr id="96" name="Object 2"/>
          <p:cNvGraphicFramePr>
            <a:graphicFrameLocks noChangeAspect="1"/>
          </p:cNvGraphicFramePr>
          <p:nvPr/>
        </p:nvGraphicFramePr>
        <p:xfrm>
          <a:off x="6162676" y="2638425"/>
          <a:ext cx="3143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107949" imgH="3470495" progId="MS_ClipArt_Gallery.5">
                  <p:embed/>
                </p:oleObj>
              </mc:Choice>
              <mc:Fallback>
                <p:oleObj name="Clip" r:id="rId2" imgW="2107949" imgH="3470495" progId="MS_ClipArt_Gallery.5">
                  <p:embed/>
                  <p:pic>
                    <p:nvPicPr>
                      <p:cNvPr id="9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676" y="2638425"/>
                        <a:ext cx="314325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715000" y="3657600"/>
            <a:ext cx="236538" cy="22860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248400" y="3657600"/>
            <a:ext cx="236538" cy="22860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705600" y="3657600"/>
            <a:ext cx="236538" cy="22860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5259388" y="3500438"/>
            <a:ext cx="1979612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100"/>
          <p:cNvSpPr>
            <a:spLocks noChangeShapeType="1"/>
          </p:cNvSpPr>
          <p:nvPr/>
        </p:nvSpPr>
        <p:spPr bwMode="auto">
          <a:xfrm>
            <a:off x="6323014" y="3124200"/>
            <a:ext cx="1587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Text Box 101"/>
          <p:cNvSpPr txBox="1">
            <a:spLocks noChangeArrowheads="1"/>
          </p:cNvSpPr>
          <p:nvPr/>
        </p:nvSpPr>
        <p:spPr bwMode="auto">
          <a:xfrm>
            <a:off x="3581401" y="3552826"/>
            <a:ext cx="1649413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solidFill>
                  <a:srgbClr val="FF0000"/>
                </a:solidFill>
                <a:latin typeface="Arial" charset="0"/>
              </a:rPr>
              <a:t>Reverse proxies</a:t>
            </a:r>
            <a:endParaRPr lang="en-US" sz="1600">
              <a:latin typeface="Arial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Proxies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Typically done by ISPs or Enterprises</a:t>
            </a:r>
          </a:p>
          <a:p>
            <a:pPr lvl="1"/>
            <a:r>
              <a:rPr lang="en-US" dirty="0"/>
              <a:t>Reduce network traffic and decrease latency</a:t>
            </a:r>
          </a:p>
          <a:p>
            <a:pPr lvl="1"/>
            <a:r>
              <a:rPr lang="en-US" dirty="0"/>
              <a:t>May be transparent or configured 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713664" y="6172200"/>
            <a:ext cx="371475" cy="381000"/>
            <a:chOff x="1014" y="912"/>
            <a:chExt cx="574" cy="596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9170989" y="6172200"/>
            <a:ext cx="371475" cy="381000"/>
            <a:chOff x="1014" y="912"/>
            <a:chExt cx="574" cy="596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2913064" y="6172200"/>
            <a:ext cx="371475" cy="381000"/>
            <a:chOff x="1014" y="912"/>
            <a:chExt cx="574" cy="596"/>
          </a:xfrm>
        </p:grpSpPr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4589464" y="6172200"/>
            <a:ext cx="371475" cy="381000"/>
            <a:chOff x="1014" y="912"/>
            <a:chExt cx="574" cy="596"/>
          </a:xfrm>
        </p:grpSpPr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6"/>
          <p:cNvGrpSpPr>
            <a:grpSpLocks/>
          </p:cNvGrpSpPr>
          <p:nvPr/>
        </p:nvGrpSpPr>
        <p:grpSpPr bwMode="auto">
          <a:xfrm>
            <a:off x="3065464" y="4648200"/>
            <a:ext cx="2179637" cy="1447800"/>
            <a:chOff x="832" y="1344"/>
            <a:chExt cx="1136" cy="1024"/>
          </a:xfrm>
        </p:grpSpPr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66"/>
          <p:cNvGrpSpPr>
            <a:grpSpLocks/>
          </p:cNvGrpSpPr>
          <p:nvPr/>
        </p:nvGrpSpPr>
        <p:grpSpPr bwMode="auto">
          <a:xfrm>
            <a:off x="7134225" y="4648200"/>
            <a:ext cx="2179638" cy="1447800"/>
            <a:chOff x="832" y="1344"/>
            <a:chExt cx="1136" cy="1024"/>
          </a:xfrm>
        </p:grpSpPr>
        <p:sp>
          <p:nvSpPr>
            <p:cNvPr id="67" name="Oval 67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8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9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0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1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2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3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4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5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76"/>
          <p:cNvGrpSpPr>
            <a:grpSpLocks/>
          </p:cNvGrpSpPr>
          <p:nvPr/>
        </p:nvGrpSpPr>
        <p:grpSpPr bwMode="auto">
          <a:xfrm>
            <a:off x="4970463" y="4038600"/>
            <a:ext cx="2438400" cy="1447800"/>
            <a:chOff x="832" y="1344"/>
            <a:chExt cx="1136" cy="1024"/>
          </a:xfrm>
        </p:grpSpPr>
        <p:sp>
          <p:nvSpPr>
            <p:cNvPr id="77" name="Oval 77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78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Text Box 86"/>
          <p:cNvSpPr txBox="1">
            <a:spLocks noChangeArrowheads="1"/>
          </p:cNvSpPr>
          <p:nvPr/>
        </p:nvSpPr>
        <p:spPr bwMode="auto">
          <a:xfrm>
            <a:off x="2112964" y="6219826"/>
            <a:ext cx="801687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Clients</a:t>
            </a:r>
          </a:p>
        </p:txBody>
      </p:sp>
      <p:sp>
        <p:nvSpPr>
          <p:cNvPr id="87" name="Text Box 87"/>
          <p:cNvSpPr txBox="1">
            <a:spLocks noChangeArrowheads="1"/>
          </p:cNvSpPr>
          <p:nvPr/>
        </p:nvSpPr>
        <p:spPr bwMode="auto">
          <a:xfrm>
            <a:off x="5503864" y="4419601"/>
            <a:ext cx="1468437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Backbone ISP</a:t>
            </a:r>
          </a:p>
        </p:txBody>
      </p:sp>
      <p:sp>
        <p:nvSpPr>
          <p:cNvPr id="88" name="Text Box 88"/>
          <p:cNvSpPr txBox="1">
            <a:spLocks noChangeArrowheads="1"/>
          </p:cNvSpPr>
          <p:nvPr/>
        </p:nvSpPr>
        <p:spPr bwMode="auto">
          <a:xfrm>
            <a:off x="3736975" y="5091114"/>
            <a:ext cx="695704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ISP-1</a:t>
            </a:r>
          </a:p>
        </p:txBody>
      </p:sp>
      <p:sp>
        <p:nvSpPr>
          <p:cNvPr id="89" name="Text Box 89"/>
          <p:cNvSpPr txBox="1">
            <a:spLocks noChangeArrowheads="1"/>
          </p:cNvSpPr>
          <p:nvPr/>
        </p:nvSpPr>
        <p:spPr bwMode="auto">
          <a:xfrm>
            <a:off x="7939088" y="5105401"/>
            <a:ext cx="695704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ISP-2</a:t>
            </a:r>
          </a:p>
        </p:txBody>
      </p:sp>
      <p:sp>
        <p:nvSpPr>
          <p:cNvPr id="90" name="Text Box 90"/>
          <p:cNvSpPr txBox="1">
            <a:spLocks noChangeArrowheads="1"/>
          </p:cNvSpPr>
          <p:nvPr/>
        </p:nvSpPr>
        <p:spPr bwMode="auto">
          <a:xfrm>
            <a:off x="6400800" y="2743201"/>
            <a:ext cx="787076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Server</a:t>
            </a:r>
          </a:p>
        </p:txBody>
      </p:sp>
      <p:graphicFrame>
        <p:nvGraphicFramePr>
          <p:cNvPr id="91" name="Object 2"/>
          <p:cNvGraphicFramePr>
            <a:graphicFrameLocks noChangeAspect="1"/>
          </p:cNvGraphicFramePr>
          <p:nvPr/>
        </p:nvGraphicFramePr>
        <p:xfrm>
          <a:off x="6113464" y="2667000"/>
          <a:ext cx="3143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107949" imgH="3470495" progId="MS_ClipArt_Gallery.5">
                  <p:embed/>
                </p:oleObj>
              </mc:Choice>
              <mc:Fallback>
                <p:oleObj name="Clip" r:id="rId2" imgW="2107949" imgH="3470495" progId="MS_ClipArt_Gallery.5">
                  <p:embed/>
                  <p:pic>
                    <p:nvPicPr>
                      <p:cNvPr id="9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4" y="2667000"/>
                        <a:ext cx="314325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5732464" y="3657600"/>
            <a:ext cx="236537" cy="22860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6265864" y="3657600"/>
            <a:ext cx="236537" cy="22860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" name="Rectangle 94"/>
          <p:cNvSpPr>
            <a:spLocks noChangeArrowheads="1"/>
          </p:cNvSpPr>
          <p:nvPr/>
        </p:nvSpPr>
        <p:spPr bwMode="auto">
          <a:xfrm>
            <a:off x="6723064" y="3657600"/>
            <a:ext cx="236537" cy="22860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5" name="Oval 95"/>
          <p:cNvSpPr>
            <a:spLocks noChangeArrowheads="1"/>
          </p:cNvSpPr>
          <p:nvPr/>
        </p:nvSpPr>
        <p:spPr bwMode="auto">
          <a:xfrm>
            <a:off x="5276851" y="3500438"/>
            <a:ext cx="1979613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96"/>
          <p:cNvSpPr>
            <a:spLocks noChangeShapeType="1"/>
          </p:cNvSpPr>
          <p:nvPr/>
        </p:nvSpPr>
        <p:spPr bwMode="auto">
          <a:xfrm>
            <a:off x="6265863" y="3124200"/>
            <a:ext cx="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Text Box 97"/>
          <p:cNvSpPr txBox="1">
            <a:spLocks noChangeArrowheads="1"/>
          </p:cNvSpPr>
          <p:nvPr/>
        </p:nvSpPr>
        <p:spPr bwMode="auto">
          <a:xfrm>
            <a:off x="3598863" y="3552826"/>
            <a:ext cx="1649412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Reverse proxies</a:t>
            </a:r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3827464" y="5567363"/>
            <a:ext cx="236537" cy="22860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4284664" y="5567363"/>
            <a:ext cx="236537" cy="22860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100" name="Oval 100"/>
          <p:cNvSpPr>
            <a:spLocks noChangeArrowheads="1"/>
          </p:cNvSpPr>
          <p:nvPr/>
        </p:nvSpPr>
        <p:spPr bwMode="auto">
          <a:xfrm>
            <a:off x="3598863" y="5410200"/>
            <a:ext cx="10668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101"/>
          <p:cNvSpPr>
            <a:spLocks noChangeArrowheads="1"/>
          </p:cNvSpPr>
          <p:nvPr/>
        </p:nvSpPr>
        <p:spPr bwMode="auto">
          <a:xfrm>
            <a:off x="8094664" y="5567363"/>
            <a:ext cx="236537" cy="22860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102" name="Rectangle 102"/>
          <p:cNvSpPr>
            <a:spLocks noChangeArrowheads="1"/>
          </p:cNvSpPr>
          <p:nvPr/>
        </p:nvSpPr>
        <p:spPr bwMode="auto">
          <a:xfrm>
            <a:off x="8551864" y="5567363"/>
            <a:ext cx="236537" cy="22860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103" name="Oval 103"/>
          <p:cNvSpPr>
            <a:spLocks noChangeArrowheads="1"/>
          </p:cNvSpPr>
          <p:nvPr/>
        </p:nvSpPr>
        <p:spPr bwMode="auto">
          <a:xfrm>
            <a:off x="7866063" y="5410200"/>
            <a:ext cx="10668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04"/>
          <p:cNvSpPr>
            <a:spLocks/>
          </p:cNvSpPr>
          <p:nvPr/>
        </p:nvSpPr>
        <p:spPr bwMode="auto">
          <a:xfrm>
            <a:off x="4360863" y="3962400"/>
            <a:ext cx="1828800" cy="1447800"/>
          </a:xfrm>
          <a:custGeom>
            <a:avLst/>
            <a:gdLst>
              <a:gd name="T0" fmla="*/ 2147483647 w 1152"/>
              <a:gd name="T1" fmla="*/ 0 h 912"/>
              <a:gd name="T2" fmla="*/ 2147483647 w 1152"/>
              <a:gd name="T3" fmla="*/ 483870000 h 912"/>
              <a:gd name="T4" fmla="*/ 0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1152" y="0"/>
                </a:moveTo>
                <a:lnTo>
                  <a:pt x="1056" y="192"/>
                </a:lnTo>
                <a:lnTo>
                  <a:pt x="0" y="912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5"/>
          <p:cNvSpPr>
            <a:spLocks/>
          </p:cNvSpPr>
          <p:nvPr/>
        </p:nvSpPr>
        <p:spPr bwMode="auto">
          <a:xfrm>
            <a:off x="6418263" y="3962400"/>
            <a:ext cx="1676400" cy="1447800"/>
          </a:xfrm>
          <a:custGeom>
            <a:avLst/>
            <a:gdLst>
              <a:gd name="T0" fmla="*/ 0 w 1056"/>
              <a:gd name="T1" fmla="*/ 0 h 912"/>
              <a:gd name="T2" fmla="*/ 483870000 w 1056"/>
              <a:gd name="T3" fmla="*/ 846772500 h 912"/>
              <a:gd name="T4" fmla="*/ 2147483647 w 1056"/>
              <a:gd name="T5" fmla="*/ 2147483647 h 912"/>
              <a:gd name="T6" fmla="*/ 0 60000 65536"/>
              <a:gd name="T7" fmla="*/ 0 60000 65536"/>
              <a:gd name="T8" fmla="*/ 0 60000 65536"/>
              <a:gd name="T9" fmla="*/ 0 w 1056"/>
              <a:gd name="T10" fmla="*/ 0 h 912"/>
              <a:gd name="T11" fmla="*/ 1056 w 1056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912">
                <a:moveTo>
                  <a:pt x="0" y="0"/>
                </a:moveTo>
                <a:lnTo>
                  <a:pt x="192" y="336"/>
                </a:lnTo>
                <a:lnTo>
                  <a:pt x="1056" y="912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Line 106"/>
          <p:cNvSpPr>
            <a:spLocks noChangeShapeType="1"/>
          </p:cNvSpPr>
          <p:nvPr/>
        </p:nvSpPr>
        <p:spPr bwMode="auto">
          <a:xfrm flipH="1">
            <a:off x="3065463" y="5791200"/>
            <a:ext cx="68580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107"/>
          <p:cNvSpPr>
            <a:spLocks noChangeShapeType="1"/>
          </p:cNvSpPr>
          <p:nvPr/>
        </p:nvSpPr>
        <p:spPr bwMode="auto">
          <a:xfrm>
            <a:off x="4360863" y="5867400"/>
            <a:ext cx="457200" cy="304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108"/>
          <p:cNvSpPr>
            <a:spLocks noChangeShapeType="1"/>
          </p:cNvSpPr>
          <p:nvPr/>
        </p:nvSpPr>
        <p:spPr bwMode="auto">
          <a:xfrm flipH="1">
            <a:off x="7942263" y="5867400"/>
            <a:ext cx="457200" cy="304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109"/>
          <p:cNvSpPr>
            <a:spLocks noChangeShapeType="1"/>
          </p:cNvSpPr>
          <p:nvPr/>
        </p:nvSpPr>
        <p:spPr bwMode="auto">
          <a:xfrm>
            <a:off x="8628063" y="5867400"/>
            <a:ext cx="762000" cy="304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Text Box 110"/>
          <p:cNvSpPr txBox="1">
            <a:spLocks noChangeArrowheads="1"/>
          </p:cNvSpPr>
          <p:nvPr/>
        </p:nvSpPr>
        <p:spPr bwMode="auto">
          <a:xfrm>
            <a:off x="1922463" y="5381626"/>
            <a:ext cx="163830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solidFill>
                  <a:srgbClr val="FF0000"/>
                </a:solidFill>
                <a:latin typeface="Arial" charset="0"/>
              </a:rPr>
              <a:t>Forward proxies</a:t>
            </a:r>
            <a:endParaRPr lang="en-US" sz="1600">
              <a:latin typeface="Arial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Distribution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 forward and reverse caching</a:t>
            </a:r>
          </a:p>
          <a:p>
            <a:pPr lvl="1"/>
            <a:r>
              <a:rPr lang="en-US" dirty="0"/>
              <a:t>One network generally administered by one entity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Akamai</a:t>
            </a:r>
            <a:endParaRPr lang="en-US" dirty="0"/>
          </a:p>
          <a:p>
            <a:r>
              <a:rPr lang="en-US" dirty="0"/>
              <a:t>Provide document caching</a:t>
            </a:r>
          </a:p>
          <a:p>
            <a:pPr lvl="1"/>
            <a:r>
              <a:rPr lang="en-US" dirty="0"/>
              <a:t>Pull: result from client requests</a:t>
            </a:r>
          </a:p>
          <a:p>
            <a:pPr lvl="1"/>
            <a:r>
              <a:rPr lang="en-US" dirty="0"/>
              <a:t>Push: expectation of high access rates to some objects</a:t>
            </a:r>
          </a:p>
          <a:p>
            <a:r>
              <a:rPr lang="en-US" dirty="0"/>
              <a:t>Can also do some processing</a:t>
            </a:r>
          </a:p>
          <a:p>
            <a:pPr lvl="1"/>
            <a:r>
              <a:rPr lang="en-US" dirty="0"/>
              <a:t>Deploy code to handle some dynamic requests</a:t>
            </a:r>
          </a:p>
          <a:p>
            <a:pPr lvl="1"/>
            <a:r>
              <a:rPr lang="en-US" dirty="0"/>
              <a:t>Can do other things, such as </a:t>
            </a:r>
            <a:r>
              <a:rPr lang="en-US" dirty="0" err="1"/>
              <a:t>transcoding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19D24-2331-1242-86BF-9F12A5D7E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620001" y="4800600"/>
            <a:ext cx="371475" cy="381000"/>
            <a:chOff x="1014" y="912"/>
            <a:chExt cx="574" cy="596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9077326" y="4800600"/>
            <a:ext cx="371475" cy="381000"/>
            <a:chOff x="1014" y="912"/>
            <a:chExt cx="574" cy="596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819401" y="4800600"/>
            <a:ext cx="371475" cy="381000"/>
            <a:chOff x="1014" y="912"/>
            <a:chExt cx="574" cy="596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4495801" y="4800600"/>
            <a:ext cx="371475" cy="381000"/>
            <a:chOff x="1014" y="912"/>
            <a:chExt cx="574" cy="596"/>
          </a:xfrm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2971800" y="3276600"/>
            <a:ext cx="2179638" cy="1447800"/>
            <a:chOff x="832" y="1344"/>
            <a:chExt cx="1136" cy="1024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7010400" y="3276600"/>
            <a:ext cx="2179638" cy="1447800"/>
            <a:chOff x="832" y="1344"/>
            <a:chExt cx="1136" cy="1024"/>
          </a:xfrm>
        </p:grpSpPr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4876800" y="2667000"/>
            <a:ext cx="2438400" cy="1447800"/>
            <a:chOff x="832" y="1344"/>
            <a:chExt cx="1136" cy="1024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Text Box 85"/>
          <p:cNvSpPr txBox="1">
            <a:spLocks noChangeArrowheads="1"/>
          </p:cNvSpPr>
          <p:nvPr/>
        </p:nvSpPr>
        <p:spPr bwMode="auto">
          <a:xfrm>
            <a:off x="2019300" y="4848226"/>
            <a:ext cx="80168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Clients</a:t>
            </a:r>
          </a:p>
        </p:txBody>
      </p:sp>
      <p:sp>
        <p:nvSpPr>
          <p:cNvPr id="87" name="Text Box 86"/>
          <p:cNvSpPr txBox="1">
            <a:spLocks noChangeArrowheads="1"/>
          </p:cNvSpPr>
          <p:nvPr/>
        </p:nvSpPr>
        <p:spPr bwMode="auto">
          <a:xfrm>
            <a:off x="3643313" y="3719514"/>
            <a:ext cx="695704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ISP-1</a:t>
            </a:r>
          </a:p>
        </p:txBody>
      </p:sp>
      <p:sp>
        <p:nvSpPr>
          <p:cNvPr id="88" name="Text Box 87"/>
          <p:cNvSpPr txBox="1">
            <a:spLocks noChangeArrowheads="1"/>
          </p:cNvSpPr>
          <p:nvPr/>
        </p:nvSpPr>
        <p:spPr bwMode="auto">
          <a:xfrm>
            <a:off x="5240338" y="2028826"/>
            <a:ext cx="787076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Server</a:t>
            </a:r>
          </a:p>
        </p:txBody>
      </p:sp>
      <p:graphicFrame>
        <p:nvGraphicFramePr>
          <p:cNvPr id="89" name="Object 2"/>
          <p:cNvGraphicFramePr>
            <a:graphicFrameLocks noChangeAspect="1"/>
          </p:cNvGraphicFramePr>
          <p:nvPr/>
        </p:nvGraphicFramePr>
        <p:xfrm>
          <a:off x="6019801" y="1981200"/>
          <a:ext cx="3143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107949" imgH="3470495" progId="MS_ClipArt_Gallery.5">
                  <p:embed/>
                </p:oleObj>
              </mc:Choice>
              <mc:Fallback>
                <p:oleObj name="Clip" r:id="rId2" imgW="2107949" imgH="3470495" progId="MS_ClipArt_Gallery.5">
                  <p:embed/>
                  <p:pic>
                    <p:nvPicPr>
                      <p:cNvPr id="8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1" y="1981200"/>
                        <a:ext cx="314325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7391400" y="3962400"/>
            <a:ext cx="236538" cy="22860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1" name="Line 90"/>
          <p:cNvSpPr>
            <a:spLocks noChangeShapeType="1"/>
          </p:cNvSpPr>
          <p:nvPr/>
        </p:nvSpPr>
        <p:spPr bwMode="auto">
          <a:xfrm flipH="1">
            <a:off x="5943600" y="3352800"/>
            <a:ext cx="762000" cy="152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3733800" y="4195763"/>
            <a:ext cx="236538" cy="22860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5715000" y="3429000"/>
            <a:ext cx="236538" cy="22860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6781800" y="3276600"/>
            <a:ext cx="236538" cy="22860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8458200" y="4195763"/>
            <a:ext cx="236538" cy="22860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6" name="Line 95"/>
          <p:cNvSpPr>
            <a:spLocks noChangeShapeType="1"/>
          </p:cNvSpPr>
          <p:nvPr/>
        </p:nvSpPr>
        <p:spPr bwMode="auto">
          <a:xfrm flipH="1">
            <a:off x="2971800" y="4419600"/>
            <a:ext cx="68580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96"/>
          <p:cNvSpPr>
            <a:spLocks noChangeShapeType="1"/>
          </p:cNvSpPr>
          <p:nvPr/>
        </p:nvSpPr>
        <p:spPr bwMode="auto">
          <a:xfrm>
            <a:off x="3962400" y="4343400"/>
            <a:ext cx="762000" cy="457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97"/>
          <p:cNvSpPr>
            <a:spLocks noChangeShapeType="1"/>
          </p:cNvSpPr>
          <p:nvPr/>
        </p:nvSpPr>
        <p:spPr bwMode="auto">
          <a:xfrm>
            <a:off x="7543800" y="4191000"/>
            <a:ext cx="304800" cy="609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98"/>
          <p:cNvSpPr>
            <a:spLocks noChangeShapeType="1"/>
          </p:cNvSpPr>
          <p:nvPr/>
        </p:nvSpPr>
        <p:spPr bwMode="auto">
          <a:xfrm>
            <a:off x="8534400" y="4419600"/>
            <a:ext cx="762000" cy="381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1828800" y="4010026"/>
            <a:ext cx="163830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Forward proxies</a:t>
            </a:r>
          </a:p>
        </p:txBody>
      </p:sp>
      <p:sp>
        <p:nvSpPr>
          <p:cNvPr id="101" name="Line 100"/>
          <p:cNvSpPr>
            <a:spLocks noChangeShapeType="1"/>
          </p:cNvSpPr>
          <p:nvPr/>
        </p:nvSpPr>
        <p:spPr bwMode="auto">
          <a:xfrm>
            <a:off x="6248400" y="2438400"/>
            <a:ext cx="609600" cy="762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101"/>
          <p:cNvSpPr>
            <a:spLocks noChangeShapeType="1"/>
          </p:cNvSpPr>
          <p:nvPr/>
        </p:nvSpPr>
        <p:spPr bwMode="auto">
          <a:xfrm flipV="1">
            <a:off x="3962400" y="3581400"/>
            <a:ext cx="1676400" cy="609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102"/>
          <p:cNvSpPr>
            <a:spLocks noChangeShapeType="1"/>
          </p:cNvSpPr>
          <p:nvPr/>
        </p:nvSpPr>
        <p:spPr bwMode="auto">
          <a:xfrm>
            <a:off x="7010400" y="3429000"/>
            <a:ext cx="533400" cy="457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103"/>
          <p:cNvSpPr>
            <a:spLocks noChangeShapeType="1"/>
          </p:cNvSpPr>
          <p:nvPr/>
        </p:nvSpPr>
        <p:spPr bwMode="auto">
          <a:xfrm>
            <a:off x="7010400" y="3276600"/>
            <a:ext cx="1371600" cy="914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Text Box 104"/>
          <p:cNvSpPr txBox="1">
            <a:spLocks noChangeArrowheads="1"/>
          </p:cNvSpPr>
          <p:nvPr/>
        </p:nvSpPr>
        <p:spPr bwMode="auto">
          <a:xfrm>
            <a:off x="5410200" y="3048001"/>
            <a:ext cx="1468438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Backbone ISP</a:t>
            </a:r>
          </a:p>
        </p:txBody>
      </p:sp>
      <p:sp>
        <p:nvSpPr>
          <p:cNvPr id="106" name="Text Box 105"/>
          <p:cNvSpPr txBox="1">
            <a:spLocks noChangeArrowheads="1"/>
          </p:cNvSpPr>
          <p:nvPr/>
        </p:nvSpPr>
        <p:spPr bwMode="auto">
          <a:xfrm>
            <a:off x="7845425" y="3733801"/>
            <a:ext cx="695704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ISP-2</a:t>
            </a:r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3581400" y="3124200"/>
            <a:ext cx="5257800" cy="1447800"/>
          </a:xfrm>
          <a:custGeom>
            <a:avLst/>
            <a:gdLst>
              <a:gd name="T0" fmla="*/ 0 w 3312"/>
              <a:gd name="T1" fmla="*/ 1935480000 h 912"/>
              <a:gd name="T2" fmla="*/ 0 w 3312"/>
              <a:gd name="T3" fmla="*/ 1572577500 h 912"/>
              <a:gd name="T4" fmla="*/ 241935000 w 3312"/>
              <a:gd name="T5" fmla="*/ 1330642500 h 912"/>
              <a:gd name="T6" fmla="*/ 846772500 w 3312"/>
              <a:gd name="T7" fmla="*/ 967740000 h 912"/>
              <a:gd name="T8" fmla="*/ 2056447500 w 3312"/>
              <a:gd name="T9" fmla="*/ 483870000 h 912"/>
              <a:gd name="T10" fmla="*/ 2147483647 w 3312"/>
              <a:gd name="T11" fmla="*/ 241935000 h 912"/>
              <a:gd name="T12" fmla="*/ 2147483647 w 3312"/>
              <a:gd name="T13" fmla="*/ 0 h 912"/>
              <a:gd name="T14" fmla="*/ 2147483647 w 3312"/>
              <a:gd name="T15" fmla="*/ 241935000 h 912"/>
              <a:gd name="T16" fmla="*/ 2147483647 w 3312"/>
              <a:gd name="T17" fmla="*/ 1088707500 h 912"/>
              <a:gd name="T18" fmla="*/ 2147483647 w 3312"/>
              <a:gd name="T19" fmla="*/ 1693545000 h 912"/>
              <a:gd name="T20" fmla="*/ 2147483647 w 3312"/>
              <a:gd name="T21" fmla="*/ 2056447500 h 912"/>
              <a:gd name="T22" fmla="*/ 2147483647 w 3312"/>
              <a:gd name="T23" fmla="*/ 2147483647 h 912"/>
              <a:gd name="T24" fmla="*/ 2147483647 w 3312"/>
              <a:gd name="T25" fmla="*/ 2147483647 h 912"/>
              <a:gd name="T26" fmla="*/ 2147483647 w 3312"/>
              <a:gd name="T27" fmla="*/ 1935480000 h 912"/>
              <a:gd name="T28" fmla="*/ 2147483647 w 3312"/>
              <a:gd name="T29" fmla="*/ 1814512500 h 912"/>
              <a:gd name="T30" fmla="*/ 2147483647 w 3312"/>
              <a:gd name="T31" fmla="*/ 1814512500 h 912"/>
              <a:gd name="T32" fmla="*/ 2147483647 w 3312"/>
              <a:gd name="T33" fmla="*/ 1451610000 h 912"/>
              <a:gd name="T34" fmla="*/ 2147483647 w 3312"/>
              <a:gd name="T35" fmla="*/ 604837500 h 912"/>
              <a:gd name="T36" fmla="*/ 2147483647 w 3312"/>
              <a:gd name="T37" fmla="*/ 725805000 h 912"/>
              <a:gd name="T38" fmla="*/ 2147483647 w 3312"/>
              <a:gd name="T39" fmla="*/ 1088707500 h 912"/>
              <a:gd name="T40" fmla="*/ 2147483647 w 3312"/>
              <a:gd name="T41" fmla="*/ 1330642500 h 912"/>
              <a:gd name="T42" fmla="*/ 1935480000 w 3312"/>
              <a:gd name="T43" fmla="*/ 1572577500 h 912"/>
              <a:gd name="T44" fmla="*/ 1330642500 w 3312"/>
              <a:gd name="T45" fmla="*/ 1935480000 h 912"/>
              <a:gd name="T46" fmla="*/ 604837500 w 3312"/>
              <a:gd name="T47" fmla="*/ 2147483647 h 912"/>
              <a:gd name="T48" fmla="*/ 241935000 w 3312"/>
              <a:gd name="T49" fmla="*/ 2147483647 h 912"/>
              <a:gd name="T50" fmla="*/ 0 w 3312"/>
              <a:gd name="T51" fmla="*/ 1935480000 h 9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312"/>
              <a:gd name="T79" fmla="*/ 0 h 912"/>
              <a:gd name="T80" fmla="*/ 3312 w 3312"/>
              <a:gd name="T81" fmla="*/ 912 h 91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312" h="912">
                <a:moveTo>
                  <a:pt x="0" y="768"/>
                </a:moveTo>
                <a:lnTo>
                  <a:pt x="0" y="624"/>
                </a:lnTo>
                <a:lnTo>
                  <a:pt x="96" y="528"/>
                </a:lnTo>
                <a:lnTo>
                  <a:pt x="336" y="384"/>
                </a:lnTo>
                <a:lnTo>
                  <a:pt x="816" y="192"/>
                </a:lnTo>
                <a:lnTo>
                  <a:pt x="1200" y="96"/>
                </a:lnTo>
                <a:lnTo>
                  <a:pt x="2112" y="0"/>
                </a:lnTo>
                <a:lnTo>
                  <a:pt x="2400" y="96"/>
                </a:lnTo>
                <a:lnTo>
                  <a:pt x="3024" y="432"/>
                </a:lnTo>
                <a:lnTo>
                  <a:pt x="3312" y="672"/>
                </a:lnTo>
                <a:lnTo>
                  <a:pt x="3312" y="816"/>
                </a:lnTo>
                <a:lnTo>
                  <a:pt x="3216" y="912"/>
                </a:lnTo>
                <a:lnTo>
                  <a:pt x="3024" y="912"/>
                </a:lnTo>
                <a:lnTo>
                  <a:pt x="2880" y="768"/>
                </a:lnTo>
                <a:lnTo>
                  <a:pt x="2592" y="720"/>
                </a:lnTo>
                <a:lnTo>
                  <a:pt x="2352" y="720"/>
                </a:lnTo>
                <a:lnTo>
                  <a:pt x="2160" y="576"/>
                </a:lnTo>
                <a:lnTo>
                  <a:pt x="1776" y="240"/>
                </a:lnTo>
                <a:lnTo>
                  <a:pt x="1584" y="288"/>
                </a:lnTo>
                <a:lnTo>
                  <a:pt x="1440" y="432"/>
                </a:lnTo>
                <a:lnTo>
                  <a:pt x="1008" y="528"/>
                </a:lnTo>
                <a:lnTo>
                  <a:pt x="768" y="624"/>
                </a:lnTo>
                <a:lnTo>
                  <a:pt x="528" y="768"/>
                </a:lnTo>
                <a:lnTo>
                  <a:pt x="240" y="912"/>
                </a:lnTo>
                <a:lnTo>
                  <a:pt x="96" y="912"/>
                </a:lnTo>
                <a:lnTo>
                  <a:pt x="0" y="768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Text Box 107"/>
          <p:cNvSpPr txBox="1">
            <a:spLocks noChangeArrowheads="1"/>
          </p:cNvSpPr>
          <p:nvPr/>
        </p:nvSpPr>
        <p:spPr bwMode="auto">
          <a:xfrm>
            <a:off x="7681913" y="2728914"/>
            <a:ext cx="620712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CDN</a:t>
            </a:r>
          </a:p>
        </p:txBody>
      </p:sp>
      <p:sp>
        <p:nvSpPr>
          <p:cNvPr id="109" name="Line 108"/>
          <p:cNvSpPr>
            <a:spLocks noChangeShapeType="1"/>
          </p:cNvSpPr>
          <p:nvPr/>
        </p:nvSpPr>
        <p:spPr bwMode="auto">
          <a:xfrm flipH="1">
            <a:off x="7467600" y="30480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Akamai</a:t>
            </a:r>
            <a:r>
              <a:rPr lang="en-US" dirty="0"/>
              <a:t>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Akamai</a:t>
            </a:r>
            <a:r>
              <a:rPr lang="en-US" dirty="0"/>
              <a:t> has cache servers deployed close to clients</a:t>
            </a:r>
          </a:p>
          <a:p>
            <a:pPr lvl="1"/>
            <a:r>
              <a:rPr lang="en-US" dirty="0"/>
              <a:t>Co-located with many ISPs</a:t>
            </a:r>
          </a:p>
          <a:p>
            <a:r>
              <a:rPr lang="en-US" dirty="0"/>
              <a:t>Challenge: make same domain name resolve to a proxy close to the client</a:t>
            </a:r>
          </a:p>
          <a:p>
            <a:r>
              <a:rPr lang="en-US" dirty="0"/>
              <a:t>Lots of DNS tricks. </a:t>
            </a:r>
            <a:r>
              <a:rPr lang="en-US" dirty="0" err="1"/>
              <a:t>BestBuy</a:t>
            </a:r>
            <a:r>
              <a:rPr lang="en-US" dirty="0"/>
              <a:t> is a customer</a:t>
            </a:r>
          </a:p>
          <a:p>
            <a:pPr lvl="1"/>
            <a:r>
              <a:rPr lang="en-US" dirty="0"/>
              <a:t>Delegate name resolution to </a:t>
            </a:r>
            <a:r>
              <a:rPr lang="en-US" dirty="0" err="1"/>
              <a:t>Akamai</a:t>
            </a:r>
            <a:r>
              <a:rPr lang="en-US" dirty="0"/>
              <a:t> (via a CNAME)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324611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1405" dirty="0">
                <a:latin typeface="Courier"/>
                <a:cs typeface="Courier"/>
              </a:rPr>
              <a:t>dig </a:t>
            </a:r>
            <a:r>
              <a:rPr lang="en-US" sz="1405" dirty="0" err="1">
                <a:latin typeface="Courier"/>
                <a:cs typeface="Courier"/>
              </a:rPr>
              <a:t>www.bestbuy.com</a:t>
            </a:r>
            <a:endParaRPr lang="en-US" sz="1405" dirty="0">
              <a:latin typeface="Courier"/>
              <a:cs typeface="Courier"/>
            </a:endParaRPr>
          </a:p>
          <a:p>
            <a:pPr>
              <a:buNone/>
            </a:pPr>
            <a:r>
              <a:rPr lang="en-US" sz="1405" dirty="0">
                <a:latin typeface="Courier"/>
                <a:cs typeface="Courier"/>
              </a:rPr>
              <a:t>;; ANSWER SECTION:</a:t>
            </a:r>
          </a:p>
          <a:p>
            <a:pPr>
              <a:buNone/>
            </a:pPr>
            <a:r>
              <a:rPr lang="en-US" sz="1405" dirty="0" err="1">
                <a:latin typeface="Courier"/>
                <a:cs typeface="Courier"/>
              </a:rPr>
              <a:t>www.bestbuy.com</a:t>
            </a:r>
            <a:r>
              <a:rPr lang="en-US" sz="1405" dirty="0">
                <a:latin typeface="Courier"/>
                <a:cs typeface="Courier"/>
              </a:rPr>
              <a:t>.	3600 	IN	CNAME	</a:t>
            </a:r>
            <a:r>
              <a:rPr lang="en-US" sz="1405" dirty="0" err="1">
                <a:latin typeface="Courier"/>
                <a:cs typeface="Courier"/>
              </a:rPr>
              <a:t>www.bestbuy.com.edgesuite.net</a:t>
            </a:r>
            <a:r>
              <a:rPr lang="en-US" sz="1405" dirty="0">
                <a:latin typeface="Courier"/>
                <a:cs typeface="Courier"/>
              </a:rPr>
              <a:t>.</a:t>
            </a:r>
          </a:p>
          <a:p>
            <a:pPr>
              <a:buNone/>
            </a:pPr>
            <a:r>
              <a:rPr lang="en-US" sz="1405" dirty="0" err="1">
                <a:latin typeface="Courier"/>
                <a:cs typeface="Courier"/>
              </a:rPr>
              <a:t>www.bestbuy.com.edgesuite.net</a:t>
            </a:r>
            <a:r>
              <a:rPr lang="en-US" sz="1405" dirty="0">
                <a:latin typeface="Courier"/>
                <a:cs typeface="Courier"/>
              </a:rPr>
              <a:t>. 21600 IN	CNAME	a1105.b.akamai.net.</a:t>
            </a:r>
          </a:p>
          <a:p>
            <a:pPr>
              <a:buNone/>
            </a:pPr>
            <a:r>
              <a:rPr lang="en-US" sz="1405" dirty="0">
                <a:latin typeface="Courier"/>
                <a:cs typeface="Courier"/>
              </a:rPr>
              <a:t>a1105.b.akamai.net.	20	IN	A	198.7.236.235</a:t>
            </a:r>
          </a:p>
          <a:p>
            <a:pPr>
              <a:buNone/>
            </a:pPr>
            <a:r>
              <a:rPr lang="en-US" sz="1405" dirty="0">
                <a:latin typeface="Courier"/>
                <a:cs typeface="Courier"/>
              </a:rPr>
              <a:t>a1105.b.akamai.net.	20	IN	A	198.7.236.240</a:t>
            </a:r>
          </a:p>
          <a:p>
            <a:pPr>
              <a:buNone/>
            </a:pPr>
            <a:r>
              <a:rPr lang="en-US" sz="1405" dirty="0">
                <a:latin typeface="Courier"/>
                <a:cs typeface="Courier"/>
              </a:rPr>
              <a:t>;; AUTHORITY SECTION:</a:t>
            </a:r>
          </a:p>
          <a:p>
            <a:pPr>
              <a:buNone/>
            </a:pPr>
            <a:r>
              <a:rPr lang="en-US" sz="1405" dirty="0" err="1">
                <a:latin typeface="Courier"/>
                <a:cs typeface="Courier"/>
              </a:rPr>
              <a:t>b.akamai.net</a:t>
            </a:r>
            <a:r>
              <a:rPr lang="en-US" sz="1405" dirty="0">
                <a:latin typeface="Courier"/>
                <a:cs typeface="Courier"/>
              </a:rPr>
              <a:t>.		1101	IN	NS	n1b.akamai.net.</a:t>
            </a:r>
          </a:p>
          <a:p>
            <a:pPr>
              <a:buNone/>
            </a:pPr>
            <a:r>
              <a:rPr lang="en-US" sz="1405" dirty="0" err="1">
                <a:latin typeface="Courier"/>
                <a:cs typeface="Courier"/>
              </a:rPr>
              <a:t>b.akamai.net</a:t>
            </a:r>
            <a:r>
              <a:rPr lang="en-US" sz="1405" dirty="0">
                <a:latin typeface="Courier"/>
                <a:cs typeface="Courier"/>
              </a:rPr>
              <a:t>.		1101	IN	NS	n0b.akamai.net.</a:t>
            </a:r>
          </a:p>
          <a:p>
            <a:pPr>
              <a:buNone/>
            </a:pPr>
            <a:r>
              <a:rPr lang="en-US" sz="1405" dirty="0">
                <a:latin typeface="Courier"/>
                <a:cs typeface="Courier"/>
              </a:rPr>
              <a:t>;; ADDITIONAL SECTION:</a:t>
            </a:r>
          </a:p>
          <a:p>
            <a:pPr>
              <a:buNone/>
            </a:pPr>
            <a:r>
              <a:rPr lang="en-US" sz="1405" dirty="0">
                <a:latin typeface="Courier"/>
                <a:cs typeface="Courier"/>
              </a:rPr>
              <a:t>n0b.akamai.net.		1267	IN	A	24.143.194.45</a:t>
            </a:r>
          </a:p>
          <a:p>
            <a:pPr>
              <a:buNone/>
            </a:pPr>
            <a:r>
              <a:rPr lang="en-US" sz="1405" dirty="0">
                <a:latin typeface="Courier"/>
                <a:cs typeface="Courier"/>
              </a:rPr>
              <a:t>n1b.akamai.net.		2196	IN	A	198.7.236.236</a:t>
            </a:r>
          </a:p>
          <a:p>
            <a:pPr>
              <a:buNone/>
            </a:pPr>
            <a:endParaRPr lang="en-US" sz="1405" dirty="0">
              <a:latin typeface="Courier"/>
              <a:cs typeface="Courier"/>
            </a:endParaRPr>
          </a:p>
          <a:p>
            <a:pPr>
              <a:buNone/>
            </a:pPr>
            <a:endParaRPr lang="en-US" sz="1405" dirty="0">
              <a:latin typeface="Courier"/>
              <a:cs typeface="Courier"/>
            </a:endParaRPr>
          </a:p>
          <a:p>
            <a:pPr>
              <a:buNone/>
            </a:pPr>
            <a:endParaRPr lang="en-US" sz="1405" dirty="0">
              <a:latin typeface="Courier"/>
              <a:cs typeface="Courier"/>
            </a:endParaRPr>
          </a:p>
          <a:p>
            <a:pPr>
              <a:buNone/>
            </a:pPr>
            <a:endParaRPr lang="en-US" sz="1405" dirty="0">
              <a:latin typeface="Courier"/>
              <a:cs typeface="Courier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599" y="5257798"/>
            <a:ext cx="10376263" cy="130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800" b="1" dirty="0">
                <a:latin typeface="Avenir Book" panose="02000503020000020003" pitchFamily="2" charset="0"/>
                <a:cs typeface="Minion Pro"/>
              </a:rPr>
              <a:t>n1b.akamai.net finds an edge server close to the client’s local resolver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400" dirty="0">
                <a:latin typeface="Avenir Book" panose="02000503020000020003" pitchFamily="2" charset="0"/>
                <a:cs typeface="Minion Pro"/>
              </a:rPr>
              <a:t>Uses knowledge of network: BGP feeds, </a:t>
            </a:r>
            <a:r>
              <a:rPr lang="en-US" sz="2400" dirty="0" err="1">
                <a:latin typeface="Avenir Book" panose="02000503020000020003" pitchFamily="2" charset="0"/>
                <a:cs typeface="Minion Pro"/>
              </a:rPr>
              <a:t>traceroutes</a:t>
            </a:r>
            <a:r>
              <a:rPr lang="en-US" sz="2400" dirty="0">
                <a:latin typeface="Avenir Book" panose="02000503020000020003" pitchFamily="2" charset="0"/>
                <a:cs typeface="Minion Pro"/>
              </a:rPr>
              <a:t>. </a:t>
            </a:r>
            <a:r>
              <a:rPr lang="en-US" sz="2400" i="1" dirty="0">
                <a:latin typeface="Avenir Book" panose="02000503020000020003" pitchFamily="2" charset="0"/>
                <a:cs typeface="Minion Pro"/>
              </a:rPr>
              <a:t>Their secret sauce…</a:t>
            </a:r>
            <a:endParaRPr lang="en-US" sz="2400" dirty="0">
              <a:latin typeface="Avenir Book" panose="02000503020000020003" pitchFamily="2" charset="0"/>
              <a:cs typeface="Minion Pro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lang="en-US" sz="2800" b="1" dirty="0">
              <a:latin typeface="Avenir Book" panose="02000503020000020003" pitchFamily="2" charset="0"/>
              <a:cs typeface="Minio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9970-4DE9-B146-9112-88B49247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ED5B6-A208-9E45-8F52-D87F16E5BEE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>
                <a:solidFill>
                  <a:srgbClr val="FFCC33"/>
                </a:solidFill>
              </a:rPr>
              <a:t>From Brown</a:t>
            </a:r>
          </a:p>
          <a:p>
            <a:pPr>
              <a:buNone/>
            </a:pPr>
            <a:r>
              <a:rPr lang="en-US" sz="2065" dirty="0">
                <a:latin typeface="Courier"/>
                <a:cs typeface="Courier"/>
              </a:rPr>
              <a:t>dig </a:t>
            </a:r>
            <a:r>
              <a:rPr lang="en-US" sz="2065" dirty="0" err="1">
                <a:latin typeface="Courier"/>
                <a:cs typeface="Courier"/>
              </a:rPr>
              <a:t>www.bestbuy.com</a:t>
            </a:r>
            <a:endParaRPr lang="en-US" sz="2065" dirty="0">
              <a:latin typeface="Courier"/>
              <a:cs typeface="Courier"/>
            </a:endParaRPr>
          </a:p>
          <a:p>
            <a:pPr>
              <a:buNone/>
            </a:pPr>
            <a:r>
              <a:rPr lang="en-US" sz="2065" dirty="0">
                <a:latin typeface="Courier"/>
                <a:cs typeface="Courier"/>
              </a:rPr>
              <a:t>;; ANSWER SECTION:</a:t>
            </a:r>
          </a:p>
          <a:p>
            <a:pPr>
              <a:buNone/>
            </a:pPr>
            <a:r>
              <a:rPr lang="en-US" sz="2065" dirty="0" err="1">
                <a:latin typeface="Courier"/>
                <a:cs typeface="Courier"/>
              </a:rPr>
              <a:t>www.bestbuy.com</a:t>
            </a:r>
            <a:r>
              <a:rPr lang="en-US" sz="2065" dirty="0">
                <a:latin typeface="Courier"/>
                <a:cs typeface="Courier"/>
              </a:rPr>
              <a:t>.	3600 	IN	CNAME	</a:t>
            </a:r>
            <a:r>
              <a:rPr lang="en-US" sz="2065" dirty="0" err="1">
                <a:latin typeface="Courier"/>
                <a:cs typeface="Courier"/>
              </a:rPr>
              <a:t>www.bestbuy.com.edgesuite.net</a:t>
            </a:r>
            <a:r>
              <a:rPr lang="en-US" sz="2065" dirty="0">
                <a:latin typeface="Courier"/>
                <a:cs typeface="Courier"/>
              </a:rPr>
              <a:t>.</a:t>
            </a:r>
          </a:p>
          <a:p>
            <a:pPr>
              <a:buNone/>
            </a:pPr>
            <a:r>
              <a:rPr lang="en-US" sz="2065" dirty="0" err="1">
                <a:latin typeface="Courier"/>
                <a:cs typeface="Courier"/>
              </a:rPr>
              <a:t>www.bestbuy.com.edgesuite.net</a:t>
            </a:r>
            <a:r>
              <a:rPr lang="en-US" sz="2065" dirty="0">
                <a:latin typeface="Courier"/>
                <a:cs typeface="Courier"/>
              </a:rPr>
              <a:t>. 21600 IN	CNAME	a1105.b.akamai.net.</a:t>
            </a:r>
          </a:p>
          <a:p>
            <a:pPr>
              <a:buNone/>
            </a:pPr>
            <a:r>
              <a:rPr lang="en-US" sz="2065" dirty="0">
                <a:latin typeface="Courier"/>
                <a:cs typeface="Courier"/>
              </a:rPr>
              <a:t>a1105.b.akamai.net.	20	IN	A	198.7.236.235</a:t>
            </a:r>
          </a:p>
          <a:p>
            <a:pPr>
              <a:buNone/>
            </a:pPr>
            <a:r>
              <a:rPr lang="en-US" sz="2065" dirty="0">
                <a:latin typeface="Courier"/>
                <a:cs typeface="Courier"/>
              </a:rPr>
              <a:t>a1105.b.akamai.net.	20	IN	A	198.7.236.240</a:t>
            </a:r>
          </a:p>
          <a:p>
            <a:pPr lvl="1"/>
            <a:r>
              <a:rPr lang="en-US" dirty="0">
                <a:solidFill>
                  <a:srgbClr val="FFCC33"/>
                </a:solidFill>
              </a:rPr>
              <a:t>Ping time: 2.53ms</a:t>
            </a:r>
          </a:p>
          <a:p>
            <a:pPr marL="0" indent="0" algn="ctr">
              <a:buNone/>
            </a:pPr>
            <a:r>
              <a:rPr lang="en-US" u="sng" dirty="0">
                <a:solidFill>
                  <a:srgbClr val="FFCC33"/>
                </a:solidFill>
              </a:rPr>
              <a:t>From Berkeley, CA</a:t>
            </a:r>
          </a:p>
          <a:p>
            <a:pPr>
              <a:buNone/>
            </a:pPr>
            <a:r>
              <a:rPr lang="en-US" sz="2000" dirty="0">
                <a:latin typeface="Courier"/>
                <a:cs typeface="Courier"/>
              </a:rPr>
              <a:t>a1105.b.akamai.net.	20	IN	A	198.189.255.200</a:t>
            </a:r>
          </a:p>
          <a:p>
            <a:pPr>
              <a:buNone/>
            </a:pPr>
            <a:r>
              <a:rPr lang="en-US" sz="2000" dirty="0">
                <a:latin typeface="Courier"/>
                <a:cs typeface="Courier"/>
              </a:rPr>
              <a:t>a1105.b.akamai.net.	20	IN	A	198.189.255.207</a:t>
            </a:r>
            <a:endParaRPr lang="en-US" dirty="0"/>
          </a:p>
          <a:p>
            <a:pPr lvl="1"/>
            <a:r>
              <a:rPr lang="en-US" dirty="0"/>
              <a:t>Ping time: 3.20ms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338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109728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4982" y="99082"/>
            <a:ext cx="6230319" cy="6518694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000" dirty="0">
                <a:latin typeface="Inconsolata Medium" charset="0"/>
                <a:ea typeface="Inconsolata Medium" charset="0"/>
                <a:cs typeface="Inconsolata Medium" charset="0"/>
              </a:rPr>
              <a:t>dig </a:t>
            </a:r>
            <a:r>
              <a:rPr lang="en-US" sz="1000" dirty="0">
                <a:latin typeface="Inconsolata Medium" charset="0"/>
                <a:ea typeface="Inconsolata Medium" charset="0"/>
                <a:cs typeface="Inconsolata Medium" charset="0"/>
                <a:hlinkClick r:id="rId3"/>
              </a:rPr>
              <a:t>www.bestbuy.com</a:t>
            </a:r>
            <a:endParaRPr lang="en-US" sz="1000" dirty="0">
              <a:latin typeface="Inconsolata Medium" charset="0"/>
              <a:ea typeface="Inconsolata Medium" charset="0"/>
              <a:cs typeface="Inconsolata Medium" charset="0"/>
            </a:endParaRPr>
          </a:p>
          <a:p>
            <a:pPr marL="0" indent="0">
              <a:buNone/>
            </a:pPr>
            <a:r>
              <a:rPr lang="en-US" sz="1000" dirty="0">
                <a:latin typeface="Inconsolata Medium" charset="0"/>
                <a:ea typeface="Inconsolata Medium" charset="0"/>
                <a:cs typeface="Inconsolata Medium" charset="0"/>
              </a:rPr>
              <a:t>;; QUESTION SECTION:</a:t>
            </a:r>
          </a:p>
          <a:p>
            <a:pPr marL="0" indent="0">
              <a:buNone/>
            </a:pPr>
            <a:r>
              <a:rPr lang="en-US" sz="1000" dirty="0">
                <a:latin typeface="Inconsolata Medium" charset="0"/>
                <a:ea typeface="Inconsolata Medium" charset="0"/>
                <a:cs typeface="Inconsolata Medium" charset="0"/>
              </a:rPr>
              <a:t>;</a:t>
            </a:r>
            <a:r>
              <a:rPr lang="en-US" sz="1000" dirty="0" err="1">
                <a:latin typeface="Inconsolata Medium" charset="0"/>
                <a:ea typeface="Inconsolata Medium" charset="0"/>
                <a:cs typeface="Inconsolata Medium" charset="0"/>
              </a:rPr>
              <a:t>www.bestbuy.com</a:t>
            </a:r>
            <a:r>
              <a:rPr lang="en-US" sz="1000" dirty="0">
                <a:latin typeface="Inconsolata Medium" charset="0"/>
                <a:ea typeface="Inconsolata Medium" charset="0"/>
                <a:cs typeface="Inconsolata Medium" charset="0"/>
              </a:rPr>
              <a:t>. IN A</a:t>
            </a:r>
          </a:p>
          <a:p>
            <a:pPr marL="0" indent="0">
              <a:buNone/>
            </a:pPr>
            <a:br>
              <a:rPr lang="en-US" sz="1000" dirty="0">
                <a:latin typeface="Inconsolata Medium" charset="0"/>
                <a:ea typeface="Inconsolata Medium" charset="0"/>
                <a:cs typeface="Inconsolata Medium" charset="0"/>
              </a:rPr>
            </a:br>
            <a:r>
              <a:rPr lang="en-US" sz="1000" dirty="0">
                <a:latin typeface="Inconsolata Medium" charset="0"/>
                <a:ea typeface="Inconsolata Medium" charset="0"/>
                <a:cs typeface="Inconsolata Medium" charset="0"/>
              </a:rPr>
              <a:t>;; ANSWER SECTION:</a:t>
            </a:r>
          </a:p>
          <a:p>
            <a:pPr marL="0" indent="0">
              <a:buNone/>
            </a:pPr>
            <a:r>
              <a:rPr lang="en-US" sz="1000" dirty="0" err="1">
                <a:latin typeface="Inconsolata Medium" charset="0"/>
                <a:ea typeface="Inconsolata Medium" charset="0"/>
                <a:cs typeface="Inconsolata Medium" charset="0"/>
              </a:rPr>
              <a:t>www.bestbuy.com</a:t>
            </a:r>
            <a:r>
              <a:rPr lang="en-US" sz="1000" dirty="0">
                <a:latin typeface="Inconsolata Medium" charset="0"/>
                <a:ea typeface="Inconsolata Medium" charset="0"/>
                <a:cs typeface="Inconsolata Medium" charset="0"/>
              </a:rPr>
              <a:t>. 2530 IN CNAME </a:t>
            </a:r>
            <a:r>
              <a:rPr lang="en-US" sz="1000" dirty="0" err="1">
                <a:latin typeface="Inconsolata Medium" charset="0"/>
                <a:ea typeface="Inconsolata Medium" charset="0"/>
                <a:cs typeface="Inconsolata Medium" charset="0"/>
              </a:rPr>
              <a:t>www.bestbuy.com.edgekey.net</a:t>
            </a:r>
            <a:r>
              <a:rPr lang="en-US" sz="1000" dirty="0">
                <a:latin typeface="Inconsolata Medium" charset="0"/>
                <a:ea typeface="Inconsolata Medium" charset="0"/>
                <a:cs typeface="Inconsolata Medium" charset="0"/>
              </a:rPr>
              <a:t>.</a:t>
            </a:r>
          </a:p>
          <a:p>
            <a:pPr marL="0" indent="0">
              <a:buNone/>
            </a:pPr>
            <a:r>
              <a:rPr lang="en-US" sz="1000" dirty="0" err="1">
                <a:latin typeface="Inconsolata Medium" charset="0"/>
                <a:ea typeface="Inconsolata Medium" charset="0"/>
                <a:cs typeface="Inconsolata Medium" charset="0"/>
              </a:rPr>
              <a:t>www.bestbuy.com.edgekey.net</a:t>
            </a:r>
            <a:r>
              <a:rPr lang="en-US" sz="1000" dirty="0">
                <a:latin typeface="Inconsolata Medium" charset="0"/>
                <a:ea typeface="Inconsolata Medium" charset="0"/>
                <a:cs typeface="Inconsolata Medium" charset="0"/>
              </a:rPr>
              <a:t>. 85 IN CNAME e1382.x.akamaiedge.net.</a:t>
            </a:r>
          </a:p>
          <a:p>
            <a:pPr marL="0" indent="0">
              <a:buNone/>
            </a:pPr>
            <a:r>
              <a:rPr lang="en-US" sz="1000" dirty="0">
                <a:latin typeface="Inconsolata Medium" charset="0"/>
                <a:ea typeface="Inconsolata Medium" charset="0"/>
                <a:cs typeface="Inconsolata Medium" charset="0"/>
              </a:rPr>
              <a:t>e1382.x.akamaiedge.net. 16 IN A 104.88.86.223</a:t>
            </a:r>
          </a:p>
          <a:p>
            <a:pPr marL="0" indent="0">
              <a:buNone/>
            </a:pPr>
            <a:br>
              <a:rPr lang="en-US" sz="1000" dirty="0">
                <a:latin typeface="Inconsolata Medium" charset="0"/>
                <a:ea typeface="Inconsolata Medium" charset="0"/>
                <a:cs typeface="Inconsolata Medium" charset="0"/>
              </a:rPr>
            </a:br>
            <a:r>
              <a:rPr lang="en-US" sz="1000" dirty="0">
                <a:latin typeface="Inconsolata Medium" charset="0"/>
                <a:ea typeface="Inconsolata Medium" charset="0"/>
                <a:cs typeface="Inconsolata Medium" charset="0"/>
              </a:rPr>
              <a:t>;; Query time: 6 </a:t>
            </a:r>
            <a:r>
              <a:rPr lang="en-US" sz="1000" dirty="0" err="1">
                <a:latin typeface="Inconsolata Medium" charset="0"/>
                <a:ea typeface="Inconsolata Medium" charset="0"/>
                <a:cs typeface="Inconsolata Medium" charset="0"/>
              </a:rPr>
              <a:t>msec</a:t>
            </a:r>
            <a:endParaRPr lang="en-US" sz="1000" dirty="0">
              <a:latin typeface="Inconsolata Medium" charset="0"/>
              <a:ea typeface="Inconsolata Medium" charset="0"/>
              <a:cs typeface="Inconsolata Medium" charset="0"/>
            </a:endParaRPr>
          </a:p>
          <a:p>
            <a:pPr marL="0" indent="0">
              <a:buNone/>
            </a:pPr>
            <a:r>
              <a:rPr lang="en-US" sz="1000" dirty="0">
                <a:latin typeface="Inconsolata Medium" charset="0"/>
                <a:ea typeface="Inconsolata Medium" charset="0"/>
                <a:cs typeface="Inconsolata Medium" charset="0"/>
              </a:rPr>
              <a:t>;; SERVER: 192.168.1.1#53(192.168.1.1)</a:t>
            </a:r>
          </a:p>
          <a:p>
            <a:pPr marL="0" indent="0">
              <a:buNone/>
            </a:pPr>
            <a:r>
              <a:rPr lang="en-US" sz="1000" dirty="0">
                <a:latin typeface="Inconsolata Medium" charset="0"/>
                <a:ea typeface="Inconsolata Medium" charset="0"/>
                <a:cs typeface="Inconsolata Medium" charset="0"/>
              </a:rPr>
              <a:t>;; WHEN: Thu Nov 16 09:43:11 2017</a:t>
            </a:r>
          </a:p>
          <a:p>
            <a:pPr marL="0" indent="0">
              <a:buNone/>
            </a:pPr>
            <a:r>
              <a:rPr lang="en-US" sz="1000" dirty="0">
                <a:latin typeface="Inconsolata Medium" charset="0"/>
                <a:ea typeface="Inconsolata Medium" charset="0"/>
                <a:cs typeface="Inconsolata Medium" charset="0"/>
              </a:rPr>
              <a:t>;; MSG SIZE  rcvd: 123</a:t>
            </a:r>
          </a:p>
          <a:p>
            <a:pPr marL="0" indent="0">
              <a:buNone/>
            </a:pPr>
            <a:endParaRPr lang="en-US" sz="1000" dirty="0">
              <a:latin typeface="Inconsolata Medium" charset="0"/>
              <a:ea typeface="Inconsolata Medium" charset="0"/>
              <a:cs typeface="Inconsolata Medium" charset="0"/>
            </a:endParaRPr>
          </a:p>
          <a:p>
            <a:pPr marL="0" indent="0">
              <a:buNone/>
            </a:pPr>
            <a:r>
              <a:rPr lang="sk-SK" sz="1000" dirty="0" err="1">
                <a:latin typeface="Inconsolata Medium" charset="0"/>
                <a:ea typeface="Inconsolata Medium" charset="0"/>
                <a:cs typeface="Inconsolata Medium" charset="0"/>
              </a:rPr>
              <a:t>traceroute</a:t>
            </a: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 to 104.88.86.223 (104.88.86.223), 64 </a:t>
            </a:r>
            <a:r>
              <a:rPr lang="sk-SK" sz="1000" dirty="0" err="1">
                <a:latin typeface="Inconsolata Medium" charset="0"/>
                <a:ea typeface="Inconsolata Medium" charset="0"/>
                <a:cs typeface="Inconsolata Medium" charset="0"/>
              </a:rPr>
              <a:t>hops</a:t>
            </a: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 max, 52 byte </a:t>
            </a:r>
            <a:r>
              <a:rPr lang="sk-SK" sz="1000" dirty="0" err="1">
                <a:latin typeface="Inconsolata Medium" charset="0"/>
                <a:ea typeface="Inconsolata Medium" charset="0"/>
                <a:cs typeface="Inconsolata Medium" charset="0"/>
              </a:rPr>
              <a:t>packets</a:t>
            </a:r>
            <a:endParaRPr lang="sk-SK" sz="1000" dirty="0">
              <a:latin typeface="Inconsolata Medium" charset="0"/>
              <a:ea typeface="Inconsolata Medium" charset="0"/>
              <a:cs typeface="Inconsolata Medium" charset="0"/>
            </a:endParaRP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 1  router (192.168.1.1)  2.461 ms  1.647 ms  1.178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 2  138.16.160.253 (138.16.160.253)  1.854 ms  1.509 ms  1.462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 3  10.1.18.5 (10.1.18.5)  1.886 ms  1.705 ms  1.707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 4  10.1.80.5 (10.1.80.5)  4.276 ms  6.444 ms  2.307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 5  lsb-inet-r-230.net.brown.edu (128.148.230.6)  1.804 ms  1.870 ms  1.727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 6  131.109.200.1 (131.109.200.1)  2.841 ms  2.587 ms  2.530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 7  host-198-7-224-105.oshean.org (198.7.224.105)  4.421 ms  4.523 ms  4.496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 8  5-1-4.bear1.boston1.level3.net (4.53.54.21)  4.099 ms  3.974 ms  4.290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 9  * ae-4.r00.bstnma07.us.bb.gin.ntt.net (129.250.66.93)  4.689 ms  4.109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10  ae-6.r24.nycmny01.us.bb.gin.ntt.net (129.250.4.114)  8.863 ms  10.205 ms  10.477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11  ae-1.r08.nycmny01.us.bb.gin.ntt.net (129.250.5.62)  9.298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    ae-1.r07.nycmny01.us.bb.gin.ntt.net (129.250.3.181)  10.008 ms  8.677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12  ae-0.a00.nycmny01.us.bb.gin.ntt.net (129.250.3.94)  8.543 ms  7.935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    ae-1.a00.nycmny01.us.bb.gin.ntt.net (129.250.6.55)  9.836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13  a104-88-86-223.deploy.static.akamaitechnologies.com (104.88.86.223)  9.470 ms  8.483 ms  8.738 ms</a:t>
            </a:r>
          </a:p>
          <a:p>
            <a:pPr marL="0" indent="0">
              <a:buNone/>
            </a:pPr>
            <a:endParaRPr lang="en-US" sz="1000" dirty="0">
              <a:latin typeface="Inconsolata Medium" charset="0"/>
              <a:ea typeface="Inconsolata Medium" charset="0"/>
              <a:cs typeface="Inconsolata Medium" charset="0"/>
            </a:endParaRPr>
          </a:p>
          <a:p>
            <a:pPr marL="0" indent="0">
              <a:buNone/>
            </a:pPr>
            <a:endParaRPr lang="en-US" sz="1000" dirty="0">
              <a:latin typeface="Inconsolata Medium" charset="0"/>
              <a:ea typeface="Inconsolata Medium" charset="0"/>
              <a:cs typeface="Inconsolata Medium" charset="0"/>
            </a:endParaRPr>
          </a:p>
          <a:p>
            <a:pPr marL="0" indent="0">
              <a:buNone/>
            </a:pPr>
            <a:endParaRPr lang="en-US" sz="1000" dirty="0">
              <a:latin typeface="Inconsolata Medium" charset="0"/>
              <a:ea typeface="Inconsolata Medium" charset="0"/>
              <a:cs typeface="Inconsolata Medium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24771" y="99082"/>
            <a:ext cx="5911880" cy="6518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000" dirty="0" err="1">
                <a:latin typeface="Inconsolata Medium" charset="0"/>
                <a:ea typeface="Inconsolata Medium" charset="0"/>
                <a:cs typeface="Inconsolata Medium" charset="0"/>
              </a:rPr>
              <a:t>dig</a:t>
            </a:r>
            <a:r>
              <a:rPr lang="pl-PL" sz="1000" dirty="0">
                <a:latin typeface="Inconsolata Medium" charset="0"/>
                <a:ea typeface="Inconsolata Medium" charset="0"/>
                <a:cs typeface="Inconsolata Medium" charset="0"/>
              </a:rPr>
              <a:t> </a:t>
            </a:r>
            <a:r>
              <a:rPr lang="pl-PL" sz="1000" dirty="0" err="1">
                <a:latin typeface="Inconsolata Medium" charset="0"/>
                <a:ea typeface="Inconsolata Medium" charset="0"/>
                <a:cs typeface="Inconsolata Medium" charset="0"/>
              </a:rPr>
              <a:t>www.bestbuy.com</a:t>
            </a:r>
            <a:r>
              <a:rPr lang="pl-PL" sz="1000" dirty="0">
                <a:latin typeface="Inconsolata Medium" charset="0"/>
                <a:ea typeface="Inconsolata Medium" charset="0"/>
                <a:cs typeface="Inconsolata Medium" charset="0"/>
              </a:rPr>
              <a:t> @109.69.8.51</a:t>
            </a:r>
          </a:p>
          <a:p>
            <a:pPr marL="0" indent="0">
              <a:buNone/>
            </a:pPr>
            <a:endParaRPr lang="pl-PL" sz="1000" dirty="0">
              <a:latin typeface="Inconsolata Medium" charset="0"/>
              <a:ea typeface="Inconsolata Medium" charset="0"/>
              <a:cs typeface="Inconsolata Medium" charset="0"/>
            </a:endParaRPr>
          </a:p>
          <a:p>
            <a:pPr marL="0" indent="0">
              <a:buNone/>
            </a:pPr>
            <a:r>
              <a:rPr lang="nb-NO" sz="1000" dirty="0">
                <a:latin typeface="Inconsolata Medium" charset="0"/>
                <a:ea typeface="Inconsolata Medium" charset="0"/>
                <a:cs typeface="Inconsolata Medium" charset="0"/>
              </a:rPr>
              <a:t>e1382.x.akamaiedge.net. 12 IN A 23.60.221.144</a:t>
            </a:r>
          </a:p>
          <a:p>
            <a:pPr marL="0" indent="0">
              <a:buNone/>
            </a:pPr>
            <a:endParaRPr lang="pl-PL" sz="1000" dirty="0">
              <a:latin typeface="Inconsolata Medium" charset="0"/>
              <a:ea typeface="Inconsolata Medium" charset="0"/>
              <a:cs typeface="Inconsolata Medium" charset="0"/>
            </a:endParaRPr>
          </a:p>
          <a:p>
            <a:pPr marL="0" indent="0">
              <a:buNone/>
            </a:pPr>
            <a:endParaRPr lang="en-US" sz="1000" dirty="0">
              <a:latin typeface="Inconsolata Medium" charset="0"/>
              <a:ea typeface="Inconsolata Medium" charset="0"/>
              <a:cs typeface="Inconsolata Medium" charset="0"/>
            </a:endParaRPr>
          </a:p>
          <a:p>
            <a:pPr marL="0" indent="0">
              <a:buNone/>
            </a:pPr>
            <a:r>
              <a:rPr lang="sk-SK" sz="1000" dirty="0" err="1">
                <a:latin typeface="Inconsolata Medium" charset="0"/>
                <a:ea typeface="Inconsolata Medium" charset="0"/>
                <a:cs typeface="Inconsolata Medium" charset="0"/>
              </a:rPr>
              <a:t>traceroute</a:t>
            </a: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 to 23.60.221.144 (23.60.221.144), 64 </a:t>
            </a:r>
            <a:r>
              <a:rPr lang="sk-SK" sz="1000" dirty="0" err="1">
                <a:latin typeface="Inconsolata Medium" charset="0"/>
                <a:ea typeface="Inconsolata Medium" charset="0"/>
                <a:cs typeface="Inconsolata Medium" charset="0"/>
              </a:rPr>
              <a:t>hops</a:t>
            </a: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 max, 52 byte </a:t>
            </a:r>
            <a:r>
              <a:rPr lang="sk-SK" sz="1000" dirty="0" err="1">
                <a:latin typeface="Inconsolata Medium" charset="0"/>
                <a:ea typeface="Inconsolata Medium" charset="0"/>
                <a:cs typeface="Inconsolata Medium" charset="0"/>
              </a:rPr>
              <a:t>packets</a:t>
            </a:r>
            <a:endParaRPr lang="sk-SK" sz="1000" dirty="0">
              <a:latin typeface="Inconsolata Medium" charset="0"/>
              <a:ea typeface="Inconsolata Medium" charset="0"/>
              <a:cs typeface="Inconsolata Medium" charset="0"/>
            </a:endParaRP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 1  router (192.168.1.1)  44.072 ms  1.572 ms  1.154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 2  138.16.160.253 (138.16.160.253)  2.460 ms  1.736 ms  2.722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 3  10.1.18.5 (10.1.18.5)  1.841 ms  1.649 ms  3.348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 4  10.1.80.5 (10.1.80.5)  2.304 ms  15.208 ms  2.895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 5  lsb-inet-r-230.net.brown.edu (128.148.230.6)  1.784 ms  4.744 ms  1.566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 6  131.109.200.1 (131.109.200.1)  3.581 ms  5.866 ms  3.238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 7  host-198-7-224-105.oshean.org (198.7.224.105)  4.288 ms  6.218 ms  8.332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 8  5-1-4.bear1.boston1.level3.net (4.53.54.21)  4.209 ms  6.103 ms  5.031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 9  ae-4.r00.bstnma07.us.bb.gin.ntt.net (129.250.66.93)  3.982 ms  5.824 ms  4.514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10  ae-6.r24.nycmny01.us.bb.gin.ntt.net (129.250.4.114)  9.735 ms  12.442 ms  8.689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11  ae-9.r24.londen12.uk.bb.gin.ntt.net (129.250.2.19)  81.098 ms  81.343 ms  81.120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12  ae-6.r01.mdrdsp03.es.bb.gin.ntt.net (129.250.4.138)  102.009 ms  110.595 ms  103.010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13  81.19.109.166 (81.19.109.166)  99.426 ms  93.236 ms  101.168 ms</a:t>
            </a:r>
          </a:p>
          <a:p>
            <a:pPr marL="0" indent="0">
              <a:buNone/>
            </a:pPr>
            <a:r>
              <a:rPr lang="sk-SK" sz="1000" dirty="0">
                <a:latin typeface="Inconsolata Medium" charset="0"/>
                <a:ea typeface="Inconsolata Medium" charset="0"/>
                <a:cs typeface="Inconsolata Medium" charset="0"/>
              </a:rPr>
              <a:t>14  a23-60-221-144.deploy.static.akamaitechnologies.com (23.60.221.144)  94.884 ms  92.779 ms  93.281 ms</a:t>
            </a:r>
          </a:p>
          <a:p>
            <a:pPr marL="0" indent="0">
              <a:buNone/>
            </a:pPr>
            <a:endParaRPr lang="en-US" sz="1000" dirty="0">
              <a:latin typeface="Inconsolata Medium" charset="0"/>
              <a:ea typeface="Inconsolata Medium" charset="0"/>
              <a:cs typeface="Inconsolata Medium" charset="0"/>
            </a:endParaRPr>
          </a:p>
          <a:p>
            <a:pPr marL="0" indent="0">
              <a:buNone/>
            </a:pPr>
            <a:endParaRPr lang="en-US" sz="1000" dirty="0">
              <a:latin typeface="Inconsolata Medium" charset="0"/>
              <a:ea typeface="Inconsolata Medium" charset="0"/>
              <a:cs typeface="Inconsolata Medium" charset="0"/>
            </a:endParaRPr>
          </a:p>
          <a:p>
            <a:pPr marL="0" indent="0">
              <a:buNone/>
            </a:pPr>
            <a:endParaRPr lang="en-US" sz="1000" dirty="0">
              <a:latin typeface="Inconsolata Medium" charset="0"/>
              <a:ea typeface="Inconsolata Medium" charset="0"/>
              <a:cs typeface="Inconsolat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7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79E91D-02AB-BBCD-1BA8-40E46ADE4F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530" y="160337"/>
            <a:ext cx="10972800" cy="1143000"/>
          </a:xfrm>
        </p:spPr>
        <p:txBody>
          <a:bodyPr/>
          <a:lstStyle/>
          <a:p>
            <a:pPr algn="l"/>
            <a:r>
              <a:rPr lang="en-US" u="sng" dirty="0"/>
              <a:t>HTTP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91CCC-DBD7-78F5-81F8-BC95FD8B6D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530" y="1303337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000" i="1" dirty="0"/>
              <a:t>“Application protocol for distributed, collaborative </a:t>
            </a:r>
          </a:p>
          <a:p>
            <a:pPr marL="0" indent="0" algn="ctr">
              <a:buNone/>
            </a:pPr>
            <a:r>
              <a:rPr lang="en-US" sz="3000" i="1" dirty="0">
                <a:solidFill>
                  <a:srgbClr val="FFCC33"/>
                </a:solidFill>
              </a:rPr>
              <a:t>hypermedia</a:t>
            </a:r>
            <a:r>
              <a:rPr lang="en-US" sz="3000" i="1" dirty="0"/>
              <a:t> information systems”</a:t>
            </a:r>
            <a:endParaRPr lang="en-US" dirty="0"/>
          </a:p>
          <a:p>
            <a:endParaRPr lang="en-US" sz="2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292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Akamai, Limelight, </a:t>
            </a:r>
            <a:r>
              <a:rPr lang="en-US" dirty="0" err="1"/>
              <a:t>Cloudflare</a:t>
            </a:r>
            <a:endParaRPr lang="en-US" dirty="0"/>
          </a:p>
          <a:p>
            <a:r>
              <a:rPr lang="en-US" dirty="0"/>
              <a:t>Amazon, Facebook, Google, Microsoft</a:t>
            </a:r>
          </a:p>
          <a:p>
            <a:r>
              <a:rPr lang="en-US" dirty="0"/>
              <a:t>Netflix</a:t>
            </a:r>
          </a:p>
          <a:p>
            <a:r>
              <a:rPr lang="en-US" dirty="0"/>
              <a:t>Where to place content?</a:t>
            </a:r>
          </a:p>
          <a:p>
            <a:r>
              <a:rPr lang="en-US" dirty="0"/>
              <a:t>Which content to place? Pre-fetch or cache?</a:t>
            </a:r>
          </a:p>
        </p:txBody>
      </p:sp>
    </p:spTree>
    <p:extLst>
      <p:ext uri="{BB962C8B-B14F-4D97-AF65-F5344CB8AC3E}">
        <p14:creationId xmlns:p14="http://schemas.microsoft.com/office/powerpoint/2010/main" val="172556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79E91D-02AB-BBCD-1BA8-40E46ADE4F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530" y="160337"/>
            <a:ext cx="10972800" cy="1143000"/>
          </a:xfrm>
        </p:spPr>
        <p:txBody>
          <a:bodyPr/>
          <a:lstStyle/>
          <a:p>
            <a:pPr algn="l"/>
            <a:r>
              <a:rPr lang="en-US" u="sng" dirty="0"/>
              <a:t>HTTP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91CCC-DBD7-78F5-81F8-BC95FD8B6D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530" y="1303337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000" i="1" dirty="0"/>
              <a:t>“Application protocol for distributed, collaborative </a:t>
            </a:r>
          </a:p>
          <a:p>
            <a:pPr marL="0" indent="0" algn="ctr">
              <a:buNone/>
            </a:pPr>
            <a:r>
              <a:rPr lang="en-US" sz="3000" i="1" dirty="0">
                <a:solidFill>
                  <a:srgbClr val="FFCC33"/>
                </a:solidFill>
              </a:rPr>
              <a:t>hypermedia</a:t>
            </a:r>
            <a:r>
              <a:rPr lang="en-US" sz="3000" i="1" dirty="0"/>
              <a:t> information systems”</a:t>
            </a:r>
            <a:endParaRPr lang="en-US" dirty="0"/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Fundamental protocol behind “the web”</a:t>
            </a:r>
          </a:p>
          <a:p>
            <a:endParaRPr lang="en-US" sz="2600" dirty="0"/>
          </a:p>
          <a:p>
            <a:r>
              <a:rPr lang="en-US" sz="2600" dirty="0"/>
              <a:t>Now part of most things we do on the Internet—so much more than web pages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02521"/>
      </p:ext>
    </p:extLst>
  </p:cSld>
  <p:clrMapOvr>
    <a:masterClrMapping/>
  </p:clrMapOvr>
</p:sld>
</file>

<file path=ppt/theme/theme1.xml><?xml version="1.0" encoding="utf-8"?>
<a:theme xmlns:a="http://schemas.openxmlformats.org/drawingml/2006/main" name="Blue_Line">
  <a:themeElements>
    <a:clrScheme name="Line">
      <a:dk1>
        <a:srgbClr val="000000"/>
      </a:dk1>
      <a:lt1>
        <a:srgbClr val="FFFFFF"/>
      </a:lt1>
      <a:dk2>
        <a:srgbClr val="283138"/>
      </a:dk2>
      <a:lt2>
        <a:srgbClr val="FECB32"/>
      </a:lt2>
      <a:accent1>
        <a:srgbClr val="20A6F4"/>
      </a:accent1>
      <a:accent2>
        <a:srgbClr val="FECB32"/>
      </a:accent2>
      <a:accent3>
        <a:srgbClr val="651266"/>
      </a:accent3>
      <a:accent4>
        <a:srgbClr val="C9001F"/>
      </a:accent4>
      <a:accent5>
        <a:srgbClr val="F4A582"/>
      </a:accent5>
      <a:accent6>
        <a:srgbClr val="5F6877"/>
      </a:accent6>
      <a:hlink>
        <a:srgbClr val="20A6F4"/>
      </a:hlink>
      <a:folHlink>
        <a:srgbClr val="20A6F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mtClean="0">
            <a:latin typeface="Avenir Book" charset="0"/>
            <a:ea typeface="Avenir Book" charset="0"/>
            <a:cs typeface="Avenir Book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demarinis-defense-init-latest</Template>
  <TotalTime>85724</TotalTime>
  <Words>4325</Words>
  <Application>Microsoft Macintosh PowerPoint</Application>
  <PresentationFormat>Widescreen</PresentationFormat>
  <Paragraphs>676</Paragraphs>
  <Slides>80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3" baseType="lpstr">
      <vt:lpstr>Andale Mono</vt:lpstr>
      <vt:lpstr>Arial</vt:lpstr>
      <vt:lpstr>Avenir Book</vt:lpstr>
      <vt:lpstr>Calibri</vt:lpstr>
      <vt:lpstr>Consolas</vt:lpstr>
      <vt:lpstr>Courier</vt:lpstr>
      <vt:lpstr>Inconsolata Medium</vt:lpstr>
      <vt:lpstr>Symbol</vt:lpstr>
      <vt:lpstr>Times New Roman</vt:lpstr>
      <vt:lpstr>Trebuchet MS</vt:lpstr>
      <vt:lpstr>Verdana</vt:lpstr>
      <vt:lpstr>Blue_Line</vt:lpstr>
      <vt:lpstr>Clip</vt:lpstr>
      <vt:lpstr>CSCI-1680 HTTP </vt:lpstr>
      <vt:lpstr>Administrivia</vt:lpstr>
      <vt:lpstr>Administrivia</vt:lpstr>
      <vt:lpstr>Warmup</vt:lpstr>
      <vt:lpstr>Content Delivery Networks (CDNs)  [a preview]</vt:lpstr>
      <vt:lpstr>Content Delivery Networks (CDNs)  [a preview]</vt:lpstr>
      <vt:lpstr>HTTP:  Hypertext Transfer Protocol</vt:lpstr>
      <vt:lpstr>HTTP</vt:lpstr>
      <vt:lpstr>HTTP</vt:lpstr>
      <vt:lpstr>HTTP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so successful?</vt:lpstr>
      <vt:lpstr>Why so successful?</vt:lpstr>
      <vt:lpstr>HTTP components</vt:lpstr>
      <vt:lpstr>HTTP components</vt:lpstr>
      <vt:lpstr>How to find stuff?</vt:lpstr>
      <vt:lpstr>How to find stuff?</vt:lpstr>
      <vt:lpstr>URLs:  how we find stuff</vt:lpstr>
      <vt:lpstr>How to find stuff:  URLs</vt:lpstr>
      <vt:lpstr>HTTP:  the protocol</vt:lpstr>
      <vt:lpstr>Steps in HTTP(1.0) Request</vt:lpstr>
      <vt:lpstr>PowerPoint Presentation</vt:lpstr>
      <vt:lpstr>HTTP Request</vt:lpstr>
      <vt:lpstr>Sample Browser Request</vt:lpstr>
      <vt:lpstr>HTTP Responses</vt:lpstr>
      <vt:lpstr>HTTP is Stateless</vt:lpstr>
      <vt:lpstr>HTTP is Stateless</vt:lpstr>
      <vt:lpstr>HTTP Cookies</vt:lpstr>
      <vt:lpstr>Anatomy of a Web Page</vt:lpstr>
      <vt:lpstr>How do web sites work? (at least, in terms of HTTP)</vt:lpstr>
      <vt:lpstr>PowerPoint Presentation</vt:lpstr>
      <vt:lpstr>Fetching a website</vt:lpstr>
      <vt:lpstr>PowerPoint Presentation</vt:lpstr>
      <vt:lpstr>Modern web pages and HTTP</vt:lpstr>
      <vt:lpstr>What does a webserver look like?</vt:lpstr>
      <vt:lpstr>What does a webserver look like?</vt:lpstr>
      <vt:lpstr>PowerPoint Presentation</vt:lpstr>
      <vt:lpstr>Example:  Github public API</vt:lpstr>
      <vt:lpstr>HTTP</vt:lpstr>
      <vt:lpstr>HTTP:  What matters for performance?</vt:lpstr>
      <vt:lpstr>Small Requests</vt:lpstr>
      <vt:lpstr>How can we reduce the number of connection setups?</vt:lpstr>
      <vt:lpstr>Browser Request</vt:lpstr>
      <vt:lpstr>Small Requests (cont)</vt:lpstr>
      <vt:lpstr>HTTP/2</vt:lpstr>
      <vt:lpstr>HTTP/3</vt:lpstr>
      <vt:lpstr>Comparison:  QUIC’s handshake</vt:lpstr>
      <vt:lpstr>Larger Objects</vt:lpstr>
      <vt:lpstr>How to Control Caching?</vt:lpstr>
      <vt:lpstr>Caching</vt:lpstr>
      <vt:lpstr>Caching</vt:lpstr>
      <vt:lpstr>How well does caching work?</vt:lpstr>
      <vt:lpstr>HTTP Cache Control</vt:lpstr>
      <vt:lpstr>Reverse Proxies</vt:lpstr>
      <vt:lpstr>Forward Proxies</vt:lpstr>
      <vt:lpstr>Content Distribution Networks</vt:lpstr>
      <vt:lpstr>Example CDN</vt:lpstr>
      <vt:lpstr>How Akamai works</vt:lpstr>
      <vt:lpstr>DNS Resolution</vt:lpstr>
      <vt:lpstr>Example</vt:lpstr>
      <vt:lpstr>Example</vt:lpstr>
      <vt:lpstr>Other CDNs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CSCI-1680 :: Computer Networks</dc:title>
  <dc:creator>Rodrigo Fonseca</dc:creator>
  <cp:lastModifiedBy>DeMarinis, Nicholas</cp:lastModifiedBy>
  <cp:revision>118</cp:revision>
  <dcterms:created xsi:type="dcterms:W3CDTF">2011-04-05T13:53:02Z</dcterms:created>
  <dcterms:modified xsi:type="dcterms:W3CDTF">2024-11-12T13:48:53Z</dcterms:modified>
</cp:coreProperties>
</file>