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</p:sldMasterIdLst>
  <p:notesMasterIdLst>
    <p:notesMasterId r:id="rId50"/>
  </p:notesMasterIdLst>
  <p:sldIdLst>
    <p:sldId id="256" r:id="rId3"/>
    <p:sldId id="474" r:id="rId4"/>
    <p:sldId id="446" r:id="rId5"/>
    <p:sldId id="540" r:id="rId6"/>
    <p:sldId id="541" r:id="rId7"/>
    <p:sldId id="553" r:id="rId8"/>
    <p:sldId id="554" r:id="rId9"/>
    <p:sldId id="525" r:id="rId10"/>
    <p:sldId id="537" r:id="rId11"/>
    <p:sldId id="538" r:id="rId12"/>
    <p:sldId id="555" r:id="rId13"/>
    <p:sldId id="557" r:id="rId14"/>
    <p:sldId id="556" r:id="rId15"/>
    <p:sldId id="551" r:id="rId16"/>
    <p:sldId id="552" r:id="rId17"/>
    <p:sldId id="558" r:id="rId18"/>
    <p:sldId id="502" r:id="rId19"/>
    <p:sldId id="523" r:id="rId20"/>
    <p:sldId id="561" r:id="rId21"/>
    <p:sldId id="562" r:id="rId22"/>
    <p:sldId id="501" r:id="rId23"/>
    <p:sldId id="500" r:id="rId24"/>
    <p:sldId id="499" r:id="rId25"/>
    <p:sldId id="503" r:id="rId26"/>
    <p:sldId id="511" r:id="rId27"/>
    <p:sldId id="513" r:id="rId28"/>
    <p:sldId id="516" r:id="rId29"/>
    <p:sldId id="559" r:id="rId30"/>
    <p:sldId id="514" r:id="rId31"/>
    <p:sldId id="515" r:id="rId32"/>
    <p:sldId id="512" r:id="rId33"/>
    <p:sldId id="518" r:id="rId34"/>
    <p:sldId id="517" r:id="rId35"/>
    <p:sldId id="560" r:id="rId36"/>
    <p:sldId id="521" r:id="rId37"/>
    <p:sldId id="522" r:id="rId38"/>
    <p:sldId id="563" r:id="rId39"/>
    <p:sldId id="504" r:id="rId40"/>
    <p:sldId id="508" r:id="rId41"/>
    <p:sldId id="509" r:id="rId42"/>
    <p:sldId id="507" r:id="rId43"/>
    <p:sldId id="510" r:id="rId44"/>
    <p:sldId id="524" r:id="rId45"/>
    <p:sldId id="455" r:id="rId46"/>
    <p:sldId id="337" r:id="rId47"/>
    <p:sldId id="498" r:id="rId48"/>
    <p:sldId id="47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8" autoAdjust="0"/>
    <p:restoredTop sz="87705" autoAdjust="0"/>
  </p:normalViewPr>
  <p:slideViewPr>
    <p:cSldViewPr snapToGrid="0" snapToObjects="1">
      <p:cViewPr varScale="1">
        <p:scale>
          <a:sx n="107" d="100"/>
          <a:sy n="107" d="100"/>
        </p:scale>
        <p:origin x="648" y="160"/>
      </p:cViewPr>
      <p:guideLst>
        <p:guide orient="horz" pos="2160"/>
        <p:guide pos="3864"/>
      </p:guideLst>
    </p:cSldViewPr>
  </p:slideViewPr>
  <p:outlineViewPr>
    <p:cViewPr>
      <p:scale>
        <a:sx n="33" d="100"/>
        <a:sy n="33" d="100"/>
      </p:scale>
      <p:origin x="0" y="7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ED56-563E-7042-B9B2-8D0209C290CF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D5AE-91A4-BE4E-B7FC-F1521B887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2485893"/>
            <a:ext cx="12192000" cy="0"/>
          </a:xfrm>
          <a:prstGeom prst="line">
            <a:avLst/>
          </a:prstGeom>
          <a:ln w="508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8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2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169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69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23000">
                  <a:srgbClr val="999999"/>
                </a:gs>
                <a:gs pos="51000">
                  <a:srgbClr val="22A6F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4921" y="59690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1996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958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4389" y="59690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5721" y="59690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5096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0950" y="596900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8482" y="596900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1390" y="596900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4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2485893"/>
            <a:ext cx="12192000" cy="0"/>
          </a:xfrm>
          <a:prstGeom prst="line">
            <a:avLst/>
          </a:prstGeom>
          <a:ln w="508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67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u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56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810000"/>
            <a:ext cx="12192000" cy="0"/>
          </a:xfrm>
          <a:prstGeom prst="line">
            <a:avLst/>
          </a:prstGeom>
          <a:ln w="635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8759" y="26670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9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34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5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9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8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76200"/>
            <a:ext cx="1174735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600202"/>
            <a:ext cx="11747351" cy="4525963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6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50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8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6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169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69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23000">
                  <a:srgbClr val="999999"/>
                </a:gs>
                <a:gs pos="51000">
                  <a:srgbClr val="22A6F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4921" y="59690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1996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958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4389" y="59690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5721" y="59690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5096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0950" y="596900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8482" y="596900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1390" y="596900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8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810000"/>
            <a:ext cx="12192000" cy="0"/>
          </a:xfrm>
          <a:prstGeom prst="line">
            <a:avLst/>
          </a:prstGeom>
          <a:ln w="635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8759" y="26670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8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41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7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7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6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16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75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u="sng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log.cloudflare.com/how-cloudflare-auto-mitigated-world-record-3-8-tbps-ddos-attac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17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CSCI-1680</a:t>
            </a:r>
            <a:br>
              <a:rPr lang="en-US" dirty="0"/>
            </a:br>
            <a:r>
              <a:rPr lang="en-US" dirty="0"/>
              <a:t>DNS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Nick </a:t>
            </a:r>
            <a:r>
              <a:rPr lang="en-US" dirty="0" err="1"/>
              <a:t>DeMarinis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3650" y="6550223"/>
            <a:ext cx="6848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</a:rPr>
              <a:t>Based partly on lecture notes by Rodrigo Fonseca, Scott </a:t>
            </a:r>
            <a:r>
              <a:rPr lang="en-US" sz="1400" dirty="0" err="1">
                <a:latin typeface="Avenir Book" panose="02000503020000020003" pitchFamily="2" charset="0"/>
              </a:rPr>
              <a:t>Shenker</a:t>
            </a:r>
            <a:r>
              <a:rPr lang="en-US" sz="1400" dirty="0">
                <a:latin typeface="Avenir Book" panose="02000503020000020003" pitchFamily="2" charset="0"/>
              </a:rPr>
              <a:t> and John </a:t>
            </a:r>
            <a:r>
              <a:rPr lang="en-US" sz="1400" dirty="0" err="1">
                <a:latin typeface="Avenir Book" panose="02000503020000020003" pitchFamily="2" charset="0"/>
              </a:rPr>
              <a:t>Jannotti</a:t>
            </a:r>
            <a:endParaRPr lang="en-US" sz="1400" dirty="0"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67502" y="4016829"/>
            <a:ext cx="371475" cy="381000"/>
            <a:chOff x="1014" y="912"/>
            <a:chExt cx="574" cy="596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9124827" y="4016829"/>
            <a:ext cx="371475" cy="381000"/>
            <a:chOff x="1014" y="912"/>
            <a:chExt cx="574" cy="596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866902" y="4016829"/>
            <a:ext cx="371475" cy="381000"/>
            <a:chOff x="1014" y="912"/>
            <a:chExt cx="574" cy="596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543302" y="4016829"/>
            <a:ext cx="371475" cy="381000"/>
            <a:chOff x="1014" y="912"/>
            <a:chExt cx="574" cy="596"/>
          </a:xfrm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019301" y="2492829"/>
            <a:ext cx="2179638" cy="1447800"/>
            <a:chOff x="832" y="1344"/>
            <a:chExt cx="1136" cy="1024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7057901" y="2492829"/>
            <a:ext cx="2179638" cy="1447800"/>
            <a:chOff x="832" y="1344"/>
            <a:chExt cx="1136" cy="1024"/>
          </a:xfrm>
        </p:grpSpPr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4924301" y="1883229"/>
            <a:ext cx="2438400" cy="1447800"/>
            <a:chOff x="832" y="1344"/>
            <a:chExt cx="1136" cy="1024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latin typeface="Avenir Book" panose="02000503020000020003" pitchFamily="2" charset="0"/>
              </a:endParaRPr>
            </a:p>
          </p:txBody>
        </p:sp>
      </p:grpSp>
      <p:sp>
        <p:nvSpPr>
          <p:cNvPr id="86" name="Text Box 85"/>
          <p:cNvSpPr txBox="1">
            <a:spLocks noChangeArrowheads="1"/>
          </p:cNvSpPr>
          <p:nvPr/>
        </p:nvSpPr>
        <p:spPr bwMode="auto">
          <a:xfrm>
            <a:off x="2066801" y="4064455"/>
            <a:ext cx="888065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latin typeface="Avenir Book" panose="02000503020000020003" pitchFamily="2" charset="0"/>
              </a:rPr>
              <a:t>Clients</a:t>
            </a:r>
          </a:p>
        </p:txBody>
      </p:sp>
      <p:sp>
        <p:nvSpPr>
          <p:cNvPr id="87" name="Text Box 86"/>
          <p:cNvSpPr txBox="1">
            <a:spLocks noChangeArrowheads="1"/>
          </p:cNvSpPr>
          <p:nvPr/>
        </p:nvSpPr>
        <p:spPr bwMode="auto">
          <a:xfrm>
            <a:off x="3690814" y="2935743"/>
            <a:ext cx="71013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ISP-1</a:t>
            </a:r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3984827" y="1244303"/>
            <a:ext cx="2144819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latin typeface="Avenir Book" panose="02000503020000020003" pitchFamily="2" charset="0"/>
              </a:rPr>
              <a:t>Application servers</a:t>
            </a:r>
          </a:p>
        </p:txBody>
      </p:sp>
      <p:graphicFrame>
        <p:nvGraphicFramePr>
          <p:cNvPr id="8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80182"/>
              </p:ext>
            </p:extLst>
          </p:nvPr>
        </p:nvGraphicFramePr>
        <p:xfrm>
          <a:off x="6067302" y="1197429"/>
          <a:ext cx="3143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07949" imgH="3470495" progId="MS_ClipArt_Gallery.5">
                  <p:embed/>
                </p:oleObj>
              </mc:Choice>
              <mc:Fallback>
                <p:oleObj name="Clip" r:id="rId2" imgW="2107949" imgH="3470495" progId="MS_ClipArt_Gallery.5">
                  <p:embed/>
                  <p:pic>
                    <p:nvPicPr>
                      <p:cNvPr id="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302" y="1197429"/>
                        <a:ext cx="31432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7438901" y="3178629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>
            <a:off x="5991101" y="2569029"/>
            <a:ext cx="762000" cy="152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3781301" y="3411992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762501" y="2645229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829301" y="2492829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505701" y="3411992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 flipH="1">
            <a:off x="3019301" y="3635829"/>
            <a:ext cx="68580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97" name="Line 96"/>
          <p:cNvSpPr>
            <a:spLocks noChangeShapeType="1"/>
          </p:cNvSpPr>
          <p:nvPr/>
        </p:nvSpPr>
        <p:spPr bwMode="auto">
          <a:xfrm>
            <a:off x="4009901" y="3559629"/>
            <a:ext cx="76200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7591301" y="3407229"/>
            <a:ext cx="30480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>
            <a:off x="8581901" y="3635829"/>
            <a:ext cx="76200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>
            <a:off x="6295901" y="1654629"/>
            <a:ext cx="60960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 flipV="1">
            <a:off x="4009901" y="2797629"/>
            <a:ext cx="167640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7057901" y="2645229"/>
            <a:ext cx="53340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>
            <a:off x="7057901" y="2492829"/>
            <a:ext cx="1371600" cy="914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sz="2000">
              <a:latin typeface="Avenir Book" panose="02000503020000020003" pitchFamily="2" charset="0"/>
            </a:endParaRPr>
          </a:p>
        </p:txBody>
      </p:sp>
      <p:sp>
        <p:nvSpPr>
          <p:cNvPr id="105" name="Text Box 104"/>
          <p:cNvSpPr txBox="1">
            <a:spLocks noChangeArrowheads="1"/>
          </p:cNvSpPr>
          <p:nvPr/>
        </p:nvSpPr>
        <p:spPr bwMode="auto">
          <a:xfrm>
            <a:off x="5327126" y="2276554"/>
            <a:ext cx="159018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Backbone ISP</a:t>
            </a:r>
          </a:p>
        </p:txBody>
      </p:sp>
      <p:sp>
        <p:nvSpPr>
          <p:cNvPr id="106" name="Text Box 105"/>
          <p:cNvSpPr txBox="1">
            <a:spLocks noChangeArrowheads="1"/>
          </p:cNvSpPr>
          <p:nvPr/>
        </p:nvSpPr>
        <p:spPr bwMode="auto">
          <a:xfrm>
            <a:off x="7892926" y="2950030"/>
            <a:ext cx="71013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chemeClr val="bg1"/>
                </a:solidFill>
                <a:latin typeface="Avenir Book" panose="02000503020000020003" pitchFamily="2" charset="0"/>
              </a:rPr>
              <a:t>ISP-2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727157-0C21-F5EE-7B66-2EE9995A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CDNs for securing traffic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1AE3C-CAC6-EF73-324D-0C840D13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DDoS attacks:  overwhelm a target host/network with packets, denying resources for legitimate traffic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0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1AE3C-CAC6-EF73-324D-0C840D13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DDoS attacks:  overwhelm a target host/network with packets, denying resources for legitimate traffic</a:t>
            </a:r>
          </a:p>
          <a:p>
            <a:pPr marL="0" indent="0">
              <a:buNone/>
            </a:pPr>
            <a:r>
              <a:rPr lang="en-US" dirty="0"/>
              <a:t> =&gt; Often performed by ”botnets” of compromised devices</a:t>
            </a:r>
          </a:p>
          <a:p>
            <a:pPr marL="0" indent="0">
              <a:buNone/>
            </a:pPr>
            <a:r>
              <a:rPr lang="en-US" dirty="0"/>
              <a:t> =&gt; Attack traffic can take many forms:  lots of SYNs, DNS requests, exploiting bugs in protocols, …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EB5639C-DBEA-3A35-86A7-5034ABDE4F19}"/>
              </a:ext>
            </a:extLst>
          </p:cNvPr>
          <p:cNvSpPr/>
          <p:nvPr/>
        </p:nvSpPr>
        <p:spPr>
          <a:xfrm>
            <a:off x="3553861" y="5969030"/>
            <a:ext cx="5160477" cy="669808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Þ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Want to learn more?  CS 1660.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28C7CA-F381-C4B6-6BAC-EE633F39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5817-DF42-1D76-661B-31BE0B5B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7B20-551A-7998-F2DB-6BA40F1EB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12DC14-EA09-C3D6-940C-87B86A2FD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046165"/>
            <a:ext cx="8128000" cy="5080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6474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5E09DB-505E-DB8B-0757-42EC51096051}"/>
              </a:ext>
            </a:extLst>
          </p:cNvPr>
          <p:cNvSpPr txBox="1"/>
          <p:nvPr/>
        </p:nvSpPr>
        <p:spPr>
          <a:xfrm>
            <a:off x="195395" y="638860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  <a:hlinkClick r:id="rId2"/>
              </a:rPr>
              <a:t>Link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03B5C-4CD2-C2B1-E31A-D2282C456D5E}"/>
              </a:ext>
            </a:extLst>
          </p:cNvPr>
          <p:cNvSpPr txBox="1"/>
          <p:nvPr/>
        </p:nvSpPr>
        <p:spPr>
          <a:xfrm>
            <a:off x="334430" y="100060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DDoS mitigation via CDN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03853-6B48-D45F-88EC-B82FE3488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5" y="727979"/>
            <a:ext cx="5024639" cy="1735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4A6FCC-7AFB-0967-91CF-B84E31803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907" y="374229"/>
            <a:ext cx="6975874" cy="626152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0757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601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506409-FDBE-2E71-115B-999B3D22E057}"/>
              </a:ext>
            </a:extLst>
          </p:cNvPr>
          <p:cNvSpPr txBox="1"/>
          <p:nvPr/>
        </p:nvSpPr>
        <p:spPr>
          <a:xfrm>
            <a:off x="2942244" y="2844225"/>
            <a:ext cx="5956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HTTP:  what more do we need?</a:t>
            </a:r>
          </a:p>
        </p:txBody>
      </p:sp>
    </p:spTree>
    <p:extLst>
      <p:ext uri="{BB962C8B-B14F-4D97-AF65-F5344CB8AC3E}">
        <p14:creationId xmlns:p14="http://schemas.microsoft.com/office/powerpoint/2010/main" val="185121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4708717" y="1562832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571890" y="2301832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Webserver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example.com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E10E5437-BE25-5D1A-C11A-FA083B7CCECA}"/>
              </a:ext>
            </a:extLst>
          </p:cNvPr>
          <p:cNvSpPr/>
          <p:nvPr/>
        </p:nvSpPr>
        <p:spPr>
          <a:xfrm>
            <a:off x="8998401" y="3309057"/>
            <a:ext cx="3193599" cy="188133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page.html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&lt;html&gt;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&lt;title&gt;hi&lt;/title&gt;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&lt;h1&gt;Welcome!&lt;/h1&gt;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&lt;/html&gt;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062E6-614E-EDC7-1346-31EF17E11C7D}"/>
              </a:ext>
            </a:extLst>
          </p:cNvPr>
          <p:cNvSpPr/>
          <p:nvPr/>
        </p:nvSpPr>
        <p:spPr>
          <a:xfrm>
            <a:off x="1024910" y="2301832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Web browser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598104" y="3100420"/>
            <a:ext cx="0" cy="3573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A5C4A-2479-7EB9-5A2E-321C03F8E007}"/>
              </a:ext>
            </a:extLst>
          </p:cNvPr>
          <p:cNvCxnSpPr>
            <a:cxnSpLocks/>
          </p:cNvCxnSpPr>
          <p:nvPr/>
        </p:nvCxnSpPr>
        <p:spPr>
          <a:xfrm>
            <a:off x="2040910" y="3100420"/>
            <a:ext cx="0" cy="3371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697475F-7B4D-B1D4-F028-CC961E83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8" y="112098"/>
            <a:ext cx="5745463" cy="147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F11488-F2EC-D554-BE69-855F17F55AD4}"/>
              </a:ext>
            </a:extLst>
          </p:cNvPr>
          <p:cNvSpPr txBox="1"/>
          <p:nvPr/>
        </p:nvSpPr>
        <p:spPr>
          <a:xfrm>
            <a:off x="184178" y="943892"/>
            <a:ext cx="1547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  <a:ea typeface="Avenir Book" charset="0"/>
                <a:cs typeface="Avenir Book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16508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AA8893-77DE-B2F5-A38C-7B046E4E8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1"/>
          <a:stretch/>
        </p:blipFill>
        <p:spPr bwMode="auto">
          <a:xfrm>
            <a:off x="2351498" y="1533832"/>
            <a:ext cx="5483225" cy="37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BAC193B-885B-C67C-3920-2AC044735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74" y="952500"/>
            <a:ext cx="1955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FAEC2B-610E-0170-EE50-46BD50A05119}"/>
              </a:ext>
            </a:extLst>
          </p:cNvPr>
          <p:cNvSpPr txBox="1"/>
          <p:nvPr/>
        </p:nvSpPr>
        <p:spPr>
          <a:xfrm>
            <a:off x="308759" y="302389"/>
            <a:ext cx="6099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Example:  Instant Messaging (~2005)</a:t>
            </a:r>
          </a:p>
        </p:txBody>
      </p:sp>
    </p:spTree>
    <p:extLst>
      <p:ext uri="{BB962C8B-B14F-4D97-AF65-F5344CB8AC3E}">
        <p14:creationId xmlns:p14="http://schemas.microsoft.com/office/powerpoint/2010/main" val="130769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AA8893-77DE-B2F5-A38C-7B046E4E8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1"/>
          <a:stretch/>
        </p:blipFill>
        <p:spPr bwMode="auto">
          <a:xfrm>
            <a:off x="2351498" y="1533832"/>
            <a:ext cx="5483225" cy="37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BAC193B-885B-C67C-3920-2AC044735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74" y="952500"/>
            <a:ext cx="1955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FAEC2B-610E-0170-EE50-46BD50A05119}"/>
              </a:ext>
            </a:extLst>
          </p:cNvPr>
          <p:cNvSpPr txBox="1"/>
          <p:nvPr/>
        </p:nvSpPr>
        <p:spPr>
          <a:xfrm>
            <a:off x="403761" y="371168"/>
            <a:ext cx="6099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Example:  Instant Messaging (~2005)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456CE0B-5BDC-2EEF-4763-C847922B183F}"/>
              </a:ext>
            </a:extLst>
          </p:cNvPr>
          <p:cNvSpPr/>
          <p:nvPr/>
        </p:nvSpPr>
        <p:spPr>
          <a:xfrm>
            <a:off x="2504959" y="5647751"/>
            <a:ext cx="7182082" cy="839081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Old chat/IM applications:  one TCP connection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=&gt; Can we still do that?</a:t>
            </a:r>
          </a:p>
        </p:txBody>
      </p:sp>
    </p:spTree>
    <p:extLst>
      <p:ext uri="{BB962C8B-B14F-4D97-AF65-F5344CB8AC3E}">
        <p14:creationId xmlns:p14="http://schemas.microsoft.com/office/powerpoint/2010/main" val="14516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8085-2FC2-684B-A8CD-D6BBD73C75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325" y="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EB8D-8ED7-EF4F-91C1-CEB9D0AFB1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25" y="1341587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TCP due this Friday (11/22)</a:t>
            </a:r>
          </a:p>
          <a:p>
            <a:pPr lvl="1"/>
            <a:r>
              <a:rPr lang="en-US" sz="2400" dirty="0"/>
              <a:t>See Ed for latest on bugs with reference</a:t>
            </a:r>
          </a:p>
          <a:p>
            <a:pPr lvl="1"/>
            <a:r>
              <a:rPr lang="en-US" sz="2400" dirty="0"/>
              <a:t>Look for an update on testing resources, SRC component (due after Thanksgiving)</a:t>
            </a:r>
          </a:p>
          <a:p>
            <a:pPr lvl="1"/>
            <a:r>
              <a:rPr lang="en-US" sz="2400" dirty="0"/>
              <a:t>It’s going to be okay.</a:t>
            </a:r>
          </a:p>
          <a:p>
            <a:endParaRPr lang="en-US" sz="2800" dirty="0"/>
          </a:p>
          <a:p>
            <a:r>
              <a:rPr lang="en-US" sz="2800" dirty="0"/>
              <a:t>Grading update, final project info out later this week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6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63DD6-9724-606D-2575-1675DAB50E0C}"/>
              </a:ext>
            </a:extLst>
          </p:cNvPr>
          <p:cNvSpPr txBox="1"/>
          <p:nvPr/>
        </p:nvSpPr>
        <p:spPr>
          <a:xfrm>
            <a:off x="3381631" y="2844225"/>
            <a:ext cx="5096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Can we do this with HTTP?</a:t>
            </a:r>
          </a:p>
        </p:txBody>
      </p:sp>
    </p:spTree>
    <p:extLst>
      <p:ext uri="{BB962C8B-B14F-4D97-AF65-F5344CB8AC3E}">
        <p14:creationId xmlns:p14="http://schemas.microsoft.com/office/powerpoint/2010/main" val="49629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4708717" y="1562832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571890" y="2301832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Webserver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example.com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E10E5437-BE25-5D1A-C11A-FA083B7CCECA}"/>
              </a:ext>
            </a:extLst>
          </p:cNvPr>
          <p:cNvSpPr/>
          <p:nvPr/>
        </p:nvSpPr>
        <p:spPr>
          <a:xfrm>
            <a:off x="8998401" y="3309057"/>
            <a:ext cx="3193599" cy="188133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page.html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&lt;html&gt;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&lt;title&gt;hi&lt;/title&gt;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&lt;h1&gt;Welcome!&lt;/h1&gt;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&lt;/html&gt;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062E6-614E-EDC7-1346-31EF17E11C7D}"/>
              </a:ext>
            </a:extLst>
          </p:cNvPr>
          <p:cNvSpPr/>
          <p:nvPr/>
        </p:nvSpPr>
        <p:spPr>
          <a:xfrm>
            <a:off x="1024910" y="2301832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Web browser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598104" y="3100420"/>
            <a:ext cx="0" cy="3573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A5C4A-2479-7EB9-5A2E-321C03F8E007}"/>
              </a:ext>
            </a:extLst>
          </p:cNvPr>
          <p:cNvCxnSpPr>
            <a:cxnSpLocks/>
          </p:cNvCxnSpPr>
          <p:nvPr/>
        </p:nvCxnSpPr>
        <p:spPr>
          <a:xfrm>
            <a:off x="2040910" y="3100420"/>
            <a:ext cx="0" cy="3371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3EA1A4-876B-B0BC-2695-2100FDA5EFDF}"/>
              </a:ext>
            </a:extLst>
          </p:cNvPr>
          <p:cNvCxnSpPr>
            <a:cxnSpLocks/>
          </p:cNvCxnSpPr>
          <p:nvPr/>
        </p:nvCxnSpPr>
        <p:spPr>
          <a:xfrm>
            <a:off x="2013793" y="4779278"/>
            <a:ext cx="6574097" cy="7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6D84AA-BFF6-9745-FA30-D794DDAF2856}"/>
              </a:ext>
            </a:extLst>
          </p:cNvPr>
          <p:cNvSpPr txBox="1"/>
          <p:nvPr/>
        </p:nvSpPr>
        <p:spPr>
          <a:xfrm>
            <a:off x="4384211" y="4360533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GET 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page.html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68715F-BD7B-FD1B-A790-0A67E218F959}"/>
              </a:ext>
            </a:extLst>
          </p:cNvPr>
          <p:cNvCxnSpPr>
            <a:cxnSpLocks/>
          </p:cNvCxnSpPr>
          <p:nvPr/>
        </p:nvCxnSpPr>
        <p:spPr>
          <a:xfrm flipH="1" flipV="1">
            <a:off x="2052064" y="5364092"/>
            <a:ext cx="6556255" cy="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19075CB-F6B9-7411-97A6-20765C0F5FD8}"/>
              </a:ext>
            </a:extLst>
          </p:cNvPr>
          <p:cNvSpPr txBox="1"/>
          <p:nvPr/>
        </p:nvSpPr>
        <p:spPr>
          <a:xfrm>
            <a:off x="3527339" y="4970283"/>
            <a:ext cx="4557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200 OK +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Content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page.html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7475F-7B4D-B1D4-F028-CC961E83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8" y="112098"/>
            <a:ext cx="5745463" cy="147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F11488-F2EC-D554-BE69-855F17F55AD4}"/>
              </a:ext>
            </a:extLst>
          </p:cNvPr>
          <p:cNvSpPr txBox="1"/>
          <p:nvPr/>
        </p:nvSpPr>
        <p:spPr>
          <a:xfrm>
            <a:off x="184178" y="943892"/>
            <a:ext cx="1547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  <a:ea typeface="Avenir Book" charset="0"/>
                <a:cs typeface="Avenir Book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3320583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6257936" y="24941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HTTP server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062E6-614E-EDC7-1346-31EF17E11C7D}"/>
              </a:ext>
            </a:extLst>
          </p:cNvPr>
          <p:cNvSpPr/>
          <p:nvPr/>
        </p:nvSpPr>
        <p:spPr>
          <a:xfrm>
            <a:off x="88820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0" cy="3573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A5C4A-2479-7EB9-5A2E-321C03F8E007}"/>
              </a:ext>
            </a:extLst>
          </p:cNvPr>
          <p:cNvCxnSpPr>
            <a:cxnSpLocks/>
          </p:cNvCxnSpPr>
          <p:nvPr/>
        </p:nvCxnSpPr>
        <p:spPr>
          <a:xfrm>
            <a:off x="1904204" y="1657382"/>
            <a:ext cx="0" cy="3371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3EA1A4-876B-B0BC-2695-2100FDA5EFDF}"/>
              </a:ext>
            </a:extLst>
          </p:cNvPr>
          <p:cNvCxnSpPr>
            <a:cxnSpLocks/>
          </p:cNvCxnSpPr>
          <p:nvPr/>
        </p:nvCxnSpPr>
        <p:spPr>
          <a:xfrm>
            <a:off x="1877087" y="2833636"/>
            <a:ext cx="6574097" cy="7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6D84AA-BFF6-9745-FA30-D794DDAF2856}"/>
              </a:ext>
            </a:extLst>
          </p:cNvPr>
          <p:cNvSpPr txBox="1"/>
          <p:nvPr/>
        </p:nvSpPr>
        <p:spPr>
          <a:xfrm>
            <a:off x="3306234" y="2420151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Request:  GET /thing</a:t>
            </a:r>
          </a:p>
        </p:txBody>
      </p:sp>
    </p:spTree>
    <p:extLst>
      <p:ext uri="{BB962C8B-B14F-4D97-AF65-F5344CB8AC3E}">
        <p14:creationId xmlns:p14="http://schemas.microsoft.com/office/powerpoint/2010/main" val="4030440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6257936" y="24941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HTTP server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062E6-614E-EDC7-1346-31EF17E11C7D}"/>
              </a:ext>
            </a:extLst>
          </p:cNvPr>
          <p:cNvSpPr/>
          <p:nvPr/>
        </p:nvSpPr>
        <p:spPr>
          <a:xfrm>
            <a:off x="88820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10215" cy="2743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A5C4A-2479-7EB9-5A2E-321C03F8E007}"/>
              </a:ext>
            </a:extLst>
          </p:cNvPr>
          <p:cNvCxnSpPr>
            <a:cxnSpLocks/>
          </p:cNvCxnSpPr>
          <p:nvPr/>
        </p:nvCxnSpPr>
        <p:spPr>
          <a:xfrm>
            <a:off x="1904204" y="1657382"/>
            <a:ext cx="11154" cy="2743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3EA1A4-876B-B0BC-2695-2100FDA5EFDF}"/>
              </a:ext>
            </a:extLst>
          </p:cNvPr>
          <p:cNvCxnSpPr>
            <a:cxnSpLocks/>
          </p:cNvCxnSpPr>
          <p:nvPr/>
        </p:nvCxnSpPr>
        <p:spPr>
          <a:xfrm>
            <a:off x="1877087" y="2833636"/>
            <a:ext cx="6574097" cy="7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6D84AA-BFF6-9745-FA30-D794DDAF2856}"/>
              </a:ext>
            </a:extLst>
          </p:cNvPr>
          <p:cNvSpPr txBox="1"/>
          <p:nvPr/>
        </p:nvSpPr>
        <p:spPr>
          <a:xfrm>
            <a:off x="3306234" y="2420151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Request:  GET /thing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68715F-BD7B-FD1B-A790-0A67E218F959}"/>
              </a:ext>
            </a:extLst>
          </p:cNvPr>
          <p:cNvCxnSpPr>
            <a:cxnSpLocks/>
          </p:cNvCxnSpPr>
          <p:nvPr/>
        </p:nvCxnSpPr>
        <p:spPr>
          <a:xfrm flipH="1" flipV="1">
            <a:off x="1915358" y="3921054"/>
            <a:ext cx="6556255" cy="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19075CB-F6B9-7411-97A6-20765C0F5FD8}"/>
              </a:ext>
            </a:extLst>
          </p:cNvPr>
          <p:cNvSpPr txBox="1"/>
          <p:nvPr/>
        </p:nvSpPr>
        <p:spPr>
          <a:xfrm>
            <a:off x="3139312" y="3520944"/>
            <a:ext cx="3711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Response:  200 OK + thing</a:t>
            </a:r>
          </a:p>
        </p:txBody>
      </p:sp>
    </p:spTree>
    <p:extLst>
      <p:ext uri="{BB962C8B-B14F-4D97-AF65-F5344CB8AC3E}">
        <p14:creationId xmlns:p14="http://schemas.microsoft.com/office/powerpoint/2010/main" val="1437133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6257936" y="24941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HTTP server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062E6-614E-EDC7-1346-31EF17E11C7D}"/>
              </a:ext>
            </a:extLst>
          </p:cNvPr>
          <p:cNvSpPr/>
          <p:nvPr/>
        </p:nvSpPr>
        <p:spPr>
          <a:xfrm>
            <a:off x="88820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10215" cy="2743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A5C4A-2479-7EB9-5A2E-321C03F8E007}"/>
              </a:ext>
            </a:extLst>
          </p:cNvPr>
          <p:cNvCxnSpPr>
            <a:cxnSpLocks/>
          </p:cNvCxnSpPr>
          <p:nvPr/>
        </p:nvCxnSpPr>
        <p:spPr>
          <a:xfrm>
            <a:off x="1904204" y="1657382"/>
            <a:ext cx="11154" cy="2743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3EA1A4-876B-B0BC-2695-2100FDA5EFDF}"/>
              </a:ext>
            </a:extLst>
          </p:cNvPr>
          <p:cNvCxnSpPr>
            <a:cxnSpLocks/>
          </p:cNvCxnSpPr>
          <p:nvPr/>
        </p:nvCxnSpPr>
        <p:spPr>
          <a:xfrm>
            <a:off x="1877087" y="2833636"/>
            <a:ext cx="6574097" cy="7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6D84AA-BFF6-9745-FA30-D794DDAF2856}"/>
              </a:ext>
            </a:extLst>
          </p:cNvPr>
          <p:cNvSpPr txBox="1"/>
          <p:nvPr/>
        </p:nvSpPr>
        <p:spPr>
          <a:xfrm>
            <a:off x="3306234" y="2420151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Request:  GET /thing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68715F-BD7B-FD1B-A790-0A67E218F959}"/>
              </a:ext>
            </a:extLst>
          </p:cNvPr>
          <p:cNvCxnSpPr>
            <a:cxnSpLocks/>
          </p:cNvCxnSpPr>
          <p:nvPr/>
        </p:nvCxnSpPr>
        <p:spPr>
          <a:xfrm flipH="1" flipV="1">
            <a:off x="1915358" y="3921054"/>
            <a:ext cx="6556255" cy="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19075CB-F6B9-7411-97A6-20765C0F5FD8}"/>
              </a:ext>
            </a:extLst>
          </p:cNvPr>
          <p:cNvSpPr txBox="1"/>
          <p:nvPr/>
        </p:nvSpPr>
        <p:spPr>
          <a:xfrm>
            <a:off x="3139312" y="3520944"/>
            <a:ext cx="3711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Response:  200 OK + thing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1DC92-C8FF-9D0B-F7CF-23DC75E2BF3A}"/>
              </a:ext>
            </a:extLst>
          </p:cNvPr>
          <p:cNvSpPr txBox="1"/>
          <p:nvPr/>
        </p:nvSpPr>
        <p:spPr>
          <a:xfrm>
            <a:off x="257175" y="4508238"/>
            <a:ext cx="8811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HTTP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request:  a way to fetch (</a:t>
            </a:r>
            <a:r>
              <a:rPr lang="en-US" sz="2400" dirty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) or send (</a:t>
            </a:r>
            <a:r>
              <a:rPr lang="en-US" sz="2400" dirty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</a:t>
            </a: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)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some object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FFFFFF"/>
                </a:solidFill>
                <a:latin typeface="Avenir Book" panose="02000503020000020003" pitchFamily="2" charset="0"/>
              </a:rPr>
              <a:t>Doesn’t need to</a:t>
            </a: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 be a web page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Doesn’t need to be from a browser</a:t>
            </a:r>
          </a:p>
        </p:txBody>
      </p:sp>
    </p:spTree>
    <p:extLst>
      <p:ext uri="{BB962C8B-B14F-4D97-AF65-F5344CB8AC3E}">
        <p14:creationId xmlns:p14="http://schemas.microsoft.com/office/powerpoint/2010/main" val="2071388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5745-22A6-0B1A-B11E-C981EDA54D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166018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When does this not work?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4035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0FFF7C-1565-9822-A3E2-606336605872}"/>
              </a:ext>
            </a:extLst>
          </p:cNvPr>
          <p:cNvGrpSpPr/>
          <p:nvPr/>
        </p:nvGrpSpPr>
        <p:grpSpPr>
          <a:xfrm>
            <a:off x="1869282" y="0"/>
            <a:ext cx="9118203" cy="3752580"/>
            <a:chOff x="888204" y="24941"/>
            <a:chExt cx="10653918" cy="4375609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536E92A8-8181-F0B5-D955-EB8C879A0FB0}"/>
                </a:ext>
              </a:extLst>
            </p:cNvPr>
            <p:cNvSpPr/>
            <p:nvPr/>
          </p:nvSpPr>
          <p:spPr>
            <a:xfrm>
              <a:off x="6257936" y="24941"/>
              <a:ext cx="5284186" cy="2147918"/>
            </a:xfrm>
            <a:prstGeom prst="cloud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18EDD4-E5F3-7FFA-387D-EDE97E0F1DF2}"/>
                </a:ext>
              </a:extLst>
            </p:cNvPr>
            <p:cNvSpPr/>
            <p:nvPr/>
          </p:nvSpPr>
          <p:spPr>
            <a:xfrm>
              <a:off x="7435184" y="858794"/>
              <a:ext cx="2032000" cy="7985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rPr>
                <a:t>HTTP server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8062E6-614E-EDC7-1346-31EF17E11C7D}"/>
                </a:ext>
              </a:extLst>
            </p:cNvPr>
            <p:cNvSpPr/>
            <p:nvPr/>
          </p:nvSpPr>
          <p:spPr>
            <a:xfrm>
              <a:off x="888204" y="858794"/>
              <a:ext cx="2032000" cy="791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rPr>
                <a:t>Browser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4350CC-DDD2-C5D8-1DB8-6E899407B141}"/>
                </a:ext>
              </a:extLst>
            </p:cNvPr>
            <p:cNvCxnSpPr>
              <a:cxnSpLocks/>
            </p:cNvCxnSpPr>
            <p:nvPr/>
          </p:nvCxnSpPr>
          <p:spPr>
            <a:xfrm>
              <a:off x="8461398" y="1657382"/>
              <a:ext cx="10215" cy="2743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6A5C4A-2479-7EB9-5A2E-321C03F8E007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04" y="1657382"/>
              <a:ext cx="11154" cy="2743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C3EA1A4-876B-B0BC-2695-2100FDA5EFDF}"/>
                </a:ext>
              </a:extLst>
            </p:cNvPr>
            <p:cNvCxnSpPr>
              <a:cxnSpLocks/>
            </p:cNvCxnSpPr>
            <p:nvPr/>
          </p:nvCxnSpPr>
          <p:spPr>
            <a:xfrm>
              <a:off x="1877087" y="2833636"/>
              <a:ext cx="6574097" cy="70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6D84AA-BFF6-9745-FA30-D794DDAF2856}"/>
                </a:ext>
              </a:extLst>
            </p:cNvPr>
            <p:cNvSpPr txBox="1"/>
            <p:nvPr/>
          </p:nvSpPr>
          <p:spPr>
            <a:xfrm>
              <a:off x="3306234" y="2420151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Avenir Book" charset="0"/>
                  <a:cs typeface="Consolas" panose="020B0609020204030204" pitchFamily="49" charset="0"/>
                </a:rPr>
                <a:t>Request:  GET /thing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668715F-BD7B-FD1B-A790-0A67E218F9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5358" y="3921054"/>
              <a:ext cx="6556255" cy="463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9075CB-F6B9-7411-97A6-20765C0F5FD8}"/>
                </a:ext>
              </a:extLst>
            </p:cNvPr>
            <p:cNvSpPr txBox="1"/>
            <p:nvPr/>
          </p:nvSpPr>
          <p:spPr>
            <a:xfrm>
              <a:off x="3139312" y="3520944"/>
              <a:ext cx="3711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Avenir Book" charset="0"/>
                  <a:cs typeface="Consolas" panose="020B0609020204030204" pitchFamily="49" charset="0"/>
                </a:rPr>
                <a:t>Response:  200 OK + thing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FA834C-AD33-B56A-E936-04C5C99DDC1B}"/>
              </a:ext>
            </a:extLst>
          </p:cNvPr>
          <p:cNvSpPr/>
          <p:nvPr/>
        </p:nvSpPr>
        <p:spPr>
          <a:xfrm>
            <a:off x="427916" y="4679117"/>
            <a:ext cx="10993890" cy="1204065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Request, response model doesn’t always fit…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FFFFFF"/>
              </a:solidFill>
              <a:latin typeface="Avenir Book" panose="02000503020000020003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=&gt; Server may need to send data asynchronously!</a:t>
            </a:r>
          </a:p>
        </p:txBody>
      </p:sp>
    </p:spTree>
    <p:extLst>
      <p:ext uri="{BB962C8B-B14F-4D97-AF65-F5344CB8AC3E}">
        <p14:creationId xmlns:p14="http://schemas.microsoft.com/office/powerpoint/2010/main" val="11327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3EECF-5762-FCD6-804A-88CE111C4A2C}"/>
              </a:ext>
            </a:extLst>
          </p:cNvPr>
          <p:cNvSpPr txBox="1"/>
          <p:nvPr/>
        </p:nvSpPr>
        <p:spPr>
          <a:xfrm>
            <a:off x="479685" y="614597"/>
            <a:ext cx="3220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But it’s TCP right?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9213CC-E88E-9CB1-9A9C-AF7BCA53935A}"/>
              </a:ext>
            </a:extLst>
          </p:cNvPr>
          <p:cNvGrpSpPr/>
          <p:nvPr/>
        </p:nvGrpSpPr>
        <p:grpSpPr>
          <a:xfrm>
            <a:off x="1914252" y="876207"/>
            <a:ext cx="9118203" cy="3752580"/>
            <a:chOff x="888204" y="24941"/>
            <a:chExt cx="10653918" cy="4375609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B93664CC-103C-C776-29A1-40552A0566E2}"/>
                </a:ext>
              </a:extLst>
            </p:cNvPr>
            <p:cNvSpPr/>
            <p:nvPr/>
          </p:nvSpPr>
          <p:spPr>
            <a:xfrm>
              <a:off x="6257936" y="24941"/>
              <a:ext cx="5284186" cy="2147918"/>
            </a:xfrm>
            <a:prstGeom prst="cloud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A53C65-13E8-B4B0-F35E-4B58F5C23F4A}"/>
                </a:ext>
              </a:extLst>
            </p:cNvPr>
            <p:cNvSpPr/>
            <p:nvPr/>
          </p:nvSpPr>
          <p:spPr>
            <a:xfrm>
              <a:off x="7435184" y="858794"/>
              <a:ext cx="2032000" cy="7985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rPr>
                <a:t>HTTP server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7F14D4-79B1-ACB6-1C27-A6717EA2B9D9}"/>
                </a:ext>
              </a:extLst>
            </p:cNvPr>
            <p:cNvSpPr/>
            <p:nvPr/>
          </p:nvSpPr>
          <p:spPr>
            <a:xfrm>
              <a:off x="888204" y="858794"/>
              <a:ext cx="2032000" cy="791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rPr>
                <a:t>Browser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04FB71-6F5F-445E-3A2B-40B2BB6A34F2}"/>
                </a:ext>
              </a:extLst>
            </p:cNvPr>
            <p:cNvCxnSpPr>
              <a:cxnSpLocks/>
            </p:cNvCxnSpPr>
            <p:nvPr/>
          </p:nvCxnSpPr>
          <p:spPr>
            <a:xfrm>
              <a:off x="8461398" y="1657382"/>
              <a:ext cx="10215" cy="2743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A932815-1F73-B597-43EA-F32D795BDA14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04" y="1657382"/>
              <a:ext cx="11154" cy="2743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FB5D9B-E9E9-4D64-1049-E43CB6EFBE10}"/>
                </a:ext>
              </a:extLst>
            </p:cNvPr>
            <p:cNvCxnSpPr>
              <a:cxnSpLocks/>
            </p:cNvCxnSpPr>
            <p:nvPr/>
          </p:nvCxnSpPr>
          <p:spPr>
            <a:xfrm>
              <a:off x="1877087" y="2833636"/>
              <a:ext cx="6574097" cy="70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5FEB06-A476-F768-B0D0-EDEA5EB44EF2}"/>
                </a:ext>
              </a:extLst>
            </p:cNvPr>
            <p:cNvSpPr txBox="1"/>
            <p:nvPr/>
          </p:nvSpPr>
          <p:spPr>
            <a:xfrm>
              <a:off x="3306234" y="2420151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Avenir Book" charset="0"/>
                  <a:cs typeface="Consolas" panose="020B0609020204030204" pitchFamily="49" charset="0"/>
                </a:rPr>
                <a:t>Request:  GET /thing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B80873B-A118-D3AD-545E-5B5FA6E952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5358" y="3921054"/>
              <a:ext cx="6556255" cy="463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42F784-3A97-D24C-2350-194D3624FE51}"/>
                </a:ext>
              </a:extLst>
            </p:cNvPr>
            <p:cNvSpPr txBox="1"/>
            <p:nvPr/>
          </p:nvSpPr>
          <p:spPr>
            <a:xfrm>
              <a:off x="3139312" y="3520944"/>
              <a:ext cx="3711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Avenir Book" charset="0"/>
                  <a:cs typeface="Consolas" panose="020B0609020204030204" pitchFamily="49" charset="0"/>
                </a:rPr>
                <a:t>Response:  200 OK + thing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447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3EECF-5762-FCD6-804A-88CE111C4A2C}"/>
              </a:ext>
            </a:extLst>
          </p:cNvPr>
          <p:cNvSpPr txBox="1"/>
          <p:nvPr/>
        </p:nvSpPr>
        <p:spPr>
          <a:xfrm>
            <a:off x="479685" y="614597"/>
            <a:ext cx="3220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But it’s TCP right?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9213CC-E88E-9CB1-9A9C-AF7BCA53935A}"/>
              </a:ext>
            </a:extLst>
          </p:cNvPr>
          <p:cNvGrpSpPr/>
          <p:nvPr/>
        </p:nvGrpSpPr>
        <p:grpSpPr>
          <a:xfrm>
            <a:off x="1914252" y="876207"/>
            <a:ext cx="9118203" cy="3752580"/>
            <a:chOff x="888204" y="24941"/>
            <a:chExt cx="10653918" cy="4375609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B93664CC-103C-C776-29A1-40552A0566E2}"/>
                </a:ext>
              </a:extLst>
            </p:cNvPr>
            <p:cNvSpPr/>
            <p:nvPr/>
          </p:nvSpPr>
          <p:spPr>
            <a:xfrm>
              <a:off x="6257936" y="24941"/>
              <a:ext cx="5284186" cy="2147918"/>
            </a:xfrm>
            <a:prstGeom prst="cloud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A53C65-13E8-B4B0-F35E-4B58F5C23F4A}"/>
                </a:ext>
              </a:extLst>
            </p:cNvPr>
            <p:cNvSpPr/>
            <p:nvPr/>
          </p:nvSpPr>
          <p:spPr>
            <a:xfrm>
              <a:off x="7435184" y="858794"/>
              <a:ext cx="2032000" cy="7985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rPr>
                <a:t>HTTP server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7F14D4-79B1-ACB6-1C27-A6717EA2B9D9}"/>
                </a:ext>
              </a:extLst>
            </p:cNvPr>
            <p:cNvSpPr/>
            <p:nvPr/>
          </p:nvSpPr>
          <p:spPr>
            <a:xfrm>
              <a:off x="888204" y="858794"/>
              <a:ext cx="2032000" cy="791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rPr>
                <a:t>Browser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04FB71-6F5F-445E-3A2B-40B2BB6A34F2}"/>
                </a:ext>
              </a:extLst>
            </p:cNvPr>
            <p:cNvCxnSpPr>
              <a:cxnSpLocks/>
            </p:cNvCxnSpPr>
            <p:nvPr/>
          </p:nvCxnSpPr>
          <p:spPr>
            <a:xfrm>
              <a:off x="8461398" y="1657382"/>
              <a:ext cx="10215" cy="2743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A932815-1F73-B597-43EA-F32D795BDA14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04" y="1657382"/>
              <a:ext cx="11154" cy="2743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FB5D9B-E9E9-4D64-1049-E43CB6EFBE10}"/>
                </a:ext>
              </a:extLst>
            </p:cNvPr>
            <p:cNvCxnSpPr>
              <a:cxnSpLocks/>
            </p:cNvCxnSpPr>
            <p:nvPr/>
          </p:nvCxnSpPr>
          <p:spPr>
            <a:xfrm>
              <a:off x="1877087" y="2833636"/>
              <a:ext cx="6574097" cy="70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5FEB06-A476-F768-B0D0-EDEA5EB44EF2}"/>
                </a:ext>
              </a:extLst>
            </p:cNvPr>
            <p:cNvSpPr txBox="1"/>
            <p:nvPr/>
          </p:nvSpPr>
          <p:spPr>
            <a:xfrm>
              <a:off x="3306234" y="2420151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Avenir Book" charset="0"/>
                  <a:cs typeface="Consolas" panose="020B0609020204030204" pitchFamily="49" charset="0"/>
                </a:rPr>
                <a:t>Request:  GET /thing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B80873B-A118-D3AD-545E-5B5FA6E952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5358" y="3921054"/>
              <a:ext cx="6556255" cy="463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42F784-3A97-D24C-2350-194D3624FE51}"/>
                </a:ext>
              </a:extLst>
            </p:cNvPr>
            <p:cNvSpPr txBox="1"/>
            <p:nvPr/>
          </p:nvSpPr>
          <p:spPr>
            <a:xfrm>
              <a:off x="3139312" y="3520944"/>
              <a:ext cx="3711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Avenir Book" charset="0"/>
                  <a:cs typeface="Consolas" panose="020B0609020204030204" pitchFamily="49" charset="0"/>
                </a:rPr>
                <a:t>Response:  200 OK + thing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43D6BB9-5572-53B9-2705-0F178DA250A5}"/>
              </a:ext>
            </a:extLst>
          </p:cNvPr>
          <p:cNvSpPr/>
          <p:nvPr/>
        </p:nvSpPr>
        <p:spPr>
          <a:xfrm>
            <a:off x="599055" y="5144102"/>
            <a:ext cx="10993890" cy="786366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TCP is bidirectional, but the HTTP protocol is not.  </a:t>
            </a:r>
          </a:p>
        </p:txBody>
      </p:sp>
    </p:spTree>
    <p:extLst>
      <p:ext uri="{BB962C8B-B14F-4D97-AF65-F5344CB8AC3E}">
        <p14:creationId xmlns:p14="http://schemas.microsoft.com/office/powerpoint/2010/main" val="18707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0FFF7C-1565-9822-A3E2-606336605872}"/>
              </a:ext>
            </a:extLst>
          </p:cNvPr>
          <p:cNvGrpSpPr/>
          <p:nvPr/>
        </p:nvGrpSpPr>
        <p:grpSpPr>
          <a:xfrm>
            <a:off x="4152276" y="763220"/>
            <a:ext cx="7530059" cy="3567660"/>
            <a:chOff x="888204" y="24941"/>
            <a:chExt cx="10653918" cy="4375609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536E92A8-8181-F0B5-D955-EB8C879A0FB0}"/>
                </a:ext>
              </a:extLst>
            </p:cNvPr>
            <p:cNvSpPr/>
            <p:nvPr/>
          </p:nvSpPr>
          <p:spPr>
            <a:xfrm>
              <a:off x="6257936" y="24941"/>
              <a:ext cx="5284186" cy="2147918"/>
            </a:xfrm>
            <a:prstGeom prst="cloud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18EDD4-E5F3-7FFA-387D-EDE97E0F1DF2}"/>
                </a:ext>
              </a:extLst>
            </p:cNvPr>
            <p:cNvSpPr/>
            <p:nvPr/>
          </p:nvSpPr>
          <p:spPr>
            <a:xfrm>
              <a:off x="7435183" y="858794"/>
              <a:ext cx="2227240" cy="7985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Webserver</a:t>
              </a:r>
              <a:endPara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8062E6-614E-EDC7-1346-31EF17E11C7D}"/>
                </a:ext>
              </a:extLst>
            </p:cNvPr>
            <p:cNvSpPr/>
            <p:nvPr/>
          </p:nvSpPr>
          <p:spPr>
            <a:xfrm>
              <a:off x="888204" y="858794"/>
              <a:ext cx="2032000" cy="791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rPr>
                <a:t>Browser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4350CC-DDD2-C5D8-1DB8-6E899407B141}"/>
                </a:ext>
              </a:extLst>
            </p:cNvPr>
            <p:cNvCxnSpPr>
              <a:cxnSpLocks/>
            </p:cNvCxnSpPr>
            <p:nvPr/>
          </p:nvCxnSpPr>
          <p:spPr>
            <a:xfrm>
              <a:off x="8461398" y="1657382"/>
              <a:ext cx="10215" cy="2743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6A5C4A-2479-7EB9-5A2E-321C03F8E007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04" y="1657382"/>
              <a:ext cx="11154" cy="2743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41189E-4BA6-C533-D4FE-8EE0D4812433}"/>
              </a:ext>
            </a:extLst>
          </p:cNvPr>
          <p:cNvSpPr txBox="1"/>
          <p:nvPr/>
        </p:nvSpPr>
        <p:spPr>
          <a:xfrm>
            <a:off x="369696" y="532388"/>
            <a:ext cx="331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What can be done?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8CA83-3E71-D865-C7B1-9AE9B71270A1}"/>
              </a:ext>
            </a:extLst>
          </p:cNvPr>
          <p:cNvSpPr txBox="1"/>
          <p:nvPr/>
        </p:nvSpPr>
        <p:spPr>
          <a:xfrm>
            <a:off x="369696" y="4583900"/>
            <a:ext cx="949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Can the server connect to the client?   </a:t>
            </a:r>
          </a:p>
        </p:txBody>
      </p:sp>
    </p:spTree>
    <p:extLst>
      <p:ext uri="{BB962C8B-B14F-4D97-AF65-F5344CB8AC3E}">
        <p14:creationId xmlns:p14="http://schemas.microsoft.com/office/powerpoint/2010/main" val="322832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36D1-C7F8-B550-6ED8-438857A5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9C14EE-610D-EDBA-EFBF-E8CFE2756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03" y="1036787"/>
            <a:ext cx="8044594" cy="58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3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0FFF7C-1565-9822-A3E2-606336605872}"/>
              </a:ext>
            </a:extLst>
          </p:cNvPr>
          <p:cNvGrpSpPr/>
          <p:nvPr/>
        </p:nvGrpSpPr>
        <p:grpSpPr>
          <a:xfrm>
            <a:off x="4152276" y="763220"/>
            <a:ext cx="7530059" cy="3567660"/>
            <a:chOff x="888204" y="24941"/>
            <a:chExt cx="10653918" cy="4375609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536E92A8-8181-F0B5-D955-EB8C879A0FB0}"/>
                </a:ext>
              </a:extLst>
            </p:cNvPr>
            <p:cNvSpPr/>
            <p:nvPr/>
          </p:nvSpPr>
          <p:spPr>
            <a:xfrm>
              <a:off x="6257936" y="24941"/>
              <a:ext cx="5284186" cy="2147918"/>
            </a:xfrm>
            <a:prstGeom prst="cloud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18EDD4-E5F3-7FFA-387D-EDE97E0F1DF2}"/>
                </a:ext>
              </a:extLst>
            </p:cNvPr>
            <p:cNvSpPr/>
            <p:nvPr/>
          </p:nvSpPr>
          <p:spPr>
            <a:xfrm>
              <a:off x="7435183" y="858794"/>
              <a:ext cx="2227240" cy="7985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rgbClr val="FFFFFF"/>
                  </a:solidFill>
                  <a:latin typeface="Avenir Book" panose="02000503020000020003" pitchFamily="2" charset="0"/>
                </a:rPr>
                <a:t>Webserver</a:t>
              </a:r>
              <a:endPara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8062E6-614E-EDC7-1346-31EF17E11C7D}"/>
                </a:ext>
              </a:extLst>
            </p:cNvPr>
            <p:cNvSpPr/>
            <p:nvPr/>
          </p:nvSpPr>
          <p:spPr>
            <a:xfrm>
              <a:off x="888204" y="858794"/>
              <a:ext cx="2032000" cy="791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rPr>
                <a:t>Browser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4350CC-DDD2-C5D8-1DB8-6E899407B141}"/>
                </a:ext>
              </a:extLst>
            </p:cNvPr>
            <p:cNvCxnSpPr>
              <a:cxnSpLocks/>
            </p:cNvCxnSpPr>
            <p:nvPr/>
          </p:nvCxnSpPr>
          <p:spPr>
            <a:xfrm>
              <a:off x="8461398" y="1657382"/>
              <a:ext cx="10215" cy="2743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6A5C4A-2479-7EB9-5A2E-321C03F8E007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04" y="1657382"/>
              <a:ext cx="11154" cy="2743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41189E-4BA6-C533-D4FE-8EE0D4812433}"/>
              </a:ext>
            </a:extLst>
          </p:cNvPr>
          <p:cNvSpPr txBox="1"/>
          <p:nvPr/>
        </p:nvSpPr>
        <p:spPr>
          <a:xfrm>
            <a:off x="369696" y="532388"/>
            <a:ext cx="331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What can be done?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8CA83-3E71-D865-C7B1-9AE9B71270A1}"/>
              </a:ext>
            </a:extLst>
          </p:cNvPr>
          <p:cNvSpPr txBox="1"/>
          <p:nvPr/>
        </p:nvSpPr>
        <p:spPr>
          <a:xfrm>
            <a:off x="369696" y="4583900"/>
            <a:ext cx="949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Can the server connect to the client?  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C67934-E913-44EB-B66A-816D5975E31C}"/>
              </a:ext>
            </a:extLst>
          </p:cNvPr>
          <p:cNvSpPr/>
          <p:nvPr/>
        </p:nvSpPr>
        <p:spPr>
          <a:xfrm>
            <a:off x="637155" y="5045565"/>
            <a:ext cx="10993890" cy="1573397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Almost always no.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Þ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NAT, Firewalls, security policies are in the way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Þ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Don’t want to allow browser to open a listen port =&gt; security risk!</a:t>
            </a:r>
          </a:p>
        </p:txBody>
      </p:sp>
    </p:spTree>
    <p:extLst>
      <p:ext uri="{BB962C8B-B14F-4D97-AF65-F5344CB8AC3E}">
        <p14:creationId xmlns:p14="http://schemas.microsoft.com/office/powerpoint/2010/main" val="13221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5745-22A6-0B1A-B11E-C981EDA54D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987" y="56962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to wait for the server’s response?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8003D-7075-D36E-B676-18916425CA67}"/>
              </a:ext>
            </a:extLst>
          </p:cNvPr>
          <p:cNvSpPr txBox="1"/>
          <p:nvPr/>
        </p:nvSpPr>
        <p:spPr>
          <a:xfrm>
            <a:off x="1708195" y="1956268"/>
            <a:ext cx="885181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resp, err :=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doRequest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(“http://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/do-you-have-my-data”)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if resp != nil {.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doThing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(resp)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}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time.Sleep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(1 *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time.Second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4E3F9-9EBB-17BE-8026-A05A6C7B4C6C}"/>
              </a:ext>
            </a:extLst>
          </p:cNvPr>
          <p:cNvSpPr txBox="1"/>
          <p:nvPr/>
        </p:nvSpPr>
        <p:spPr>
          <a:xfrm>
            <a:off x="415234" y="1388100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One way:  Polling</a:t>
            </a:r>
          </a:p>
        </p:txBody>
      </p:sp>
    </p:spTree>
    <p:extLst>
      <p:ext uri="{BB962C8B-B14F-4D97-AF65-F5344CB8AC3E}">
        <p14:creationId xmlns:p14="http://schemas.microsoft.com/office/powerpoint/2010/main" val="3286691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5745-22A6-0B1A-B11E-C981EDA54D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987" y="56962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to wait for the server’s response?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8003D-7075-D36E-B676-18916425CA67}"/>
              </a:ext>
            </a:extLst>
          </p:cNvPr>
          <p:cNvSpPr txBox="1"/>
          <p:nvPr/>
        </p:nvSpPr>
        <p:spPr>
          <a:xfrm>
            <a:off x="1708195" y="2964845"/>
            <a:ext cx="885181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resp, err :=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doRequest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(“http://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/do-you-have-my-data”)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// ^ Assume this will block for very long time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doThing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(resp)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4E3F9-9EBB-17BE-8026-A05A6C7B4C6C}"/>
              </a:ext>
            </a:extLst>
          </p:cNvPr>
          <p:cNvSpPr txBox="1"/>
          <p:nvPr/>
        </p:nvSpPr>
        <p:spPr>
          <a:xfrm>
            <a:off x="415234" y="1388100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Another way:  long polling</a:t>
            </a:r>
          </a:p>
        </p:txBody>
      </p:sp>
    </p:spTree>
    <p:extLst>
      <p:ext uri="{BB962C8B-B14F-4D97-AF65-F5344CB8AC3E}">
        <p14:creationId xmlns:p14="http://schemas.microsoft.com/office/powerpoint/2010/main" val="762313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5745-22A6-0B1A-B11E-C981EDA54D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987" y="56962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to wait for the server’s response?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8003D-7075-D36E-B676-18916425CA67}"/>
              </a:ext>
            </a:extLst>
          </p:cNvPr>
          <p:cNvSpPr txBox="1"/>
          <p:nvPr/>
        </p:nvSpPr>
        <p:spPr>
          <a:xfrm>
            <a:off x="1708195" y="2964845"/>
            <a:ext cx="885181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resp, err :=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doRequest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(“http://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/do-you-have-my-data”)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// ^ Assume this will block for very long time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doThing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(resp)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CF3119-FD87-45B8-3107-028A0C66504D}"/>
              </a:ext>
            </a:extLst>
          </p:cNvPr>
          <p:cNvSpPr/>
          <p:nvPr/>
        </p:nvSpPr>
        <p:spPr>
          <a:xfrm>
            <a:off x="4100434" y="5202091"/>
            <a:ext cx="4067331" cy="607706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Problems?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4E3F9-9EBB-17BE-8026-A05A6C7B4C6C}"/>
              </a:ext>
            </a:extLst>
          </p:cNvPr>
          <p:cNvSpPr txBox="1"/>
          <p:nvPr/>
        </p:nvSpPr>
        <p:spPr>
          <a:xfrm>
            <a:off x="415234" y="1388100"/>
            <a:ext cx="8700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Another way:  long polling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Require server to hold connection open with long timeout,  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respond when data is ready</a:t>
            </a:r>
          </a:p>
        </p:txBody>
      </p:sp>
    </p:spTree>
    <p:extLst>
      <p:ext uri="{BB962C8B-B14F-4D97-AF65-F5344CB8AC3E}">
        <p14:creationId xmlns:p14="http://schemas.microsoft.com/office/powerpoint/2010/main" val="928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5745-22A6-0B1A-B11E-C981EDA54D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987" y="56962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Another way:  </a:t>
            </a:r>
            <a:r>
              <a:rPr lang="en-US" sz="2800" dirty="0" err="1"/>
              <a:t>Websockets</a:t>
            </a:r>
            <a:r>
              <a:rPr lang="en-US" sz="2800" dirty="0"/>
              <a:t> (RFC6455, 2011)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4E3F9-9EBB-17BE-8026-A05A6C7B4C6C}"/>
              </a:ext>
            </a:extLst>
          </p:cNvPr>
          <p:cNvSpPr txBox="1"/>
          <p:nvPr/>
        </p:nvSpPr>
        <p:spPr>
          <a:xfrm>
            <a:off x="415234" y="1388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9246A-9101-1353-8F4F-9E0DC482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52" y="1471076"/>
            <a:ext cx="8365874" cy="479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42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5745-22A6-0B1A-B11E-C981EDA54D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987" y="56962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Another way:  </a:t>
            </a:r>
            <a:r>
              <a:rPr lang="en-US" sz="2800" dirty="0" err="1"/>
              <a:t>Websockets</a:t>
            </a:r>
            <a:r>
              <a:rPr lang="en-US" sz="2800" dirty="0"/>
              <a:t> (RFC6455, 2011)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Persistent, bidirectional transport layer between browser and server</a:t>
            </a:r>
          </a:p>
          <a:p>
            <a:pPr marL="0" indent="0">
              <a:buNone/>
            </a:pPr>
            <a:r>
              <a:rPr lang="en-US" sz="2800" dirty="0"/>
              <a:t>=&gt; Can start with an HTTP request!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8003D-7075-D36E-B676-18916425CA67}"/>
              </a:ext>
            </a:extLst>
          </p:cNvPr>
          <p:cNvSpPr txBox="1"/>
          <p:nvPr/>
        </p:nvSpPr>
        <p:spPr>
          <a:xfrm>
            <a:off x="1708195" y="2964845"/>
            <a:ext cx="885181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GET /chat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Host: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javascript.info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Origin: https://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javascript.info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Connection: Upgrade </a:t>
            </a:r>
          </a:p>
          <a:p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Upgrade: </a:t>
            </a:r>
            <a:r>
              <a:rPr lang="en-US" dirty="0" err="1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websocket</a:t>
            </a:r>
            <a:r>
              <a:rPr lang="en-US" dirty="0">
                <a:solidFill>
                  <a:srgbClr val="FFCC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Sec-WebSocket-Key: Iv8io/9s+lYFgZWcXczP8Q==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Sec-WebSocket-Version: 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4E3F9-9EBB-17BE-8026-A05A6C7B4C6C}"/>
              </a:ext>
            </a:extLst>
          </p:cNvPr>
          <p:cNvSpPr txBox="1"/>
          <p:nvPr/>
        </p:nvSpPr>
        <p:spPr>
          <a:xfrm>
            <a:off x="415234" y="1388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08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5745-22A6-0B1A-B11E-C981EDA54D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987" y="56962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Push notifications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4E3F9-9EBB-17BE-8026-A05A6C7B4C6C}"/>
              </a:ext>
            </a:extLst>
          </p:cNvPr>
          <p:cNvSpPr txBox="1"/>
          <p:nvPr/>
        </p:nvSpPr>
        <p:spPr>
          <a:xfrm>
            <a:off x="415234" y="13881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01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601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6257936" y="24941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HTTP server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062E6-614E-EDC7-1346-31EF17E11C7D}"/>
              </a:ext>
            </a:extLst>
          </p:cNvPr>
          <p:cNvSpPr/>
          <p:nvPr/>
        </p:nvSpPr>
        <p:spPr>
          <a:xfrm>
            <a:off x="88820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10215" cy="2743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A5C4A-2479-7EB9-5A2E-321C03F8E007}"/>
              </a:ext>
            </a:extLst>
          </p:cNvPr>
          <p:cNvCxnSpPr>
            <a:cxnSpLocks/>
          </p:cNvCxnSpPr>
          <p:nvPr/>
        </p:nvCxnSpPr>
        <p:spPr>
          <a:xfrm>
            <a:off x="1904204" y="1657382"/>
            <a:ext cx="11154" cy="2743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3EA1A4-876B-B0BC-2695-2100FDA5EFDF}"/>
              </a:ext>
            </a:extLst>
          </p:cNvPr>
          <p:cNvCxnSpPr>
            <a:cxnSpLocks/>
          </p:cNvCxnSpPr>
          <p:nvPr/>
        </p:nvCxnSpPr>
        <p:spPr>
          <a:xfrm>
            <a:off x="1877087" y="2833636"/>
            <a:ext cx="6574097" cy="7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6D84AA-BFF6-9745-FA30-D794DDAF2856}"/>
              </a:ext>
            </a:extLst>
          </p:cNvPr>
          <p:cNvSpPr txBox="1"/>
          <p:nvPr/>
        </p:nvSpPr>
        <p:spPr>
          <a:xfrm>
            <a:off x="3306234" y="2420151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Request:  GET /thing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68715F-BD7B-FD1B-A790-0A67E218F959}"/>
              </a:ext>
            </a:extLst>
          </p:cNvPr>
          <p:cNvCxnSpPr>
            <a:cxnSpLocks/>
          </p:cNvCxnSpPr>
          <p:nvPr/>
        </p:nvCxnSpPr>
        <p:spPr>
          <a:xfrm flipH="1" flipV="1">
            <a:off x="1915358" y="3921054"/>
            <a:ext cx="6556255" cy="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19075CB-F6B9-7411-97A6-20765C0F5FD8}"/>
              </a:ext>
            </a:extLst>
          </p:cNvPr>
          <p:cNvSpPr txBox="1"/>
          <p:nvPr/>
        </p:nvSpPr>
        <p:spPr>
          <a:xfrm>
            <a:off x="3139312" y="3520944"/>
            <a:ext cx="3711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Response:  200 OK + thing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FA834C-AD33-B56A-E936-04C5C99DDC1B}"/>
              </a:ext>
            </a:extLst>
          </p:cNvPr>
          <p:cNvSpPr/>
          <p:nvPr/>
        </p:nvSpPr>
        <p:spPr>
          <a:xfrm>
            <a:off x="599055" y="5921529"/>
            <a:ext cx="10993890" cy="669808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Þ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Generic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way to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ask the server to do something</a:t>
            </a: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 =&gt; an API over the network!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1DC92-C8FF-9D0B-F7CF-23DC75E2BF3A}"/>
              </a:ext>
            </a:extLst>
          </p:cNvPr>
          <p:cNvSpPr txBox="1"/>
          <p:nvPr/>
        </p:nvSpPr>
        <p:spPr>
          <a:xfrm>
            <a:off x="257175" y="4508238"/>
            <a:ext cx="8811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HTTP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request:  a way to fetch (</a:t>
            </a:r>
            <a:r>
              <a:rPr lang="en-US" sz="2400" dirty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) or send (</a:t>
            </a:r>
            <a:r>
              <a:rPr lang="en-US" sz="2400" dirty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</a:t>
            </a: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)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some object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FFFFFF"/>
                </a:solidFill>
                <a:latin typeface="Avenir Book" panose="02000503020000020003" pitchFamily="2" charset="0"/>
              </a:rPr>
              <a:t>Doesn’t need to</a:t>
            </a: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 be a web page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Doesn’t need to be from a browser</a:t>
            </a:r>
          </a:p>
        </p:txBody>
      </p:sp>
    </p:spTree>
    <p:extLst>
      <p:ext uri="{BB962C8B-B14F-4D97-AF65-F5344CB8AC3E}">
        <p14:creationId xmlns:p14="http://schemas.microsoft.com/office/powerpoint/2010/main" val="1100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5745-22A6-0B1A-B11E-C981EDA54D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987" y="569625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Modern websites don’t just load pages when you click links: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Every modern webpage is filled with arbitrary code, usually </a:t>
            </a:r>
            <a:r>
              <a:rPr lang="en-US" dirty="0" err="1"/>
              <a:t>Javascript</a:t>
            </a:r>
            <a:r>
              <a:rPr lang="en-US" dirty="0"/>
              <a:t>, which can make more requests: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8003D-7075-D36E-B676-18916425CA67}"/>
              </a:ext>
            </a:extLst>
          </p:cNvPr>
          <p:cNvSpPr txBox="1"/>
          <p:nvPr/>
        </p:nvSpPr>
        <p:spPr>
          <a:xfrm>
            <a:off x="1851167" y="2553305"/>
            <a:ext cx="885181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async function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doRequest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{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const response = await fetch("http://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thing.json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");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const data = await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response.json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console.log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(data);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EAA56-C7D3-F832-9513-E9BC70A3BE5C}"/>
              </a:ext>
            </a:extLst>
          </p:cNvPr>
          <p:cNvSpPr txBox="1"/>
          <p:nvPr/>
        </p:nvSpPr>
        <p:spPr>
          <a:xfrm>
            <a:off x="505859" y="4310758"/>
            <a:ext cx="727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Can make requests when….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User does something (click button, scroll, 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Periodic events, timers,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etc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0677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>
            <a:extLst>
              <a:ext uri="{FF2B5EF4-FFF2-40B4-BE49-F238E27FC236}">
                <a16:creationId xmlns:a16="http://schemas.microsoft.com/office/drawing/2014/main" id="{FF37ACD4-0D79-EF63-0933-0463A4136B9E}"/>
              </a:ext>
            </a:extLst>
          </p:cNvPr>
          <p:cNvSpPr/>
          <p:nvPr/>
        </p:nvSpPr>
        <p:spPr>
          <a:xfrm>
            <a:off x="6972011" y="2113809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EF62A-C9C1-0C65-52B5-4AEFF784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0"/>
            <a:ext cx="11747351" cy="1143000"/>
          </a:xfrm>
        </p:spPr>
        <p:txBody>
          <a:bodyPr/>
          <a:lstStyle/>
          <a:p>
            <a:r>
              <a:rPr lang="en-US" dirty="0"/>
              <a:t>Warmup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DBE9-7EBF-52D3-9B83-1DF49A460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970809"/>
            <a:ext cx="1174735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a client A makes two separate HTTP requests to </a:t>
            </a:r>
            <a:r>
              <a:rPr lang="en-US" sz="2800" dirty="0" err="1"/>
              <a:t>example.com</a:t>
            </a:r>
            <a:r>
              <a:rPr lang="en-US" sz="2800" dirty="0"/>
              <a:t>, does the server know both requests came from A?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C33"/>
                </a:solidFill>
              </a:rPr>
              <a:t>Explain why/why not.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26F7EB-12E3-DF70-BB17-857B32DA72FB}"/>
              </a:ext>
            </a:extLst>
          </p:cNvPr>
          <p:cNvSpPr/>
          <p:nvPr/>
        </p:nvSpPr>
        <p:spPr>
          <a:xfrm>
            <a:off x="7582104" y="2891655"/>
            <a:ext cx="2032000" cy="798588"/>
          </a:xfrm>
          <a:prstGeom prst="rect">
            <a:avLst/>
          </a:prstGeom>
          <a:solidFill>
            <a:srgbClr val="20A6F4"/>
          </a:solidFill>
          <a:ln w="25400" cap="flat" cmpd="sng" algn="ctr">
            <a:solidFill>
              <a:srgbClr val="20A6F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example.com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CA752-C1B6-3BFE-EE80-58839AFF18C9}"/>
              </a:ext>
            </a:extLst>
          </p:cNvPr>
          <p:cNvSpPr/>
          <p:nvPr/>
        </p:nvSpPr>
        <p:spPr>
          <a:xfrm>
            <a:off x="1024910" y="2920592"/>
            <a:ext cx="2032000" cy="798588"/>
          </a:xfrm>
          <a:prstGeom prst="rect">
            <a:avLst/>
          </a:prstGeom>
          <a:solidFill>
            <a:srgbClr val="20A6F4"/>
          </a:solidFill>
          <a:ln w="25400" cap="flat" cmpd="sng" algn="ctr">
            <a:solidFill>
              <a:srgbClr val="20A6F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A’s browser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969EEB-1EF9-B519-4AEF-79509B61343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598104" y="3690243"/>
            <a:ext cx="0" cy="2983428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AE7046-90D5-D2B8-6851-46D9D7BD21FE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040910" y="3719180"/>
            <a:ext cx="0" cy="2954491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34703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5745-22A6-0B1A-B11E-C981EDA54D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987" y="569625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Modern websites don’t just load pages when you click links: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Every modern webpage is filled with arbitrary code, usually </a:t>
            </a:r>
            <a:r>
              <a:rPr lang="en-US" dirty="0" err="1"/>
              <a:t>Javascript</a:t>
            </a:r>
            <a:r>
              <a:rPr lang="en-US" dirty="0"/>
              <a:t>, which can make more requests: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8003D-7075-D36E-B676-18916425CA67}"/>
              </a:ext>
            </a:extLst>
          </p:cNvPr>
          <p:cNvSpPr txBox="1"/>
          <p:nvPr/>
        </p:nvSpPr>
        <p:spPr>
          <a:xfrm>
            <a:off x="1851167" y="2553305"/>
            <a:ext cx="885181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async function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doRequest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{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const response = await fetch("http://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thing.json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");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const data = await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response.json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console.log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(data);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4674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5745-22A6-0B1A-B11E-C981EDA54D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987" y="569625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Modern websites don’t just load pages when you click links: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Every modern webpage is filled with arbitrary code, usually </a:t>
            </a:r>
            <a:r>
              <a:rPr lang="en-US" dirty="0" err="1"/>
              <a:t>Javascript</a:t>
            </a:r>
            <a:r>
              <a:rPr lang="en-US" dirty="0"/>
              <a:t>, which can make more requests: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8003D-7075-D36E-B676-18916425CA67}"/>
              </a:ext>
            </a:extLst>
          </p:cNvPr>
          <p:cNvSpPr txBox="1"/>
          <p:nvPr/>
        </p:nvSpPr>
        <p:spPr>
          <a:xfrm>
            <a:off x="1851167" y="2553305"/>
            <a:ext cx="885181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async function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doRequest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{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const response = await fetch("http://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thing.json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");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const data = await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response.json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console.log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(data);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EAA56-C7D3-F832-9513-E9BC70A3BE5C}"/>
              </a:ext>
            </a:extLst>
          </p:cNvPr>
          <p:cNvSpPr txBox="1"/>
          <p:nvPr/>
        </p:nvSpPr>
        <p:spPr>
          <a:xfrm>
            <a:off x="505859" y="4310758"/>
            <a:ext cx="6479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Can make requests when….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User does certain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Periodic events, timers,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etc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06856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5745-22A6-0B1A-B11E-C981EDA54D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987" y="569625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Modern websites don’t just load pages when you click links: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Every modern webpage is filled with arbitrary code, usually </a:t>
            </a:r>
            <a:r>
              <a:rPr lang="en-US" dirty="0" err="1"/>
              <a:t>Javascript</a:t>
            </a:r>
            <a:r>
              <a:rPr lang="en-US" dirty="0"/>
              <a:t>, which can make more requests: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8003D-7075-D36E-B676-18916425CA67}"/>
              </a:ext>
            </a:extLst>
          </p:cNvPr>
          <p:cNvSpPr txBox="1"/>
          <p:nvPr/>
        </p:nvSpPr>
        <p:spPr>
          <a:xfrm>
            <a:off x="1851167" y="2553305"/>
            <a:ext cx="885181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async function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doRequest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{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const response = await fetch("http://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thing.json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");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const data = await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response.json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console.log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(data);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EAA56-C7D3-F832-9513-E9BC70A3BE5C}"/>
              </a:ext>
            </a:extLst>
          </p:cNvPr>
          <p:cNvSpPr txBox="1"/>
          <p:nvPr/>
        </p:nvSpPr>
        <p:spPr>
          <a:xfrm>
            <a:off x="505859" y="4310758"/>
            <a:ext cx="6479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Can make requests when….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User does certain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Periodic events, timers,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etc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CF3119-FD87-45B8-3107-028A0C66504D}"/>
              </a:ext>
            </a:extLst>
          </p:cNvPr>
          <p:cNvSpPr/>
          <p:nvPr/>
        </p:nvSpPr>
        <p:spPr>
          <a:xfrm>
            <a:off x="5321508" y="5616120"/>
            <a:ext cx="6735580" cy="1088846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“Arbitrary code”… from a web page? </a:t>
            </a:r>
            <a:b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</a:br>
            <a:r>
              <a:rPr lang="en-US" sz="2400" dirty="0">
                <a:solidFill>
                  <a:srgbClr val="FFFFFF"/>
                </a:solidFill>
                <a:latin typeface="Avenir Book" panose="02000503020000020003" pitchFamily="2" charset="0"/>
              </a:rPr>
              <a:t>Sound sketchy?  It can be.  Take CS1660.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6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746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02D5-EF88-8D41-B992-1576BE17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525779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&gt; telnet </a:t>
            </a:r>
            <a:r>
              <a:rPr lang="en-US" sz="1500" dirty="0" err="1">
                <a:latin typeface="Andale Mono"/>
                <a:cs typeface="Andale Mono"/>
              </a:rPr>
              <a:t>www.cs.brown.edu</a:t>
            </a:r>
            <a:r>
              <a:rPr lang="en-US" sz="1500" dirty="0">
                <a:latin typeface="Andale Mono"/>
                <a:cs typeface="Andale Mono"/>
              </a:rPr>
              <a:t> 80</a:t>
            </a: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Trying 128.148.32.110...</a:t>
            </a: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Connected to </a:t>
            </a:r>
            <a:r>
              <a:rPr lang="en-US" sz="1500" dirty="0" err="1">
                <a:latin typeface="Andale Mono"/>
                <a:cs typeface="Andale Mono"/>
              </a:rPr>
              <a:t>www.cs.brown.edu</a:t>
            </a:r>
            <a:r>
              <a:rPr lang="en-US" sz="1500" dirty="0">
                <a:latin typeface="Andale Mono"/>
                <a:cs typeface="Andale Mono"/>
              </a:rPr>
              <a:t>.</a:t>
            </a: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Escape character is '^]'.</a:t>
            </a: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GET / HTTP/1.0</a:t>
            </a:r>
          </a:p>
          <a:p>
            <a:pPr>
              <a:buNone/>
            </a:pPr>
            <a:endParaRPr lang="en-US" sz="1500" dirty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HTTP/1.1 200 OK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Date: Thu, 24 Mar 2011 12:58:46 GMT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Server: Apache/2.2.9 (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Debian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) mod_ssl/2.2.9 OpenSSL/0.9.8g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Last-Modified: Thu, 24 Mar 2011 12:25:27 GMT</a:t>
            </a:r>
          </a:p>
          <a:p>
            <a:pPr>
              <a:buNone/>
            </a:pP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ETag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: "840a88b-236c-49f3992853bc0"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Accept-Ranges: bytes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Content-Length: 9068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Vary: Accept-Encoding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Connection: close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Content-Type: text/html</a:t>
            </a:r>
          </a:p>
          <a:p>
            <a:pPr>
              <a:buNone/>
            </a:pPr>
            <a:endParaRPr lang="en-US" sz="1500" dirty="0">
              <a:solidFill>
                <a:srgbClr val="FFCC33"/>
              </a:solidFill>
              <a:latin typeface="Andale Mono"/>
              <a:cs typeface="Andale Mono"/>
            </a:endParaRP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&lt;!DOCTYPE html PUBLIC "-//W3C//DTD XHTML 1.0 Strict//EN"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	"http://www.w3.org/TR/xhtml1/DTD/xhtml1-strict.dtd"&gt;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&lt;html 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xmlns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="http://www.w3.org/1999/xhtml" 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xml:lang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="en" 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lang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="en”&gt;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...</a:t>
            </a:r>
          </a:p>
          <a:p>
            <a:pPr>
              <a:buNone/>
            </a:pPr>
            <a:endParaRPr lang="en-US" sz="1500" dirty="0">
              <a:latin typeface="Andale Mono"/>
              <a:cs typeface="Andale Mon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CDB6-93F2-B94E-97D9-3C66E819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 err="1"/>
              <a:t>Github</a:t>
            </a:r>
            <a:r>
              <a:rPr lang="en-US" dirty="0"/>
              <a:t> public API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A573BB-9127-C446-ACA7-52A7D5FED634}"/>
              </a:ext>
            </a:extLst>
          </p:cNvPr>
          <p:cNvSpPr txBox="1">
            <a:spLocks/>
          </p:cNvSpPr>
          <p:nvPr/>
        </p:nvSpPr>
        <p:spPr>
          <a:xfrm>
            <a:off x="609600" y="1219201"/>
            <a:ext cx="10972800" cy="5295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$ curl https://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api.github.com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/users/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ndemarinis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"login":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ndemarinis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"id": 1191319,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node_id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"MDQ6VXNlcjExOTEzMTk=",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avatar_url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"https://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avatars.githubusercontent.com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/u/1191319?v=4",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gravatar_id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"",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"https://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api.github.com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/users/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ndemarinis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"type": "User",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site_admin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false,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"name": "Nick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DeMarinis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"blog": "https://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vty.sh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twitter_username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null,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public_repos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10,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. . .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04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4572011" y="119794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Webserver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example.com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E10E5437-BE25-5D1A-C11A-FA083B7CCECA}"/>
              </a:ext>
            </a:extLst>
          </p:cNvPr>
          <p:cNvSpPr/>
          <p:nvPr/>
        </p:nvSpPr>
        <p:spPr>
          <a:xfrm>
            <a:off x="8861695" y="1866019"/>
            <a:ext cx="3193599" cy="188133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page.html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&lt;html&gt;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&lt;title&gt;hi&lt;/title&gt;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&lt;h1&gt;Welcome!&lt;/h1&gt;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&lt;/html&gt;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062E6-614E-EDC7-1346-31EF17E11C7D}"/>
              </a:ext>
            </a:extLst>
          </p:cNvPr>
          <p:cNvSpPr/>
          <p:nvPr/>
        </p:nvSpPr>
        <p:spPr>
          <a:xfrm>
            <a:off x="88820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Web browser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0" cy="3573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A5C4A-2479-7EB9-5A2E-321C03F8E007}"/>
              </a:ext>
            </a:extLst>
          </p:cNvPr>
          <p:cNvCxnSpPr>
            <a:cxnSpLocks/>
          </p:cNvCxnSpPr>
          <p:nvPr/>
        </p:nvCxnSpPr>
        <p:spPr>
          <a:xfrm>
            <a:off x="1904204" y="1657382"/>
            <a:ext cx="0" cy="3371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59996F-D325-773E-1F74-BD4366E8E66C}"/>
              </a:ext>
            </a:extLst>
          </p:cNvPr>
          <p:cNvCxnSpPr>
            <a:cxnSpLocks/>
          </p:cNvCxnSpPr>
          <p:nvPr/>
        </p:nvCxnSpPr>
        <p:spPr>
          <a:xfrm>
            <a:off x="1904204" y="2163125"/>
            <a:ext cx="2086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FCC34E6-114D-8D84-47D0-C5ED92307125}"/>
              </a:ext>
            </a:extLst>
          </p:cNvPr>
          <p:cNvSpPr/>
          <p:nvPr/>
        </p:nvSpPr>
        <p:spPr>
          <a:xfrm>
            <a:off x="3338548" y="978805"/>
            <a:ext cx="1303780" cy="640822"/>
          </a:xfrm>
          <a:prstGeom prst="rect">
            <a:avLst/>
          </a:prstGeom>
          <a:solidFill>
            <a:srgbClr val="641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B21999-AD68-0B21-4747-F9186E47219B}"/>
              </a:ext>
            </a:extLst>
          </p:cNvPr>
          <p:cNvCxnSpPr>
            <a:cxnSpLocks/>
          </p:cNvCxnSpPr>
          <p:nvPr/>
        </p:nvCxnSpPr>
        <p:spPr>
          <a:xfrm>
            <a:off x="3990438" y="1619627"/>
            <a:ext cx="0" cy="1086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30C27A-078D-82E4-04BF-B18B75CC6FCE}"/>
              </a:ext>
            </a:extLst>
          </p:cNvPr>
          <p:cNvCxnSpPr>
            <a:cxnSpLocks/>
          </p:cNvCxnSpPr>
          <p:nvPr/>
        </p:nvCxnSpPr>
        <p:spPr>
          <a:xfrm flipH="1">
            <a:off x="1904204" y="2395728"/>
            <a:ext cx="2086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ABA2398-BAA9-883F-8375-FFE872E4C231}"/>
              </a:ext>
            </a:extLst>
          </p:cNvPr>
          <p:cNvSpPr txBox="1"/>
          <p:nvPr/>
        </p:nvSpPr>
        <p:spPr>
          <a:xfrm>
            <a:off x="2105436" y="175602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example.com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3EA1A4-876B-B0BC-2695-2100FDA5EFDF}"/>
              </a:ext>
            </a:extLst>
          </p:cNvPr>
          <p:cNvCxnSpPr>
            <a:cxnSpLocks/>
          </p:cNvCxnSpPr>
          <p:nvPr/>
        </p:nvCxnSpPr>
        <p:spPr>
          <a:xfrm>
            <a:off x="1877087" y="3336240"/>
            <a:ext cx="6574097" cy="7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6D84AA-BFF6-9745-FA30-D794DDAF2856}"/>
              </a:ext>
            </a:extLst>
          </p:cNvPr>
          <p:cNvSpPr txBox="1"/>
          <p:nvPr/>
        </p:nvSpPr>
        <p:spPr>
          <a:xfrm>
            <a:off x="4247505" y="2917495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GET 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page.html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68715F-BD7B-FD1B-A790-0A67E218F959}"/>
              </a:ext>
            </a:extLst>
          </p:cNvPr>
          <p:cNvCxnSpPr>
            <a:cxnSpLocks/>
          </p:cNvCxnSpPr>
          <p:nvPr/>
        </p:nvCxnSpPr>
        <p:spPr>
          <a:xfrm flipH="1" flipV="1">
            <a:off x="1915358" y="3921054"/>
            <a:ext cx="6556255" cy="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19075CB-F6B9-7411-97A6-20765C0F5FD8}"/>
              </a:ext>
            </a:extLst>
          </p:cNvPr>
          <p:cNvSpPr txBox="1"/>
          <p:nvPr/>
        </p:nvSpPr>
        <p:spPr>
          <a:xfrm>
            <a:off x="3390633" y="3527245"/>
            <a:ext cx="4557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200 OK +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Content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C33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page.html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035AB1-216A-916A-DBDD-2B5644D6F3DA}"/>
              </a:ext>
            </a:extLst>
          </p:cNvPr>
          <p:cNvSpPr/>
          <p:nvPr/>
        </p:nvSpPr>
        <p:spPr>
          <a:xfrm>
            <a:off x="1915358" y="5774131"/>
            <a:ext cx="8417112" cy="849517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Server returns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response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(in this case, with HTML)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7475F-7B4D-B1D4-F028-CC961E83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0" y="4074998"/>
            <a:ext cx="5745463" cy="147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F11488-F2EC-D554-BE69-855F17F55AD4}"/>
              </a:ext>
            </a:extLst>
          </p:cNvPr>
          <p:cNvSpPr txBox="1"/>
          <p:nvPr/>
        </p:nvSpPr>
        <p:spPr>
          <a:xfrm>
            <a:off x="178013" y="4934491"/>
            <a:ext cx="1547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  <a:ea typeface="Avenir Book" charset="0"/>
                <a:cs typeface="Avenir Book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362541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627255-E355-6D3B-915D-BF3FFB280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184150"/>
            <a:ext cx="64897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7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0E3B2-9B2D-7363-8D6D-1D3B1818D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6FCC19-9DBC-C606-F158-58100FB8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4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F69A-390E-DE85-A680-F2E8C41A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24" y="923308"/>
            <a:ext cx="1174735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Reverse proxy:  proxy server that lives somewhere in the network, transparent to the client</a:t>
            </a:r>
          </a:p>
        </p:txBody>
      </p:sp>
    </p:spTree>
    <p:extLst>
      <p:ext uri="{BB962C8B-B14F-4D97-AF65-F5344CB8AC3E}">
        <p14:creationId xmlns:p14="http://schemas.microsoft.com/office/powerpoint/2010/main" val="8246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F1ED-2CC7-F751-6E3F-CED05030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reverse proxy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A46FB-E1D0-F8E2-A399-0C3E3D0E3092}"/>
              </a:ext>
            </a:extLst>
          </p:cNvPr>
          <p:cNvSpPr txBox="1">
            <a:spLocks/>
          </p:cNvSpPr>
          <p:nvPr/>
        </p:nvSpPr>
        <p:spPr>
          <a:xfrm>
            <a:off x="602428" y="1219200"/>
            <a:ext cx="10972800" cy="38861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500" dirty="0">
                <a:latin typeface="Andale Mono"/>
                <a:cs typeface="Andale Mono"/>
              </a:rPr>
              <a:t>&lt;</a:t>
            </a:r>
            <a:r>
              <a:rPr lang="en-US" sz="1500" dirty="0" err="1">
                <a:latin typeface="Andale Mono"/>
                <a:cs typeface="Andale Mono"/>
              </a:rPr>
              <a:t>VirtualHost</a:t>
            </a:r>
            <a:r>
              <a:rPr lang="en-US" sz="1500" dirty="0">
                <a:latin typeface="Andale Mono"/>
                <a:cs typeface="Andale Mono"/>
              </a:rPr>
              <a:t> *:443&gt;  </a:t>
            </a:r>
          </a:p>
          <a:p>
            <a:pPr>
              <a:buFont typeface="Arial" pitchFamily="34" charset="0"/>
              <a:buNone/>
            </a:pPr>
            <a:r>
              <a:rPr lang="en-US" sz="1500" dirty="0">
                <a:latin typeface="Andale Mono"/>
                <a:cs typeface="Andale Mono"/>
              </a:rPr>
              <a:t>    </a:t>
            </a:r>
            <a:r>
              <a:rPr lang="en-US" sz="1500" dirty="0" err="1">
                <a:latin typeface="Andale Mono"/>
                <a:cs typeface="Andale Mono"/>
              </a:rPr>
              <a:t>ServerName</a:t>
            </a:r>
            <a:r>
              <a:rPr lang="en-US" sz="1500" dirty="0">
                <a:latin typeface="Andale Mono"/>
                <a:cs typeface="Andale Mono"/>
              </a:rPr>
              <a:t> test.cs1680.systems</a:t>
            </a:r>
          </a:p>
          <a:p>
            <a:pPr>
              <a:buFont typeface="Arial" pitchFamily="34" charset="0"/>
              <a:buNone/>
            </a:pPr>
            <a:r>
              <a:rPr lang="en-US" sz="1500" dirty="0">
                <a:latin typeface="Andale Mono"/>
                <a:cs typeface="Andale Mono"/>
              </a:rPr>
              <a:t>    </a:t>
            </a:r>
            <a:r>
              <a:rPr lang="en-US" sz="1500" dirty="0" err="1">
                <a:latin typeface="Andale Mono"/>
                <a:cs typeface="Andale Mono"/>
              </a:rPr>
              <a:t>ErrorLog</a:t>
            </a:r>
            <a:r>
              <a:rPr lang="en-US" sz="1500" dirty="0">
                <a:latin typeface="Andale Mono"/>
                <a:cs typeface="Andale Mono"/>
              </a:rPr>
              <a:t> "/var/log/httpd/test-</a:t>
            </a:r>
            <a:r>
              <a:rPr lang="en-US" sz="1500" dirty="0" err="1">
                <a:latin typeface="Andale Mono"/>
                <a:cs typeface="Andale Mono"/>
              </a:rPr>
              <a:t>error_log</a:t>
            </a:r>
            <a:r>
              <a:rPr lang="en-US" sz="1500" dirty="0">
                <a:latin typeface="Andale Mono"/>
                <a:cs typeface="Andale Mono"/>
              </a:rPr>
              <a:t>"</a:t>
            </a:r>
          </a:p>
          <a:p>
            <a:pPr>
              <a:buFont typeface="Arial" pitchFamily="34" charset="0"/>
              <a:buNone/>
            </a:pPr>
            <a:r>
              <a:rPr lang="en-US" sz="1500" dirty="0">
                <a:latin typeface="Andale Mono"/>
                <a:cs typeface="Andale Mono"/>
              </a:rPr>
              <a:t>    </a:t>
            </a:r>
            <a:r>
              <a:rPr lang="en-US" sz="1500" dirty="0" err="1">
                <a:latin typeface="Andale Mono"/>
                <a:cs typeface="Andale Mono"/>
              </a:rPr>
              <a:t>CustomLog</a:t>
            </a:r>
            <a:r>
              <a:rPr lang="en-US" sz="1500" dirty="0">
                <a:latin typeface="Andale Mono"/>
                <a:cs typeface="Andale Mono"/>
              </a:rPr>
              <a:t> "/var/log/httpd/test-</a:t>
            </a:r>
            <a:r>
              <a:rPr lang="en-US" sz="1500" dirty="0" err="1">
                <a:latin typeface="Andale Mono"/>
                <a:cs typeface="Andale Mono"/>
              </a:rPr>
              <a:t>access_log</a:t>
            </a:r>
            <a:r>
              <a:rPr lang="en-US" sz="1500" dirty="0">
                <a:latin typeface="Andale Mono"/>
                <a:cs typeface="Andale Mono"/>
              </a:rPr>
              <a:t>" combined</a:t>
            </a:r>
          </a:p>
          <a:p>
            <a:pPr>
              <a:buFont typeface="Arial" pitchFamily="34" charset="0"/>
              <a:buNone/>
            </a:pPr>
            <a:endParaRPr lang="en-US" sz="1500" dirty="0">
              <a:latin typeface="Andale Mono"/>
              <a:cs typeface="Andale Mono"/>
            </a:endParaRPr>
          </a:p>
          <a:p>
            <a:pPr>
              <a:buFont typeface="Arial" pitchFamily="34" charset="0"/>
              <a:buNone/>
            </a:pPr>
            <a:r>
              <a:rPr lang="en-US" sz="1500" dirty="0">
                <a:latin typeface="Andale Mono"/>
                <a:cs typeface="Andale Mono"/>
              </a:rPr>
              <a:t>    </a:t>
            </a:r>
            <a:r>
              <a:rPr lang="en-US" sz="1500" dirty="0" err="1">
                <a:latin typeface="Andale Mono"/>
                <a:cs typeface="Andale Mono"/>
              </a:rPr>
              <a:t>ProxyPass</a:t>
            </a:r>
            <a:r>
              <a:rPr lang="en-US" sz="1500" dirty="0">
                <a:latin typeface="Andale Mono"/>
                <a:cs typeface="Andale Mono"/>
              </a:rPr>
              <a:t> "/" "http://127.0.0.1:9999/"</a:t>
            </a:r>
          </a:p>
          <a:p>
            <a:pPr>
              <a:buFont typeface="Arial" pitchFamily="34" charset="0"/>
              <a:buNone/>
            </a:pPr>
            <a:r>
              <a:rPr lang="en-US" sz="1500" dirty="0">
                <a:latin typeface="Andale Mono"/>
                <a:cs typeface="Andale Mono"/>
              </a:rPr>
              <a:t>    </a:t>
            </a:r>
            <a:r>
              <a:rPr lang="en-US" sz="1500" dirty="0" err="1">
                <a:latin typeface="Andale Mono"/>
                <a:cs typeface="Andale Mono"/>
              </a:rPr>
              <a:t>ProxyPassReverse</a:t>
            </a:r>
            <a:r>
              <a:rPr lang="en-US" sz="1500" dirty="0">
                <a:latin typeface="Andale Mono"/>
                <a:cs typeface="Andale Mono"/>
              </a:rPr>
              <a:t> "/" "http://127.0.0.1:9999/"</a:t>
            </a:r>
          </a:p>
          <a:p>
            <a:pPr>
              <a:buFont typeface="Arial" pitchFamily="34" charset="0"/>
              <a:buNone/>
            </a:pPr>
            <a:endParaRPr lang="en-US" sz="1500" dirty="0">
              <a:latin typeface="Andale Mono"/>
              <a:cs typeface="Andale Mono"/>
            </a:endParaRPr>
          </a:p>
          <a:p>
            <a:pPr>
              <a:buFont typeface="Arial" pitchFamily="34" charset="0"/>
              <a:buNone/>
            </a:pPr>
            <a:endParaRPr lang="en-US" sz="1500" dirty="0">
              <a:latin typeface="Andale Mono"/>
              <a:cs typeface="Andale Mono"/>
            </a:endParaRPr>
          </a:p>
          <a:p>
            <a:pPr>
              <a:buFont typeface="Arial" pitchFamily="34" charset="0"/>
              <a:buNone/>
            </a:pPr>
            <a:r>
              <a:rPr lang="en-US" sz="1500" dirty="0">
                <a:latin typeface="Andale Mono"/>
                <a:cs typeface="Andale Mono"/>
              </a:rPr>
              <a:t>  </a:t>
            </a:r>
            <a:r>
              <a:rPr lang="en-US" sz="1500" dirty="0" err="1">
                <a:latin typeface="Andale Mono"/>
                <a:cs typeface="Andale Mono"/>
              </a:rPr>
              <a:t>SSLCertificateFile</a:t>
            </a:r>
            <a:r>
              <a:rPr lang="en-US" sz="1500" dirty="0">
                <a:latin typeface="Andale Mono"/>
                <a:cs typeface="Andale Mono"/>
              </a:rPr>
              <a:t> /</a:t>
            </a:r>
            <a:r>
              <a:rPr lang="en-US" sz="1500" dirty="0" err="1">
                <a:latin typeface="Andale Mono"/>
                <a:cs typeface="Andale Mono"/>
              </a:rPr>
              <a:t>etc</a:t>
            </a:r>
            <a:r>
              <a:rPr lang="en-US" sz="1500" dirty="0">
                <a:latin typeface="Andale Mono"/>
                <a:cs typeface="Andale Mono"/>
              </a:rPr>
              <a:t>/</a:t>
            </a:r>
            <a:r>
              <a:rPr lang="en-US" sz="1500" dirty="0" err="1">
                <a:latin typeface="Andale Mono"/>
                <a:cs typeface="Andale Mono"/>
              </a:rPr>
              <a:t>letsencrypt</a:t>
            </a:r>
            <a:r>
              <a:rPr lang="en-US" sz="1500" dirty="0">
                <a:latin typeface="Andale Mono"/>
                <a:cs typeface="Andale Mono"/>
              </a:rPr>
              <a:t>/live/test.cs1680.systems/</a:t>
            </a:r>
            <a:r>
              <a:rPr lang="en-US" sz="1500" dirty="0" err="1">
                <a:latin typeface="Andale Mono"/>
                <a:cs typeface="Andale Mono"/>
              </a:rPr>
              <a:t>fullchain.pem</a:t>
            </a:r>
            <a:endParaRPr lang="en-US" sz="1500" dirty="0">
              <a:latin typeface="Andale Mono"/>
              <a:cs typeface="Andale Mono"/>
            </a:endParaRPr>
          </a:p>
          <a:p>
            <a:pPr>
              <a:buFont typeface="Arial" pitchFamily="34" charset="0"/>
              <a:buNone/>
            </a:pPr>
            <a:r>
              <a:rPr lang="en-US" sz="1500" dirty="0">
                <a:latin typeface="Andale Mono"/>
                <a:cs typeface="Andale Mono"/>
              </a:rPr>
              <a:t>  </a:t>
            </a:r>
            <a:r>
              <a:rPr lang="en-US" sz="1500" dirty="0" err="1">
                <a:latin typeface="Andale Mono"/>
                <a:cs typeface="Andale Mono"/>
              </a:rPr>
              <a:t>SSLCertificateKeyFile</a:t>
            </a:r>
            <a:r>
              <a:rPr lang="en-US" sz="1500" dirty="0">
                <a:latin typeface="Andale Mono"/>
                <a:cs typeface="Andale Mono"/>
              </a:rPr>
              <a:t> /</a:t>
            </a:r>
            <a:r>
              <a:rPr lang="en-US" sz="1500" dirty="0" err="1">
                <a:latin typeface="Andale Mono"/>
                <a:cs typeface="Andale Mono"/>
              </a:rPr>
              <a:t>etc</a:t>
            </a:r>
            <a:r>
              <a:rPr lang="en-US" sz="1500" dirty="0">
                <a:latin typeface="Andale Mono"/>
                <a:cs typeface="Andale Mono"/>
              </a:rPr>
              <a:t>/</a:t>
            </a:r>
            <a:r>
              <a:rPr lang="en-US" sz="1500" dirty="0" err="1">
                <a:latin typeface="Andale Mono"/>
                <a:cs typeface="Andale Mono"/>
              </a:rPr>
              <a:t>letsencrypt</a:t>
            </a:r>
            <a:r>
              <a:rPr lang="en-US" sz="1500" dirty="0">
                <a:latin typeface="Andale Mono"/>
                <a:cs typeface="Andale Mono"/>
              </a:rPr>
              <a:t>/live/test.cs1680.systems/</a:t>
            </a:r>
            <a:r>
              <a:rPr lang="en-US" sz="1500" dirty="0" err="1">
                <a:latin typeface="Andale Mono"/>
                <a:cs typeface="Andale Mono"/>
              </a:rPr>
              <a:t>privkey.pem</a:t>
            </a:r>
            <a:endParaRPr lang="en-US" sz="1500" dirty="0">
              <a:latin typeface="Andale Mono"/>
              <a:cs typeface="Andale Mono"/>
            </a:endParaRPr>
          </a:p>
          <a:p>
            <a:pPr>
              <a:buFont typeface="Arial" pitchFamily="34" charset="0"/>
              <a:buNone/>
            </a:pPr>
            <a:r>
              <a:rPr lang="en-US" sz="1500" dirty="0">
                <a:latin typeface="Andale Mono"/>
                <a:cs typeface="Andale Mono"/>
              </a:rPr>
              <a:t>  Include /</a:t>
            </a:r>
            <a:r>
              <a:rPr lang="en-US" sz="1500" dirty="0" err="1">
                <a:latin typeface="Andale Mono"/>
                <a:cs typeface="Andale Mono"/>
              </a:rPr>
              <a:t>etc</a:t>
            </a:r>
            <a:r>
              <a:rPr lang="en-US" sz="1500" dirty="0">
                <a:latin typeface="Andale Mono"/>
                <a:cs typeface="Andale Mono"/>
              </a:rPr>
              <a:t>/</a:t>
            </a:r>
            <a:r>
              <a:rPr lang="en-US" sz="1500" dirty="0" err="1">
                <a:latin typeface="Andale Mono"/>
                <a:cs typeface="Andale Mono"/>
              </a:rPr>
              <a:t>letsencrypt</a:t>
            </a:r>
            <a:r>
              <a:rPr lang="en-US" sz="1500" dirty="0">
                <a:latin typeface="Andale Mono"/>
                <a:cs typeface="Andale Mono"/>
              </a:rPr>
              <a:t>/options-</a:t>
            </a:r>
            <a:r>
              <a:rPr lang="en-US" sz="1500" dirty="0" err="1">
                <a:latin typeface="Andale Mono"/>
                <a:cs typeface="Andale Mono"/>
              </a:rPr>
              <a:t>ssl</a:t>
            </a:r>
            <a:r>
              <a:rPr lang="en-US" sz="1500" dirty="0">
                <a:latin typeface="Andale Mono"/>
                <a:cs typeface="Andale Mono"/>
              </a:rPr>
              <a:t>-</a:t>
            </a:r>
            <a:r>
              <a:rPr lang="en-US" sz="1500" dirty="0" err="1">
                <a:latin typeface="Andale Mono"/>
                <a:cs typeface="Andale Mono"/>
              </a:rPr>
              <a:t>apache.conf</a:t>
            </a:r>
            <a:endParaRPr lang="en-US" sz="1500" dirty="0">
              <a:latin typeface="Andale Mono"/>
              <a:cs typeface="Andale Mono"/>
            </a:endParaRPr>
          </a:p>
          <a:p>
            <a:pPr>
              <a:buFont typeface="Arial" pitchFamily="34" charset="0"/>
              <a:buNone/>
            </a:pPr>
            <a:r>
              <a:rPr lang="en-US" sz="1500" dirty="0">
                <a:latin typeface="Andale Mono"/>
                <a:cs typeface="Andale Mono"/>
              </a:rPr>
              <a:t>&lt;/</a:t>
            </a:r>
            <a:r>
              <a:rPr lang="en-US" sz="1500" dirty="0" err="1">
                <a:latin typeface="Andale Mono"/>
                <a:cs typeface="Andale Mono"/>
              </a:rPr>
              <a:t>VirtualHost</a:t>
            </a:r>
            <a:r>
              <a:rPr lang="en-US" sz="1500" dirty="0">
                <a:latin typeface="Andale Mono"/>
                <a:cs typeface="Andale Mono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5106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Content Distribution Networks (CDNs)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306" y="1166018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Companies that specialize in providing caching services </a:t>
            </a:r>
            <a:br>
              <a:rPr lang="en-US" sz="2800" dirty="0"/>
            </a:br>
            <a:r>
              <a:rPr lang="en-US" sz="2800" dirty="0"/>
              <a:t>(among other things)</a:t>
            </a:r>
          </a:p>
          <a:p>
            <a:pPr marL="0" indent="0">
              <a:buNone/>
            </a:pPr>
            <a:r>
              <a:rPr lang="en-US" sz="2800" dirty="0"/>
              <a:t>=&gt; Akamai, Cloudflare, 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Content Distribution Networks (CDNs)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306" y="1166018"/>
            <a:ext cx="10972800" cy="5109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Companies that specialize in providing caching services </a:t>
            </a:r>
            <a:br>
              <a:rPr lang="en-US" sz="2800" dirty="0"/>
            </a:br>
            <a:r>
              <a:rPr lang="en-US" sz="2800" dirty="0"/>
              <a:t>(among other things)</a:t>
            </a:r>
          </a:p>
          <a:p>
            <a:pPr>
              <a:buFont typeface="Symbol" pitchFamily="2" charset="2"/>
              <a:buChar char="Þ"/>
            </a:pPr>
            <a:r>
              <a:rPr lang="en-US" sz="2800" dirty="0"/>
              <a:t>Akamai, Cloudflare, …</a:t>
            </a:r>
          </a:p>
          <a:p>
            <a:pPr>
              <a:buFont typeface="Symbol" pitchFamily="2" charset="2"/>
              <a:buChar char="Þ"/>
            </a:pPr>
            <a:endParaRPr lang="en-US" sz="2800" dirty="0"/>
          </a:p>
          <a:p>
            <a:r>
              <a:rPr lang="en-US" sz="2800" dirty="0"/>
              <a:t>Provides caching throughout network</a:t>
            </a:r>
          </a:p>
          <a:p>
            <a:r>
              <a:rPr lang="en-US" sz="2800" dirty="0"/>
              <a:t>Can also do some processing</a:t>
            </a:r>
          </a:p>
          <a:p>
            <a:r>
              <a:rPr lang="en-US" sz="2800" dirty="0"/>
              <a:t>Useful for security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3805904"/>
      </p:ext>
    </p:extLst>
  </p:cSld>
  <p:clrMapOvr>
    <a:masterClrMapping/>
  </p:clrMapOvr>
</p:sld>
</file>

<file path=ppt/theme/theme1.xml><?xml version="1.0" encoding="utf-8"?>
<a:theme xmlns:a="http://schemas.openxmlformats.org/drawingml/2006/main" name="Blue_Line">
  <a:themeElements>
    <a:clrScheme name="Custom 13">
      <a:dk1>
        <a:srgbClr val="000000"/>
      </a:dk1>
      <a:lt1>
        <a:srgbClr val="FFFFFF"/>
      </a:lt1>
      <a:dk2>
        <a:srgbClr val="283138"/>
      </a:dk2>
      <a:lt2>
        <a:srgbClr val="AC2B37"/>
      </a:lt2>
      <a:accent1>
        <a:srgbClr val="838D9B"/>
      </a:accent1>
      <a:accent2>
        <a:srgbClr val="AC2B37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Blue_Line">
  <a:themeElements>
    <a:clrScheme name="Line">
      <a:dk1>
        <a:srgbClr val="000000"/>
      </a:dk1>
      <a:lt1>
        <a:srgbClr val="FFFFFF"/>
      </a:lt1>
      <a:dk2>
        <a:srgbClr val="283138"/>
      </a:dk2>
      <a:lt2>
        <a:srgbClr val="FECB32"/>
      </a:lt2>
      <a:accent1>
        <a:srgbClr val="20A6F4"/>
      </a:accent1>
      <a:accent2>
        <a:srgbClr val="FECB32"/>
      </a:accent2>
      <a:accent3>
        <a:srgbClr val="651266"/>
      </a:accent3>
      <a:accent4>
        <a:srgbClr val="C9001F"/>
      </a:accent4>
      <a:accent5>
        <a:srgbClr val="F4A582"/>
      </a:accent5>
      <a:accent6>
        <a:srgbClr val="5F6877"/>
      </a:accent6>
      <a:hlink>
        <a:srgbClr val="20A6F4"/>
      </a:hlink>
      <a:folHlink>
        <a:srgbClr val="20A6F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demarinis-defense-init-latest</Template>
  <TotalTime>73775</TotalTime>
  <Words>1718</Words>
  <Application>Microsoft Macintosh PowerPoint</Application>
  <PresentationFormat>Widescreen</PresentationFormat>
  <Paragraphs>279</Paragraphs>
  <Slides>47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Andale Mono</vt:lpstr>
      <vt:lpstr>Arial</vt:lpstr>
      <vt:lpstr>Avenir Book</vt:lpstr>
      <vt:lpstr>Calibri</vt:lpstr>
      <vt:lpstr>Consolas</vt:lpstr>
      <vt:lpstr>Symbol</vt:lpstr>
      <vt:lpstr>Trebuchet MS</vt:lpstr>
      <vt:lpstr>Verdana</vt:lpstr>
      <vt:lpstr>Blue_Line</vt:lpstr>
      <vt:lpstr>1_Blue_Line</vt:lpstr>
      <vt:lpstr>Clip</vt:lpstr>
      <vt:lpstr>CSCI-1680 DNS </vt:lpstr>
      <vt:lpstr>Administrivia</vt:lpstr>
      <vt:lpstr>Breathe</vt:lpstr>
      <vt:lpstr>Warmup</vt:lpstr>
      <vt:lpstr>PowerPoint Presentation</vt:lpstr>
      <vt:lpstr>PowerPoint Presentation</vt:lpstr>
      <vt:lpstr>A simple reverse proxy</vt:lpstr>
      <vt:lpstr>Content Distribution Networks (CDNs)</vt:lpstr>
      <vt:lpstr>Content Distribution Networks (CDNs)</vt:lpstr>
      <vt:lpstr>PowerPoint Presentation</vt:lpstr>
      <vt:lpstr>CDNs for securing traffic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</vt:lpstr>
      <vt:lpstr>Example:  Github public API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CSCI-1680 :: Computer Networks</dc:title>
  <dc:creator>Rodrigo Fonseca</dc:creator>
  <cp:lastModifiedBy>DeMarinis, Nicholas</cp:lastModifiedBy>
  <cp:revision>137</cp:revision>
  <cp:lastPrinted>2018-11-09T20:51:53Z</cp:lastPrinted>
  <dcterms:created xsi:type="dcterms:W3CDTF">2011-03-24T13:23:12Z</dcterms:created>
  <dcterms:modified xsi:type="dcterms:W3CDTF">2024-11-19T13:54:37Z</dcterms:modified>
</cp:coreProperties>
</file>