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7"/>
  </p:notesMasterIdLst>
  <p:sldIdLst>
    <p:sldId id="256" r:id="rId2"/>
    <p:sldId id="771" r:id="rId3"/>
    <p:sldId id="314" r:id="rId4"/>
    <p:sldId id="774" r:id="rId5"/>
    <p:sldId id="472" r:id="rId6"/>
    <p:sldId id="475" r:id="rId7"/>
    <p:sldId id="473" r:id="rId8"/>
    <p:sldId id="773" r:id="rId9"/>
    <p:sldId id="444" r:id="rId10"/>
    <p:sldId id="776" r:id="rId11"/>
    <p:sldId id="777" r:id="rId12"/>
    <p:sldId id="772" r:id="rId13"/>
    <p:sldId id="775" r:id="rId14"/>
    <p:sldId id="788" r:id="rId15"/>
    <p:sldId id="786" r:id="rId16"/>
    <p:sldId id="789" r:id="rId17"/>
    <p:sldId id="792" r:id="rId18"/>
    <p:sldId id="791" r:id="rId19"/>
    <p:sldId id="790" r:id="rId20"/>
    <p:sldId id="456" r:id="rId21"/>
    <p:sldId id="457" r:id="rId22"/>
    <p:sldId id="458" r:id="rId23"/>
    <p:sldId id="461" r:id="rId24"/>
    <p:sldId id="476" r:id="rId25"/>
    <p:sldId id="459" r:id="rId26"/>
    <p:sldId id="463" r:id="rId27"/>
    <p:sldId id="464" r:id="rId28"/>
    <p:sldId id="462" r:id="rId29"/>
    <p:sldId id="465" r:id="rId30"/>
    <p:sldId id="468" r:id="rId31"/>
    <p:sldId id="470" r:id="rId32"/>
    <p:sldId id="469" r:id="rId33"/>
    <p:sldId id="466" r:id="rId34"/>
    <p:sldId id="467" r:id="rId35"/>
    <p:sldId id="460" r:id="rId36"/>
    <p:sldId id="769" r:id="rId37"/>
    <p:sldId id="770" r:id="rId38"/>
    <p:sldId id="388" r:id="rId39"/>
    <p:sldId id="779" r:id="rId40"/>
    <p:sldId id="393" r:id="rId41"/>
    <p:sldId id="410" r:id="rId42"/>
    <p:sldId id="394" r:id="rId43"/>
    <p:sldId id="411" r:id="rId44"/>
    <p:sldId id="412" r:id="rId45"/>
    <p:sldId id="391" r:id="rId46"/>
    <p:sldId id="396" r:id="rId47"/>
    <p:sldId id="413" r:id="rId48"/>
    <p:sldId id="336" r:id="rId49"/>
    <p:sldId id="321" r:id="rId50"/>
    <p:sldId id="418" r:id="rId51"/>
    <p:sldId id="409" r:id="rId52"/>
    <p:sldId id="416" r:id="rId53"/>
    <p:sldId id="398" r:id="rId54"/>
    <p:sldId id="415" r:id="rId55"/>
    <p:sldId id="417" r:id="rId56"/>
    <p:sldId id="400" r:id="rId57"/>
    <p:sldId id="766" r:id="rId58"/>
    <p:sldId id="404" r:id="rId59"/>
    <p:sldId id="364" r:id="rId60"/>
    <p:sldId id="365" r:id="rId61"/>
    <p:sldId id="765" r:id="rId62"/>
    <p:sldId id="767" r:id="rId63"/>
    <p:sldId id="764" r:id="rId64"/>
    <p:sldId id="768" r:id="rId65"/>
    <p:sldId id="724" r:id="rId66"/>
    <p:sldId id="725" r:id="rId67"/>
    <p:sldId id="729" r:id="rId68"/>
    <p:sldId id="785" r:id="rId69"/>
    <p:sldId id="728" r:id="rId70"/>
    <p:sldId id="726" r:id="rId71"/>
    <p:sldId id="730" r:id="rId72"/>
    <p:sldId id="731" r:id="rId73"/>
    <p:sldId id="780" r:id="rId74"/>
    <p:sldId id="781" r:id="rId75"/>
    <p:sldId id="733" r:id="rId76"/>
    <p:sldId id="734" r:id="rId77"/>
    <p:sldId id="739" r:id="rId78"/>
    <p:sldId id="782" r:id="rId79"/>
    <p:sldId id="738" r:id="rId80"/>
    <p:sldId id="737" r:id="rId81"/>
    <p:sldId id="736" r:id="rId82"/>
    <p:sldId id="735" r:id="rId83"/>
    <p:sldId id="741" r:id="rId84"/>
    <p:sldId id="742" r:id="rId85"/>
    <p:sldId id="749" r:id="rId86"/>
    <p:sldId id="752" r:id="rId87"/>
    <p:sldId id="751" r:id="rId88"/>
    <p:sldId id="762" r:id="rId89"/>
    <p:sldId id="763" r:id="rId90"/>
    <p:sldId id="743" r:id="rId91"/>
    <p:sldId id="784" r:id="rId92"/>
    <p:sldId id="783" r:id="rId93"/>
    <p:sldId id="760" r:id="rId94"/>
    <p:sldId id="755" r:id="rId95"/>
    <p:sldId id="758" r:id="rId96"/>
    <p:sldId id="757" r:id="rId97"/>
    <p:sldId id="759" r:id="rId98"/>
    <p:sldId id="750" r:id="rId99"/>
    <p:sldId id="756" r:id="rId100"/>
    <p:sldId id="761" r:id="rId101"/>
    <p:sldId id="746" r:id="rId102"/>
    <p:sldId id="745" r:id="rId103"/>
    <p:sldId id="747" r:id="rId104"/>
    <p:sldId id="748" r:id="rId105"/>
    <p:sldId id="354" r:id="rId106"/>
    <p:sldId id="381" r:id="rId107"/>
    <p:sldId id="355" r:id="rId108"/>
    <p:sldId id="356" r:id="rId109"/>
    <p:sldId id="357" r:id="rId110"/>
    <p:sldId id="384" r:id="rId111"/>
    <p:sldId id="383" r:id="rId112"/>
    <p:sldId id="386" r:id="rId113"/>
    <p:sldId id="385" r:id="rId114"/>
    <p:sldId id="387" r:id="rId115"/>
    <p:sldId id="366" r:id="rId116"/>
    <p:sldId id="358" r:id="rId117"/>
    <p:sldId id="367" r:id="rId118"/>
    <p:sldId id="368" r:id="rId119"/>
    <p:sldId id="369" r:id="rId120"/>
    <p:sldId id="371" r:id="rId121"/>
    <p:sldId id="370" r:id="rId122"/>
    <p:sldId id="405" r:id="rId123"/>
    <p:sldId id="406" r:id="rId124"/>
    <p:sldId id="407" r:id="rId125"/>
    <p:sldId id="408" r:id="rId1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67" autoAdjust="0"/>
    <p:restoredTop sz="86339" autoAdjust="0"/>
  </p:normalViewPr>
  <p:slideViewPr>
    <p:cSldViewPr snapToGrid="0" snapToObjects="1">
      <p:cViewPr varScale="1">
        <p:scale>
          <a:sx n="98" d="100"/>
          <a:sy n="98" d="100"/>
        </p:scale>
        <p:origin x="200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2ED56-563E-7042-B9B2-8D0209C290CF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4D5AE-91A4-BE4E-B7FC-F1521B887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24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02A5A-1842-8349-B385-505299FCCF39}" type="slidenum">
              <a:rPr lang="en-US"/>
              <a:pPr/>
              <a:t>54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964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02A5A-1842-8349-B385-505299FCCF39}" type="slidenum">
              <a:rPr lang="en-US"/>
              <a:pPr/>
              <a:t>55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0669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03B7F-478B-1F47-A9F5-67AC349EEDAF}" type="slidenum">
              <a:rPr lang="en-US"/>
              <a:pPr/>
              <a:t>56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B0958-42AE-6B4F-A169-782586248A90}" type="slidenum">
              <a:rPr lang="en-US"/>
              <a:pPr/>
              <a:t>58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48437-5B12-D045-8A14-2FC3F0D3AF06}" type="slidenum">
              <a:rPr lang="en-US"/>
              <a:pPr/>
              <a:t>60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9498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48437-5B12-D045-8A14-2FC3F0D3AF06}" type="slidenum">
              <a:rPr lang="en-US"/>
              <a:pPr/>
              <a:t>61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737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48437-5B12-D045-8A14-2FC3F0D3AF06}" type="slidenum">
              <a:rPr lang="en-US"/>
              <a:pPr/>
              <a:t>62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5709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E5BA9-9E2B-1A4C-85E2-1E64104679F0}" type="slidenum">
              <a:rPr lang="en-US"/>
              <a:pPr/>
              <a:t>105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C343D-B504-C247-93D4-0A36950706F4}" type="slidenum">
              <a:rPr lang="en-US"/>
              <a:pPr/>
              <a:t>107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63219-15E8-4242-93A9-8504AC7A2518}" type="slidenum">
              <a:rPr lang="en-US"/>
              <a:pPr/>
              <a:t>108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82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B1CE1-B676-F444-B440-1CA9DF9AA177}" type="slidenum">
              <a:rPr lang="en-US"/>
              <a:pPr/>
              <a:t>109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B2FC0-BB38-A644-95D8-6A0EE1ABA820}" type="slidenum">
              <a:rPr lang="en-US"/>
              <a:pPr/>
              <a:t>115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7DEE9-41E1-C245-A8F4-D98AF80FDE2B}" type="slidenum">
              <a:rPr lang="en-US"/>
              <a:pPr/>
              <a:t>116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1396C-B9F5-1441-87A6-8732C330C3CD}" type="slidenum">
              <a:rPr lang="en-US"/>
              <a:pPr/>
              <a:t>117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A50EF-8229-D945-8802-D6742D8A2D05}" type="slidenum">
              <a:rPr lang="en-US"/>
              <a:pPr/>
              <a:t>118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6202F-3B9E-EF40-B828-3533457B9B98}" type="slidenum">
              <a:rPr lang="en-US"/>
              <a:pPr/>
              <a:t>122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1258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584E5-20E5-6F47-8A16-34A33BDA8221}" type="slidenum">
              <a:rPr lang="en-US"/>
              <a:pPr/>
              <a:t>123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5770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CF141-2D4B-8647-AD31-7CBE78448EEB}" type="slidenum">
              <a:rPr lang="en-US"/>
              <a:pPr/>
              <a:t>124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No</a:t>
            </a:r>
            <a:r>
              <a:rPr lang="en-US" baseline="0" dirty="0">
                <a:ea typeface="ＭＳ Ｐゴシック" charset="-128"/>
                <a:cs typeface="ＭＳ Ｐゴシック" charset="-128"/>
              </a:rPr>
              <a:t> efficient algorithm to factor large numbers.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641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2FFDD-E335-AF4B-999A-AC6ACC8D79F7}" type="slidenum">
              <a:rPr lang="en-US"/>
              <a:pPr/>
              <a:t>125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5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1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Responses called Resource Records (RRs)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3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C00A5-565F-044C-AEBF-D031C701BD5E}" type="slidenum">
              <a:rPr lang="en-US">
                <a:latin typeface="Times New Roman" charset="0"/>
              </a:rPr>
              <a:pPr/>
              <a:t>40</a:t>
            </a:fld>
            <a:endParaRPr lang="en-US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8A2DA-734F-204E-B2A7-A7DCBD52147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67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Systems Interconnect,</a:t>
            </a:r>
            <a:r>
              <a:rPr lang="en-US" baseline="0" dirty="0"/>
              <a:t> ISO</a:t>
            </a:r>
          </a:p>
          <a:p>
            <a:r>
              <a:rPr lang="en-US" baseline="0" dirty="0"/>
              <a:t>We no longer care about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68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02A5A-1842-8349-B385-505299FCCF39}" type="slidenum">
              <a:rPr lang="en-US"/>
              <a:pPr/>
              <a:t>52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4390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02A5A-1842-8349-B385-505299FCCF39}" type="slidenum">
              <a:rPr lang="en-US"/>
              <a:pPr/>
              <a:t>53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51F3-452A-D042-BDFB-11CA75BD99EE}" type="datetime1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SSL/TLS and Malware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2485893"/>
            <a:ext cx="12192000" cy="0"/>
          </a:xfrm>
          <a:prstGeom prst="line">
            <a:avLst/>
          </a:prstGeom>
          <a:ln w="508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37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6AED-15B5-DD4C-9F3E-6F800574105A}" type="datetime1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SSL/TLS and Malware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1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8D5C-790A-2C43-B7E9-00C62DBE07FD}" type="datetime1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SSL/TLS and Malware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5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2289-A7CB-C649-ADD5-1C6A714BC611}" type="datetime1">
              <a:rPr lang="en-US" smtClean="0"/>
              <a:t>11/26/24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SSL/TLS and Malware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71169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969000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23000">
                  <a:srgbClr val="999999"/>
                </a:gs>
                <a:gs pos="51000">
                  <a:srgbClr val="22A6F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24921" y="596901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1996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1958" y="597933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2008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4389" y="596900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15721" y="596901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5096" y="597933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2004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0950" y="596900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58482" y="596900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11390" y="596900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2000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1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C230427-7332-3C45-A650-8C80DDFDA1C3}" type="datetime1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SSL/TLS and Malware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883CDF-D3BE-47C6-B298-F48B46EF195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58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76200"/>
            <a:ext cx="1174350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600202"/>
            <a:ext cx="11743508" cy="4525963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D19A-A8A7-5741-8B6D-76096D987901}" type="datetime1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SSL/TLS and Malware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49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4195-57A9-2B4F-9CBC-9D6A1D749B47}" type="datetime1">
              <a:rPr lang="en-US" smtClean="0"/>
              <a:t>11/26/24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SSL/TLS and Malware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3810000"/>
            <a:ext cx="12192000" cy="0"/>
          </a:xfrm>
          <a:prstGeom prst="line">
            <a:avLst/>
          </a:prstGeom>
          <a:ln w="635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88759" y="2667000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9BE3-94F3-7948-9EF6-67FB0C02734C}" type="datetime1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SSL/TLS and Malware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80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F45C-6277-A349-825D-3C21A152EB44}" type="datetime1">
              <a:rPr lang="en-US" smtClean="0"/>
              <a:t>11/26/24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SSL/TLS and Malware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25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0B5C-1094-604D-B86A-A69B0F7B5F31}" type="datetime1">
              <a:rPr lang="en-US" smtClean="0"/>
              <a:t>11/26/24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SSL/TLS and Malware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E18D-FF9F-D148-85AC-0FF423FEB59E}" type="datetime1">
              <a:rPr lang="en-US" smtClean="0"/>
              <a:t>11/26/24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SSL/TLS and Malware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4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8A8F-AEE2-044C-B0CF-E9BA8DCB1098}" type="datetime1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SSL/TLS and Malware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D4A4-9206-3142-853D-DD072F58A7D0}" type="datetime1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SSL/TLS and Malware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3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1DBBACC7-582B-E444-8630-CC47B4A4D173}" type="datetime1">
              <a:rPr lang="en-US" smtClean="0"/>
              <a:t>11/26/24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r>
              <a:rPr lang="en-US"/>
              <a:t>SSL/TLS and Malware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08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jksoverheid.nl/documenten-en-publicaties/rapporten/2011/09/05/diginotar-public-report-version-1.html" TargetMode="Externa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cert.com/news/digicert-to-acquire-symantec-website-security-business/" TargetMode="External"/><Relationship Id="rId2" Type="http://schemas.openxmlformats.org/officeDocument/2006/relationships/hyperlink" Target="https://arstechnica.com/information-technology/2017/03/google-takes-symantec-to-the-woodshed-for-mis-issuing-30000-https-certs/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10networks.com/products/thunder-ssli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140215072548/http:/www.blug.linux.no/rfc1149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ril_Fools%27_Day_Request_for_Comment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617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CSCI-1680</a:t>
            </a:r>
            <a:br>
              <a:rPr lang="en-US" dirty="0"/>
            </a:br>
            <a:r>
              <a:rPr lang="en-US" dirty="0"/>
              <a:t>TLS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Nick </a:t>
            </a:r>
            <a:r>
              <a:rPr lang="en-US" dirty="0" err="1"/>
              <a:t>DeMarinis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84270" y="6550224"/>
            <a:ext cx="6182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Based partly on lecture notes by Rodrigo Fonseca, Scott </a:t>
            </a:r>
            <a:r>
              <a:rPr lang="en-US" sz="1400" dirty="0" err="1"/>
              <a:t>Shenker</a:t>
            </a:r>
            <a:r>
              <a:rPr lang="en-US" sz="1400" dirty="0"/>
              <a:t> and John </a:t>
            </a:r>
            <a:r>
              <a:rPr lang="en-US" sz="1400" dirty="0" err="1"/>
              <a:t>Jannotti</a:t>
            </a:r>
            <a:endParaRPr 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B77E46-6807-A569-38CC-D5A00FF0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BBC0A-44C2-9A7F-9910-1C2870AE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03DDA-468F-531D-7475-25B2482E331F}"/>
              </a:ext>
            </a:extLst>
          </p:cNvPr>
          <p:cNvSpPr txBox="1"/>
          <p:nvPr/>
        </p:nvSpPr>
        <p:spPr>
          <a:xfrm>
            <a:off x="718454" y="1859339"/>
            <a:ext cx="4782078" cy="36933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9250" lvl="1" indent="-311150">
              <a:buFont typeface="Arial" pitchFamily="34" charset="0"/>
              <a:buNone/>
            </a:pP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f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unc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VWrite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toSend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)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snd.add</a:t>
            </a: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toSend</a:t>
            </a: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)</a:t>
            </a:r>
          </a:p>
          <a:p>
            <a:pPr marL="349250" lvl="1" indent="-311150">
              <a:buFont typeface="Arial" pitchFamily="34" charset="0"/>
              <a:buNone/>
            </a:pPr>
            <a:endParaRPr lang="en-US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}</a:t>
            </a:r>
            <a:endParaRPr lang="en-US" sz="1800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endParaRPr lang="en-US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func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SendThread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for {</a:t>
            </a:r>
          </a:p>
          <a:p>
            <a:pPr marL="349250" lvl="1" indent="-311150">
              <a:buFont typeface="Arial" pitchFamily="34" charset="0"/>
              <a:buNone/>
            </a:pPr>
            <a:endParaRPr lang="en-US" sz="1800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if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canSend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&amp;&amp; 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snd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.hasBytes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  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doSend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}</a:t>
            </a:r>
            <a:endParaRPr lang="en-US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}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EA51BA-4619-7BF4-FBD0-3245E5EEEA24}"/>
              </a:ext>
            </a:extLst>
          </p:cNvPr>
          <p:cNvSpPr txBox="1"/>
          <p:nvPr/>
        </p:nvSpPr>
        <p:spPr>
          <a:xfrm>
            <a:off x="718454" y="1490007"/>
            <a:ext cx="112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01789496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D430B-B020-D3E1-EBC8-F2C2B471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TLS errors you might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11C00-3BEC-B4ED-AA39-0A5589489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name invalid</a:t>
            </a:r>
          </a:p>
          <a:p>
            <a:r>
              <a:rPr lang="en-US" dirty="0"/>
              <a:t>Self-signed</a:t>
            </a:r>
          </a:p>
          <a:p>
            <a:r>
              <a:rPr lang="en-US" dirty="0"/>
              <a:t>Certificate expired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When is it okay to click "proceed"?  What happens if you do?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C27D8-F2FD-D45A-9D14-D59B300901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100</a:t>
            </a:fld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7389D89-E2DC-FBC0-7696-B2F97D8C726C}"/>
              </a:ext>
            </a:extLst>
          </p:cNvPr>
          <p:cNvSpPr/>
          <p:nvPr/>
        </p:nvSpPr>
        <p:spPr>
          <a:xfrm>
            <a:off x="1226711" y="4908547"/>
            <a:ext cx="9738577" cy="1400180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=&gt; Might occur if webserver configured improperly, or if you're setting up a system</a:t>
            </a:r>
          </a:p>
          <a:p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4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Rogue Certificates?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Arial" charset="0"/>
              <a:buChar char="•"/>
            </a:pPr>
            <a:r>
              <a:rPr lang="en-US" sz="2800" dirty="0"/>
              <a:t>In 2011, </a:t>
            </a:r>
            <a:r>
              <a:rPr lang="en-US" sz="2800" dirty="0" err="1"/>
              <a:t>DigiNotar</a:t>
            </a:r>
            <a:r>
              <a:rPr lang="en-US" sz="2800" dirty="0"/>
              <a:t>, a Dutch root certificate authority, was compromised</a:t>
            </a:r>
          </a:p>
          <a:p>
            <a:pPr marL="457200" indent="-457200">
              <a:buClr>
                <a:schemeClr val="tx1"/>
              </a:buClr>
              <a:buFont typeface="Arial" charset="0"/>
              <a:buChar char="•"/>
            </a:pPr>
            <a:r>
              <a:rPr lang="en-US" sz="2800" dirty="0"/>
              <a:t>The attacker created rogue certificates for popular domains like google.com and yahoo.com</a:t>
            </a:r>
          </a:p>
          <a:p>
            <a:pPr marL="457200" indent="-457200">
              <a:buClr>
                <a:schemeClr val="tx1"/>
              </a:buClr>
              <a:buFont typeface="Arial" charset="0"/>
              <a:buChar char="•"/>
            </a:pPr>
            <a:r>
              <a:rPr lang="en-US" sz="2800" dirty="0" err="1"/>
              <a:t>DigiNotar</a:t>
            </a:r>
            <a:r>
              <a:rPr lang="en-US" sz="2800" dirty="0"/>
              <a:t> was distrusted by browsers and filed for bankruptcy</a:t>
            </a:r>
          </a:p>
          <a:p>
            <a:pPr marL="457200" indent="-457200">
              <a:buClr>
                <a:schemeClr val="tx1"/>
              </a:buClr>
              <a:buFont typeface="Arial" charset="0"/>
              <a:buChar char="•"/>
            </a:pPr>
            <a:r>
              <a:rPr lang="en-US" sz="2800" dirty="0"/>
              <a:t>See the </a:t>
            </a:r>
            <a:r>
              <a:rPr lang="en-US" sz="2800" dirty="0">
                <a:hlinkClick r:id="rId2"/>
              </a:rPr>
              <a:t>incident investigation report</a:t>
            </a:r>
            <a:r>
              <a:rPr lang="en-US" sz="2800" dirty="0"/>
              <a:t> by Fox-IT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6AB6972-E6BA-43FF-AB34-3B31E28633D8}" type="slidenum">
              <a:rPr lang="en-GB" smtClean="0"/>
              <a:pPr/>
              <a:t>101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4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E54239-1CA1-4F04-A185-C30A7662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CFA066-40A4-524A-4C00-705918A4B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Arial" charset="0"/>
              <a:buChar char="•"/>
            </a:pPr>
            <a:r>
              <a:rPr lang="en-US" sz="2800" dirty="0"/>
              <a:t>In 2017, Google questioned the certificate issuance policies and practices of Symantec</a:t>
            </a:r>
          </a:p>
          <a:p>
            <a:pPr marL="457200" indent="-457200">
              <a:buClr>
                <a:schemeClr val="tx1"/>
              </a:buClr>
              <a:buFont typeface="Arial" charset="0"/>
              <a:buChar char="•"/>
            </a:pPr>
            <a:r>
              <a:rPr lang="en-US" sz="2800" dirty="0"/>
              <a:t>Google’s Chrome would start distrusting Symantec’s certificates unless certain remediation steps were taken</a:t>
            </a:r>
          </a:p>
          <a:p>
            <a:pPr marL="457200" indent="-457200">
              <a:buClr>
                <a:schemeClr val="tx1"/>
              </a:buClr>
              <a:buFont typeface="Arial" charset="0"/>
              <a:buChar char="•"/>
            </a:pPr>
            <a:r>
              <a:rPr lang="en-US" sz="2800" dirty="0"/>
              <a:t>See </a:t>
            </a:r>
            <a:r>
              <a:rPr lang="en-US" sz="2800" dirty="0">
                <a:hlinkClick r:id="rId2"/>
              </a:rPr>
              <a:t>back and forth</a:t>
            </a:r>
            <a:r>
              <a:rPr lang="en-US" sz="2800" dirty="0"/>
              <a:t> between Ryan </a:t>
            </a:r>
            <a:r>
              <a:rPr lang="en-US" sz="2800" dirty="0" err="1"/>
              <a:t>Sleevi</a:t>
            </a:r>
            <a:r>
              <a:rPr lang="en-US" sz="2800" dirty="0"/>
              <a:t> (Chromium team) and Symantec</a:t>
            </a:r>
          </a:p>
          <a:p>
            <a:pPr marL="457200" indent="-457200">
              <a:buClr>
                <a:schemeClr val="tx1"/>
              </a:buClr>
              <a:buFont typeface="Arial" charset="0"/>
              <a:buChar char="•"/>
            </a:pPr>
            <a:r>
              <a:rPr lang="en-US" sz="2800" dirty="0"/>
              <a:t>The matter was settled with </a:t>
            </a:r>
            <a:r>
              <a:rPr lang="en-US" sz="2800" dirty="0">
                <a:hlinkClick r:id="rId3"/>
              </a:rPr>
              <a:t>DigiCert acquiring Symantec’s certificate business</a:t>
            </a:r>
            <a:r>
              <a:rPr lang="en-US" sz="2800" dirty="0"/>
              <a:t> 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AB673-62BE-8D7D-4C68-1A90E0B329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6AB6972-E6BA-43FF-AB34-3B31E28633D8}" type="slidenum">
              <a:rPr lang="en-GB" smtClean="0"/>
              <a:pPr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1861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9D01-7501-AD5A-7E70-DD3ABDDEB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decryption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746E0-F7F4-117A-FEE0-CFE58B0F5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happens when an organization wants to view TLS traffic on its network?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D11E1-A4B2-8864-0453-D389465DED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8727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616E-4B00-DA14-97E7-6C93504F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7BD44-CA7E-CBCF-E76C-DAD2B6364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E560F-5670-97CE-A898-8B29E8FEF3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104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D93CAC-DD84-4315-38AB-DEC3BB5A3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882" y="142874"/>
            <a:ext cx="9647767" cy="66339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EE025B-6829-0B93-C8D9-7ED0184F5BA7}"/>
              </a:ext>
            </a:extLst>
          </p:cNvPr>
          <p:cNvSpPr txBox="1"/>
          <p:nvPr/>
        </p:nvSpPr>
        <p:spPr>
          <a:xfrm>
            <a:off x="1349678" y="212968"/>
            <a:ext cx="6596742" cy="294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Example:  </a:t>
            </a:r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https://www.a10networks.com/products/thunder-ssli/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531904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F29EBB-B5AF-C84B-819F-62F07B0763CA}" type="slidenum">
              <a:rPr lang="en-US"/>
              <a:pPr/>
              <a:t>105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PKIs, TLS, and HTTPS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775628-3824-F445-B4D5-BB20C051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so far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3E89C-E3CF-7246-B37B-1FEAC7A80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Asymmetric crypto:  each entity gets a key in two parts</a:t>
            </a:r>
          </a:p>
          <a:p>
            <a:pPr lvl="1"/>
            <a:r>
              <a:rPr lang="en-US" dirty="0" err="1"/>
              <a:t>K</a:t>
            </a:r>
            <a:r>
              <a:rPr lang="en-US" baseline="-25000" dirty="0" err="1"/>
              <a:t>priv</a:t>
            </a:r>
            <a:r>
              <a:rPr lang="en-US" dirty="0"/>
              <a:t>:  Private key, kept secret</a:t>
            </a:r>
          </a:p>
          <a:p>
            <a:pPr lvl="1"/>
            <a:r>
              <a:rPr lang="en-US" dirty="0" err="1"/>
              <a:t>K</a:t>
            </a:r>
            <a:r>
              <a:rPr lang="en-US" baseline="-25000" dirty="0" err="1"/>
              <a:t>pub</a:t>
            </a:r>
            <a:r>
              <a:rPr lang="en-US" dirty="0"/>
              <a:t>:  Public key, shared with everyone</a:t>
            </a:r>
          </a:p>
          <a:p>
            <a:endParaRPr lang="en-US" dirty="0"/>
          </a:p>
          <a:p>
            <a:r>
              <a:rPr lang="en-US" dirty="0"/>
              <a:t>Can provide important security properties</a:t>
            </a:r>
          </a:p>
          <a:p>
            <a:pPr lvl="1"/>
            <a:r>
              <a:rPr lang="en-US" dirty="0"/>
              <a:t>Authentication/Integrity:  A </a:t>
            </a:r>
            <a:r>
              <a:rPr lang="en-US" i="1" dirty="0"/>
              <a:t>signs</a:t>
            </a:r>
            <a:r>
              <a:rPr lang="en-US" dirty="0"/>
              <a:t> message with </a:t>
            </a:r>
            <a:r>
              <a:rPr lang="en-US" dirty="0" err="1"/>
              <a:t>K</a:t>
            </a:r>
            <a:r>
              <a:rPr lang="en-US" baseline="-25000" dirty="0" err="1"/>
              <a:t>priv,A</a:t>
            </a:r>
            <a:r>
              <a:rPr lang="en-US" dirty="0"/>
              <a:t>, anyone with </a:t>
            </a:r>
            <a:r>
              <a:rPr lang="en-US" dirty="0" err="1"/>
              <a:t>K</a:t>
            </a:r>
            <a:r>
              <a:rPr lang="en-US" baseline="-25000" dirty="0" err="1"/>
              <a:t>pub,A</a:t>
            </a:r>
            <a:r>
              <a:rPr lang="en-US" dirty="0"/>
              <a:t> can verify message came from A</a:t>
            </a:r>
          </a:p>
          <a:p>
            <a:pPr lvl="1"/>
            <a:r>
              <a:rPr lang="en-US" dirty="0"/>
              <a:t>Confidentiality: A </a:t>
            </a:r>
            <a:r>
              <a:rPr lang="en-US" i="1" dirty="0"/>
              <a:t>encrypts</a:t>
            </a:r>
            <a:r>
              <a:rPr lang="en-US" dirty="0"/>
              <a:t> message to B with </a:t>
            </a:r>
            <a:r>
              <a:rPr lang="en-US" dirty="0" err="1"/>
              <a:t>K</a:t>
            </a:r>
            <a:r>
              <a:rPr lang="en-US" baseline="-25000" dirty="0" err="1"/>
              <a:t>pub,B</a:t>
            </a:r>
            <a:r>
              <a:rPr lang="en-US" dirty="0"/>
              <a:t>, B can decrypt with </a:t>
            </a:r>
            <a:r>
              <a:rPr lang="en-US" dirty="0" err="1"/>
              <a:t>K</a:t>
            </a:r>
            <a:r>
              <a:rPr lang="en-US" baseline="-25000" dirty="0" err="1"/>
              <a:t>priv,B</a:t>
            </a:r>
            <a:endParaRPr lang="en-US" baseline="-25000" dirty="0"/>
          </a:p>
          <a:p>
            <a:pPr marL="457200" lvl="1" indent="0">
              <a:buNone/>
            </a:pPr>
            <a:endParaRPr lang="en-US" baseline="-25000" dirty="0"/>
          </a:p>
          <a:p>
            <a:r>
              <a:rPr lang="en-US" dirty="0"/>
              <a:t>But:  how do we know if we can trust a public key?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8084FD-7EF0-EC51-0ECE-99F6DBE3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2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charset="-128"/>
                <a:cs typeface="ＭＳ Ｐゴシック" charset="-128"/>
              </a:rPr>
              <a:t>Public Key Infrastructure</a:t>
            </a:r>
            <a:r>
              <a:rPr lang="en-US" dirty="0">
                <a:ea typeface="ＭＳ Ｐゴシック" charset="-128"/>
                <a:cs typeface="ＭＳ Ｐゴシック" charset="-128"/>
              </a:rPr>
              <a:t> (PKI)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a typeface="ＭＳ Ｐゴシック" charset="-128"/>
              </a:rPr>
              <a:t>Public key crypto is </a:t>
            </a:r>
            <a:r>
              <a:rPr lang="en-GB" i="1" dirty="0">
                <a:ea typeface="ＭＳ Ｐゴシック" charset="-128"/>
              </a:rPr>
              <a:t>very</a:t>
            </a:r>
            <a:r>
              <a:rPr lang="en-GB" dirty="0">
                <a:ea typeface="ＭＳ Ｐゴシック" charset="-128"/>
              </a:rPr>
              <a:t> powerful …</a:t>
            </a:r>
          </a:p>
          <a:p>
            <a:r>
              <a:rPr lang="en-GB" dirty="0">
                <a:ea typeface="ＭＳ Ｐゴシック" charset="-128"/>
              </a:rPr>
              <a:t>… but the </a:t>
            </a:r>
            <a:r>
              <a:rPr lang="en-GB" dirty="0">
                <a:solidFill>
                  <a:schemeClr val="accent2"/>
                </a:solidFill>
                <a:ea typeface="ＭＳ Ｐゴシック" charset="-128"/>
              </a:rPr>
              <a:t>realities </a:t>
            </a:r>
            <a:r>
              <a:rPr lang="en-GB" dirty="0">
                <a:ea typeface="ＭＳ Ｐゴシック" charset="-128"/>
              </a:rPr>
              <a:t>of tying public keys to real world identities turn out to be quite hard</a:t>
            </a:r>
          </a:p>
          <a:p>
            <a:pPr>
              <a:buFontTx/>
              <a:buNone/>
            </a:pPr>
            <a:endParaRPr lang="en-GB" dirty="0">
              <a:ea typeface="ＭＳ Ｐゴシック" charset="-128"/>
            </a:endParaRPr>
          </a:p>
          <a:p>
            <a:r>
              <a:rPr lang="en-GB" dirty="0">
                <a:ea typeface="ＭＳ Ｐゴシック" charset="-128"/>
              </a:rPr>
              <a:t>PKI: </a:t>
            </a:r>
            <a:r>
              <a:rPr lang="en-GB" i="1" dirty="0">
                <a:solidFill>
                  <a:schemeClr val="tx2"/>
                </a:solidFill>
                <a:ea typeface="ＭＳ Ｐゴシック" charset="-128"/>
              </a:rPr>
              <a:t>Trust distribution</a:t>
            </a:r>
            <a:r>
              <a:rPr lang="en-GB" dirty="0">
                <a:solidFill>
                  <a:schemeClr val="tx2"/>
                </a:solidFill>
                <a:ea typeface="ＭＳ Ｐゴシック" charset="-128"/>
              </a:rPr>
              <a:t> </a:t>
            </a:r>
            <a:r>
              <a:rPr lang="en-GB" dirty="0">
                <a:ea typeface="ＭＳ Ｐゴシック" charset="-128"/>
              </a:rPr>
              <a:t>mechanism</a:t>
            </a:r>
          </a:p>
          <a:p>
            <a:pPr lvl="1"/>
            <a:r>
              <a:rPr lang="en-GB" dirty="0"/>
              <a:t>Authentication via </a:t>
            </a:r>
            <a:r>
              <a:rPr lang="en-GB" dirty="0">
                <a:solidFill>
                  <a:srgbClr val="20A6F5"/>
                </a:solidFill>
              </a:rPr>
              <a:t>Digital Certificates</a:t>
            </a:r>
          </a:p>
          <a:p>
            <a:r>
              <a:rPr lang="en-US" dirty="0">
                <a:ea typeface="ＭＳ Ｐゴシック" charset="-128"/>
              </a:rPr>
              <a:t>Note:  Trust doesn’</a:t>
            </a:r>
            <a:r>
              <a:rPr lang="en-US" altLang="ja-JP" dirty="0">
                <a:ea typeface="ＭＳ Ｐゴシック" charset="-128"/>
              </a:rPr>
              <a:t>t mean someone is honest, just that they are who they say they are…</a:t>
            </a:r>
          </a:p>
          <a:p>
            <a:endParaRPr lang="en-GB" dirty="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9F57B-C883-E2E5-01A6-5DF9C6A0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7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charset="-128"/>
                <a:cs typeface="ＭＳ Ｐゴシック" charset="-128"/>
              </a:rPr>
              <a:t>Managing Trust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4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ea typeface="ＭＳ Ｐゴシック" charset="-128"/>
              </a:rPr>
              <a:t>The most solid level of trust is rooted in our direct personal experience</a:t>
            </a:r>
          </a:p>
          <a:p>
            <a:pPr lvl="1"/>
            <a:r>
              <a:rPr lang="en-GB" dirty="0"/>
              <a:t>E.g., Alice’s trust that Bob is who they say they are</a:t>
            </a:r>
          </a:p>
          <a:p>
            <a:pPr lvl="1"/>
            <a:r>
              <a:rPr lang="en-GB" dirty="0"/>
              <a:t>Clearly doesn’t scale to a global network!</a:t>
            </a:r>
          </a:p>
          <a:p>
            <a:endParaRPr lang="en-GB" dirty="0">
              <a:ea typeface="ＭＳ Ｐゴシック" charset="-128"/>
            </a:endParaRPr>
          </a:p>
          <a:p>
            <a:r>
              <a:rPr lang="en-GB" dirty="0">
                <a:ea typeface="ＭＳ Ｐゴシック" charset="-128"/>
              </a:rPr>
              <a:t>In its absence, we rely on </a:t>
            </a:r>
            <a:r>
              <a:rPr lang="en-GB" i="1" dirty="0">
                <a:solidFill>
                  <a:srgbClr val="FFCC33"/>
                </a:solidFill>
                <a:ea typeface="ＭＳ Ｐゴシック" charset="-128"/>
              </a:rPr>
              <a:t>delegation</a:t>
            </a:r>
            <a:endParaRPr lang="en-GB" dirty="0">
              <a:solidFill>
                <a:srgbClr val="FFCC33"/>
              </a:solidFill>
              <a:ea typeface="ＭＳ Ｐゴシック" charset="-128"/>
            </a:endParaRPr>
          </a:p>
          <a:p>
            <a:pPr lvl="1"/>
            <a:r>
              <a:rPr lang="en-GB" dirty="0"/>
              <a:t>Alice trusts Bob’s identity because Charlie attests to it ….</a:t>
            </a:r>
          </a:p>
          <a:p>
            <a:pPr lvl="1"/>
            <a:r>
              <a:rPr lang="en-GB" dirty="0"/>
              <a:t>…. and Alice trusts Charlie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815182-3F39-6DB1-D86F-EE5D4742B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ＭＳ Ｐゴシック" charset="-128"/>
                <a:cs typeface="ＭＳ Ｐゴシック" charset="-128"/>
              </a:rPr>
              <a:t>Managing Trust, con’t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6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a typeface="ＭＳ Ｐゴシック" charset="-128"/>
              </a:rPr>
              <a:t>Trust is not particularly transitive</a:t>
            </a:r>
          </a:p>
          <a:p>
            <a:pPr lvl="1"/>
            <a:r>
              <a:rPr lang="en-GB" dirty="0"/>
              <a:t>Should Alice trust Bob because she trusts Charlie …</a:t>
            </a:r>
          </a:p>
          <a:p>
            <a:pPr lvl="1"/>
            <a:r>
              <a:rPr lang="en-GB" dirty="0"/>
              <a:t>… and Charlie vouches for Donna …</a:t>
            </a:r>
          </a:p>
          <a:p>
            <a:pPr lvl="1"/>
            <a:r>
              <a:rPr lang="en-GB" dirty="0"/>
              <a:t>… and Donna says Eve is trustworthy …</a:t>
            </a:r>
          </a:p>
          <a:p>
            <a:pPr lvl="1"/>
            <a:r>
              <a:rPr lang="en-GB" dirty="0"/>
              <a:t>… and Eve vouches for Bob’s identity?</a:t>
            </a:r>
          </a:p>
          <a:p>
            <a:endParaRPr lang="en-GB" dirty="0">
              <a:ea typeface="ＭＳ Ｐゴシック" charset="-128"/>
            </a:endParaRPr>
          </a:p>
          <a:p>
            <a:r>
              <a:rPr lang="en-GB" dirty="0">
                <a:ea typeface="ＭＳ Ｐゴシック" charset="-128"/>
              </a:rPr>
              <a:t>Two models of delegating trust</a:t>
            </a:r>
          </a:p>
          <a:p>
            <a:pPr lvl="1"/>
            <a:r>
              <a:rPr lang="en-GB" dirty="0"/>
              <a:t>Rely on your set of friends and their friends</a:t>
            </a:r>
          </a:p>
          <a:p>
            <a:pPr lvl="2"/>
            <a:r>
              <a:rPr lang="en-GB" dirty="0"/>
              <a:t>“Web of trust”  -- e.g., PGP</a:t>
            </a:r>
          </a:p>
          <a:p>
            <a:pPr lvl="1"/>
            <a:r>
              <a:rPr lang="en-GB" dirty="0"/>
              <a:t>Rely on trusted, well-known authorities (</a:t>
            </a:r>
            <a:r>
              <a:rPr lang="en-GB" i="1" dirty="0"/>
              <a:t>and those they trust…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“Trusted root”  --  e.g., HTTPS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CAABC9-7F05-2BC1-6290-277FEEBC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BBC0A-44C2-9A7F-9910-1C2870AE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03DDA-468F-531D-7475-25B2482E331F}"/>
              </a:ext>
            </a:extLst>
          </p:cNvPr>
          <p:cNvSpPr txBox="1"/>
          <p:nvPr/>
        </p:nvSpPr>
        <p:spPr>
          <a:xfrm>
            <a:off x="718454" y="1859339"/>
            <a:ext cx="4782078" cy="36933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9250" lvl="1" indent="-311150">
              <a:buFont typeface="Arial" pitchFamily="34" charset="0"/>
              <a:buNone/>
            </a:pP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f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unc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VWrite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toSend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)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snd.add</a:t>
            </a: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toSend</a:t>
            </a: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)</a:t>
            </a:r>
          </a:p>
          <a:p>
            <a:pPr marL="349250" lvl="1" indent="-311150">
              <a:buFont typeface="Arial" pitchFamily="34" charset="0"/>
              <a:buNone/>
            </a:pPr>
            <a:endParaRPr lang="en-US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}</a:t>
            </a:r>
            <a:endParaRPr lang="en-US" sz="1800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endParaRPr lang="en-US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func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SendThread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for {</a:t>
            </a:r>
          </a:p>
          <a:p>
            <a:pPr marL="349250" lvl="1" indent="-311150">
              <a:buFont typeface="Arial" pitchFamily="34" charset="0"/>
              <a:buNone/>
            </a:pPr>
            <a:endParaRPr lang="en-US" sz="1800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if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canSend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&amp;&amp; 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snd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.hasBytes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  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doSend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}</a:t>
            </a:r>
            <a:endParaRPr lang="en-US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}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5ACBC7-0005-5485-F351-931DD2E7121D}"/>
              </a:ext>
            </a:extLst>
          </p:cNvPr>
          <p:cNvSpPr txBox="1"/>
          <p:nvPr/>
        </p:nvSpPr>
        <p:spPr>
          <a:xfrm>
            <a:off x="6800322" y="1859339"/>
            <a:ext cx="4782078" cy="36933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9250" lvl="1" indent="-311150">
              <a:buFont typeface="Arial" pitchFamily="34" charset="0"/>
              <a:buNone/>
            </a:pP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f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unc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VWrite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toSend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)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snd.add</a:t>
            </a: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toSend</a:t>
            </a: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)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solidFill>
                  <a:srgbClr val="FFCC33"/>
                </a:solidFill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sendChan</a:t>
            </a:r>
            <a:r>
              <a:rPr lang="en-US" sz="1800" dirty="0">
                <a:solidFill>
                  <a:srgbClr val="FFCC33"/>
                </a:solidFill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&lt;- true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}</a:t>
            </a:r>
            <a:endParaRPr lang="en-US" sz="1800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endParaRPr lang="en-US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func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SendThread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for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CC33"/>
                </a:solidFill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&lt;- </a:t>
            </a:r>
            <a:r>
              <a:rPr lang="en-US" dirty="0" err="1">
                <a:solidFill>
                  <a:srgbClr val="FFCC33"/>
                </a:solidFill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sendChan</a:t>
            </a:r>
            <a:endParaRPr lang="en-US" sz="1800" dirty="0">
              <a:solidFill>
                <a:srgbClr val="FFCC33"/>
              </a:solidFill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if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canSend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&amp;&amp; 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snd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.hasBytes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  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doSend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}</a:t>
            </a:r>
            <a:endParaRPr lang="en-US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}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EA51BA-4619-7BF4-FBD0-3245E5EEEA24}"/>
              </a:ext>
            </a:extLst>
          </p:cNvPr>
          <p:cNvSpPr txBox="1"/>
          <p:nvPr/>
        </p:nvSpPr>
        <p:spPr>
          <a:xfrm>
            <a:off x="718454" y="1490007"/>
            <a:ext cx="112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67700841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38316-6CD8-354E-A4F9-935CD227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PKI Conceptual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350DE-B19E-5340-B8F6-BCB39FDBA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Public keys managed by Certificate Authorities (CAs)</a:t>
            </a:r>
          </a:p>
          <a:p>
            <a:r>
              <a:rPr lang="en-US" dirty="0"/>
              <a:t>Everyone knows public key for some </a:t>
            </a:r>
            <a:r>
              <a:rPr lang="en-US" u="sng" dirty="0"/>
              <a:t>root CAs</a:t>
            </a:r>
          </a:p>
          <a:p>
            <a:r>
              <a:rPr lang="en-US" dirty="0"/>
              <a:t>To publish a public key for entity X, root CA R </a:t>
            </a:r>
            <a:r>
              <a:rPr lang="en-US" i="1" u="sng" dirty="0"/>
              <a:t>signs</a:t>
            </a:r>
            <a:r>
              <a:rPr lang="en-US" dirty="0"/>
              <a:t> X’s public key </a:t>
            </a:r>
          </a:p>
          <a:p>
            <a:pPr lvl="1"/>
            <a:r>
              <a:rPr lang="en-US" dirty="0"/>
              <a:t>What this means:  CA agrees that this is X’s public key</a:t>
            </a:r>
          </a:p>
          <a:p>
            <a:pPr lvl="1"/>
            <a:r>
              <a:rPr lang="en-US" dirty="0"/>
              <a:t>Creates a </a:t>
            </a:r>
            <a:r>
              <a:rPr lang="en-US" dirty="0">
                <a:solidFill>
                  <a:srgbClr val="FFCC33"/>
                </a:solidFill>
              </a:rPr>
              <a:t>Certificate</a:t>
            </a:r>
            <a:r>
              <a:rPr lang="en-US" dirty="0"/>
              <a:t>:  {</a:t>
            </a:r>
            <a:r>
              <a:rPr lang="en-US" dirty="0" err="1"/>
              <a:t>K</a:t>
            </a:r>
            <a:r>
              <a:rPr lang="en-US" baseline="-25000" dirty="0" err="1"/>
              <a:t>pub,X</a:t>
            </a:r>
            <a:r>
              <a:rPr lang="en-US" dirty="0"/>
              <a:t>, signature, metadata}</a:t>
            </a:r>
          </a:p>
          <a:p>
            <a:pPr lvl="1"/>
            <a:endParaRPr lang="en-US" dirty="0"/>
          </a:p>
          <a:p>
            <a:r>
              <a:rPr lang="en-US" dirty="0"/>
              <a:t>Given signature, anyone who knows the root can verify</a:t>
            </a:r>
          </a:p>
          <a:p>
            <a:pPr lvl="1"/>
            <a:r>
              <a:rPr lang="en-US" dirty="0"/>
              <a:t>Delegates trust of </a:t>
            </a:r>
            <a:r>
              <a:rPr lang="en-US" dirty="0" err="1"/>
              <a:t>Kpub,X</a:t>
            </a:r>
            <a:r>
              <a:rPr lang="en-US" dirty="0"/>
              <a:t> to CA</a:t>
            </a:r>
          </a:p>
          <a:p>
            <a:pPr lvl="1"/>
            <a:r>
              <a:rPr lang="en-US" dirty="0"/>
              <a:t>If you trust the CA, you now trust X</a:t>
            </a:r>
          </a:p>
          <a:p>
            <a:pPr lvl="1"/>
            <a:endParaRPr lang="en-US" dirty="0"/>
          </a:p>
          <a:p>
            <a:r>
              <a:rPr lang="en-US" dirty="0"/>
              <a:t>Root CAs: pre-installed in your system/browser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06DB5-1865-3E34-FC2E-B85378C5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5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FE2D-2866-1D41-B740-BC786402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certificate?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FC393-D7D0-CB45-807F-F3627A468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C467D-2824-5843-B9C7-FC726694D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212" y="0"/>
            <a:ext cx="6359438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BAAF0-86B9-B283-4B13-87544C3A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3902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40BE84-ABC1-EC41-A765-AA1690CDE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54" y="0"/>
            <a:ext cx="11324492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746460-03C9-4C6C-A88C-1484BF3A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5735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865B-9F89-7F49-87BE-CEA642DE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PKI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881B6-5298-0446-8D3A-5E7CF4C1D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reality, hierarchy of trust</a:t>
            </a:r>
          </a:p>
          <a:p>
            <a:r>
              <a:rPr lang="en-US" dirty="0"/>
              <a:t>Root CAs sign certificates for Intermediate CAs </a:t>
            </a:r>
          </a:p>
          <a:p>
            <a:r>
              <a:rPr lang="en-US" dirty="0"/>
              <a:t>Intermediate CAs sign certificates for general users/sites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further up the hierarchy, the more protections it needs</a:t>
            </a:r>
          </a:p>
          <a:p>
            <a:r>
              <a:rPr lang="en-US" dirty="0"/>
              <a:t>CA’s often use Hardware Security Modules (HSMs), other physical protections…</a:t>
            </a:r>
          </a:p>
          <a:p>
            <a:r>
              <a:rPr lang="en-US" dirty="0"/>
              <a:t>What happens if a CA is compromised?  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F0E55-92EA-6F09-E501-64E133E3A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1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69AAE-A42C-CA48-AA41-40A199C1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PKI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DEAF7-D95D-B440-9890-C4E8C3DA7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932F8-CC54-B1C0-008C-FE854CBD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3347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Inside the Server’</a:t>
            </a:r>
            <a:r>
              <a:rPr lang="en-US" altLang="ja-JP" dirty="0">
                <a:ea typeface="ＭＳ Ｐゴシック" charset="-128"/>
                <a:cs typeface="ＭＳ Ｐゴシック" charset="-128"/>
              </a:rPr>
              <a:t>s Certificate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a typeface="ＭＳ Ｐゴシック" charset="-128"/>
              </a:rPr>
              <a:t>Common name:  Domain name</a:t>
            </a:r>
            <a:r>
              <a:rPr lang="en-US" dirty="0">
                <a:ea typeface="ＭＳ Ｐゴシック" charset="-128"/>
              </a:rPr>
              <a:t> for cert (e.g., </a:t>
            </a:r>
            <a:r>
              <a:rPr lang="en-US" dirty="0" err="1">
                <a:ea typeface="ＭＳ Ｐゴシック" charset="-128"/>
              </a:rPr>
              <a:t>amazon.com</a:t>
            </a:r>
            <a:r>
              <a:rPr lang="en-US" dirty="0">
                <a:ea typeface="ＭＳ Ｐゴシック" charset="-128"/>
              </a:rPr>
              <a:t>)</a:t>
            </a:r>
          </a:p>
          <a:p>
            <a:r>
              <a:rPr lang="en-US" dirty="0">
                <a:ea typeface="ＭＳ Ｐゴシック" charset="-128"/>
              </a:rPr>
              <a:t>Amazon’</a:t>
            </a:r>
            <a:r>
              <a:rPr lang="en-US" altLang="ja-JP" dirty="0">
                <a:ea typeface="ＭＳ Ｐゴシック" charset="-128"/>
              </a:rPr>
              <a:t>s </a:t>
            </a:r>
            <a:r>
              <a:rPr lang="en-US" altLang="ja-JP" b="1" dirty="0">
                <a:ea typeface="ＭＳ Ｐゴシック" charset="-128"/>
              </a:rPr>
              <a:t>public key</a:t>
            </a:r>
            <a:endParaRPr lang="en-US" altLang="ja-JP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A bunch of auxiliary info (physical address, type of cert, expiration time)</a:t>
            </a:r>
          </a:p>
          <a:p>
            <a:r>
              <a:rPr lang="en-US" dirty="0">
                <a:ea typeface="ＭＳ Ｐゴシック" charset="-128"/>
              </a:rPr>
              <a:t>URL to </a:t>
            </a:r>
            <a:r>
              <a:rPr lang="en-US" i="1" dirty="0">
                <a:ea typeface="ＭＳ Ｐゴシック" charset="-128"/>
              </a:rPr>
              <a:t>revocation center </a:t>
            </a:r>
            <a:r>
              <a:rPr lang="en-US" dirty="0">
                <a:ea typeface="ＭＳ Ｐゴシック" charset="-128"/>
              </a:rPr>
              <a:t>to check for revoked keys</a:t>
            </a:r>
          </a:p>
          <a:p>
            <a:r>
              <a:rPr lang="en-US" dirty="0">
                <a:ea typeface="ＭＳ Ｐゴシック" charset="-128"/>
              </a:rPr>
              <a:t>Name of certificate’</a:t>
            </a:r>
            <a:r>
              <a:rPr lang="en-US" altLang="ja-JP" dirty="0">
                <a:ea typeface="ＭＳ Ｐゴシック" charset="-128"/>
              </a:rPr>
              <a:t>s </a:t>
            </a:r>
            <a:r>
              <a:rPr lang="en-US" altLang="ja-JP" b="1" dirty="0">
                <a:ea typeface="ＭＳ Ｐゴシック" charset="-128"/>
              </a:rPr>
              <a:t>signatory </a:t>
            </a:r>
            <a:r>
              <a:rPr lang="en-US" altLang="ja-JP" dirty="0">
                <a:ea typeface="ＭＳ Ｐゴシック" charset="-128"/>
              </a:rPr>
              <a:t>(who signed it)</a:t>
            </a:r>
          </a:p>
          <a:p>
            <a:r>
              <a:rPr lang="en-US" dirty="0">
                <a:ea typeface="ＭＳ Ｐゴシック" charset="-128"/>
              </a:rPr>
              <a:t>A public-key </a:t>
            </a:r>
            <a:r>
              <a:rPr lang="en-US" b="1" dirty="0">
                <a:ea typeface="ＭＳ Ｐゴシック" charset="-128"/>
              </a:rPr>
              <a:t>signature</a:t>
            </a:r>
            <a:r>
              <a:rPr lang="en-US" dirty="0">
                <a:ea typeface="ＭＳ Ｐゴシック" charset="-128"/>
              </a:rPr>
              <a:t> of a hash of all this</a:t>
            </a:r>
          </a:p>
          <a:p>
            <a:pPr lvl="1"/>
            <a:r>
              <a:rPr lang="en-US" dirty="0"/>
              <a:t>Constructed using the signatory’</a:t>
            </a:r>
            <a:r>
              <a:rPr lang="en-US" altLang="ja-JP" dirty="0"/>
              <a:t>s private RSA key</a:t>
            </a:r>
            <a:endParaRPr lang="en-US" dirty="0"/>
          </a:p>
        </p:txBody>
      </p:sp>
      <p:sp>
        <p:nvSpPr>
          <p:cNvPr id="921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D4154-8237-A842-B012-0B0B5DA77DD5}" type="slidenum">
              <a:rPr lang="en-US"/>
              <a:pPr/>
              <a:t>115</a:t>
            </a:fld>
            <a:endParaRPr 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charset="-128"/>
                <a:cs typeface="ＭＳ Ｐゴシック" charset="-128"/>
              </a:rPr>
              <a:t>PKI Conceptual Framework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8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ea typeface="ＭＳ Ｐゴシック" charset="-128"/>
              </a:rPr>
              <a:t>Trusted-Root PKI: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Basis: well-known public key serves as </a:t>
            </a:r>
            <a:r>
              <a:rPr lang="en-GB" dirty="0">
                <a:solidFill>
                  <a:srgbClr val="FFCC33"/>
                </a:solidFill>
              </a:rPr>
              <a:t>root</a:t>
            </a:r>
            <a:r>
              <a:rPr lang="en-GB" dirty="0">
                <a:solidFill>
                  <a:srgbClr val="1F497D"/>
                </a:solidFill>
              </a:rPr>
              <a:t> </a:t>
            </a:r>
            <a:r>
              <a:rPr lang="en-GB" dirty="0"/>
              <a:t>of a hierarchy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Managed by a Certificate Authority (CA)</a:t>
            </a:r>
          </a:p>
          <a:p>
            <a:pPr>
              <a:lnSpc>
                <a:spcPct val="90000"/>
              </a:lnSpc>
            </a:pPr>
            <a:r>
              <a:rPr lang="en-GB" dirty="0">
                <a:ea typeface="ＭＳ Ｐゴシック" charset="-128"/>
              </a:rPr>
              <a:t>To publish</a:t>
            </a:r>
            <a:r>
              <a:rPr lang="en-GB" sz="3200" dirty="0">
                <a:ea typeface="ＭＳ Ｐゴシック" charset="-128"/>
              </a:rPr>
              <a:t> </a:t>
            </a:r>
            <a:r>
              <a:rPr lang="en-GB" dirty="0">
                <a:ea typeface="ＭＳ Ｐゴシック" charset="-128"/>
              </a:rPr>
              <a:t>a public key, ask the CA to digitally sign a statement indicating that they agree (“certify”) that it is indeed your key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This is a </a:t>
            </a:r>
            <a:r>
              <a:rPr lang="en-GB" dirty="0">
                <a:solidFill>
                  <a:srgbClr val="FFCC33"/>
                </a:solidFill>
              </a:rPr>
              <a:t>certificate</a:t>
            </a:r>
            <a:r>
              <a:rPr lang="en-GB" dirty="0">
                <a:solidFill>
                  <a:srgbClr val="1F497D"/>
                </a:solidFill>
              </a:rPr>
              <a:t> </a:t>
            </a:r>
            <a:r>
              <a:rPr lang="en-GB" dirty="0"/>
              <a:t>for your key </a:t>
            </a:r>
            <a:r>
              <a:rPr lang="en-GB" sz="2200" dirty="0"/>
              <a:t>(</a:t>
            </a:r>
            <a:r>
              <a:rPr lang="en-GB" sz="2200" i="1" dirty="0"/>
              <a:t>certificate</a:t>
            </a:r>
            <a:r>
              <a:rPr lang="en-GB" sz="2200" dirty="0"/>
              <a:t> = bunch of bits)</a:t>
            </a:r>
            <a:endParaRPr lang="en-GB" dirty="0"/>
          </a:p>
          <a:p>
            <a:pPr lvl="2">
              <a:lnSpc>
                <a:spcPct val="90000"/>
              </a:lnSpc>
            </a:pPr>
            <a:r>
              <a:rPr lang="en-GB" dirty="0"/>
              <a:t>Includes both your public key and the signed statement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Anyone can verify the signature</a:t>
            </a:r>
          </a:p>
          <a:p>
            <a:pPr>
              <a:lnSpc>
                <a:spcPct val="90000"/>
              </a:lnSpc>
            </a:pPr>
            <a:r>
              <a:rPr lang="en-GB" dirty="0">
                <a:ea typeface="ＭＳ Ｐゴシック" charset="-128"/>
              </a:rPr>
              <a:t>Delegation of trust to the CA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They’d better not screw up (duped into signing bogus key)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They’d better have procedures for dealing with stolen keys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Note: can build up a </a:t>
            </a:r>
            <a:r>
              <a:rPr lang="en-GB" dirty="0">
                <a:solidFill>
                  <a:srgbClr val="FFCC33"/>
                </a:solidFill>
              </a:rPr>
              <a:t>hierarchy</a:t>
            </a:r>
            <a:r>
              <a:rPr lang="en-GB" dirty="0">
                <a:solidFill>
                  <a:srgbClr val="1F497D"/>
                </a:solidFill>
              </a:rPr>
              <a:t> </a:t>
            </a:r>
            <a:r>
              <a:rPr lang="en-GB" dirty="0"/>
              <a:t>of signing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9102" y="67777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6896CA-B63F-7B96-0407-0E849A3E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1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Validating Amazon’</a:t>
            </a:r>
            <a:r>
              <a:rPr lang="en-US" altLang="ja-JP" dirty="0">
                <a:ea typeface="ＭＳ Ｐゴシック" charset="-128"/>
                <a:cs typeface="ＭＳ Ｐゴシック" charset="-128"/>
              </a:rPr>
              <a:t>s Identity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7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Browser retrieves cert belonging to the </a:t>
            </a:r>
            <a:r>
              <a:rPr lang="en-US" b="1" dirty="0">
                <a:ea typeface="ＭＳ Ｐゴシック" charset="-128"/>
              </a:rPr>
              <a:t>signatory</a:t>
            </a:r>
          </a:p>
          <a:p>
            <a:pPr>
              <a:lnSpc>
                <a:spcPct val="90000"/>
              </a:lnSpc>
            </a:pPr>
            <a:endParaRPr 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If it can’</a:t>
            </a:r>
            <a:r>
              <a:rPr lang="en-US" altLang="ja-JP" dirty="0">
                <a:ea typeface="ＭＳ Ｐゴシック" charset="-128"/>
              </a:rPr>
              <a:t>t find the cert, then warns the user that site has not been verified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And may ask whether to continue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Could</a:t>
            </a:r>
            <a:r>
              <a:rPr lang="en-US" dirty="0"/>
              <a:t> still proceed, just </a:t>
            </a:r>
            <a:r>
              <a:rPr lang="en-US" dirty="0">
                <a:solidFill>
                  <a:schemeClr val="accent2"/>
                </a:solidFill>
              </a:rPr>
              <a:t>without authentication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Browser uses public key in signatory’</a:t>
            </a:r>
            <a:r>
              <a:rPr lang="en-US" altLang="ja-JP" dirty="0">
                <a:ea typeface="ＭＳ Ｐゴシック" charset="-128"/>
              </a:rPr>
              <a:t>s cert to decrypt signature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Compares with its own hash of Amazon’</a:t>
            </a:r>
            <a:r>
              <a:rPr lang="en-US" altLang="ja-JP" dirty="0"/>
              <a:t>s cert</a:t>
            </a:r>
          </a:p>
          <a:p>
            <a:pPr lvl="1">
              <a:lnSpc>
                <a:spcPct val="90000"/>
              </a:lnSpc>
            </a:pPr>
            <a:endParaRPr lang="en-US" altLang="ja-JP" dirty="0"/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Assuming signature matches, now have high confidence it’</a:t>
            </a:r>
            <a:r>
              <a:rPr lang="en-US" altLang="ja-JP" dirty="0">
                <a:ea typeface="ＭＳ Ｐゴシック" charset="-128"/>
              </a:rPr>
              <a:t>s indeed Amazon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</a:t>
            </a:r>
            <a:r>
              <a:rPr lang="en-US" u="sng" dirty="0"/>
              <a:t>assuming signatory is trustworthy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F2F63B-5EC4-D4B9-CA79-FA07C4A7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ourier New" charset="0"/>
                <a:ea typeface="ＭＳ Ｐゴシック" charset="-128"/>
                <a:cs typeface="ＭＳ Ｐゴシック" charset="-128"/>
              </a:rPr>
              <a:t>HTTPS</a:t>
            </a:r>
            <a:r>
              <a:rPr lang="en-US" dirty="0">
                <a:ea typeface="ＭＳ Ｐゴシック" charset="-128"/>
                <a:cs typeface="ＭＳ Ｐゴシック" charset="-128"/>
              </a:rPr>
              <a:t> Connection (SSL/TLS),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con’</a:t>
            </a:r>
            <a:r>
              <a:rPr lang="en-US" altLang="ja-JP" dirty="0" err="1">
                <a:ea typeface="ＭＳ Ｐゴシック" charset="-128"/>
                <a:cs typeface="ＭＳ Ｐゴシック" charset="-128"/>
              </a:rPr>
              <a:t>t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9252" name="Rectangle 4"/>
          <p:cNvSpPr>
            <a:spLocks noGrp="1" noChangeArrowheads="1"/>
          </p:cNvSpPr>
          <p:nvPr>
            <p:ph idx="1"/>
          </p:nvPr>
        </p:nvSpPr>
        <p:spPr>
          <a:xfrm>
            <a:off x="475325" y="1590675"/>
            <a:ext cx="5513463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Browser constructs a random </a:t>
            </a:r>
            <a:r>
              <a:rPr lang="en-US" i="1" dirty="0">
                <a:solidFill>
                  <a:srgbClr val="FFCC33"/>
                </a:solidFill>
                <a:ea typeface="ＭＳ Ｐゴシック" charset="-128"/>
              </a:rPr>
              <a:t>session key</a:t>
            </a:r>
            <a:r>
              <a:rPr lang="en-US" dirty="0">
                <a:solidFill>
                  <a:srgbClr val="FFCC33"/>
                </a:solidFill>
                <a:ea typeface="ＭＳ Ｐゴシック" charset="-128"/>
              </a:rPr>
              <a:t> </a:t>
            </a:r>
            <a:r>
              <a:rPr lang="en-US" dirty="0">
                <a:ea typeface="ＭＳ Ｐゴシック" charset="-128"/>
              </a:rPr>
              <a:t>K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Browser encrypts K using Amazon’</a:t>
            </a:r>
            <a:r>
              <a:rPr lang="en-US" altLang="ja-JP" dirty="0">
                <a:ea typeface="ＭＳ Ｐゴシック" charset="-128"/>
              </a:rPr>
              <a:t>s public key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Browser sends E(K, </a:t>
            </a:r>
            <a:r>
              <a:rPr lang="en-US" dirty="0" err="1">
                <a:ea typeface="ＭＳ Ｐゴシック" charset="-128"/>
              </a:rPr>
              <a:t>KA</a:t>
            </a:r>
            <a:r>
              <a:rPr lang="en-US" baseline="-25000" dirty="0" err="1">
                <a:ea typeface="ＭＳ Ｐゴシック" charset="-128"/>
              </a:rPr>
              <a:t>public</a:t>
            </a:r>
            <a:r>
              <a:rPr lang="en-US" dirty="0">
                <a:ea typeface="ＭＳ Ｐゴシック" charset="-128"/>
              </a:rPr>
              <a:t>) to server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Browser displays 🔒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All subsequent communication encrypted </a:t>
            </a:r>
            <a:r>
              <a:rPr lang="en-US" dirty="0" err="1">
                <a:ea typeface="ＭＳ Ｐゴシック" charset="-128"/>
              </a:rPr>
              <a:t>w</a:t>
            </a:r>
            <a:r>
              <a:rPr lang="en-US" dirty="0">
                <a:ea typeface="ＭＳ Ｐゴシック" charset="-128"/>
              </a:rPr>
              <a:t>/ symmetric cipher using key 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client can authenticate using a password</a:t>
            </a: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 rot="16200000" flipH="1">
            <a:off x="7571582" y="4229894"/>
            <a:ext cx="4730750" cy="61913"/>
          </a:xfrm>
          <a:prstGeom prst="line">
            <a:avLst/>
          </a:prstGeom>
          <a:noFill/>
          <a:ln w="9525">
            <a:solidFill>
              <a:srgbClr val="FFCC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rot="5400000">
            <a:off x="4668838" y="4170363"/>
            <a:ext cx="4714875" cy="31750"/>
          </a:xfrm>
          <a:prstGeom prst="line">
            <a:avLst/>
          </a:prstGeom>
          <a:noFill/>
          <a:ln w="9525">
            <a:solidFill>
              <a:srgbClr val="20A6F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6454776" y="1362075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20A6F5"/>
                </a:solidFill>
                <a:latin typeface="Times New Roman" charset="0"/>
              </a:rPr>
              <a:t>Browser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9190039" y="1362075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FFCC33"/>
                </a:solidFill>
                <a:latin typeface="Times New Roman" charset="0"/>
              </a:rPr>
              <a:t>Amazon</a:t>
            </a:r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 rot="5400000">
            <a:off x="8166894" y="748507"/>
            <a:ext cx="582613" cy="2895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 rot="10146980" flipH="1" flipV="1">
            <a:off x="7620000" y="1905000"/>
            <a:ext cx="1671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solidFill>
                  <a:schemeClr val="bg2"/>
                </a:solidFill>
                <a:latin typeface="Times New Roman" charset="0"/>
              </a:rPr>
              <a:t>Here</a:t>
            </a:r>
            <a:r>
              <a:rPr lang="ja-JP" altLang="en-US" sz="1600">
                <a:solidFill>
                  <a:schemeClr val="bg2"/>
                </a:solidFill>
                <a:latin typeface="Times New Roman" charset="0"/>
              </a:rPr>
              <a:t>’</a:t>
            </a:r>
            <a:r>
              <a:rPr lang="en-US" altLang="ja-JP" sz="1600">
                <a:solidFill>
                  <a:schemeClr val="bg2"/>
                </a:solidFill>
                <a:latin typeface="Times New Roman" charset="0"/>
              </a:rPr>
              <a:t>s my cert</a:t>
            </a:r>
            <a:endParaRPr lang="en-US" sz="16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 rot="-646924">
            <a:off x="7315200" y="2286000"/>
            <a:ext cx="2362200" cy="319088"/>
          </a:xfrm>
          <a:prstGeom prst="rect">
            <a:avLst/>
          </a:prstGeom>
          <a:solidFill>
            <a:schemeClr val="bg2">
              <a:alpha val="65097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 rot="-660000">
            <a:off x="7743966" y="2329934"/>
            <a:ext cx="1428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~1 KB of data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010400" y="2986088"/>
            <a:ext cx="2895600" cy="747712"/>
            <a:chOff x="3456" y="1881"/>
            <a:chExt cx="1824" cy="471"/>
          </a:xfrm>
        </p:grpSpPr>
        <p:sp>
          <p:nvSpPr>
            <p:cNvPr id="96281" name="Line 14"/>
            <p:cNvSpPr>
              <a:spLocks noChangeShapeType="1"/>
            </p:cNvSpPr>
            <p:nvPr/>
          </p:nvSpPr>
          <p:spPr bwMode="auto">
            <a:xfrm rot="5400000" flipV="1">
              <a:off x="4142" y="1214"/>
              <a:ext cx="452" cy="1824"/>
            </a:xfrm>
            <a:prstGeom prst="line">
              <a:avLst/>
            </a:prstGeom>
            <a:noFill/>
            <a:ln w="19050">
              <a:solidFill>
                <a:srgbClr val="20A6F5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82" name="Text Box 15"/>
            <p:cNvSpPr txBox="1">
              <a:spLocks noChangeArrowheads="1"/>
            </p:cNvSpPr>
            <p:nvPr/>
          </p:nvSpPr>
          <p:spPr bwMode="auto">
            <a:xfrm rot="660000">
              <a:off x="3939" y="1881"/>
              <a:ext cx="93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rgbClr val="20A6F5"/>
                  </a:solidFill>
                  <a:latin typeface="Arial" charset="0"/>
                </a:rPr>
                <a:t>E(K, </a:t>
              </a:r>
              <a:r>
                <a:rPr lang="en-US" dirty="0" err="1">
                  <a:solidFill>
                    <a:srgbClr val="20A6F5"/>
                  </a:solidFill>
                  <a:latin typeface="Arial" charset="0"/>
                </a:rPr>
                <a:t>KA</a:t>
              </a:r>
              <a:r>
                <a:rPr lang="en-US" baseline="-25000" dirty="0" err="1">
                  <a:solidFill>
                    <a:srgbClr val="20A6F5"/>
                  </a:solidFill>
                  <a:latin typeface="Arial" charset="0"/>
                </a:rPr>
                <a:t>public</a:t>
              </a:r>
              <a:r>
                <a:rPr lang="en-US" dirty="0">
                  <a:solidFill>
                    <a:srgbClr val="20A6F5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949264" name="Rectangle 16"/>
          <p:cNvSpPr>
            <a:spLocks noChangeArrowheads="1"/>
          </p:cNvSpPr>
          <p:nvPr/>
        </p:nvSpPr>
        <p:spPr bwMode="auto">
          <a:xfrm>
            <a:off x="6633161" y="2752209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K</a:t>
            </a:r>
          </a:p>
        </p:txBody>
      </p:sp>
      <p:sp>
        <p:nvSpPr>
          <p:cNvPr id="949265" name="Rectangle 17"/>
          <p:cNvSpPr>
            <a:spLocks noChangeArrowheads="1"/>
          </p:cNvSpPr>
          <p:nvPr/>
        </p:nvSpPr>
        <p:spPr bwMode="auto">
          <a:xfrm>
            <a:off x="9997073" y="3899971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K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010400" y="4891091"/>
            <a:ext cx="2895600" cy="747713"/>
            <a:chOff x="3456" y="2457"/>
            <a:chExt cx="1824" cy="471"/>
          </a:xfrm>
        </p:grpSpPr>
        <p:sp>
          <p:nvSpPr>
            <p:cNvPr id="96279" name="Line 19"/>
            <p:cNvSpPr>
              <a:spLocks noChangeShapeType="1"/>
            </p:cNvSpPr>
            <p:nvPr/>
          </p:nvSpPr>
          <p:spPr bwMode="auto">
            <a:xfrm rot="5400000" flipV="1">
              <a:off x="4142" y="1790"/>
              <a:ext cx="452" cy="1824"/>
            </a:xfrm>
            <a:prstGeom prst="line">
              <a:avLst/>
            </a:prstGeom>
            <a:noFill/>
            <a:ln w="19050">
              <a:solidFill>
                <a:srgbClr val="20A6F5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80" name="Text Box 20"/>
            <p:cNvSpPr txBox="1">
              <a:spLocks noChangeArrowheads="1"/>
            </p:cNvSpPr>
            <p:nvPr/>
          </p:nvSpPr>
          <p:spPr bwMode="auto">
            <a:xfrm rot="771332">
              <a:off x="3761" y="2457"/>
              <a:ext cx="12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rgbClr val="20A6F5"/>
                  </a:solidFill>
                  <a:latin typeface="Arial" charset="0"/>
                </a:rPr>
                <a:t>E(password …, K)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086600" y="5859467"/>
            <a:ext cx="2819400" cy="681038"/>
            <a:chOff x="3504" y="3691"/>
            <a:chExt cx="1776" cy="429"/>
          </a:xfrm>
        </p:grpSpPr>
        <p:sp>
          <p:nvSpPr>
            <p:cNvPr id="96277" name="Line 22"/>
            <p:cNvSpPr>
              <a:spLocks noChangeShapeType="1"/>
            </p:cNvSpPr>
            <p:nvPr/>
          </p:nvSpPr>
          <p:spPr bwMode="auto">
            <a:xfrm rot="5400000">
              <a:off x="4228" y="3068"/>
              <a:ext cx="328" cy="1776"/>
            </a:xfrm>
            <a:prstGeom prst="line">
              <a:avLst/>
            </a:prstGeom>
            <a:noFill/>
            <a:ln w="19050">
              <a:solidFill>
                <a:srgbClr val="FFCC33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278" name="Text Box 23"/>
            <p:cNvSpPr txBox="1">
              <a:spLocks noChangeArrowheads="1"/>
            </p:cNvSpPr>
            <p:nvPr/>
          </p:nvSpPr>
          <p:spPr bwMode="auto">
            <a:xfrm rot="10146980" flipH="1" flipV="1">
              <a:off x="3694" y="3691"/>
              <a:ext cx="14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CC33"/>
                  </a:solidFill>
                  <a:latin typeface="Arial" charset="0"/>
                </a:rPr>
                <a:t>E(response …, K)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7086600" y="3900492"/>
            <a:ext cx="2819400" cy="658813"/>
            <a:chOff x="3504" y="3081"/>
            <a:chExt cx="1776" cy="415"/>
          </a:xfrm>
        </p:grpSpPr>
        <p:sp>
          <p:nvSpPr>
            <p:cNvPr id="96275" name="Line 25"/>
            <p:cNvSpPr>
              <a:spLocks noChangeShapeType="1"/>
            </p:cNvSpPr>
            <p:nvPr/>
          </p:nvSpPr>
          <p:spPr bwMode="auto">
            <a:xfrm rot="5400000">
              <a:off x="4228" y="2444"/>
              <a:ext cx="328" cy="1776"/>
            </a:xfrm>
            <a:prstGeom prst="line">
              <a:avLst/>
            </a:prstGeom>
            <a:noFill/>
            <a:ln w="19050">
              <a:solidFill>
                <a:srgbClr val="FFCC33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76" name="Text Box 26"/>
            <p:cNvSpPr txBox="1">
              <a:spLocks noChangeArrowheads="1"/>
            </p:cNvSpPr>
            <p:nvPr/>
          </p:nvSpPr>
          <p:spPr bwMode="auto">
            <a:xfrm rot="10146980" flipH="1" flipV="1">
              <a:off x="3696" y="3081"/>
              <a:ext cx="12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CC33"/>
                  </a:solidFill>
                  <a:latin typeface="Arial" charset="0"/>
                </a:rPr>
                <a:t>Agreed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F1C14-6355-390A-C72E-DD7F069B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2" grpId="0" build="p"/>
      <p:bldP spid="949264" grpId="0"/>
      <p:bldP spid="949265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6BD8-77BC-EB48-96B1-9256D844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this break down?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E8312-3B27-E242-B3CF-B9A4E57A3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TLS is hard to implement</a:t>
            </a:r>
          </a:p>
          <a:p>
            <a:r>
              <a:rPr lang="en-US" dirty="0"/>
              <a:t>Need to trust the CAs</a:t>
            </a:r>
          </a:p>
          <a:p>
            <a:r>
              <a:rPr lang="en-US" dirty="0"/>
              <a:t>Users need to understand warnings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924AE-F322-B588-CD87-ED03B5D5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5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BBC0A-44C2-9A7F-9910-1C2870AE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03DDA-468F-531D-7475-25B2482E331F}"/>
              </a:ext>
            </a:extLst>
          </p:cNvPr>
          <p:cNvSpPr txBox="1"/>
          <p:nvPr/>
        </p:nvSpPr>
        <p:spPr>
          <a:xfrm>
            <a:off x="718454" y="1859339"/>
            <a:ext cx="4782078" cy="36933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9250" lvl="1" indent="-311150">
              <a:buFont typeface="Arial" pitchFamily="34" charset="0"/>
              <a:buNone/>
            </a:pP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f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unc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VWrite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toSend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)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snd.add</a:t>
            </a: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toSend</a:t>
            </a: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)</a:t>
            </a:r>
          </a:p>
          <a:p>
            <a:pPr marL="349250" lvl="1" indent="-311150">
              <a:buFont typeface="Arial" pitchFamily="34" charset="0"/>
              <a:buNone/>
            </a:pPr>
            <a:endParaRPr lang="en-US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}</a:t>
            </a:r>
            <a:endParaRPr lang="en-US" sz="1800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endParaRPr lang="en-US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func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SendThread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for {</a:t>
            </a:r>
          </a:p>
          <a:p>
            <a:pPr marL="349250" lvl="1" indent="-311150">
              <a:buFont typeface="Arial" pitchFamily="34" charset="0"/>
              <a:buNone/>
            </a:pPr>
            <a:endParaRPr lang="en-US" sz="1800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if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canSend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&amp;&amp; 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snd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.hasBytes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  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doSend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}</a:t>
            </a:r>
            <a:endParaRPr lang="en-US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}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5ACBC7-0005-5485-F351-931DD2E7121D}"/>
              </a:ext>
            </a:extLst>
          </p:cNvPr>
          <p:cNvSpPr txBox="1"/>
          <p:nvPr/>
        </p:nvSpPr>
        <p:spPr>
          <a:xfrm>
            <a:off x="6800322" y="1859339"/>
            <a:ext cx="4782078" cy="36933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9250" lvl="1" indent="-311150">
              <a:buFont typeface="Arial" pitchFamily="34" charset="0"/>
              <a:buNone/>
            </a:pP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f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unc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VWrite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toSend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)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snd.add</a:t>
            </a: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toSend</a:t>
            </a: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)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solidFill>
                  <a:srgbClr val="FFCC33"/>
                </a:solidFill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sendChan</a:t>
            </a:r>
            <a:r>
              <a:rPr lang="en-US" sz="1800" dirty="0">
                <a:solidFill>
                  <a:srgbClr val="FFCC33"/>
                </a:solidFill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&lt;- true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}</a:t>
            </a:r>
            <a:endParaRPr lang="en-US" sz="1800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endParaRPr lang="en-US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func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SendThread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for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CC33"/>
                </a:solidFill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&lt;- </a:t>
            </a:r>
            <a:r>
              <a:rPr lang="en-US" dirty="0" err="1">
                <a:solidFill>
                  <a:srgbClr val="FFCC33"/>
                </a:solidFill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sendChan</a:t>
            </a:r>
            <a:endParaRPr lang="en-US" sz="1800" dirty="0">
              <a:solidFill>
                <a:srgbClr val="FFCC33"/>
              </a:solidFill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if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canSend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&amp;&amp; 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snd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.hasBytes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  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doSend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}</a:t>
            </a:r>
            <a:endParaRPr lang="en-US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}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EA51BA-4619-7BF4-FBD0-3245E5EEEA24}"/>
              </a:ext>
            </a:extLst>
          </p:cNvPr>
          <p:cNvSpPr txBox="1"/>
          <p:nvPr/>
        </p:nvSpPr>
        <p:spPr>
          <a:xfrm>
            <a:off x="718454" y="1490007"/>
            <a:ext cx="112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Version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4A99C8-77E7-0072-AF7C-076FA2230A3F}"/>
              </a:ext>
            </a:extLst>
          </p:cNvPr>
          <p:cNvSpPr txBox="1"/>
          <p:nvPr/>
        </p:nvSpPr>
        <p:spPr>
          <a:xfrm>
            <a:off x="6691470" y="1490007"/>
            <a:ext cx="410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Version 2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: signal channel when writing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EBD87B-89EC-391A-75F5-68DA6019DAC5}"/>
              </a:ext>
            </a:extLst>
          </p:cNvPr>
          <p:cNvSpPr txBox="1"/>
          <p:nvPr/>
        </p:nvSpPr>
        <p:spPr>
          <a:xfrm>
            <a:off x="339635" y="501646"/>
            <a:ext cx="8129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Warmup:  what’s the functional difference between these?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(And why did we prefer version 2?)</a:t>
            </a:r>
          </a:p>
        </p:txBody>
      </p:sp>
    </p:spTree>
    <p:extLst>
      <p:ext uri="{BB962C8B-B14F-4D97-AF65-F5344CB8AC3E}">
        <p14:creationId xmlns:p14="http://schemas.microsoft.com/office/powerpoint/2010/main" val="48165957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B76F-6107-8240-8419-B7A3F434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6B2624-DFA6-B342-A214-10CA7E5B5CE0}"/>
              </a:ext>
            </a:extLst>
          </p:cNvPr>
          <p:cNvSpPr txBox="1"/>
          <p:nvPr/>
        </p:nvSpPr>
        <p:spPr>
          <a:xfrm>
            <a:off x="5734373" y="6412468"/>
            <a:ext cx="633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Wikipedia table, source:  https://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www.ssllabs.com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/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ssl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-pulse/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CB8703-3B73-8041-A089-08A3B2232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642" y="166167"/>
            <a:ext cx="10810716" cy="60753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CCCE16-1DE0-4359-19AD-9CEB20A5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639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40BE84-ABC1-EC41-A765-AA1690CDE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54" y="0"/>
            <a:ext cx="11324492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3EAA05-FF91-721F-AA8F-34AF1521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1387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Digital Signatures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a typeface="ＭＳ Ｐゴシック" charset="-128"/>
                <a:sym typeface="Wingdings" charset="2"/>
              </a:rPr>
              <a:t>Suppose Alice has published public key K</a:t>
            </a:r>
            <a:r>
              <a:rPr lang="en-US" sz="3200" baseline="-25000" dirty="0">
                <a:ea typeface="ＭＳ Ｐゴシック" charset="-128"/>
                <a:sym typeface="Wingdings" charset="2"/>
              </a:rPr>
              <a:t>E</a:t>
            </a:r>
          </a:p>
          <a:p>
            <a:r>
              <a:rPr lang="en-US" sz="3200" dirty="0">
                <a:ea typeface="ＭＳ Ｐゴシック" charset="-128"/>
              </a:rPr>
              <a:t>If she wishes to prove who she is, she can send a message</a:t>
            </a:r>
            <a:r>
              <a:rPr lang="en-US" sz="3200" i="1" dirty="0">
                <a:ea typeface="ＭＳ Ｐゴシック" charset="-128"/>
              </a:rPr>
              <a:t> </a:t>
            </a:r>
            <a:r>
              <a:rPr lang="en-US" sz="3200" i="1" dirty="0" err="1">
                <a:ea typeface="ＭＳ Ｐゴシック" charset="-128"/>
              </a:rPr>
              <a:t>x</a:t>
            </a:r>
            <a:r>
              <a:rPr lang="en-US" sz="3200" i="1" dirty="0">
                <a:ea typeface="ＭＳ Ｐゴシック" charset="-128"/>
              </a:rPr>
              <a:t> </a:t>
            </a:r>
            <a:r>
              <a:rPr lang="en-US" sz="3200" dirty="0">
                <a:ea typeface="ＭＳ Ｐゴシック" charset="-128"/>
              </a:rPr>
              <a:t>encrypted with her </a:t>
            </a:r>
            <a:r>
              <a:rPr lang="en-US" sz="3200" b="1" dirty="0">
                <a:solidFill>
                  <a:srgbClr val="20A6F5"/>
                </a:solidFill>
                <a:ea typeface="ＭＳ Ｐゴシック" charset="-128"/>
              </a:rPr>
              <a:t>private</a:t>
            </a:r>
            <a:r>
              <a:rPr lang="en-US" sz="3200" dirty="0">
                <a:solidFill>
                  <a:srgbClr val="1F497D"/>
                </a:solidFill>
                <a:ea typeface="ＭＳ Ｐゴシック" charset="-128"/>
              </a:rPr>
              <a:t> </a:t>
            </a:r>
            <a:r>
              <a:rPr lang="en-US" sz="3200" dirty="0">
                <a:ea typeface="ＭＳ Ｐゴシック" charset="-128"/>
              </a:rPr>
              <a:t>key K</a:t>
            </a:r>
            <a:r>
              <a:rPr lang="en-US" sz="3200" baseline="-25000" dirty="0">
                <a:ea typeface="ＭＳ Ｐゴシック" charset="-128"/>
              </a:rPr>
              <a:t>D</a:t>
            </a:r>
          </a:p>
          <a:p>
            <a:pPr lvl="1"/>
            <a:r>
              <a:rPr lang="en-US" sz="2800" dirty="0"/>
              <a:t>Therefore: anyone </a:t>
            </a:r>
            <a:r>
              <a:rPr lang="en-US" sz="2800" dirty="0" err="1"/>
              <a:t>w</a:t>
            </a:r>
            <a:r>
              <a:rPr lang="en-US" sz="2800" dirty="0"/>
              <a:t>/ public key K</a:t>
            </a:r>
            <a:r>
              <a:rPr lang="en-US" sz="2800" baseline="-25000" dirty="0"/>
              <a:t>E</a:t>
            </a:r>
            <a:r>
              <a:rPr lang="en-US" sz="2800" dirty="0"/>
              <a:t> can recover </a:t>
            </a:r>
            <a:r>
              <a:rPr lang="en-US" sz="2800" i="1" dirty="0" err="1"/>
              <a:t>x</a:t>
            </a:r>
            <a:r>
              <a:rPr lang="en-US" sz="2800" dirty="0"/>
              <a:t>, verify that Alice must have sent the message</a:t>
            </a:r>
          </a:p>
          <a:p>
            <a:pPr lvl="1"/>
            <a:r>
              <a:rPr lang="en-US" sz="2800" dirty="0"/>
              <a:t>It provides a </a:t>
            </a:r>
            <a:r>
              <a:rPr lang="en-US" sz="2800" dirty="0">
                <a:solidFill>
                  <a:srgbClr val="20A6F5"/>
                </a:solidFill>
              </a:rPr>
              <a:t>digital signature</a:t>
            </a:r>
          </a:p>
          <a:p>
            <a:pPr lvl="1"/>
            <a:r>
              <a:rPr lang="en-US" sz="2800" dirty="0"/>
              <a:t>Alice can’</a:t>
            </a:r>
            <a:r>
              <a:rPr lang="en-US" altLang="ja-JP" sz="2800" dirty="0"/>
              <a:t>t deny later deny it </a:t>
            </a:r>
            <a:r>
              <a:rPr lang="en-US" altLang="ja-JP" sz="2800" dirty="0" err="1">
                <a:sym typeface="Symbol" charset="2"/>
              </a:rPr>
              <a:t></a:t>
            </a:r>
            <a:r>
              <a:rPr lang="en-US" altLang="ja-JP" sz="2800" dirty="0">
                <a:sym typeface="Symbol" charset="2"/>
              </a:rPr>
              <a:t> </a:t>
            </a:r>
            <a:r>
              <a:rPr lang="en-US" altLang="ja-JP" sz="2800" dirty="0">
                <a:solidFill>
                  <a:srgbClr val="20A6F5"/>
                </a:solidFill>
                <a:sym typeface="Symbol" charset="2"/>
              </a:rPr>
              <a:t>non-repudiation</a:t>
            </a:r>
            <a:endParaRPr lang="en-US" sz="2800" dirty="0">
              <a:solidFill>
                <a:srgbClr val="20A6F5"/>
              </a:solidFill>
              <a:sym typeface="Symbol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68D960-5D7F-D8C4-2470-B547E7E0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5" grpId="0" build="p" bldLvl="2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8458200" cy="6858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RSA Crypto &amp; Signatures,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con’</a:t>
            </a:r>
            <a:r>
              <a:rPr lang="en-US" altLang="ja-JP" dirty="0" err="1">
                <a:ea typeface="ＭＳ Ｐゴシック" charset="-128"/>
                <a:cs typeface="ＭＳ Ｐゴシック" charset="-128"/>
              </a:rPr>
              <a:t>t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066801"/>
            <a:ext cx="6096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46F495-8ECE-CD89-3505-659E870A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0715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Summary of Our Crypto Toolkit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>
                <a:ea typeface="ＭＳ Ｐゴシック" charset="-128"/>
                <a:sym typeface="Wingdings" charset="2"/>
              </a:rPr>
              <a:t>If</a:t>
            </a:r>
            <a:r>
              <a:rPr lang="en-US" sz="3200" dirty="0">
                <a:ea typeface="ＭＳ Ｐゴシック" charset="-128"/>
                <a:sym typeface="Wingdings" charset="2"/>
              </a:rPr>
              <a:t> we can securely distribute a key, then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Symmetric ciphers (e.g., AES) offer fast, presumably strong confidentiality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-128"/>
              </a:rPr>
              <a:t>Public key cryptography can make this easier (can share public keys anywhere)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But not as computationally efficient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Use public key crypto to exchange </a:t>
            </a:r>
            <a:r>
              <a:rPr lang="en-US" sz="2800" dirty="0">
                <a:solidFill>
                  <a:srgbClr val="20A6F5"/>
                </a:solidFill>
              </a:rPr>
              <a:t>session key</a:t>
            </a:r>
            <a:r>
              <a:rPr lang="en-US" sz="2800" dirty="0"/>
              <a:t>, which is used for symmetric encryption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And not guaranteed secure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</a:t>
            </a:r>
            <a:r>
              <a:rPr lang="en-US" b="1" dirty="0"/>
              <a:t>major</a:t>
            </a:r>
            <a:r>
              <a:rPr lang="en-US" dirty="0"/>
              <a:t> result if not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DCE10A-4923-8F68-F02D-0F20867E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3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Summary of Our Crypto Toolkit,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con’</a:t>
            </a:r>
            <a:r>
              <a:rPr lang="en-US" altLang="ja-JP" dirty="0" err="1">
                <a:ea typeface="ＭＳ Ｐゴシック" charset="-128"/>
                <a:cs typeface="ＭＳ Ｐゴシック" charset="-128"/>
              </a:rPr>
              <a:t>t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84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Cryptographically strong hash functions provide major building block for integrity (e.g., SHA-256)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As well as providing concise digests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And providing a way to prove you know something (e.g., passwords) without revealing it (</a:t>
            </a:r>
            <a:r>
              <a:rPr lang="en-US" dirty="0">
                <a:solidFill>
                  <a:srgbClr val="20A6F5"/>
                </a:solidFill>
              </a:rPr>
              <a:t>non-</a:t>
            </a:r>
            <a:r>
              <a:rPr lang="en-US" dirty="0" err="1">
                <a:solidFill>
                  <a:srgbClr val="20A6F5"/>
                </a:solidFill>
              </a:rPr>
              <a:t>invertibility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But: worrisome recent results regarding their strength (MD5, SHA1)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Public key also gives us </a:t>
            </a:r>
            <a:r>
              <a:rPr lang="en-US" dirty="0">
                <a:solidFill>
                  <a:srgbClr val="20A6F5"/>
                </a:solidFill>
                <a:ea typeface="ＭＳ Ｐゴシック" charset="-128"/>
              </a:rPr>
              <a:t>signatures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Including sender </a:t>
            </a:r>
            <a:r>
              <a:rPr lang="en-US" u="sng" dirty="0"/>
              <a:t>non-repudiation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Turns out there’</a:t>
            </a:r>
            <a:r>
              <a:rPr lang="en-US" altLang="ja-JP" dirty="0">
                <a:ea typeface="ＭＳ Ｐゴシック" charset="-128"/>
              </a:rPr>
              <a:t>s a crypto trick based on similar algorithms that allows two parties </a:t>
            </a:r>
            <a:r>
              <a:rPr lang="en-US" altLang="ja-JP" i="1" dirty="0">
                <a:ea typeface="ＭＳ Ｐゴシック" charset="-128"/>
              </a:rPr>
              <a:t>who don’t know each other’s public key</a:t>
            </a:r>
            <a:r>
              <a:rPr lang="en-US" altLang="ja-JP" dirty="0">
                <a:ea typeface="ＭＳ Ｐゴシック" charset="-128"/>
              </a:rPr>
              <a:t> to securely negotiate a secret key </a:t>
            </a:r>
            <a:r>
              <a:rPr lang="en-US" altLang="ja-JP" dirty="0">
                <a:solidFill>
                  <a:schemeClr val="accent2"/>
                </a:solidFill>
                <a:ea typeface="ＭＳ Ｐゴシック" charset="-128"/>
              </a:rPr>
              <a:t>even in the presence of eavesdroppers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Look up:  Diffie-Hellman Key Exchange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BB733D-B0FA-032F-186E-E049A406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6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7320B-3503-A0B9-A1A8-8A6BD793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F1E85-57C4-35B9-4959-81FCE4C07454}"/>
              </a:ext>
            </a:extLst>
          </p:cNvPr>
          <p:cNvSpPr txBox="1"/>
          <p:nvPr/>
        </p:nvSpPr>
        <p:spPr>
          <a:xfrm>
            <a:off x="6346561" y="1099014"/>
            <a:ext cx="4782078" cy="36933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9250" lvl="1" indent="-311150">
              <a:buFont typeface="Arial" pitchFamily="34" charset="0"/>
              <a:buNone/>
            </a:pP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f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unc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VWrite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toSend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)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snd.add</a:t>
            </a: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toSend</a:t>
            </a: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)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solidFill>
                  <a:srgbClr val="FFCC33"/>
                </a:solidFill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sendChan</a:t>
            </a:r>
            <a:r>
              <a:rPr lang="en-US" sz="1800" dirty="0">
                <a:solidFill>
                  <a:srgbClr val="FFCC33"/>
                </a:solidFill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&lt;- true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}</a:t>
            </a:r>
            <a:endParaRPr lang="en-US" sz="1800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endParaRPr lang="en-US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func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SendThread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for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CC33"/>
                </a:solidFill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&lt;- </a:t>
            </a:r>
            <a:r>
              <a:rPr lang="en-US" dirty="0" err="1">
                <a:solidFill>
                  <a:srgbClr val="FFCC33"/>
                </a:solidFill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sendChan</a:t>
            </a:r>
            <a:endParaRPr lang="en-US" sz="1800" dirty="0">
              <a:solidFill>
                <a:srgbClr val="FFCC33"/>
              </a:solidFill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if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canSend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&amp;&amp; 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snd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.hasBytes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  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doSend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}</a:t>
            </a:r>
            <a:endParaRPr lang="en-US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}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1EE05-50C9-7255-86B9-E1AA0E6E6CD1}"/>
              </a:ext>
            </a:extLst>
          </p:cNvPr>
          <p:cNvSpPr txBox="1"/>
          <p:nvPr/>
        </p:nvSpPr>
        <p:spPr>
          <a:xfrm>
            <a:off x="339634" y="311671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The good</a:t>
            </a:r>
          </a:p>
        </p:txBody>
      </p:sp>
    </p:spTree>
    <p:extLst>
      <p:ext uri="{BB962C8B-B14F-4D97-AF65-F5344CB8AC3E}">
        <p14:creationId xmlns:p14="http://schemas.microsoft.com/office/powerpoint/2010/main" val="2324133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7320B-3503-A0B9-A1A8-8A6BD793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F1E85-57C4-35B9-4959-81FCE4C07454}"/>
              </a:ext>
            </a:extLst>
          </p:cNvPr>
          <p:cNvSpPr txBox="1"/>
          <p:nvPr/>
        </p:nvSpPr>
        <p:spPr>
          <a:xfrm>
            <a:off x="6346561" y="1099014"/>
            <a:ext cx="4782078" cy="36933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9250" lvl="1" indent="-311150">
              <a:buFont typeface="Arial" pitchFamily="34" charset="0"/>
              <a:buNone/>
            </a:pP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f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unc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VWrite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toSend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)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snd.add</a:t>
            </a: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toSend</a:t>
            </a: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)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solidFill>
                  <a:srgbClr val="FFCC33"/>
                </a:solidFill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sendChan</a:t>
            </a:r>
            <a:r>
              <a:rPr lang="en-US" sz="1800" dirty="0">
                <a:solidFill>
                  <a:srgbClr val="FFCC33"/>
                </a:solidFill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&lt;- true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}</a:t>
            </a:r>
            <a:endParaRPr lang="en-US" sz="1800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endParaRPr lang="en-US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func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SendThread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for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CC33"/>
                </a:solidFill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&lt;- </a:t>
            </a:r>
            <a:r>
              <a:rPr lang="en-US" dirty="0" err="1">
                <a:solidFill>
                  <a:srgbClr val="FFCC33"/>
                </a:solidFill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sendChan</a:t>
            </a:r>
            <a:endParaRPr lang="en-US" sz="1800" dirty="0">
              <a:solidFill>
                <a:srgbClr val="FFCC33"/>
              </a:solidFill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if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canSend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&amp;&amp; 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snd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.hasBytes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  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doSend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}</a:t>
            </a:r>
            <a:endParaRPr lang="en-US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}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1EE05-50C9-7255-86B9-E1AA0E6E6CD1}"/>
              </a:ext>
            </a:extLst>
          </p:cNvPr>
          <p:cNvSpPr txBox="1"/>
          <p:nvPr/>
        </p:nvSpPr>
        <p:spPr>
          <a:xfrm>
            <a:off x="339634" y="311671"/>
            <a:ext cx="151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The bad</a:t>
            </a:r>
          </a:p>
        </p:txBody>
      </p:sp>
    </p:spTree>
    <p:extLst>
      <p:ext uri="{BB962C8B-B14F-4D97-AF65-F5344CB8AC3E}">
        <p14:creationId xmlns:p14="http://schemas.microsoft.com/office/powerpoint/2010/main" val="281838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7320B-3503-A0B9-A1A8-8A6BD793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F1E85-57C4-35B9-4959-81FCE4C07454}"/>
              </a:ext>
            </a:extLst>
          </p:cNvPr>
          <p:cNvSpPr txBox="1"/>
          <p:nvPr/>
        </p:nvSpPr>
        <p:spPr>
          <a:xfrm>
            <a:off x="6800322" y="1268831"/>
            <a:ext cx="4782078" cy="36933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9250" lvl="1" indent="-311150">
              <a:buFont typeface="Arial" pitchFamily="34" charset="0"/>
              <a:buNone/>
            </a:pP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f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unc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VWrite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toSend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)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snd.add</a:t>
            </a: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toSend</a:t>
            </a: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)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solidFill>
                  <a:srgbClr val="FFCC33"/>
                </a:solidFill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sendChan</a:t>
            </a:r>
            <a:r>
              <a:rPr lang="en-US" sz="1800" dirty="0">
                <a:solidFill>
                  <a:srgbClr val="FFCC33"/>
                </a:solidFill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&lt;- true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}</a:t>
            </a:r>
            <a:endParaRPr lang="en-US" sz="1800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endParaRPr lang="en-US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func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SendThread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for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CC33"/>
                </a:solidFill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&lt;- </a:t>
            </a:r>
            <a:r>
              <a:rPr lang="en-US" dirty="0" err="1">
                <a:solidFill>
                  <a:srgbClr val="FFCC33"/>
                </a:solidFill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sendChan</a:t>
            </a:r>
            <a:endParaRPr lang="en-US" sz="1800" dirty="0">
              <a:solidFill>
                <a:srgbClr val="FFCC33"/>
              </a:solidFill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if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canSend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&amp;&amp; </a:t>
            </a:r>
            <a:r>
              <a:rPr lang="en-US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snd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.hasBytes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 {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   </a:t>
            </a:r>
            <a:r>
              <a:rPr lang="en-US" sz="1800" dirty="0" err="1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doSend</a:t>
            </a: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()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  }</a:t>
            </a:r>
            <a:endParaRPr lang="en-US" dirty="0">
              <a:latin typeface="Consolas" panose="020B0609020204030204" pitchFamily="49" charset="0"/>
              <a:ea typeface="Inconsolata Medium" charset="0"/>
              <a:cs typeface="Consolas" panose="020B0609020204030204" pitchFamily="49" charset="0"/>
            </a:endParaRP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  }</a:t>
            </a:r>
          </a:p>
          <a:p>
            <a:pPr marL="349250" lvl="1" indent="-311150">
              <a:buFont typeface="Arial" pitchFamily="34" charset="0"/>
              <a:buNone/>
            </a:pPr>
            <a:r>
              <a:rPr lang="en-US" sz="1800" dirty="0">
                <a:latin typeface="Consolas" panose="020B0609020204030204" pitchFamily="49" charset="0"/>
                <a:ea typeface="Inconsolata Medium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1EE05-50C9-7255-86B9-E1AA0E6E6CD1}"/>
              </a:ext>
            </a:extLst>
          </p:cNvPr>
          <p:cNvSpPr txBox="1"/>
          <p:nvPr/>
        </p:nvSpPr>
        <p:spPr>
          <a:xfrm>
            <a:off x="339634" y="311671"/>
            <a:ext cx="6761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”I thought using threads was good?!”  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44D54-FA30-E36E-A7F7-79E3B66254F0}"/>
              </a:ext>
            </a:extLst>
          </p:cNvPr>
          <p:cNvSpPr txBox="1"/>
          <p:nvPr/>
        </p:nvSpPr>
        <p:spPr>
          <a:xfrm>
            <a:off x="204651" y="1720840"/>
            <a:ext cx="63529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Up to the kernel to decide how to schedule threads</a:t>
            </a:r>
          </a:p>
          <a:p>
            <a:pPr marL="285750" indent="-285750">
              <a:buFont typeface="Symbol" pitchFamily="2" charset="2"/>
              <a:buChar char="Þ"/>
            </a:pP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How long before next thread wakes up????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=&gt; Depends on how long the kernel takes to get around to it!</a:t>
            </a:r>
          </a:p>
        </p:txBody>
      </p:sp>
    </p:spTree>
    <p:extLst>
      <p:ext uri="{BB962C8B-B14F-4D97-AF65-F5344CB8AC3E}">
        <p14:creationId xmlns:p14="http://schemas.microsoft.com/office/powerpoint/2010/main" val="210240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39B3B-0FB5-6D27-CDED-F2DD68E1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2E6CA1-77B8-3941-3B04-945A8883E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2" b="21905"/>
          <a:stretch/>
        </p:blipFill>
        <p:spPr bwMode="auto">
          <a:xfrm>
            <a:off x="389307" y="601376"/>
            <a:ext cx="4661263" cy="321405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FF3709-6164-AA53-A392-62BAB1B3C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773" y="720015"/>
            <a:ext cx="2511653" cy="297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6C0C2E-17B2-EB3D-979A-31D1202C9BE6}"/>
              </a:ext>
            </a:extLst>
          </p:cNvPr>
          <p:cNvSpPr txBox="1"/>
          <p:nvPr/>
        </p:nvSpPr>
        <p:spPr>
          <a:xfrm>
            <a:off x="5820925" y="1977569"/>
            <a:ext cx="670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vs.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F0C579-2EF6-A9F9-62C2-EA35623E79EA}"/>
              </a:ext>
            </a:extLst>
          </p:cNvPr>
          <p:cNvSpPr txBox="1"/>
          <p:nvPr/>
        </p:nvSpPr>
        <p:spPr>
          <a:xfrm>
            <a:off x="543245" y="4083381"/>
            <a:ext cx="3980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venir Book" charset="0"/>
                <a:ea typeface="Avenir Book" charset="0"/>
                <a:cs typeface="Avenir Book" charset="0"/>
              </a:rPr>
              <a:t>Modern enterprise network cards</a:t>
            </a:r>
          </a:p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40-100+ Gbps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F675F1-D1F3-9EED-559F-65A99786ABC6}"/>
              </a:ext>
            </a:extLst>
          </p:cNvPr>
          <p:cNvSpPr txBox="1"/>
          <p:nvPr/>
        </p:nvSpPr>
        <p:spPr>
          <a:xfrm>
            <a:off x="8103425" y="4083381"/>
            <a:ext cx="1555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venir Book" charset="0"/>
                <a:ea typeface="Avenir Book" charset="0"/>
                <a:cs typeface="Avenir Book" charset="0"/>
              </a:rPr>
              <a:t>Linux kernel</a:t>
            </a: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60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1C3F5-5CCD-5715-47D9-21C65645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 of ongoing work in this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9299-E66D-99A7-8776-D913E9C1A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to improve kernel performance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Kernel bypass:  circumvent kernel entirely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Help from hardware:  offload things like checksum, batching of segments, even more…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 am </a:t>
            </a:r>
            <a:r>
              <a:rPr lang="en-US" i="1" dirty="0"/>
              <a:t>absolutely not </a:t>
            </a:r>
            <a:r>
              <a:rPr lang="en-US" dirty="0"/>
              <a:t>an expert on this…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C3ADD-0BC5-AC63-26AF-BEFF1668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77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7FDEB-AC42-27F7-133D-92BCBDE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kernel bypass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E88BA-AFC5-681E-8548-1664A437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F6E9E-1445-BB54-9B61-5524D09EA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194" y="1770062"/>
            <a:ext cx="9553777" cy="30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22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4D164-8565-0AC0-6B65-C2E33CEAE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help from hardware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EDFAA-0A44-5768-24B9-C9EB50F8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C4FE9B-4A71-8F1A-4A72-2D30CDC86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8" y="1777285"/>
            <a:ext cx="9146177" cy="330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3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A744-4969-004D-96F5-7F5FB9CF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48218-8D6C-CD43-A6C2-CAAB4CB47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Thanksgiving break!</a:t>
            </a:r>
          </a:p>
          <a:p>
            <a:pPr lvl="1"/>
            <a:r>
              <a:rPr lang="en-US" sz="2400" dirty="0"/>
              <a:t>No hours/Ed support Wed-Fri</a:t>
            </a:r>
          </a:p>
          <a:p>
            <a:pPr lvl="1"/>
            <a:endParaRPr lang="en-US" sz="2400" dirty="0"/>
          </a:p>
          <a:p>
            <a:r>
              <a:rPr lang="en-US" sz="2800" dirty="0"/>
              <a:t>TCP grading:  after break, signups on Mon, Dec 2</a:t>
            </a:r>
          </a:p>
          <a:p>
            <a:pPr lvl="1"/>
            <a:r>
              <a:rPr lang="en-US" sz="2400" dirty="0"/>
              <a:t>You can work on your readme, fix small bugs before meeting without using late days</a:t>
            </a:r>
          </a:p>
          <a:p>
            <a:pPr lvl="1"/>
            <a:endParaRPr lang="en-US" sz="24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2C8D0-82E8-75D0-40AD-52B5F897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36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47E839-8264-87D9-9146-A0EB96B3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IPoAC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82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ABBFF5-C4CF-56EA-1FE1-DE83F54F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improve the physical layer?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57275-E1FA-01E7-E6C0-D3A0DC0D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Traditional links have fixed bandwidth</a:t>
            </a:r>
          </a:p>
          <a:p>
            <a:r>
              <a:rPr lang="en-US" dirty="0"/>
              <a:t>Media limits what frequencies can be used for signal</a:t>
            </a:r>
          </a:p>
          <a:p>
            <a:r>
              <a:rPr lang="en-US" dirty="0"/>
              <a:t>Places upper bound on channel capacity</a:t>
            </a:r>
          </a:p>
          <a:p>
            <a:endParaRPr lang="en-US" dirty="0"/>
          </a:p>
        </p:txBody>
      </p:sp>
      <p:pic>
        <p:nvPicPr>
          <p:cNvPr id="2" name="Picture 2" descr="Cutaway of a submarine cable that shows the layers of protection. Photo by Tim Hornyak. Source: [25].">
            <a:extLst>
              <a:ext uri="{FF2B5EF4-FFF2-40B4-BE49-F238E27FC236}">
                <a16:creationId xmlns:a16="http://schemas.microsoft.com/office/drawing/2014/main" id="{330B1422-514F-61ED-D0FF-F05A0D60A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38" y="4476661"/>
            <a:ext cx="3165953" cy="203050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C262FD2-E854-33BC-6E4C-8B755741B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95659"/>
            <a:ext cx="2707341" cy="203050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pic>
        <p:nvPicPr>
          <p:cNvPr id="6" name="Picture 6" descr="Cell site - Wikipedia">
            <a:extLst>
              <a:ext uri="{FF2B5EF4-FFF2-40B4-BE49-F238E27FC236}">
                <a16:creationId xmlns:a16="http://schemas.microsoft.com/office/drawing/2014/main" id="{0B6FDEE4-50EB-3F84-E615-FF1B87B3E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008" y="1051409"/>
            <a:ext cx="2324100" cy="3505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2CEA83C-7769-F8E8-50CF-28D6718B2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7" r="48826"/>
          <a:stretch/>
        </p:blipFill>
        <p:spPr bwMode="auto">
          <a:xfrm>
            <a:off x="7469114" y="3745801"/>
            <a:ext cx="3531564" cy="284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05669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9095-E5AD-78C5-9A3F-3C802AD22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55097"/>
            <a:ext cx="10972800" cy="1143000"/>
          </a:xfrm>
        </p:spPr>
        <p:txBody>
          <a:bodyPr/>
          <a:lstStyle/>
          <a:p>
            <a:r>
              <a:rPr lang="en-US" dirty="0"/>
              <a:t>What if we weren’t constrained by the EM spectrum?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9709C8-7F71-1BBD-EA51-B66CE5247AC5}"/>
              </a:ext>
            </a:extLst>
          </p:cNvPr>
          <p:cNvSpPr txBox="1">
            <a:spLocks/>
          </p:cNvSpPr>
          <p:nvPr/>
        </p:nvSpPr>
        <p:spPr>
          <a:xfrm>
            <a:off x="609600" y="395990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sz="3400" dirty="0"/>
              <a:t>How else can we transmit data?</a:t>
            </a:r>
          </a:p>
        </p:txBody>
      </p:sp>
    </p:spTree>
    <p:extLst>
      <p:ext uri="{BB962C8B-B14F-4D97-AF65-F5344CB8AC3E}">
        <p14:creationId xmlns:p14="http://schemas.microsoft.com/office/powerpoint/2010/main" val="24422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313E57-C3FF-4A6B-2B0F-DDD6D6380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642" y="0"/>
            <a:ext cx="5190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07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5FB5F1-37A4-FEAA-AA99-03A1368CB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58042"/>
            <a:ext cx="7772400" cy="413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48917E-BBC4-2AAC-8535-4611C9B1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RFC1149:  </a:t>
            </a:r>
            <a:r>
              <a:rPr lang="en-US" dirty="0" err="1"/>
              <a:t>IPoAC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F668E-1206-A0C6-7DE5-1D9332293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88114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IP over Avian Carriers (1 April 1990)</a:t>
            </a:r>
          </a:p>
          <a:p>
            <a:r>
              <a:rPr lang="en-US" dirty="0"/>
              <a:t>High delay, low throughput, low altitude datagram service</a:t>
            </a:r>
          </a:p>
          <a:p>
            <a:r>
              <a:rPr lang="en-US" dirty="0"/>
              <a:t>Nearly unlimited movement in 3D </a:t>
            </a:r>
            <a:r>
              <a:rPr lang="en-US" dirty="0" err="1"/>
              <a:t>etherspace</a:t>
            </a:r>
            <a:endParaRPr lang="en-US" dirty="0"/>
          </a:p>
          <a:p>
            <a:r>
              <a:rPr lang="en-US" dirty="0"/>
              <a:t>Intrinsic collision avoidance</a:t>
            </a:r>
          </a:p>
          <a:p>
            <a:r>
              <a:rPr lang="en-US" dirty="0"/>
              <a:t>Typical MTU:  256 milligrams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7AD167-A260-FC01-CC38-660E2B830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086" y="1390637"/>
            <a:ext cx="3742597" cy="4945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A7B3C6-A02D-4AB1-8BEB-4A244153B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715567"/>
            <a:ext cx="7772400" cy="413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5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EE9E-2622-A324-CE73-FCBB263D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IPoAC</a:t>
            </a:r>
            <a:r>
              <a:rPr lang="en-US" dirty="0"/>
              <a:t>: 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26D3C-BFC9-A9BA-0B45-8393C44B4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01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05E82-7659-1AC6-DC5B-F77EB798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IPoAC</a:t>
            </a:r>
            <a:r>
              <a:rPr lang="en-US" dirty="0"/>
              <a:t>:  Implementation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8AFD407-A3B5-4124-8BBE-02D4DC3FC5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91" y="1330378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F0E585-6E60-9C31-1027-B60B0FC59E8F}"/>
              </a:ext>
            </a:extLst>
          </p:cNvPr>
          <p:cNvSpPr txBox="1"/>
          <p:nvPr/>
        </p:nvSpPr>
        <p:spPr>
          <a:xfrm>
            <a:off x="1400515" y="5856341"/>
            <a:ext cx="8553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Proof of concept:  28 April 2001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Bergen, Norway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  <a:hlinkClick r:id="rId3"/>
              </a:rPr>
              <a:t>https://web.archive.org/web/20140215072548/http://www.blug.linux.no/rfc1149/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3468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CF39-20C8-C54F-BF1D-40F2722E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IPoAC</a:t>
            </a:r>
            <a:r>
              <a:rPr lang="en-US" dirty="0"/>
              <a:t>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6AFC1-2115-8041-BD4E-99A2278A1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5282"/>
            <a:ext cx="10972800" cy="390743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$ ping -c 9 -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900 10.0.3.1 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PING 10.0.3.1 (10.0.3.1): 56 data bytes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64 bytes from 10.0.3.1: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icmp_seq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=0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ttl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=255 time=6165731.1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ms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64 bytes from 10.0.3.1: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icmp_seq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=4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ttl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=255 time=3211900.8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64 bytes from 10.0.3.1: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icmp_seq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=2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ttl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=255 time=5124922.8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64 bytes from 10.0.3.1: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icmp_seq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=1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ttl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=255 time=6388671.9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--- 10.0.3.1 ping statistics --- 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9 packets transmitted, 4 packets received, 55% packet loss round-trip min/avg/max = 3211900.8/5222806.6/6388671.9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ms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7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8492-9845-78C2-384C-4049149B5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IPoAC</a:t>
            </a:r>
            <a:r>
              <a:rPr lang="en-US" dirty="0"/>
              <a:t>:  (more) Modern implementations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CBC1F7A-0AF4-41DA-2B24-D64D2B17C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6" b="18654"/>
          <a:stretch/>
        </p:blipFill>
        <p:spPr bwMode="auto">
          <a:xfrm>
            <a:off x="1531705" y="4922372"/>
            <a:ext cx="3193406" cy="1556664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13BD55-812A-ADEA-317E-60B47556B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22427"/>
          <a:stretch/>
        </p:blipFill>
        <p:spPr>
          <a:xfrm>
            <a:off x="357011" y="1324174"/>
            <a:ext cx="6638399" cy="2746474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7248A8-2211-3F82-D648-51D08487B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850" y="2451251"/>
            <a:ext cx="7772400" cy="146317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3E8025-9E17-1C8C-3B6C-A31E4D089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342336"/>
            <a:ext cx="10972800" cy="2238346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Today</a:t>
            </a:r>
            <a:r>
              <a:rPr lang="en-US" b="1" dirty="0"/>
              <a:t>:  </a:t>
            </a:r>
            <a:r>
              <a:rPr lang="en-US" dirty="0"/>
              <a:t>microSD card:  ~250mg, 1TB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B5F06D-FE26-8251-68BF-8820BAD2E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639" y="4519627"/>
            <a:ext cx="1583542" cy="20923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611BFE-0F5E-717F-19E6-B04820BF4710}"/>
              </a:ext>
            </a:extLst>
          </p:cNvPr>
          <p:cNvSpPr txBox="1"/>
          <p:nvPr/>
        </p:nvSpPr>
        <p:spPr>
          <a:xfrm>
            <a:off x="5252618" y="543909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40D750-6616-72C4-903B-88472ABBB5B2}"/>
              </a:ext>
            </a:extLst>
          </p:cNvPr>
          <p:cNvSpPr txBox="1"/>
          <p:nvPr/>
        </p:nvSpPr>
        <p:spPr>
          <a:xfrm>
            <a:off x="8316573" y="5439094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=       ???</a:t>
            </a:r>
          </a:p>
        </p:txBody>
      </p:sp>
    </p:spTree>
    <p:extLst>
      <p:ext uri="{BB962C8B-B14F-4D97-AF65-F5344CB8AC3E}">
        <p14:creationId xmlns:p14="http://schemas.microsoft.com/office/powerpoint/2010/main" val="157378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8085-2FC2-684B-A8CD-D6BBD73C75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4325" y="0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AEB8D-8ED7-EF4F-91C1-CEB9D0AFB1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4325" y="1341587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TCP was due Friday, Nov 22</a:t>
            </a:r>
            <a:endParaRPr lang="en-US" sz="2400" dirty="0"/>
          </a:p>
          <a:p>
            <a:pPr lvl="1"/>
            <a:r>
              <a:rPr lang="en-US" sz="2400" dirty="0"/>
              <a:t>Like with IP:  you can continue to make </a:t>
            </a:r>
            <a:r>
              <a:rPr lang="en-US" sz="2400" i="1" dirty="0"/>
              <a:t>small</a:t>
            </a:r>
            <a:r>
              <a:rPr lang="en-US" sz="2400" dirty="0"/>
              <a:t> bugfixes after the deadline</a:t>
            </a:r>
          </a:p>
          <a:p>
            <a:pPr lvl="2"/>
            <a:r>
              <a:rPr lang="en-US" sz="2200" dirty="0"/>
              <a:t>OK:  Fixing </a:t>
            </a:r>
            <a:r>
              <a:rPr lang="en-US" sz="2200" i="1" dirty="0"/>
              <a:t>small</a:t>
            </a:r>
            <a:r>
              <a:rPr lang="en-US" sz="2200" dirty="0"/>
              <a:t> bugs, README, capture files, code cleanup</a:t>
            </a:r>
          </a:p>
          <a:p>
            <a:pPr lvl="2"/>
            <a:r>
              <a:rPr lang="en-US" sz="2400" dirty="0"/>
              <a:t>Not OK:  </a:t>
            </a:r>
            <a:r>
              <a:rPr lang="en-US" sz="2400" dirty="0" err="1"/>
              <a:t>eg.</a:t>
            </a:r>
            <a:r>
              <a:rPr lang="en-US" sz="2400" dirty="0"/>
              <a:t> implementing </a:t>
            </a:r>
            <a:r>
              <a:rPr lang="en-US" sz="2400" dirty="0" err="1"/>
              <a:t>sendfile</a:t>
            </a:r>
            <a:r>
              <a:rPr lang="en-US" sz="2400" dirty="0"/>
              <a:t>/</a:t>
            </a:r>
            <a:r>
              <a:rPr lang="en-US" sz="2400" dirty="0" err="1"/>
              <a:t>recvfile</a:t>
            </a:r>
            <a:r>
              <a:rPr lang="en-US" sz="2400" dirty="0"/>
              <a:t>, teardown, submitting untested code</a:t>
            </a:r>
          </a:p>
          <a:p>
            <a:pPr lvl="2"/>
            <a:endParaRPr lang="en-US" sz="2400" dirty="0"/>
          </a:p>
          <a:p>
            <a:pPr lvl="1"/>
            <a:r>
              <a:rPr lang="en-US" sz="2400" dirty="0"/>
              <a:t>Grading meetings:  after break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After break:  HW5, small SRC component, final project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1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082B-B5C1-83AA-DDDF-682E8964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actually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05D1B-3F45-6E29-3F02-7B8485DFD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happens if you have a LOT of data to move into the cloud?</a:t>
            </a:r>
          </a:p>
        </p:txBody>
      </p:sp>
    </p:spTree>
    <p:extLst>
      <p:ext uri="{BB962C8B-B14F-4D97-AF65-F5344CB8AC3E}">
        <p14:creationId xmlns:p14="http://schemas.microsoft.com/office/powerpoint/2010/main" val="1660971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082B-B5C1-83AA-DDDF-682E8964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actually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05D1B-3F45-6E29-3F02-7B8485DFD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happens if you have a LOT of data to move into the cloud?</a:t>
            </a:r>
          </a:p>
          <a:p>
            <a:pPr marL="0" indent="0">
              <a:buNone/>
            </a:pPr>
            <a:r>
              <a:rPr lang="en-US" dirty="0"/>
              <a:t>Example:   AWS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21AAD-6921-EFCE-FE74-37741F1AE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384" y="2477416"/>
            <a:ext cx="8089231" cy="41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45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8EB253-A630-FEB2-FED3-7AFD713CB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0" y="918028"/>
            <a:ext cx="10240659" cy="502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90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6D43-1C0C-42B5-96D9-AA403AC1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RFC791:  IPv4 Header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48346C-3942-2587-7330-497A03137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193" y="1600200"/>
            <a:ext cx="993961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51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4934-EE28-3A56-C75D-30CB8CD8F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over Burrito Carriers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536795-B432-9E2D-9CFE-5A2327AA4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1748631"/>
            <a:ext cx="98806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03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67ADC-9284-77D5-CC64-9EC82FA8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April Fool’s Day RFCs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4654AB-FC29-4E5C-ABD0-6EF34BC90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285" y="1219200"/>
            <a:ext cx="8567425" cy="4989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5F4951-4AF0-11F1-E683-4C872480B261}"/>
              </a:ext>
            </a:extLst>
          </p:cNvPr>
          <p:cNvSpPr txBox="1"/>
          <p:nvPr/>
        </p:nvSpPr>
        <p:spPr>
          <a:xfrm>
            <a:off x="1608989" y="6292548"/>
            <a:ext cx="897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  <a:hlinkClick r:id="rId3"/>
              </a:rPr>
              <a:t>https://en.wikipedia.org/wiki/April_Fools%27_Day_Request_for_Comments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  Enjoy!</a:t>
            </a:r>
          </a:p>
        </p:txBody>
      </p:sp>
    </p:spTree>
    <p:extLst>
      <p:ext uri="{BB962C8B-B14F-4D97-AF65-F5344CB8AC3E}">
        <p14:creationId xmlns:p14="http://schemas.microsoft.com/office/powerpoint/2010/main" val="831088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A8A9-B910-F44C-42E1-6B9120A7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29DB0-325A-5794-0859-D1CA9B417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A6D6D-02E3-EC46-7B16-3BC2D15D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59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A687-3051-312B-62E3-007343BB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EC207-0D32-E264-4737-EBE2583A7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899E1-DC6C-AE1B-B0A7-D51F2158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14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E02C5A-0A7A-A3CE-F5C2-F9C093D7D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not a security class </a:t>
            </a:r>
            <a:br>
              <a:rPr lang="en-US" dirty="0"/>
            </a:br>
            <a:r>
              <a:rPr lang="en-US" sz="3200" i="1" dirty="0"/>
              <a:t>(as much as I would like it to be…)</a:t>
            </a:r>
            <a:endParaRPr lang="en-US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DD926-04F5-002C-5E18-544ECAA1D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isn’t intended to be a lecture on all crypto</a:t>
            </a:r>
          </a:p>
          <a:p>
            <a:endParaRPr lang="en-US" dirty="0"/>
          </a:p>
          <a:p>
            <a:r>
              <a:rPr lang="en-US" dirty="0"/>
              <a:t>I want you to appreciate the important principles, understand what’s important for TLS (and other protocols like it)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CC33"/>
                </a:solidFill>
              </a:rPr>
              <a:t>Want to know more?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2AB540-9362-1C5D-2D65-564EA31A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6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E02C5A-0A7A-A3CE-F5C2-F9C093D7D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not a security class </a:t>
            </a:r>
            <a:br>
              <a:rPr lang="en-US" dirty="0"/>
            </a:br>
            <a:r>
              <a:rPr lang="en-US" sz="3200" dirty="0"/>
              <a:t>(as much as I would like it to be…)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DD926-04F5-002C-5E18-544ECAA1D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isn’t intended to be a lecture on all crypto</a:t>
            </a:r>
          </a:p>
          <a:p>
            <a:endParaRPr lang="en-US" dirty="0"/>
          </a:p>
          <a:p>
            <a:r>
              <a:rPr lang="en-US" dirty="0"/>
              <a:t>I want you to appreciate the important principles, understand what’s important for TLS (and other protocols like it)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CC33"/>
                </a:solidFill>
              </a:rPr>
              <a:t>Want to know more?</a:t>
            </a:r>
          </a:p>
          <a:p>
            <a:r>
              <a:rPr lang="en-US" dirty="0"/>
              <a:t>CS1660 (Spring):  Intro to Computer Systems Security</a:t>
            </a:r>
          </a:p>
          <a:p>
            <a:r>
              <a:rPr lang="en-US" dirty="0"/>
              <a:t>CS1515 (Spring):  Applied cryptography</a:t>
            </a:r>
          </a:p>
          <a:p>
            <a:r>
              <a:rPr lang="en-US" dirty="0"/>
              <a:t>CS1510 (Fall):  Intro to Cryptography and Computer Security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2AB540-9362-1C5D-2D65-564EA31A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5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8085-2FC2-684B-A8CD-D6BBD73C75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4325" y="0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AEB8D-8ED7-EF4F-91C1-CEB9D0AFB1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4325" y="1341587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TCP was due Friday, Nov 22</a:t>
            </a:r>
            <a:endParaRPr lang="en-US" sz="2400" dirty="0"/>
          </a:p>
          <a:p>
            <a:pPr lvl="1"/>
            <a:r>
              <a:rPr lang="en-US" sz="2400" dirty="0"/>
              <a:t>Like with IP:  you can continue to make </a:t>
            </a:r>
            <a:r>
              <a:rPr lang="en-US" sz="2400" i="1" dirty="0"/>
              <a:t>small</a:t>
            </a:r>
            <a:r>
              <a:rPr lang="en-US" sz="2400" dirty="0"/>
              <a:t> bugfixes after the deadline</a:t>
            </a:r>
          </a:p>
          <a:p>
            <a:pPr lvl="2"/>
            <a:r>
              <a:rPr lang="en-US" sz="2200" dirty="0"/>
              <a:t>OK:  Fixing </a:t>
            </a:r>
            <a:r>
              <a:rPr lang="en-US" sz="2200" i="1" dirty="0"/>
              <a:t>small</a:t>
            </a:r>
            <a:r>
              <a:rPr lang="en-US" sz="2200" dirty="0"/>
              <a:t> bugs, README, capture files, code cleanup</a:t>
            </a:r>
          </a:p>
          <a:p>
            <a:pPr lvl="2"/>
            <a:r>
              <a:rPr lang="en-US" sz="2400" dirty="0"/>
              <a:t>Not OK:  </a:t>
            </a:r>
            <a:r>
              <a:rPr lang="en-US" sz="2400" dirty="0" err="1"/>
              <a:t>eg.</a:t>
            </a:r>
            <a:r>
              <a:rPr lang="en-US" sz="2400" dirty="0"/>
              <a:t> implementing </a:t>
            </a:r>
            <a:r>
              <a:rPr lang="en-US" sz="2400" dirty="0" err="1"/>
              <a:t>sendfile</a:t>
            </a:r>
            <a:r>
              <a:rPr lang="en-US" sz="2400" dirty="0"/>
              <a:t>/</a:t>
            </a:r>
            <a:r>
              <a:rPr lang="en-US" sz="2400" dirty="0" err="1"/>
              <a:t>recvfile</a:t>
            </a:r>
            <a:r>
              <a:rPr lang="en-US" sz="2400" dirty="0"/>
              <a:t>, teardown, submitting untested code</a:t>
            </a:r>
          </a:p>
          <a:p>
            <a:pPr lvl="2"/>
            <a:endParaRPr lang="en-US" sz="2400" dirty="0"/>
          </a:p>
          <a:p>
            <a:pPr lvl="1"/>
            <a:r>
              <a:rPr lang="en-US" sz="2400" dirty="0"/>
              <a:t>Grading meetings:  after break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Internet’s Design: Insecure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>
                <a:ea typeface="ＭＳ Ｐゴシック" charset="-128"/>
                <a:cs typeface="ＭＳ Ｐゴシック" charset="-128"/>
              </a:rPr>
              <a:t>Designed for simplicity in a naïve era</a:t>
            </a:r>
          </a:p>
          <a:p>
            <a:pPr marL="609600" indent="-609600"/>
            <a:r>
              <a:rPr lang="en-US" dirty="0">
                <a:ea typeface="ＭＳ Ｐゴシック" charset="-128"/>
                <a:cs typeface="ＭＳ Ｐゴシック" charset="-128"/>
              </a:rPr>
              <a:t>Lots of insecure systems that can be compromised</a:t>
            </a:r>
          </a:p>
          <a:p>
            <a:pPr marL="609600" indent="-609600"/>
            <a:endParaRPr lang="en-US" dirty="0">
              <a:ea typeface="ＭＳ Ｐゴシック" charset="-128"/>
              <a:cs typeface="ＭＳ Ｐゴシック" charset="-128"/>
            </a:endParaRPr>
          </a:p>
          <a:p>
            <a:pPr marL="609600" indent="-609600"/>
            <a:r>
              <a:rPr lang="en-US" dirty="0">
                <a:ea typeface="ＭＳ Ｐゴシック" charset="-128"/>
                <a:cs typeface="ＭＳ Ｐゴシック" charset="-128"/>
              </a:rPr>
              <a:t>No central administration =&gt; hard to diagnose, coordinate fixes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C6991D-BF91-BFA5-EB9B-65CE480F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5C6C0BC8-B77F-FBEE-F6DC-C20B99852253}"/>
              </a:ext>
            </a:extLst>
          </p:cNvPr>
          <p:cNvSpPr/>
          <p:nvPr/>
        </p:nvSpPr>
        <p:spPr>
          <a:xfrm>
            <a:off x="3244645" y="1730320"/>
            <a:ext cx="5702710" cy="2243678"/>
          </a:xfrm>
          <a:prstGeom prst="cloud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B7F91A-DC91-D8D2-5DE5-014A7EA6E1A3}"/>
              </a:ext>
            </a:extLst>
          </p:cNvPr>
          <p:cNvSpPr/>
          <p:nvPr/>
        </p:nvSpPr>
        <p:spPr>
          <a:xfrm>
            <a:off x="765795" y="2424362"/>
            <a:ext cx="1139205" cy="855593"/>
          </a:xfrm>
          <a:prstGeom prst="rect">
            <a:avLst/>
          </a:prstGeom>
          <a:solidFill>
            <a:srgbClr val="20A6F4"/>
          </a:solidFill>
          <a:ln w="25400" cap="flat" cmpd="sng" algn="ctr">
            <a:solidFill>
              <a:srgbClr val="20A6F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FFFF"/>
                </a:solidFill>
                <a:latin typeface="Avenir Book" panose="02000503020000020003" pitchFamily="2" charset="0"/>
              </a:rPr>
              <a:t>You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BA6770-C63C-F416-AE8B-11C5978591B1}"/>
              </a:ext>
            </a:extLst>
          </p:cNvPr>
          <p:cNvSpPr/>
          <p:nvPr/>
        </p:nvSpPr>
        <p:spPr>
          <a:xfrm>
            <a:off x="9588910" y="2188390"/>
            <a:ext cx="2215947" cy="855593"/>
          </a:xfrm>
          <a:prstGeom prst="rect">
            <a:avLst/>
          </a:prstGeom>
          <a:solidFill>
            <a:srgbClr val="20A6F4"/>
          </a:solidFill>
          <a:ln w="25400" cap="flat" cmpd="sng" algn="ctr">
            <a:solidFill>
              <a:srgbClr val="20A6F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err="1">
                <a:solidFill>
                  <a:srgbClr val="FFFFFF"/>
                </a:solidFill>
                <a:latin typeface="Avenir Book" panose="02000503020000020003" pitchFamily="2" charset="0"/>
              </a:rPr>
              <a:t>yourbank.com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D3D86-CB1A-8B06-30EB-D13812FD72A7}"/>
              </a:ext>
            </a:extLst>
          </p:cNvPr>
          <p:cNvSpPr/>
          <p:nvPr/>
        </p:nvSpPr>
        <p:spPr>
          <a:xfrm>
            <a:off x="3886200" y="2424361"/>
            <a:ext cx="520700" cy="457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945FAC-50B1-DC90-FB4F-5BAF2386F9A2}"/>
              </a:ext>
            </a:extLst>
          </p:cNvPr>
          <p:cNvSpPr/>
          <p:nvPr/>
        </p:nvSpPr>
        <p:spPr>
          <a:xfrm>
            <a:off x="5314951" y="2881561"/>
            <a:ext cx="520700" cy="457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4E0D4FD-F357-9CF8-74B5-8D52D0ADCE52}"/>
              </a:ext>
            </a:extLst>
          </p:cNvPr>
          <p:cNvSpPr/>
          <p:nvPr/>
        </p:nvSpPr>
        <p:spPr>
          <a:xfrm>
            <a:off x="7264402" y="2384272"/>
            <a:ext cx="520700" cy="457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8A5796-F297-F5A2-BD9D-DBCC54EBCC86}"/>
              </a:ext>
            </a:extLst>
          </p:cNvPr>
          <p:cNvCxnSpPr>
            <a:cxnSpLocks/>
          </p:cNvCxnSpPr>
          <p:nvPr/>
        </p:nvCxnSpPr>
        <p:spPr>
          <a:xfrm flipV="1">
            <a:off x="1905000" y="2652961"/>
            <a:ext cx="1981200" cy="18985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40F4BB-CB06-8299-4148-AB63DBB5971D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4403827" y="2652961"/>
            <a:ext cx="911124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3BA1D2-E3F4-B3AB-D137-B443763F7E45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859617" y="2612872"/>
            <a:ext cx="1404785" cy="49595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0BC93E0-0DB4-047B-5D6A-83E0F61BBDD4}"/>
              </a:ext>
            </a:extLst>
          </p:cNvPr>
          <p:cNvCxnSpPr>
            <a:cxnSpLocks/>
            <a:stCxn id="9" idx="6"/>
            <a:endCxn id="6" idx="1"/>
          </p:cNvCxnSpPr>
          <p:nvPr/>
        </p:nvCxnSpPr>
        <p:spPr>
          <a:xfrm>
            <a:off x="7785102" y="2612872"/>
            <a:ext cx="1803808" cy="33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226DD28-6B2F-4654-B91A-8189A7D5C5B7}"/>
              </a:ext>
            </a:extLst>
          </p:cNvPr>
          <p:cNvSpPr txBox="1"/>
          <p:nvPr/>
        </p:nvSpPr>
        <p:spPr>
          <a:xfrm>
            <a:off x="254000" y="337523"/>
            <a:ext cx="349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What can go wrong?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2BD374-96FA-73AF-A701-B991B655FB88}"/>
              </a:ext>
            </a:extLst>
          </p:cNvPr>
          <p:cNvSpPr/>
          <p:nvPr/>
        </p:nvSpPr>
        <p:spPr>
          <a:xfrm>
            <a:off x="6404796" y="4056449"/>
            <a:ext cx="1719211" cy="571501"/>
          </a:xfrm>
          <a:prstGeom prst="rect">
            <a:avLst/>
          </a:prstGeom>
          <a:solidFill>
            <a:srgbClr val="FFCC33"/>
          </a:solidFill>
          <a:ln w="25400" cap="flat" cmpd="sng" algn="ctr">
            <a:solidFill>
              <a:schemeClr val="tx1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bg1"/>
                </a:solidFill>
                <a:latin typeface="Avenir Book" panose="02000503020000020003" pitchFamily="2" charset="0"/>
              </a:rPr>
              <a:t>Attacker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9F624240-A9EC-7380-34AD-AB52796D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683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393700" y="889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(some) Key security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460500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Confidentiality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Authentication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Integrity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970638-31F7-928C-7F7E-105067C8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393700" y="889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(some) Key security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460500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C33"/>
                </a:solidFill>
              </a:rPr>
              <a:t>Confidentiality</a:t>
            </a:r>
            <a:r>
              <a:rPr lang="en-US" dirty="0"/>
              <a:t>:  prevent adversary from reading the data</a:t>
            </a:r>
          </a:p>
          <a:p>
            <a:pPr marL="457200" lvl="1" indent="0">
              <a:buNone/>
            </a:pPr>
            <a:r>
              <a:rPr lang="en-US" dirty="0"/>
              <a:t>=&gt; Protect against </a:t>
            </a:r>
            <a:r>
              <a:rPr lang="en-US" i="1" dirty="0"/>
              <a:t>eavesdropping</a:t>
            </a:r>
            <a:r>
              <a:rPr lang="en-US" dirty="0"/>
              <a:t>, </a:t>
            </a:r>
            <a:r>
              <a:rPr lang="en-US" i="1" dirty="0"/>
              <a:t>sniffing</a:t>
            </a:r>
          </a:p>
          <a:p>
            <a:endParaRPr lang="en-US" dirty="0"/>
          </a:p>
          <a:p>
            <a:r>
              <a:rPr lang="en-US" dirty="0">
                <a:solidFill>
                  <a:srgbClr val="FFCC33"/>
                </a:solidFill>
              </a:rPr>
              <a:t>Authentication</a:t>
            </a:r>
            <a:r>
              <a:rPr lang="en-US" dirty="0"/>
              <a:t>: verifying the identity of a message or actor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ym typeface="Wingdings" pitchFamily="2" charset="2"/>
              </a:rPr>
              <a:t>=&gt; Protect against </a:t>
            </a:r>
            <a:r>
              <a:rPr lang="en-US" i="1" dirty="0">
                <a:sym typeface="Wingdings" pitchFamily="2" charset="2"/>
              </a:rPr>
              <a:t>spoofing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i="1" dirty="0">
                <a:sym typeface="Wingdings" pitchFamily="2" charset="2"/>
              </a:rPr>
              <a:t>impersonation</a:t>
            </a:r>
            <a:endParaRPr lang="en-US" i="1" dirty="0"/>
          </a:p>
          <a:p>
            <a:endParaRPr lang="en-US" dirty="0"/>
          </a:p>
          <a:p>
            <a:r>
              <a:rPr lang="en-US" dirty="0">
                <a:solidFill>
                  <a:srgbClr val="FFCC33"/>
                </a:solidFill>
              </a:rPr>
              <a:t>Integrity</a:t>
            </a:r>
            <a:r>
              <a:rPr lang="en-US" dirty="0"/>
              <a:t>:  make sure messages arrive in original form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=&gt; Protect against </a:t>
            </a:r>
            <a:r>
              <a:rPr lang="en-US" i="1" dirty="0">
                <a:sym typeface="Wingdings" pitchFamily="2" charset="2"/>
              </a:rPr>
              <a:t>tampering</a:t>
            </a:r>
            <a:endParaRPr lang="en-US" i="1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A35437-2B51-D12A-2513-ABC14125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393700" y="889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(some) Key security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460500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C33"/>
                </a:solidFill>
              </a:rPr>
              <a:t>Confidentiality</a:t>
            </a:r>
            <a:r>
              <a:rPr lang="en-US" dirty="0"/>
              <a:t>:  prevent adversary from reading the data</a:t>
            </a:r>
          </a:p>
          <a:p>
            <a:pPr marL="457200" lvl="1" indent="0">
              <a:buNone/>
            </a:pPr>
            <a:r>
              <a:rPr lang="en-US" dirty="0"/>
              <a:t>=&gt; Protect against </a:t>
            </a:r>
            <a:r>
              <a:rPr lang="en-US" i="1" dirty="0"/>
              <a:t>eavesdropping</a:t>
            </a:r>
            <a:r>
              <a:rPr lang="en-US" dirty="0"/>
              <a:t>, </a:t>
            </a:r>
            <a:r>
              <a:rPr lang="en-US" i="1" dirty="0"/>
              <a:t>sniffing</a:t>
            </a:r>
          </a:p>
          <a:p>
            <a:endParaRPr lang="en-US" dirty="0"/>
          </a:p>
          <a:p>
            <a:r>
              <a:rPr lang="en-US" dirty="0">
                <a:solidFill>
                  <a:srgbClr val="FFCC33"/>
                </a:solidFill>
              </a:rPr>
              <a:t>Authentication</a:t>
            </a:r>
            <a:r>
              <a:rPr lang="en-US" dirty="0"/>
              <a:t>: verifying the identity of a message or actor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ym typeface="Wingdings" pitchFamily="2" charset="2"/>
              </a:rPr>
              <a:t>=&gt; Protect against </a:t>
            </a:r>
            <a:r>
              <a:rPr lang="en-US" i="1" dirty="0">
                <a:sym typeface="Wingdings" pitchFamily="2" charset="2"/>
              </a:rPr>
              <a:t>spoofing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i="1" dirty="0">
                <a:sym typeface="Wingdings" pitchFamily="2" charset="2"/>
              </a:rPr>
              <a:t>impersonation</a:t>
            </a:r>
            <a:endParaRPr lang="en-US" i="1" dirty="0"/>
          </a:p>
          <a:p>
            <a:endParaRPr lang="en-US" dirty="0"/>
          </a:p>
          <a:p>
            <a:r>
              <a:rPr lang="en-US" dirty="0">
                <a:solidFill>
                  <a:srgbClr val="FFCC33"/>
                </a:solidFill>
              </a:rPr>
              <a:t>Integrity</a:t>
            </a:r>
            <a:r>
              <a:rPr lang="en-US" dirty="0"/>
              <a:t>:  make sure messages arrive in original form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=&gt; Protect against </a:t>
            </a:r>
            <a:r>
              <a:rPr lang="en-US" i="1" dirty="0">
                <a:sym typeface="Wingdings" pitchFamily="2" charset="2"/>
              </a:rPr>
              <a:t>tampering</a:t>
            </a:r>
            <a:endParaRPr lang="en-US" i="1" dirty="0"/>
          </a:p>
          <a:p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13B98CA-0CAB-5774-BE8F-05A63EADEF31}"/>
              </a:ext>
            </a:extLst>
          </p:cNvPr>
          <p:cNvSpPr/>
          <p:nvPr/>
        </p:nvSpPr>
        <p:spPr>
          <a:xfrm>
            <a:off x="778414" y="5651559"/>
            <a:ext cx="10588086" cy="669808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There are more security properties, but we’ll stick to these</a:t>
            </a:r>
            <a:r>
              <a:rPr lang="en-US" sz="2400" dirty="0">
                <a:solidFill>
                  <a:srgbClr val="FFFFFF"/>
                </a:solidFill>
                <a:latin typeface="Avenir Book" panose="02000503020000020003" pitchFamily="2" charset="0"/>
              </a:rPr>
              <a:t> =&gt; Focus of TLS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6CC81-DDE4-81E0-71DC-747DFE6A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8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101600" y="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Other important security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800" y="1524000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Availability:</a:t>
            </a:r>
            <a:r>
              <a:rPr lang="en-US" dirty="0"/>
              <a:t> Will the network deliver data?</a:t>
            </a:r>
          </a:p>
          <a:p>
            <a:pPr lvl="1"/>
            <a:r>
              <a:rPr lang="en-US" dirty="0"/>
              <a:t>Protect against infrastructure compromise, DDoS</a:t>
            </a:r>
          </a:p>
          <a:p>
            <a:r>
              <a:rPr lang="en-US" dirty="0">
                <a:solidFill>
                  <a:srgbClr val="FFCC33"/>
                </a:solidFill>
              </a:rPr>
              <a:t>Provenance</a:t>
            </a:r>
            <a:r>
              <a:rPr lang="en-US" dirty="0">
                <a:solidFill>
                  <a:srgbClr val="1F497D"/>
                </a:solidFill>
              </a:rPr>
              <a:t>:</a:t>
            </a:r>
            <a:r>
              <a:rPr lang="en-US" dirty="0"/>
              <a:t> Who is responsible for this data?</a:t>
            </a:r>
          </a:p>
          <a:p>
            <a:pPr lvl="1"/>
            <a:r>
              <a:rPr lang="en-US" dirty="0"/>
              <a:t>Prevent forging responses, denying responsibility; prove who created the data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FFCC33"/>
                </a:solidFill>
              </a:rPr>
              <a:t>Authorization: </a:t>
            </a:r>
            <a:r>
              <a:rPr lang="en-US" dirty="0"/>
              <a:t>is actor </a:t>
            </a:r>
            <a:r>
              <a:rPr lang="en-US" i="1" u="sng" dirty="0"/>
              <a:t>allowed</a:t>
            </a:r>
            <a:r>
              <a:rPr lang="en-US" dirty="0"/>
              <a:t> to do this action?</a:t>
            </a:r>
          </a:p>
          <a:p>
            <a:r>
              <a:rPr lang="en-US" dirty="0">
                <a:solidFill>
                  <a:srgbClr val="FFCC33"/>
                </a:solidFill>
              </a:rPr>
              <a:t>Appropriate use: </a:t>
            </a:r>
            <a:r>
              <a:rPr lang="en-US" dirty="0"/>
              <a:t>is action </a:t>
            </a:r>
            <a:r>
              <a:rPr lang="en-US" i="1" u="sng" dirty="0"/>
              <a:t>consistent with policy</a:t>
            </a:r>
            <a:r>
              <a:rPr lang="en-US" dirty="0"/>
              <a:t>? (spam, copyright, …)</a:t>
            </a:r>
          </a:p>
          <a:p>
            <a:r>
              <a:rPr lang="en-US" dirty="0">
                <a:solidFill>
                  <a:srgbClr val="FFCC33"/>
                </a:solidFill>
              </a:rPr>
              <a:t>Anonymity: </a:t>
            </a:r>
            <a:r>
              <a:rPr lang="en-US" dirty="0"/>
              <a:t>can someone tell what packets </a:t>
            </a:r>
            <a:r>
              <a:rPr lang="en-US" i="1" dirty="0"/>
              <a:t>I</a:t>
            </a:r>
            <a:r>
              <a:rPr lang="en-US" dirty="0"/>
              <a:t> am sending?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76D69E-A159-94DC-EB5E-8EDB7FA3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9730-0CDE-C316-EF3B-E14294B590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700" y="160337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TLS:  Transport layer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B514A-4EF8-6D10-FC3C-B88547BEBB9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3700" y="146050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TLS 1.0 (1999) =&gt; TLS 1.3 (2018)</a:t>
            </a:r>
          </a:p>
          <a:p>
            <a:pPr marL="0" indent="0">
              <a:buNone/>
            </a:pPr>
            <a:r>
              <a:rPr lang="en-US" dirty="0"/>
              <a:t>Bidirectional pipe between two parties providing:</a:t>
            </a:r>
          </a:p>
          <a:p>
            <a:pPr lvl="1"/>
            <a:r>
              <a:rPr lang="en-US" dirty="0"/>
              <a:t>Confidentiality</a:t>
            </a:r>
          </a:p>
          <a:p>
            <a:pPr lvl="1"/>
            <a:r>
              <a:rPr lang="en-US" dirty="0"/>
              <a:t>Integrity</a:t>
            </a:r>
          </a:p>
          <a:p>
            <a:pPr lvl="1"/>
            <a:r>
              <a:rPr lang="en-US" dirty="0"/>
              <a:t>Authentication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4A20673-8F28-59DF-B203-25FA7CA2D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298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9730-0CDE-C316-EF3B-E14294B590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700" y="160337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TLS:  Transport layer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B514A-4EF8-6D10-FC3C-B88547BEBB9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6719" y="118897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Bidirectional pipe between two parties providing:</a:t>
            </a:r>
          </a:p>
          <a:p>
            <a:pPr lvl="1"/>
            <a:r>
              <a:rPr lang="en-US" dirty="0"/>
              <a:t>Confidentiality</a:t>
            </a:r>
          </a:p>
          <a:p>
            <a:pPr lvl="1"/>
            <a:r>
              <a:rPr lang="en-US" dirty="0"/>
              <a:t>Integrity</a:t>
            </a:r>
          </a:p>
          <a:p>
            <a:pPr lvl="1"/>
            <a:r>
              <a:rPr lang="en-US" dirty="0"/>
              <a:t>Authentication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7406F23-E7F6-9406-A630-9647E2AB99C4}"/>
              </a:ext>
            </a:extLst>
          </p:cNvPr>
          <p:cNvSpPr/>
          <p:nvPr/>
        </p:nvSpPr>
        <p:spPr>
          <a:xfrm>
            <a:off x="801957" y="5840957"/>
            <a:ext cx="10588086" cy="669808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Avenir Book" panose="02000503020000020003" pitchFamily="2" charset="0"/>
              </a:rPr>
              <a:t>Are these all the security properties we might want?  No!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32AAECB0-46E4-5F51-6117-E10366A2D3C8}"/>
              </a:ext>
            </a:extLst>
          </p:cNvPr>
          <p:cNvSpPr/>
          <p:nvPr/>
        </p:nvSpPr>
        <p:spPr>
          <a:xfrm>
            <a:off x="2961764" y="3345232"/>
            <a:ext cx="5702710" cy="2243678"/>
          </a:xfrm>
          <a:prstGeom prst="cloud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229922-9668-3788-2434-5EDE025108D2}"/>
              </a:ext>
            </a:extLst>
          </p:cNvPr>
          <p:cNvSpPr/>
          <p:nvPr/>
        </p:nvSpPr>
        <p:spPr>
          <a:xfrm>
            <a:off x="463659" y="4042590"/>
            <a:ext cx="1139205" cy="855593"/>
          </a:xfrm>
          <a:prstGeom prst="rect">
            <a:avLst/>
          </a:prstGeom>
          <a:solidFill>
            <a:srgbClr val="20A6F4"/>
          </a:solidFill>
          <a:ln w="25400" cap="flat" cmpd="sng" algn="ctr">
            <a:solidFill>
              <a:srgbClr val="20A6F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FFFF"/>
                </a:solidFill>
                <a:latin typeface="Avenir Book" panose="02000503020000020003" pitchFamily="2" charset="0"/>
              </a:rPr>
              <a:t>You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F0F169-30BE-7F57-3ECA-2AA4798AC929}"/>
              </a:ext>
            </a:extLst>
          </p:cNvPr>
          <p:cNvSpPr/>
          <p:nvPr/>
        </p:nvSpPr>
        <p:spPr>
          <a:xfrm>
            <a:off x="9393592" y="4012314"/>
            <a:ext cx="2215947" cy="855593"/>
          </a:xfrm>
          <a:prstGeom prst="rect">
            <a:avLst/>
          </a:prstGeom>
          <a:solidFill>
            <a:srgbClr val="20A6F4"/>
          </a:solidFill>
          <a:ln w="25400" cap="flat" cmpd="sng" algn="ctr">
            <a:solidFill>
              <a:srgbClr val="20A6F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err="1">
                <a:solidFill>
                  <a:srgbClr val="FFFFFF"/>
                </a:solidFill>
                <a:latin typeface="Avenir Book" panose="02000503020000020003" pitchFamily="2" charset="0"/>
              </a:rPr>
              <a:t>yourbank.com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7" name="Can 16">
            <a:extLst>
              <a:ext uri="{FF2B5EF4-FFF2-40B4-BE49-F238E27FC236}">
                <a16:creationId xmlns:a16="http://schemas.microsoft.com/office/drawing/2014/main" id="{FE3F9AC3-3005-D2AC-2288-923C100CE0D1}"/>
              </a:ext>
            </a:extLst>
          </p:cNvPr>
          <p:cNvSpPr/>
          <p:nvPr/>
        </p:nvSpPr>
        <p:spPr>
          <a:xfrm rot="16200000">
            <a:off x="5321662" y="990910"/>
            <a:ext cx="347598" cy="6952322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74FA7E-3052-85F0-D6BB-6D7BB95F4746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1602864" y="4459056"/>
            <a:ext cx="503336" cy="80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B3AC885-D054-B786-DF22-71FA8516B863}"/>
              </a:ext>
            </a:extLst>
          </p:cNvPr>
          <p:cNvCxnSpPr>
            <a:cxnSpLocks/>
          </p:cNvCxnSpPr>
          <p:nvPr/>
        </p:nvCxnSpPr>
        <p:spPr>
          <a:xfrm>
            <a:off x="8920648" y="4451041"/>
            <a:ext cx="503336" cy="80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EC120-25D0-F3AD-5D6B-362046DE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4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TLS go?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7649" y="3587107"/>
            <a:ext cx="1952643" cy="6419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bg1"/>
                </a:solidFill>
                <a:latin typeface="Avenir Book" panose="02000503020000020003" pitchFamily="2" charset="0"/>
              </a:rPr>
              <a:t>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7649" y="4686264"/>
            <a:ext cx="1952643" cy="6419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bg1"/>
                </a:solidFill>
                <a:latin typeface="Avenir Book" panose="02000503020000020003" pitchFamily="2" charset="0"/>
              </a:rPr>
              <a:t>Link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7649" y="5737394"/>
            <a:ext cx="1952643" cy="641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>
                <a:latin typeface="Avenir Book" panose="02000503020000020003" pitchFamily="2" charset="0"/>
              </a:rPr>
              <a:t>Physical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7649" y="2519689"/>
            <a:ext cx="1952643" cy="641984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bg1"/>
                </a:solidFill>
                <a:latin typeface="Avenir Book" panose="02000503020000020003" pitchFamily="2" charset="0"/>
              </a:rPr>
              <a:t>Transport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7649" y="1452272"/>
            <a:ext cx="1952643" cy="6419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rgbClr val="7F7F7F"/>
                </a:solidFill>
                <a:latin typeface="Avenir Book" panose="02000503020000020003" pitchFamily="2" charset="0"/>
              </a:rPr>
              <a:t>Application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09160" y="5737394"/>
            <a:ext cx="4914038" cy="379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panose="02000503020000020003" pitchFamily="2" charset="0"/>
              </a:rPr>
              <a:t>Service: move bits to other node across link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09158" y="4817427"/>
            <a:ext cx="3694154" cy="379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panose="02000503020000020003" pitchFamily="2" charset="0"/>
              </a:rPr>
              <a:t>Move data across </a:t>
            </a:r>
            <a:r>
              <a:rPr lang="en-US" sz="1867" u="sng" dirty="0">
                <a:latin typeface="Avenir Book" panose="02000503020000020003" pitchFamily="2" charset="0"/>
              </a:rPr>
              <a:t>individual </a:t>
            </a:r>
            <a:r>
              <a:rPr lang="en-US" sz="1867" i="1" u="sng" dirty="0">
                <a:latin typeface="Avenir Book" panose="02000503020000020003" pitchFamily="2" charset="0"/>
              </a:rPr>
              <a:t>links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9158" y="3708460"/>
            <a:ext cx="4012638" cy="379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panose="02000503020000020003" pitchFamily="2" charset="0"/>
              </a:rPr>
              <a:t>Moving data between hosts (nodes)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9158" y="2650852"/>
            <a:ext cx="4269118" cy="379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panose="02000503020000020003" pitchFamily="2" charset="0"/>
              </a:rPr>
              <a:t>How to support multiple applications?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09158" y="1291422"/>
            <a:ext cx="3571492" cy="666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7F7F7F"/>
                </a:solidFill>
                <a:latin typeface="Avenir Book" panose="02000503020000020003" pitchFamily="2" charset="0"/>
              </a:rPr>
              <a:t>Service: user-facing application.</a:t>
            </a:r>
          </a:p>
          <a:p>
            <a:r>
              <a:rPr lang="en-US" sz="1867" dirty="0">
                <a:solidFill>
                  <a:srgbClr val="7F7F7F"/>
                </a:solidFill>
                <a:latin typeface="Avenir Book" panose="02000503020000020003" pitchFamily="2" charset="0"/>
              </a:rPr>
              <a:t>Application-defined messages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904B61-B2EB-E37A-1440-0907614E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47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x13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271" y="1120497"/>
            <a:ext cx="7040824" cy="5338648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2" name="Group 21"/>
          <p:cNvGrpSpPr/>
          <p:nvPr/>
        </p:nvGrpSpPr>
        <p:grpSpPr>
          <a:xfrm>
            <a:off x="3674257" y="1476725"/>
            <a:ext cx="4632431" cy="399214"/>
            <a:chOff x="2150256" y="1476725"/>
            <a:chExt cx="4632431" cy="39921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150256" y="1875939"/>
              <a:ext cx="4632431" cy="0"/>
            </a:xfrm>
            <a:prstGeom prst="line">
              <a:avLst/>
            </a:prstGeom>
            <a:ln w="38100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478949" y="1476725"/>
              <a:ext cx="2288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Application Protocol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74257" y="3260770"/>
            <a:ext cx="4632431" cy="369332"/>
            <a:chOff x="2150256" y="3260770"/>
            <a:chExt cx="4632431" cy="369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150256" y="3630102"/>
              <a:ext cx="4632431" cy="0"/>
            </a:xfrm>
            <a:prstGeom prst="line">
              <a:avLst/>
            </a:prstGeom>
            <a:ln w="38100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631349" y="3260770"/>
              <a:ext cx="2073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Transport Protocol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02050" y="3891288"/>
            <a:ext cx="4834519" cy="370941"/>
            <a:chOff x="2078049" y="3891287"/>
            <a:chExt cx="4834519" cy="370941"/>
          </a:xfrm>
        </p:grpSpPr>
        <p:grpSp>
          <p:nvGrpSpPr>
            <p:cNvPr id="14" name="Group 13"/>
            <p:cNvGrpSpPr/>
            <p:nvPr/>
          </p:nvGrpSpPr>
          <p:grpSpPr>
            <a:xfrm>
              <a:off x="2150256" y="4229841"/>
              <a:ext cx="4762312" cy="32387"/>
              <a:chOff x="2150256" y="4229841"/>
              <a:chExt cx="4762312" cy="32387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2150256" y="4229841"/>
                <a:ext cx="1342106" cy="0"/>
              </a:xfrm>
              <a:prstGeom prst="line">
                <a:avLst/>
              </a:prstGeom>
              <a:ln w="38100" cmpd="sng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570462" y="4262228"/>
                <a:ext cx="1342106" cy="0"/>
              </a:xfrm>
              <a:prstGeom prst="line">
                <a:avLst/>
              </a:prstGeom>
              <a:ln w="38100" cmpd="sng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2078049" y="3891287"/>
              <a:ext cx="17823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Network Protocol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39788" y="4501187"/>
            <a:ext cx="4896781" cy="338554"/>
            <a:chOff x="2015787" y="4501187"/>
            <a:chExt cx="4896781" cy="338554"/>
          </a:xfrm>
        </p:grpSpPr>
        <p:grpSp>
          <p:nvGrpSpPr>
            <p:cNvPr id="13" name="Group 12"/>
            <p:cNvGrpSpPr/>
            <p:nvPr/>
          </p:nvGrpSpPr>
          <p:grpSpPr>
            <a:xfrm>
              <a:off x="2150256" y="4829580"/>
              <a:ext cx="4762312" cy="0"/>
              <a:chOff x="2150256" y="4829580"/>
              <a:chExt cx="4762312" cy="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150256" y="4829580"/>
                <a:ext cx="1342106" cy="0"/>
              </a:xfrm>
              <a:prstGeom prst="line">
                <a:avLst/>
              </a:prstGeom>
              <a:ln w="38100" cmpd="sng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570462" y="4829580"/>
                <a:ext cx="1342106" cy="0"/>
              </a:xfrm>
              <a:prstGeom prst="line">
                <a:avLst/>
              </a:prstGeom>
              <a:ln w="38100" cmpd="sng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2015787" y="4501187"/>
              <a:ext cx="19282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Link-Layer Protocol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1A2D38C-B2A2-D735-3A59-5D9CEEE9D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Throwback:  The OSI model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68D57-762A-A4D8-8DA1-B3110D40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0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3359-F48B-442A-A7E5-04AF631C2E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0038" y="160337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The final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A7B83-C427-F563-B054-B2022A670F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0038" y="1303337"/>
            <a:ext cx="114061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Out after break, handout online after class</a:t>
            </a:r>
          </a:p>
          <a:p>
            <a:pPr marL="457200" lvl="1" indent="0">
              <a:buNone/>
            </a:pPr>
            <a:r>
              <a:rPr lang="en-US" sz="2800" dirty="0"/>
              <a:t>…maybe skim it before break?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64802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33D7D-42DE-BB7E-52D4-28B9C5E40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62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26EACA-9248-BA7C-E3F5-982042E00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crypto properties we need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3AE046-A411-1B9D-758B-76A96D19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96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Symmetric cryptography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47990" y="1512541"/>
            <a:ext cx="10972800" cy="4525963"/>
          </a:xfrm>
        </p:spPr>
        <p:txBody>
          <a:bodyPr/>
          <a:lstStyle/>
          <a:p>
            <a:r>
              <a:rPr lang="en-US" dirty="0">
                <a:ea typeface="ＭＳ Ｐゴシック" charset="-128"/>
              </a:rPr>
              <a:t>A, B share secret key k</a:t>
            </a:r>
          </a:p>
          <a:p>
            <a:r>
              <a:rPr lang="en-US" dirty="0">
                <a:ea typeface="ＭＳ Ｐゴシック" charset="-128"/>
              </a:rPr>
              <a:t>Examples:  AES, Serpent, Whirlpool, DES (old, insecure), …</a:t>
            </a:r>
          </a:p>
          <a:p>
            <a:r>
              <a:rPr lang="en-US" dirty="0">
                <a:ea typeface="ＭＳ Ｐゴシック" charset="-128"/>
              </a:rPr>
              <a:t>Provides:  confidentiality (encrypt/decrypt), integrity (MAC)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466D6D9-791D-B720-D126-2D816D730DBF}"/>
              </a:ext>
            </a:extLst>
          </p:cNvPr>
          <p:cNvSpPr/>
          <p:nvPr/>
        </p:nvSpPr>
        <p:spPr>
          <a:xfrm>
            <a:off x="801957" y="5499100"/>
            <a:ext cx="10588086" cy="889912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Symmetric crypto:  strong, fast, but parties </a:t>
            </a:r>
            <a:r>
              <a:rPr kumimoji="0" lang="en-US" sz="2400" b="0" i="0" u="sng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need to have shared key k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Avenir Book" panose="02000503020000020003" pitchFamily="2" charset="0"/>
              </a:rPr>
              <a:t>=&gt; Key distribution is hard, why?</a:t>
            </a:r>
            <a:endParaRPr kumimoji="0" lang="en-US" sz="2400" b="0" i="0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B39F22-6F41-0ABF-BBF5-45B8FDE2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266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Confidentiality:  Symmetric encryption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47990" y="1512541"/>
            <a:ext cx="10972800" cy="4525963"/>
          </a:xfrm>
        </p:spPr>
        <p:txBody>
          <a:bodyPr/>
          <a:lstStyle/>
          <a:p>
            <a:pPr marL="0" indent="0">
              <a:buNone/>
            </a:pPr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2590800" y="3994223"/>
            <a:ext cx="1706880" cy="996289"/>
          </a:xfrm>
          <a:prstGeom prst="ellipse">
            <a:avLst/>
          </a:prstGeom>
          <a:solidFill>
            <a:srgbClr val="FFCC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>
              <a:solidFill>
                <a:srgbClr val="FFCC33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704080" y="3813080"/>
            <a:ext cx="3251200" cy="1811434"/>
            <a:chOff x="1719" y="1709"/>
            <a:chExt cx="1775" cy="1123"/>
          </a:xfrm>
          <a:solidFill>
            <a:srgbClr val="20A6F5"/>
          </a:solidFill>
        </p:grpSpPr>
        <p:sp>
          <p:nvSpPr>
            <p:cNvPr id="29713" name="Oval 7"/>
            <p:cNvSpPr>
              <a:spLocks noChangeArrowheads="1"/>
            </p:cNvSpPr>
            <p:nvPr/>
          </p:nvSpPr>
          <p:spPr bwMode="auto">
            <a:xfrm>
              <a:off x="2109" y="1709"/>
              <a:ext cx="736" cy="345"/>
            </a:xfrm>
            <a:prstGeom prst="ellipse">
              <a:avLst/>
            </a:prstGeom>
            <a:grp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4" name="Oval 8"/>
            <p:cNvSpPr>
              <a:spLocks noChangeArrowheads="1"/>
            </p:cNvSpPr>
            <p:nvPr/>
          </p:nvSpPr>
          <p:spPr bwMode="auto">
            <a:xfrm>
              <a:off x="2542" y="1752"/>
              <a:ext cx="692" cy="346"/>
            </a:xfrm>
            <a:prstGeom prst="ellipse">
              <a:avLst/>
            </a:prstGeom>
            <a:grp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5" name="Oval 9"/>
            <p:cNvSpPr>
              <a:spLocks noChangeArrowheads="1"/>
            </p:cNvSpPr>
            <p:nvPr/>
          </p:nvSpPr>
          <p:spPr bwMode="auto">
            <a:xfrm>
              <a:off x="2715" y="1925"/>
              <a:ext cx="692" cy="345"/>
            </a:xfrm>
            <a:prstGeom prst="ellipse">
              <a:avLst/>
            </a:prstGeom>
            <a:grp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29716" name="Oval 10"/>
            <p:cNvSpPr>
              <a:spLocks noChangeArrowheads="1"/>
            </p:cNvSpPr>
            <p:nvPr/>
          </p:nvSpPr>
          <p:spPr bwMode="auto">
            <a:xfrm>
              <a:off x="2801" y="2141"/>
              <a:ext cx="693" cy="518"/>
            </a:xfrm>
            <a:prstGeom prst="ellipse">
              <a:avLst/>
            </a:prstGeom>
            <a:grp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29717" name="Oval 11"/>
            <p:cNvSpPr>
              <a:spLocks noChangeArrowheads="1"/>
            </p:cNvSpPr>
            <p:nvPr/>
          </p:nvSpPr>
          <p:spPr bwMode="auto">
            <a:xfrm>
              <a:off x="2412" y="2270"/>
              <a:ext cx="692" cy="562"/>
            </a:xfrm>
            <a:prstGeom prst="ellipse">
              <a:avLst/>
            </a:prstGeom>
            <a:grp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29718" name="Oval 12"/>
            <p:cNvSpPr>
              <a:spLocks noChangeArrowheads="1"/>
            </p:cNvSpPr>
            <p:nvPr/>
          </p:nvSpPr>
          <p:spPr bwMode="auto">
            <a:xfrm>
              <a:off x="1935" y="2141"/>
              <a:ext cx="693" cy="648"/>
            </a:xfrm>
            <a:prstGeom prst="ellipse">
              <a:avLst/>
            </a:prstGeom>
            <a:grp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29719" name="Oval 13"/>
            <p:cNvSpPr>
              <a:spLocks noChangeArrowheads="1"/>
            </p:cNvSpPr>
            <p:nvPr/>
          </p:nvSpPr>
          <p:spPr bwMode="auto">
            <a:xfrm>
              <a:off x="1719" y="1838"/>
              <a:ext cx="693" cy="605"/>
            </a:xfrm>
            <a:prstGeom prst="ellipse">
              <a:avLst/>
            </a:prstGeom>
            <a:grp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29720" name="Freeform 14"/>
            <p:cNvSpPr>
              <a:spLocks/>
            </p:cNvSpPr>
            <p:nvPr/>
          </p:nvSpPr>
          <p:spPr bwMode="auto">
            <a:xfrm>
              <a:off x="1893" y="1753"/>
              <a:ext cx="1470" cy="1037"/>
            </a:xfrm>
            <a:custGeom>
              <a:avLst/>
              <a:gdLst>
                <a:gd name="T0" fmla="*/ 43 w 1632"/>
                <a:gd name="T1" fmla="*/ 173 h 1152"/>
                <a:gd name="T2" fmla="*/ 346 w 1632"/>
                <a:gd name="T3" fmla="*/ 43 h 1152"/>
                <a:gd name="T4" fmla="*/ 605 w 1632"/>
                <a:gd name="T5" fmla="*/ 0 h 1152"/>
                <a:gd name="T6" fmla="*/ 1124 w 1632"/>
                <a:gd name="T7" fmla="*/ 43 h 1152"/>
                <a:gd name="T8" fmla="*/ 1297 w 1632"/>
                <a:gd name="T9" fmla="*/ 130 h 1152"/>
                <a:gd name="T10" fmla="*/ 1384 w 1632"/>
                <a:gd name="T11" fmla="*/ 302 h 1152"/>
                <a:gd name="T12" fmla="*/ 1470 w 1632"/>
                <a:gd name="T13" fmla="*/ 346 h 1152"/>
                <a:gd name="T14" fmla="*/ 1384 w 1632"/>
                <a:gd name="T15" fmla="*/ 821 h 1152"/>
                <a:gd name="T16" fmla="*/ 821 w 1632"/>
                <a:gd name="T17" fmla="*/ 1037 h 1152"/>
                <a:gd name="T18" fmla="*/ 259 w 1632"/>
                <a:gd name="T19" fmla="*/ 864 h 1152"/>
                <a:gd name="T20" fmla="*/ 86 w 1632"/>
                <a:gd name="T21" fmla="*/ 691 h 1152"/>
                <a:gd name="T22" fmla="*/ 0 w 1632"/>
                <a:gd name="T23" fmla="*/ 648 h 1152"/>
                <a:gd name="T24" fmla="*/ 43 w 1632"/>
                <a:gd name="T25" fmla="*/ 173 h 1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32"/>
                <a:gd name="T40" fmla="*/ 0 h 1152"/>
                <a:gd name="T41" fmla="*/ 1632 w 1632"/>
                <a:gd name="T42" fmla="*/ 1152 h 1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32" h="1152">
                  <a:moveTo>
                    <a:pt x="48" y="192"/>
                  </a:moveTo>
                  <a:lnTo>
                    <a:pt x="384" y="48"/>
                  </a:lnTo>
                  <a:lnTo>
                    <a:pt x="672" y="0"/>
                  </a:lnTo>
                  <a:lnTo>
                    <a:pt x="1248" y="48"/>
                  </a:lnTo>
                  <a:lnTo>
                    <a:pt x="1440" y="144"/>
                  </a:lnTo>
                  <a:lnTo>
                    <a:pt x="1536" y="336"/>
                  </a:lnTo>
                  <a:lnTo>
                    <a:pt x="1632" y="384"/>
                  </a:lnTo>
                  <a:lnTo>
                    <a:pt x="1536" y="912"/>
                  </a:lnTo>
                  <a:lnTo>
                    <a:pt x="912" y="1152"/>
                  </a:lnTo>
                  <a:lnTo>
                    <a:pt x="288" y="960"/>
                  </a:lnTo>
                  <a:lnTo>
                    <a:pt x="96" y="768"/>
                  </a:lnTo>
                  <a:lnTo>
                    <a:pt x="0" y="720"/>
                  </a:lnTo>
                  <a:lnTo>
                    <a:pt x="48" y="1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03" name="Text Box 15"/>
          <p:cNvSpPr txBox="1">
            <a:spLocks noChangeArrowheads="1"/>
          </p:cNvSpPr>
          <p:nvPr/>
        </p:nvSpPr>
        <p:spPr bwMode="auto">
          <a:xfrm>
            <a:off x="5603240" y="3903651"/>
            <a:ext cx="1215813" cy="4547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>
                <a:latin typeface="Arial" charset="0"/>
              </a:rPr>
              <a:t>Internet</a:t>
            </a:r>
          </a:p>
        </p:txBody>
      </p:sp>
      <p:sp>
        <p:nvSpPr>
          <p:cNvPr id="29704" name="Text Box 16"/>
          <p:cNvSpPr txBox="1">
            <a:spLocks noChangeArrowheads="1"/>
          </p:cNvSpPr>
          <p:nvPr/>
        </p:nvSpPr>
        <p:spPr bwMode="auto">
          <a:xfrm>
            <a:off x="2719493" y="4130081"/>
            <a:ext cx="1425787" cy="639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Arial" charset="0"/>
              </a:rPr>
              <a:t>Encrypt with</a:t>
            </a:r>
          </a:p>
          <a:p>
            <a:pPr algn="ctr" eaLnBrk="0" hangingPunct="0"/>
            <a:r>
              <a:rPr lang="en-US" u="sng" dirty="0">
                <a:solidFill>
                  <a:schemeClr val="bg1"/>
                </a:solidFill>
                <a:latin typeface="Arial" charset="0"/>
              </a:rPr>
              <a:t>secret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key</a:t>
            </a:r>
          </a:p>
        </p:txBody>
      </p:sp>
      <p:sp>
        <p:nvSpPr>
          <p:cNvPr id="29705" name="Oval 17"/>
          <p:cNvSpPr>
            <a:spLocks noChangeArrowheads="1"/>
          </p:cNvSpPr>
          <p:nvPr/>
        </p:nvSpPr>
        <p:spPr bwMode="auto">
          <a:xfrm>
            <a:off x="8199120" y="3994223"/>
            <a:ext cx="1706880" cy="996289"/>
          </a:xfrm>
          <a:prstGeom prst="ellipse">
            <a:avLst/>
          </a:prstGeom>
          <a:solidFill>
            <a:srgbClr val="FFCC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>
              <a:solidFill>
                <a:srgbClr val="FFCC33"/>
              </a:solidFill>
            </a:endParaRPr>
          </a:p>
        </p:txBody>
      </p:sp>
      <p:sp>
        <p:nvSpPr>
          <p:cNvPr id="29706" name="Text Box 18"/>
          <p:cNvSpPr txBox="1">
            <a:spLocks noChangeArrowheads="1"/>
          </p:cNvSpPr>
          <p:nvPr/>
        </p:nvSpPr>
        <p:spPr bwMode="auto">
          <a:xfrm>
            <a:off x="8321040" y="4130081"/>
            <a:ext cx="1439333" cy="639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Arial" charset="0"/>
              </a:rPr>
              <a:t>Decrypt with</a:t>
            </a:r>
          </a:p>
          <a:p>
            <a:pPr algn="ctr" eaLnBrk="0" hangingPunct="0"/>
            <a:r>
              <a:rPr lang="en-US" u="sng" dirty="0">
                <a:solidFill>
                  <a:schemeClr val="bg1"/>
                </a:solidFill>
                <a:latin typeface="Arial" charset="0"/>
              </a:rPr>
              <a:t>secret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key</a:t>
            </a:r>
          </a:p>
        </p:txBody>
      </p:sp>
      <p:sp>
        <p:nvSpPr>
          <p:cNvPr id="29707" name="Text Box 19"/>
          <p:cNvSpPr txBox="1">
            <a:spLocks noChangeArrowheads="1"/>
          </p:cNvSpPr>
          <p:nvPr/>
        </p:nvSpPr>
        <p:spPr bwMode="auto">
          <a:xfrm>
            <a:off x="2870200" y="2746975"/>
            <a:ext cx="1066800" cy="3660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Arial" charset="0"/>
              </a:rPr>
              <a:t>Plaintext</a:t>
            </a:r>
          </a:p>
        </p:txBody>
      </p:sp>
      <p:sp>
        <p:nvSpPr>
          <p:cNvPr id="29708" name="Text Box 20"/>
          <p:cNvSpPr txBox="1">
            <a:spLocks noChangeArrowheads="1"/>
          </p:cNvSpPr>
          <p:nvPr/>
        </p:nvSpPr>
        <p:spPr bwMode="auto">
          <a:xfrm>
            <a:off x="8534400" y="2743201"/>
            <a:ext cx="1066800" cy="3660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Arial" charset="0"/>
              </a:rPr>
              <a:t>Plaintext</a:t>
            </a:r>
          </a:p>
        </p:txBody>
      </p:sp>
      <p:sp>
        <p:nvSpPr>
          <p:cNvPr id="29709" name="Line 21"/>
          <p:cNvSpPr>
            <a:spLocks noChangeShapeType="1"/>
          </p:cNvSpPr>
          <p:nvPr/>
        </p:nvSpPr>
        <p:spPr bwMode="auto">
          <a:xfrm>
            <a:off x="3403600" y="3179077"/>
            <a:ext cx="0" cy="81514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Freeform 22"/>
          <p:cNvSpPr>
            <a:spLocks/>
          </p:cNvSpPr>
          <p:nvPr/>
        </p:nvSpPr>
        <p:spPr bwMode="auto">
          <a:xfrm>
            <a:off x="3403600" y="4990512"/>
            <a:ext cx="5689600" cy="271715"/>
          </a:xfrm>
          <a:custGeom>
            <a:avLst/>
            <a:gdLst>
              <a:gd name="T0" fmla="*/ 0 w 3360"/>
              <a:gd name="T1" fmla="*/ 0 h 144"/>
              <a:gd name="T2" fmla="*/ 0 w 3360"/>
              <a:gd name="T3" fmla="*/ 144 h 144"/>
              <a:gd name="T4" fmla="*/ 3360 w 3360"/>
              <a:gd name="T5" fmla="*/ 144 h 144"/>
              <a:gd name="T6" fmla="*/ 3360 w 336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144"/>
              <a:gd name="T14" fmla="*/ 3360 w 336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144">
                <a:moveTo>
                  <a:pt x="0" y="0"/>
                </a:moveTo>
                <a:lnTo>
                  <a:pt x="0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1" name="Line 23"/>
          <p:cNvSpPr>
            <a:spLocks noChangeShapeType="1"/>
          </p:cNvSpPr>
          <p:nvPr/>
        </p:nvSpPr>
        <p:spPr bwMode="auto">
          <a:xfrm flipV="1">
            <a:off x="9093200" y="3088506"/>
            <a:ext cx="0" cy="9057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Text Box 24"/>
          <p:cNvSpPr txBox="1">
            <a:spLocks noChangeArrowheads="1"/>
          </p:cNvSpPr>
          <p:nvPr/>
        </p:nvSpPr>
        <p:spPr bwMode="auto">
          <a:xfrm>
            <a:off x="5501640" y="4854654"/>
            <a:ext cx="1222587" cy="3641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Arial" charset="0"/>
              </a:rPr>
              <a:t>Ciphertext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A7A10D-F4F1-1C3D-E24D-697606F5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3" grpId="0"/>
      <p:bldP spid="29704" grpId="0"/>
      <p:bldP spid="29705" grpId="0" animBg="1"/>
      <p:bldP spid="29706" grpId="0"/>
      <p:bldP spid="29707" grpId="0"/>
      <p:bldP spid="29708" grpId="0"/>
      <p:bldP spid="29709" grpId="0" animBg="1"/>
      <p:bldP spid="29710" grpId="0" animBg="1"/>
      <p:bldP spid="29711" grpId="0" animBg="1"/>
      <p:bldP spid="297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Confidentiality:  Asymmetric encryption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47990" y="151254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ＭＳ Ｐゴシック" charset="-128"/>
              </a:rPr>
              <a:t>Everyone has two keys: </a:t>
            </a:r>
            <a:r>
              <a:rPr lang="en-US" dirty="0" err="1">
                <a:ea typeface="ＭＳ Ｐゴシック" charset="-128"/>
              </a:rPr>
              <a:t>k_pub</a:t>
            </a:r>
            <a:r>
              <a:rPr lang="en-US" dirty="0">
                <a:ea typeface="ＭＳ Ｐゴシック" charset="-128"/>
              </a:rPr>
              <a:t>, </a:t>
            </a:r>
            <a:r>
              <a:rPr lang="en-US" dirty="0" err="1">
                <a:ea typeface="ＭＳ Ｐゴシック" charset="-128"/>
              </a:rPr>
              <a:t>k_priv</a:t>
            </a:r>
            <a:endParaRPr lang="en-US" dirty="0">
              <a:ea typeface="ＭＳ Ｐゴシック" charset="-128"/>
            </a:endParaRPr>
          </a:p>
          <a:p>
            <a:pPr marL="0" indent="0">
              <a:buNone/>
            </a:pPr>
            <a:endParaRPr lang="en-US" dirty="0">
              <a:ea typeface="ＭＳ Ｐゴシック" charset="-128"/>
            </a:endParaRPr>
          </a:p>
          <a:p>
            <a:pPr marL="0" indent="0">
              <a:buNone/>
            </a:pPr>
            <a:endParaRPr lang="en-US" dirty="0">
              <a:ea typeface="ＭＳ Ｐゴシック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E88794-B303-2272-DFB7-A7036F64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761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Confidentiality:  Asymmetric encryption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47990" y="1512541"/>
            <a:ext cx="10972800" cy="4525963"/>
          </a:xfrm>
        </p:spPr>
        <p:txBody>
          <a:bodyPr/>
          <a:lstStyle/>
          <a:p>
            <a:r>
              <a:rPr lang="en-US" dirty="0">
                <a:ea typeface="ＭＳ Ｐゴシック" charset="-128"/>
              </a:rPr>
              <a:t>Everyone has two keys: </a:t>
            </a:r>
            <a:r>
              <a:rPr lang="en-US" dirty="0" err="1">
                <a:ea typeface="ＭＳ Ｐゴシック" charset="-128"/>
              </a:rPr>
              <a:t>k_pub</a:t>
            </a:r>
            <a:r>
              <a:rPr lang="en-US" dirty="0">
                <a:ea typeface="ＭＳ Ｐゴシック" charset="-128"/>
              </a:rPr>
              <a:t>, </a:t>
            </a:r>
            <a:r>
              <a:rPr lang="en-US" dirty="0" err="1">
                <a:ea typeface="ＭＳ Ｐゴシック" charset="-128"/>
              </a:rPr>
              <a:t>k_priv</a:t>
            </a:r>
            <a:endParaRPr lang="en-US" dirty="0">
              <a:ea typeface="ＭＳ Ｐゴシック" charset="-128"/>
            </a:endParaRPr>
          </a:p>
          <a:p>
            <a:pPr lvl="1"/>
            <a:r>
              <a:rPr lang="en-US" dirty="0" err="1">
                <a:ea typeface="ＭＳ Ｐゴシック" charset="-128"/>
              </a:rPr>
              <a:t>k_pub</a:t>
            </a:r>
            <a:r>
              <a:rPr lang="en-US" dirty="0">
                <a:ea typeface="ＭＳ Ｐゴシック" charset="-128"/>
              </a:rPr>
              <a:t>:  Public key, widely-known </a:t>
            </a:r>
          </a:p>
          <a:p>
            <a:pPr lvl="1"/>
            <a:r>
              <a:rPr lang="en-US" dirty="0" err="1">
                <a:ea typeface="ＭＳ Ｐゴシック" charset="-128"/>
              </a:rPr>
              <a:t>k_priv</a:t>
            </a:r>
            <a:r>
              <a:rPr lang="en-US" dirty="0">
                <a:ea typeface="ＭＳ Ｐゴシック" charset="-128"/>
              </a:rPr>
              <a:t>:  Private key, kept secret</a:t>
            </a:r>
          </a:p>
          <a:p>
            <a:r>
              <a:rPr lang="en-US" dirty="0">
                <a:ea typeface="ＭＳ Ｐゴシック" charset="-128"/>
              </a:rPr>
              <a:t>Used for:  authentication, signing (and confidentiality, integrity)</a:t>
            </a:r>
          </a:p>
          <a:p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  <a:p>
            <a:pPr marL="0" indent="0">
              <a:buNone/>
            </a:pPr>
            <a:endParaRPr lang="en-US" dirty="0">
              <a:ea typeface="ＭＳ Ｐゴシック" charset="-128"/>
            </a:endParaRPr>
          </a:p>
          <a:p>
            <a:pPr marL="0" indent="0">
              <a:buNone/>
            </a:pPr>
            <a:endParaRPr lang="en-US" dirty="0">
              <a:ea typeface="ＭＳ Ｐゴシック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E05EDE-F89F-CCB9-0145-2D80D3803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144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Public Key / Asymmetric Encryption</a:t>
            </a:r>
            <a:endParaRPr lang="en-US" sz="32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charset="-128"/>
              </a:rPr>
              <a:t>Sender uses receiver’</a:t>
            </a:r>
            <a:r>
              <a:rPr lang="en-US" altLang="ja-JP" dirty="0">
                <a:ea typeface="ＭＳ Ｐゴシック" charset="-128"/>
              </a:rPr>
              <a:t>s </a:t>
            </a:r>
            <a:r>
              <a:rPr lang="en-US" altLang="ja-JP" dirty="0">
                <a:solidFill>
                  <a:schemeClr val="accent1"/>
                </a:solidFill>
                <a:ea typeface="ＭＳ Ｐゴシック" charset="-128"/>
              </a:rPr>
              <a:t>public</a:t>
            </a:r>
            <a:r>
              <a:rPr lang="en-US" altLang="ja-JP" dirty="0">
                <a:ea typeface="ＭＳ Ｐゴシック" charset="-128"/>
              </a:rPr>
              <a:t> key</a:t>
            </a:r>
          </a:p>
          <a:p>
            <a:pPr lvl="1"/>
            <a:r>
              <a:rPr lang="en-US" dirty="0"/>
              <a:t>Advertised to everyone</a:t>
            </a:r>
          </a:p>
          <a:p>
            <a:r>
              <a:rPr lang="en-US" dirty="0">
                <a:ea typeface="ＭＳ Ｐゴシック" charset="-128"/>
              </a:rPr>
              <a:t>Receiver uses complementary </a:t>
            </a:r>
            <a:r>
              <a:rPr lang="en-US" dirty="0">
                <a:solidFill>
                  <a:schemeClr val="accent1"/>
                </a:solidFill>
                <a:ea typeface="ＭＳ Ｐゴシック" charset="-128"/>
              </a:rPr>
              <a:t>private</a:t>
            </a:r>
            <a:r>
              <a:rPr lang="en-US" dirty="0">
                <a:ea typeface="ＭＳ Ｐゴシック" charset="-128"/>
              </a:rPr>
              <a:t> key</a:t>
            </a:r>
          </a:p>
          <a:p>
            <a:pPr lvl="1"/>
            <a:r>
              <a:rPr lang="en-US" dirty="0"/>
              <a:t>Must be kept secret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2438400" y="4593793"/>
            <a:ext cx="1706880" cy="1048985"/>
          </a:xfrm>
          <a:prstGeom prst="ellipse">
            <a:avLst/>
          </a:prstGeom>
          <a:solidFill>
            <a:srgbClr val="FFCC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>
              <a:solidFill>
                <a:srgbClr val="FFCC33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51680" y="4403068"/>
            <a:ext cx="3251200" cy="1907246"/>
            <a:chOff x="1719" y="1709"/>
            <a:chExt cx="1775" cy="1123"/>
          </a:xfrm>
          <a:solidFill>
            <a:srgbClr val="20A6F5"/>
          </a:solidFill>
        </p:grpSpPr>
        <p:sp>
          <p:nvSpPr>
            <p:cNvPr id="33809" name="Oval 7"/>
            <p:cNvSpPr>
              <a:spLocks noChangeArrowheads="1"/>
            </p:cNvSpPr>
            <p:nvPr/>
          </p:nvSpPr>
          <p:spPr bwMode="auto">
            <a:xfrm>
              <a:off x="2109" y="1709"/>
              <a:ext cx="736" cy="345"/>
            </a:xfrm>
            <a:prstGeom prst="ellipse">
              <a:avLst/>
            </a:prstGeom>
            <a:grp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0" name="Oval 8"/>
            <p:cNvSpPr>
              <a:spLocks noChangeArrowheads="1"/>
            </p:cNvSpPr>
            <p:nvPr/>
          </p:nvSpPr>
          <p:spPr bwMode="auto">
            <a:xfrm>
              <a:off x="2542" y="1752"/>
              <a:ext cx="692" cy="346"/>
            </a:xfrm>
            <a:prstGeom prst="ellipse">
              <a:avLst/>
            </a:prstGeom>
            <a:grp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1" name="Oval 9"/>
            <p:cNvSpPr>
              <a:spLocks noChangeArrowheads="1"/>
            </p:cNvSpPr>
            <p:nvPr/>
          </p:nvSpPr>
          <p:spPr bwMode="auto">
            <a:xfrm>
              <a:off x="2715" y="1925"/>
              <a:ext cx="692" cy="345"/>
            </a:xfrm>
            <a:prstGeom prst="ellipse">
              <a:avLst/>
            </a:prstGeom>
            <a:grp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3812" name="Oval 10"/>
            <p:cNvSpPr>
              <a:spLocks noChangeArrowheads="1"/>
            </p:cNvSpPr>
            <p:nvPr/>
          </p:nvSpPr>
          <p:spPr bwMode="auto">
            <a:xfrm>
              <a:off x="2801" y="2141"/>
              <a:ext cx="693" cy="518"/>
            </a:xfrm>
            <a:prstGeom prst="ellipse">
              <a:avLst/>
            </a:prstGeom>
            <a:grp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3813" name="Oval 11"/>
            <p:cNvSpPr>
              <a:spLocks noChangeArrowheads="1"/>
            </p:cNvSpPr>
            <p:nvPr/>
          </p:nvSpPr>
          <p:spPr bwMode="auto">
            <a:xfrm>
              <a:off x="2412" y="2270"/>
              <a:ext cx="692" cy="562"/>
            </a:xfrm>
            <a:prstGeom prst="ellipse">
              <a:avLst/>
            </a:prstGeom>
            <a:grp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3814" name="Oval 12"/>
            <p:cNvSpPr>
              <a:spLocks noChangeArrowheads="1"/>
            </p:cNvSpPr>
            <p:nvPr/>
          </p:nvSpPr>
          <p:spPr bwMode="auto">
            <a:xfrm>
              <a:off x="1935" y="2141"/>
              <a:ext cx="693" cy="648"/>
            </a:xfrm>
            <a:prstGeom prst="ellipse">
              <a:avLst/>
            </a:prstGeom>
            <a:grp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3815" name="Oval 13"/>
            <p:cNvSpPr>
              <a:spLocks noChangeArrowheads="1"/>
            </p:cNvSpPr>
            <p:nvPr/>
          </p:nvSpPr>
          <p:spPr bwMode="auto">
            <a:xfrm>
              <a:off x="1719" y="1838"/>
              <a:ext cx="693" cy="605"/>
            </a:xfrm>
            <a:prstGeom prst="ellipse">
              <a:avLst/>
            </a:prstGeom>
            <a:grp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3816" name="Freeform 14"/>
            <p:cNvSpPr>
              <a:spLocks/>
            </p:cNvSpPr>
            <p:nvPr/>
          </p:nvSpPr>
          <p:spPr bwMode="auto">
            <a:xfrm>
              <a:off x="1893" y="1753"/>
              <a:ext cx="1470" cy="1037"/>
            </a:xfrm>
            <a:custGeom>
              <a:avLst/>
              <a:gdLst>
                <a:gd name="T0" fmla="*/ 43 w 1632"/>
                <a:gd name="T1" fmla="*/ 173 h 1152"/>
                <a:gd name="T2" fmla="*/ 346 w 1632"/>
                <a:gd name="T3" fmla="*/ 43 h 1152"/>
                <a:gd name="T4" fmla="*/ 605 w 1632"/>
                <a:gd name="T5" fmla="*/ 0 h 1152"/>
                <a:gd name="T6" fmla="*/ 1124 w 1632"/>
                <a:gd name="T7" fmla="*/ 43 h 1152"/>
                <a:gd name="T8" fmla="*/ 1297 w 1632"/>
                <a:gd name="T9" fmla="*/ 130 h 1152"/>
                <a:gd name="T10" fmla="*/ 1384 w 1632"/>
                <a:gd name="T11" fmla="*/ 302 h 1152"/>
                <a:gd name="T12" fmla="*/ 1470 w 1632"/>
                <a:gd name="T13" fmla="*/ 346 h 1152"/>
                <a:gd name="T14" fmla="*/ 1384 w 1632"/>
                <a:gd name="T15" fmla="*/ 821 h 1152"/>
                <a:gd name="T16" fmla="*/ 821 w 1632"/>
                <a:gd name="T17" fmla="*/ 1037 h 1152"/>
                <a:gd name="T18" fmla="*/ 259 w 1632"/>
                <a:gd name="T19" fmla="*/ 864 h 1152"/>
                <a:gd name="T20" fmla="*/ 86 w 1632"/>
                <a:gd name="T21" fmla="*/ 691 h 1152"/>
                <a:gd name="T22" fmla="*/ 0 w 1632"/>
                <a:gd name="T23" fmla="*/ 648 h 1152"/>
                <a:gd name="T24" fmla="*/ 43 w 1632"/>
                <a:gd name="T25" fmla="*/ 173 h 1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32"/>
                <a:gd name="T40" fmla="*/ 0 h 1152"/>
                <a:gd name="T41" fmla="*/ 1632 w 1632"/>
                <a:gd name="T42" fmla="*/ 1152 h 1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32" h="1152">
                  <a:moveTo>
                    <a:pt x="48" y="192"/>
                  </a:moveTo>
                  <a:lnTo>
                    <a:pt x="384" y="48"/>
                  </a:lnTo>
                  <a:lnTo>
                    <a:pt x="672" y="0"/>
                  </a:lnTo>
                  <a:lnTo>
                    <a:pt x="1248" y="48"/>
                  </a:lnTo>
                  <a:lnTo>
                    <a:pt x="1440" y="144"/>
                  </a:lnTo>
                  <a:lnTo>
                    <a:pt x="1536" y="336"/>
                  </a:lnTo>
                  <a:lnTo>
                    <a:pt x="1632" y="384"/>
                  </a:lnTo>
                  <a:lnTo>
                    <a:pt x="1536" y="912"/>
                  </a:lnTo>
                  <a:lnTo>
                    <a:pt x="912" y="1152"/>
                  </a:lnTo>
                  <a:lnTo>
                    <a:pt x="288" y="960"/>
                  </a:lnTo>
                  <a:lnTo>
                    <a:pt x="96" y="768"/>
                  </a:lnTo>
                  <a:lnTo>
                    <a:pt x="0" y="720"/>
                  </a:lnTo>
                  <a:lnTo>
                    <a:pt x="48" y="1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799" name="Text Box 15"/>
          <p:cNvSpPr txBox="1">
            <a:spLocks noChangeArrowheads="1"/>
          </p:cNvSpPr>
          <p:nvPr/>
        </p:nvSpPr>
        <p:spPr bwMode="auto">
          <a:xfrm>
            <a:off x="5450840" y="4498430"/>
            <a:ext cx="1215813" cy="4549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>
                <a:latin typeface="Arial" charset="0"/>
              </a:rPr>
              <a:t>Internet</a:t>
            </a:r>
          </a:p>
        </p:txBody>
      </p:sp>
      <p:sp>
        <p:nvSpPr>
          <p:cNvPr id="33800" name="Text Box 16"/>
          <p:cNvSpPr txBox="1">
            <a:spLocks noChangeArrowheads="1"/>
          </p:cNvSpPr>
          <p:nvPr/>
        </p:nvSpPr>
        <p:spPr bwMode="auto">
          <a:xfrm>
            <a:off x="2567093" y="4736836"/>
            <a:ext cx="1425787" cy="637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Arial" charset="0"/>
              </a:rPr>
              <a:t>Encrypt with</a:t>
            </a:r>
          </a:p>
          <a:p>
            <a:pPr algn="ctr" eaLnBrk="0" hangingPunct="0"/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public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key</a:t>
            </a:r>
          </a:p>
        </p:txBody>
      </p:sp>
      <p:sp>
        <p:nvSpPr>
          <p:cNvPr id="33801" name="Oval 17"/>
          <p:cNvSpPr>
            <a:spLocks noChangeArrowheads="1"/>
          </p:cNvSpPr>
          <p:nvPr/>
        </p:nvSpPr>
        <p:spPr bwMode="auto">
          <a:xfrm>
            <a:off x="8046720" y="4593793"/>
            <a:ext cx="1706880" cy="1048985"/>
          </a:xfrm>
          <a:prstGeom prst="ellipse">
            <a:avLst/>
          </a:prstGeom>
          <a:solidFill>
            <a:srgbClr val="FFCC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Text Box 18"/>
          <p:cNvSpPr txBox="1">
            <a:spLocks noChangeArrowheads="1"/>
          </p:cNvSpPr>
          <p:nvPr/>
        </p:nvSpPr>
        <p:spPr bwMode="auto">
          <a:xfrm>
            <a:off x="8168640" y="4736836"/>
            <a:ext cx="1439333" cy="637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Arial" charset="0"/>
              </a:rPr>
              <a:t>Decrypt with</a:t>
            </a:r>
          </a:p>
          <a:p>
            <a:pPr algn="ctr" eaLnBrk="0" hangingPunct="0"/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private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key</a:t>
            </a:r>
          </a:p>
        </p:txBody>
      </p:sp>
      <p:sp>
        <p:nvSpPr>
          <p:cNvPr id="33803" name="Text Box 19"/>
          <p:cNvSpPr txBox="1">
            <a:spLocks noChangeArrowheads="1"/>
          </p:cNvSpPr>
          <p:nvPr/>
        </p:nvSpPr>
        <p:spPr bwMode="auto">
          <a:xfrm>
            <a:off x="2717800" y="3280574"/>
            <a:ext cx="1066800" cy="367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Arial" charset="0"/>
              </a:rPr>
              <a:t>Plaintext</a:t>
            </a:r>
          </a:p>
        </p:txBody>
      </p:sp>
      <p:sp>
        <p:nvSpPr>
          <p:cNvPr id="33804" name="Text Box 20"/>
          <p:cNvSpPr txBox="1">
            <a:spLocks noChangeArrowheads="1"/>
          </p:cNvSpPr>
          <p:nvPr/>
        </p:nvSpPr>
        <p:spPr bwMode="auto">
          <a:xfrm>
            <a:off x="8382000" y="3276601"/>
            <a:ext cx="1066800" cy="367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Arial" charset="0"/>
              </a:rPr>
              <a:t>Plaintext</a:t>
            </a:r>
          </a:p>
        </p:txBody>
      </p:sp>
      <p:sp>
        <p:nvSpPr>
          <p:cNvPr id="33805" name="Line 21"/>
          <p:cNvSpPr>
            <a:spLocks noChangeShapeType="1"/>
          </p:cNvSpPr>
          <p:nvPr/>
        </p:nvSpPr>
        <p:spPr bwMode="auto">
          <a:xfrm>
            <a:off x="3251200" y="3735532"/>
            <a:ext cx="0" cy="8582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Freeform 22"/>
          <p:cNvSpPr>
            <a:spLocks/>
          </p:cNvSpPr>
          <p:nvPr/>
        </p:nvSpPr>
        <p:spPr bwMode="auto">
          <a:xfrm>
            <a:off x="3251200" y="5642778"/>
            <a:ext cx="5689600" cy="286087"/>
          </a:xfrm>
          <a:custGeom>
            <a:avLst/>
            <a:gdLst>
              <a:gd name="T0" fmla="*/ 0 w 3360"/>
              <a:gd name="T1" fmla="*/ 0 h 144"/>
              <a:gd name="T2" fmla="*/ 0 w 3360"/>
              <a:gd name="T3" fmla="*/ 144 h 144"/>
              <a:gd name="T4" fmla="*/ 3360 w 3360"/>
              <a:gd name="T5" fmla="*/ 144 h 144"/>
              <a:gd name="T6" fmla="*/ 3360 w 336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144"/>
              <a:gd name="T14" fmla="*/ 3360 w 336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144">
                <a:moveTo>
                  <a:pt x="0" y="0"/>
                </a:moveTo>
                <a:lnTo>
                  <a:pt x="0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Line 23"/>
          <p:cNvSpPr>
            <a:spLocks noChangeShapeType="1"/>
          </p:cNvSpPr>
          <p:nvPr/>
        </p:nvSpPr>
        <p:spPr bwMode="auto">
          <a:xfrm flipV="1">
            <a:off x="8940800" y="3640170"/>
            <a:ext cx="0" cy="95362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Text Box 24"/>
          <p:cNvSpPr txBox="1">
            <a:spLocks noChangeArrowheads="1"/>
          </p:cNvSpPr>
          <p:nvPr/>
        </p:nvSpPr>
        <p:spPr bwMode="auto">
          <a:xfrm>
            <a:off x="5349240" y="5499734"/>
            <a:ext cx="1222587" cy="3635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Arial" charset="0"/>
              </a:rPr>
              <a:t>Ciphertext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31D9D-39F1-A931-EB5A-ABB36A59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9" grpId="0"/>
      <p:bldP spid="33800" grpId="0"/>
      <p:bldP spid="33801" grpId="0" animBg="1"/>
      <p:bldP spid="33802" grpId="0"/>
      <p:bldP spid="33803" grpId="0"/>
      <p:bldP spid="33804" grpId="0"/>
      <p:bldP spid="33805" grpId="0" animBg="1"/>
      <p:bldP spid="33806" grpId="0" animBg="1"/>
      <p:bldP spid="33807" grpId="0" animBg="1"/>
      <p:bldP spid="3380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75F9-211D-98C0-D61B-21496890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2161C-5378-210E-4844-0932E0099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E62A3-3B4E-3EE5-6365-CF3B9FB8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450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Public Key Authentication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>
                <a:ea typeface="ＭＳ Ｐゴシック" charset="-128"/>
              </a:rPr>
              <a:t>Each side need only to know the other side’</a:t>
            </a:r>
            <a:r>
              <a:rPr lang="en-US" altLang="ja-JP" dirty="0">
                <a:ea typeface="ＭＳ Ｐゴシック" charset="-128"/>
              </a:rPr>
              <a:t>s public key</a:t>
            </a:r>
          </a:p>
          <a:p>
            <a:pPr marL="685800" lvl="1" indent="-228600"/>
            <a:r>
              <a:rPr lang="en-US" dirty="0"/>
              <a:t>No secret key need be shared</a:t>
            </a:r>
          </a:p>
          <a:p>
            <a:pPr marL="285750" indent="-285750"/>
            <a:r>
              <a:rPr lang="en-US" b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 encrypts a nonce (random number) </a:t>
            </a:r>
            <a:r>
              <a:rPr lang="en-US" b="1" i="1" dirty="0" err="1">
                <a:ea typeface="ＭＳ Ｐゴシック" charset="-128"/>
              </a:rPr>
              <a:t>x</a:t>
            </a:r>
            <a:r>
              <a:rPr lang="en-US" b="1" dirty="0">
                <a:ea typeface="ＭＳ Ｐゴシック" charset="-128"/>
              </a:rPr>
              <a:t> </a:t>
            </a:r>
            <a:r>
              <a:rPr lang="en-US" dirty="0">
                <a:ea typeface="ＭＳ Ｐゴシック" charset="-128"/>
              </a:rPr>
              <a:t>using B’</a:t>
            </a:r>
            <a:r>
              <a:rPr lang="en-US" altLang="ja-JP" dirty="0">
                <a:ea typeface="ＭＳ Ｐゴシック" charset="-128"/>
              </a:rPr>
              <a:t>s public key</a:t>
            </a:r>
          </a:p>
          <a:p>
            <a:pPr marL="285750" indent="-285750"/>
            <a:r>
              <a:rPr lang="en-US" b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 proves it can recover </a:t>
            </a:r>
            <a:r>
              <a:rPr lang="en-US" b="1" i="1" dirty="0" err="1">
                <a:ea typeface="ＭＳ Ｐゴシック" charset="-128"/>
              </a:rPr>
              <a:t>x</a:t>
            </a:r>
            <a:endParaRPr lang="en-US" i="1" dirty="0">
              <a:ea typeface="ＭＳ Ｐゴシック" charset="-128"/>
            </a:endParaRPr>
          </a:p>
          <a:p>
            <a:pPr marL="285750" indent="-285750"/>
            <a:r>
              <a:rPr lang="en-US" b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 can authenticate itself to </a:t>
            </a:r>
            <a:r>
              <a:rPr lang="en-US" b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 in the same way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H="1">
            <a:off x="8394269" y="3687765"/>
            <a:ext cx="1587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 flipH="1">
            <a:off x="10985069" y="3687765"/>
            <a:ext cx="1587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95855" y="3827465"/>
            <a:ext cx="2590800" cy="698500"/>
            <a:chOff x="3072" y="1240"/>
            <a:chExt cx="1632" cy="440"/>
          </a:xfrm>
        </p:grpSpPr>
        <p:sp>
          <p:nvSpPr>
            <p:cNvPr id="52236" name="Line 7"/>
            <p:cNvSpPr>
              <a:spLocks noChangeShapeType="1"/>
            </p:cNvSpPr>
            <p:nvPr/>
          </p:nvSpPr>
          <p:spPr bwMode="auto">
            <a:xfrm>
              <a:off x="3072" y="1296"/>
              <a:ext cx="163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7" name="Text Box 8"/>
            <p:cNvSpPr txBox="1">
              <a:spLocks noChangeArrowheads="1"/>
            </p:cNvSpPr>
            <p:nvPr/>
          </p:nvSpPr>
          <p:spPr bwMode="auto">
            <a:xfrm rot="765608">
              <a:off x="3316" y="1240"/>
              <a:ext cx="8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600">
                  <a:latin typeface="Arial" charset="0"/>
                </a:rPr>
                <a:t>E(x, Public</a:t>
              </a:r>
              <a:r>
                <a:rPr lang="en-US" sz="1600" baseline="-25000">
                  <a:latin typeface="Arial" charset="0"/>
                </a:rPr>
                <a:t>B</a:t>
              </a:r>
              <a:r>
                <a:rPr lang="en-US" sz="1600">
                  <a:latin typeface="Arial" charset="0"/>
                </a:rPr>
                <a:t>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8395855" y="4525965"/>
            <a:ext cx="2590800" cy="762000"/>
            <a:chOff x="3072" y="1680"/>
            <a:chExt cx="1632" cy="480"/>
          </a:xfrm>
        </p:grpSpPr>
        <p:sp>
          <p:nvSpPr>
            <p:cNvPr id="52234" name="Line 10"/>
            <p:cNvSpPr>
              <a:spLocks noChangeShapeType="1"/>
            </p:cNvSpPr>
            <p:nvPr/>
          </p:nvSpPr>
          <p:spPr bwMode="auto">
            <a:xfrm flipH="1">
              <a:off x="3072" y="1680"/>
              <a:ext cx="163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5" name="Text Box 11"/>
            <p:cNvSpPr txBox="1">
              <a:spLocks noChangeArrowheads="1"/>
            </p:cNvSpPr>
            <p:nvPr/>
          </p:nvSpPr>
          <p:spPr bwMode="auto">
            <a:xfrm rot="20665020">
              <a:off x="3075" y="1840"/>
              <a:ext cx="83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600">
                  <a:latin typeface="Arial" charset="0"/>
                </a:rPr>
                <a:t>                  x</a:t>
              </a:r>
            </a:p>
          </p:txBody>
        </p:sp>
      </p:grpSp>
      <p:sp>
        <p:nvSpPr>
          <p:cNvPr id="52232" name="Text Box 12"/>
          <p:cNvSpPr txBox="1">
            <a:spLocks noChangeArrowheads="1"/>
          </p:cNvSpPr>
          <p:nvPr/>
        </p:nvSpPr>
        <p:spPr bwMode="auto">
          <a:xfrm>
            <a:off x="8230756" y="3340104"/>
            <a:ext cx="318999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A</a:t>
            </a:r>
          </a:p>
        </p:txBody>
      </p:sp>
      <p:sp>
        <p:nvSpPr>
          <p:cNvPr id="52233" name="Text Box 13"/>
          <p:cNvSpPr txBox="1">
            <a:spLocks noChangeArrowheads="1"/>
          </p:cNvSpPr>
          <p:nvPr/>
        </p:nvSpPr>
        <p:spPr bwMode="auto">
          <a:xfrm>
            <a:off x="10821556" y="3354391"/>
            <a:ext cx="318999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AC446-A424-FE80-793F-5AAF3AA6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How it works in TLS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charset="-128"/>
              </a:rPr>
              <a:t>Type in your browser:  https://</a:t>
            </a:r>
            <a:r>
              <a:rPr lang="en-US" dirty="0" err="1">
                <a:ea typeface="ＭＳ Ｐゴシック" charset="-128"/>
              </a:rPr>
              <a:t>www.amazon.com</a:t>
            </a:r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https =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Use HTTP over TLS</a:t>
            </a:r>
            <a:r>
              <a:rPr lang="ja-JP" altLang="en-US">
                <a:ea typeface="ＭＳ Ｐゴシック" charset="-128"/>
              </a:rPr>
              <a:t>”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dirty="0"/>
              <a:t>TLS = Transport Layer Security</a:t>
            </a:r>
          </a:p>
          <a:p>
            <a:pPr lvl="1"/>
            <a:r>
              <a:rPr lang="en-US" dirty="0"/>
              <a:t>SSL = Secure Socket Layer (older version)</a:t>
            </a:r>
          </a:p>
          <a:p>
            <a:pPr lvl="1"/>
            <a:r>
              <a:rPr lang="en-US" dirty="0"/>
              <a:t>RFC 4346, and many others</a:t>
            </a: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B47AC52-63E5-43CA-35E2-0E6A0FB9E16B}"/>
              </a:ext>
            </a:extLst>
          </p:cNvPr>
          <p:cNvSpPr/>
          <p:nvPr/>
        </p:nvSpPr>
        <p:spPr>
          <a:xfrm>
            <a:off x="801957" y="5439455"/>
            <a:ext cx="10588086" cy="889912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</a:rPr>
              <a:t>Goal:  </a:t>
            </a:r>
            <a:r>
              <a:rPr lang="en-US" dirty="0">
                <a:latin typeface="Avenir Book" panose="02000503020000020003" pitchFamily="2" charset="0"/>
                <a:ea typeface="ＭＳ Ｐゴシック" charset="-128"/>
              </a:rPr>
              <a:t>provide security layer (authentication, encryption) on top of  transport layer</a:t>
            </a:r>
          </a:p>
          <a:p>
            <a:r>
              <a:rPr lang="en-US" dirty="0">
                <a:latin typeface="Avenir Book" panose="02000503020000020003" pitchFamily="2" charset="0"/>
                <a:ea typeface="ＭＳ Ｐゴシック" charset="-128"/>
              </a:rPr>
              <a:t>=&gt; </a:t>
            </a:r>
            <a:r>
              <a:rPr lang="en-US" dirty="0">
                <a:latin typeface="Avenir Book" panose="02000503020000020003" pitchFamily="2" charset="0"/>
              </a:rPr>
              <a:t>Fairly transparent to the app (once set up)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BF591-A538-CF0E-9FC4-1379712F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3359-F48B-442A-A7E5-04AF631C2E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0038" y="160337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The final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A7B83-C427-F563-B054-B2022A670F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0038" y="1303337"/>
            <a:ext cx="114061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Out after break, handout online after class</a:t>
            </a:r>
          </a:p>
          <a:p>
            <a:pPr marL="457200" lvl="1" indent="0">
              <a:buNone/>
            </a:pPr>
            <a:r>
              <a:rPr lang="en-US" sz="2800" dirty="0"/>
              <a:t>…maybe skim it before break?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000" u="sng" dirty="0"/>
              <a:t>What it is</a:t>
            </a:r>
          </a:p>
          <a:p>
            <a:r>
              <a:rPr lang="en-US" sz="3000" dirty="0"/>
              <a:t>Open-ended: build something new related to class topics</a:t>
            </a:r>
          </a:p>
          <a:p>
            <a:r>
              <a:rPr lang="en-US" sz="3000" dirty="0"/>
              <a:t>List of ideas in document… or propose your own!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6239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TLS:  setup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2"/>
            <a:ext cx="5768976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>
                <a:ea typeface="ＭＳ Ｐゴシック" charset="-128"/>
              </a:rPr>
              <a:t>First:  TCP handshake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34214" y="1909765"/>
            <a:ext cx="2871787" cy="595313"/>
            <a:chOff x="3615" y="1209"/>
            <a:chExt cx="1809" cy="375"/>
          </a:xfrm>
        </p:grpSpPr>
        <p:sp>
          <p:nvSpPr>
            <p:cNvPr id="90139" name="Line 5"/>
            <p:cNvSpPr>
              <a:spLocks noChangeShapeType="1"/>
            </p:cNvSpPr>
            <p:nvPr/>
          </p:nvSpPr>
          <p:spPr bwMode="auto">
            <a:xfrm rot="5400000" flipV="1">
              <a:off x="4367" y="527"/>
              <a:ext cx="305" cy="180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0A6F5"/>
                </a:solidFill>
              </a:endParaRPr>
            </a:p>
          </p:txBody>
        </p:sp>
        <p:sp>
          <p:nvSpPr>
            <p:cNvPr id="90140" name="Text Box 6"/>
            <p:cNvSpPr txBox="1">
              <a:spLocks noChangeArrowheads="1"/>
            </p:cNvSpPr>
            <p:nvPr/>
          </p:nvSpPr>
          <p:spPr bwMode="auto">
            <a:xfrm rot="605430">
              <a:off x="4430" y="1209"/>
              <a:ext cx="4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20A6F5"/>
                  </a:solidFill>
                  <a:latin typeface="Times New Roman" charset="0"/>
                </a:rPr>
                <a:t>SYN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010400" y="2519366"/>
            <a:ext cx="2819400" cy="582613"/>
            <a:chOff x="3600" y="1593"/>
            <a:chExt cx="1776" cy="367"/>
          </a:xfrm>
        </p:grpSpPr>
        <p:sp>
          <p:nvSpPr>
            <p:cNvPr id="90137" name="Line 8"/>
            <p:cNvSpPr>
              <a:spLocks noChangeShapeType="1"/>
            </p:cNvSpPr>
            <p:nvPr/>
          </p:nvSpPr>
          <p:spPr bwMode="auto">
            <a:xfrm rot="5400000">
              <a:off x="4324" y="908"/>
              <a:ext cx="328" cy="1776"/>
            </a:xfrm>
            <a:prstGeom prst="line">
              <a:avLst/>
            </a:prstGeom>
            <a:noFill/>
            <a:ln w="19050">
              <a:solidFill>
                <a:srgbClr val="FFCC33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CC33"/>
                </a:solidFill>
              </a:endParaRPr>
            </a:p>
          </p:txBody>
        </p:sp>
        <p:sp>
          <p:nvSpPr>
            <p:cNvPr id="90138" name="Text Box 9"/>
            <p:cNvSpPr txBox="1">
              <a:spLocks noChangeArrowheads="1"/>
            </p:cNvSpPr>
            <p:nvPr/>
          </p:nvSpPr>
          <p:spPr bwMode="auto">
            <a:xfrm rot="10146980" flipH="1" flipV="1">
              <a:off x="3936" y="1593"/>
              <a:ext cx="8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CC33"/>
                  </a:solidFill>
                  <a:latin typeface="Times New Roman" charset="0"/>
                </a:rPr>
                <a:t>SYN ACK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010400" y="3205166"/>
            <a:ext cx="2895600" cy="747713"/>
            <a:chOff x="3600" y="2025"/>
            <a:chExt cx="1824" cy="471"/>
          </a:xfrm>
        </p:grpSpPr>
        <p:sp>
          <p:nvSpPr>
            <p:cNvPr id="90135" name="Line 11"/>
            <p:cNvSpPr>
              <a:spLocks noChangeShapeType="1"/>
            </p:cNvSpPr>
            <p:nvPr/>
          </p:nvSpPr>
          <p:spPr bwMode="auto">
            <a:xfrm rot="5400000" flipV="1">
              <a:off x="4286" y="1358"/>
              <a:ext cx="452" cy="182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0A6F5"/>
                </a:solidFill>
              </a:endParaRPr>
            </a:p>
          </p:txBody>
        </p:sp>
        <p:sp>
          <p:nvSpPr>
            <p:cNvPr id="90136" name="Text Box 12"/>
            <p:cNvSpPr txBox="1">
              <a:spLocks noChangeArrowheads="1"/>
            </p:cNvSpPr>
            <p:nvPr/>
          </p:nvSpPr>
          <p:spPr bwMode="auto">
            <a:xfrm rot="660000">
              <a:off x="4335" y="2025"/>
              <a:ext cx="4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20A6F5"/>
                  </a:solidFill>
                  <a:latin typeface="Times New Roman" charset="0"/>
                </a:rPr>
                <a:t>ACK</a:t>
              </a:r>
            </a:p>
          </p:txBody>
        </p:sp>
      </p:grpSp>
      <p:sp>
        <p:nvSpPr>
          <p:cNvPr id="90119" name="Line 13"/>
          <p:cNvSpPr>
            <a:spLocks noChangeShapeType="1"/>
          </p:cNvSpPr>
          <p:nvPr/>
        </p:nvSpPr>
        <p:spPr bwMode="auto">
          <a:xfrm rot="16200000" flipH="1">
            <a:off x="7571582" y="4229894"/>
            <a:ext cx="4730750" cy="61913"/>
          </a:xfrm>
          <a:prstGeom prst="line">
            <a:avLst/>
          </a:prstGeom>
          <a:noFill/>
          <a:ln w="9525">
            <a:solidFill>
              <a:srgbClr val="FFCC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0" name="Line 14"/>
          <p:cNvSpPr>
            <a:spLocks noChangeShapeType="1"/>
          </p:cNvSpPr>
          <p:nvPr/>
        </p:nvSpPr>
        <p:spPr bwMode="auto">
          <a:xfrm rot="5400000">
            <a:off x="4668838" y="4170363"/>
            <a:ext cx="4714875" cy="317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20A6F5"/>
              </a:solidFill>
            </a:endParaRPr>
          </a:p>
        </p:txBody>
      </p:sp>
      <p:sp>
        <p:nvSpPr>
          <p:cNvPr id="90121" name="Text Box 15"/>
          <p:cNvSpPr txBox="1">
            <a:spLocks noChangeArrowheads="1"/>
          </p:cNvSpPr>
          <p:nvPr/>
        </p:nvSpPr>
        <p:spPr bwMode="auto">
          <a:xfrm>
            <a:off x="6454776" y="1362075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20A6F5"/>
                </a:solidFill>
                <a:latin typeface="Times New Roman" charset="0"/>
              </a:rPr>
              <a:t>Browser</a:t>
            </a:r>
          </a:p>
        </p:txBody>
      </p:sp>
      <p:sp>
        <p:nvSpPr>
          <p:cNvPr id="90122" name="Text Box 16"/>
          <p:cNvSpPr txBox="1">
            <a:spLocks noChangeArrowheads="1"/>
          </p:cNvSpPr>
          <p:nvPr/>
        </p:nvSpPr>
        <p:spPr bwMode="auto">
          <a:xfrm>
            <a:off x="9190039" y="1362075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FFCC33"/>
                </a:solidFill>
                <a:latin typeface="Times New Roman" charset="0"/>
              </a:rPr>
              <a:t>Amazon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9DEAA4-E92C-A220-F398-8F63C3CB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597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TLS:  setup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2"/>
            <a:ext cx="5768976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>
                <a:ea typeface="ＭＳ Ｐゴシック" charset="-128"/>
              </a:rPr>
              <a:t>First:  TCP handshake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Client sends over list of crypto protocols it supports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Server picks crypto protocols to use for this session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34214" y="1909765"/>
            <a:ext cx="2871787" cy="595313"/>
            <a:chOff x="3615" y="1209"/>
            <a:chExt cx="1809" cy="375"/>
          </a:xfrm>
        </p:grpSpPr>
        <p:sp>
          <p:nvSpPr>
            <p:cNvPr id="90139" name="Line 5"/>
            <p:cNvSpPr>
              <a:spLocks noChangeShapeType="1"/>
            </p:cNvSpPr>
            <p:nvPr/>
          </p:nvSpPr>
          <p:spPr bwMode="auto">
            <a:xfrm rot="5400000" flipV="1">
              <a:off x="4367" y="527"/>
              <a:ext cx="305" cy="180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0A6F5"/>
                </a:solidFill>
              </a:endParaRPr>
            </a:p>
          </p:txBody>
        </p:sp>
        <p:sp>
          <p:nvSpPr>
            <p:cNvPr id="90140" name="Text Box 6"/>
            <p:cNvSpPr txBox="1">
              <a:spLocks noChangeArrowheads="1"/>
            </p:cNvSpPr>
            <p:nvPr/>
          </p:nvSpPr>
          <p:spPr bwMode="auto">
            <a:xfrm rot="605430">
              <a:off x="4430" y="1209"/>
              <a:ext cx="4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20A6F5"/>
                  </a:solidFill>
                  <a:latin typeface="Times New Roman" charset="0"/>
                </a:rPr>
                <a:t>SYN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010400" y="2519366"/>
            <a:ext cx="2819400" cy="582613"/>
            <a:chOff x="3600" y="1593"/>
            <a:chExt cx="1776" cy="367"/>
          </a:xfrm>
        </p:grpSpPr>
        <p:sp>
          <p:nvSpPr>
            <p:cNvPr id="90137" name="Line 8"/>
            <p:cNvSpPr>
              <a:spLocks noChangeShapeType="1"/>
            </p:cNvSpPr>
            <p:nvPr/>
          </p:nvSpPr>
          <p:spPr bwMode="auto">
            <a:xfrm rot="5400000">
              <a:off x="4324" y="908"/>
              <a:ext cx="328" cy="1776"/>
            </a:xfrm>
            <a:prstGeom prst="line">
              <a:avLst/>
            </a:prstGeom>
            <a:noFill/>
            <a:ln w="19050">
              <a:solidFill>
                <a:srgbClr val="FFCC33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CC33"/>
                </a:solidFill>
              </a:endParaRPr>
            </a:p>
          </p:txBody>
        </p:sp>
        <p:sp>
          <p:nvSpPr>
            <p:cNvPr id="90138" name="Text Box 9"/>
            <p:cNvSpPr txBox="1">
              <a:spLocks noChangeArrowheads="1"/>
            </p:cNvSpPr>
            <p:nvPr/>
          </p:nvSpPr>
          <p:spPr bwMode="auto">
            <a:xfrm rot="10146980" flipH="1" flipV="1">
              <a:off x="3936" y="1593"/>
              <a:ext cx="8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CC33"/>
                  </a:solidFill>
                  <a:latin typeface="Times New Roman" charset="0"/>
                </a:rPr>
                <a:t>SYN ACK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010400" y="3205166"/>
            <a:ext cx="2895600" cy="747713"/>
            <a:chOff x="3600" y="2025"/>
            <a:chExt cx="1824" cy="471"/>
          </a:xfrm>
        </p:grpSpPr>
        <p:sp>
          <p:nvSpPr>
            <p:cNvPr id="90135" name="Line 11"/>
            <p:cNvSpPr>
              <a:spLocks noChangeShapeType="1"/>
            </p:cNvSpPr>
            <p:nvPr/>
          </p:nvSpPr>
          <p:spPr bwMode="auto">
            <a:xfrm rot="5400000" flipV="1">
              <a:off x="4286" y="1358"/>
              <a:ext cx="452" cy="182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0A6F5"/>
                </a:solidFill>
              </a:endParaRPr>
            </a:p>
          </p:txBody>
        </p:sp>
        <p:sp>
          <p:nvSpPr>
            <p:cNvPr id="90136" name="Text Box 12"/>
            <p:cNvSpPr txBox="1">
              <a:spLocks noChangeArrowheads="1"/>
            </p:cNvSpPr>
            <p:nvPr/>
          </p:nvSpPr>
          <p:spPr bwMode="auto">
            <a:xfrm rot="660000">
              <a:off x="4335" y="2025"/>
              <a:ext cx="4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20A6F5"/>
                  </a:solidFill>
                  <a:latin typeface="Times New Roman" charset="0"/>
                </a:rPr>
                <a:t>ACK</a:t>
              </a:r>
            </a:p>
          </p:txBody>
        </p:sp>
      </p:grpSp>
      <p:sp>
        <p:nvSpPr>
          <p:cNvPr id="90119" name="Line 13"/>
          <p:cNvSpPr>
            <a:spLocks noChangeShapeType="1"/>
          </p:cNvSpPr>
          <p:nvPr/>
        </p:nvSpPr>
        <p:spPr bwMode="auto">
          <a:xfrm rot="16200000" flipH="1">
            <a:off x="7571582" y="4229894"/>
            <a:ext cx="4730750" cy="61913"/>
          </a:xfrm>
          <a:prstGeom prst="line">
            <a:avLst/>
          </a:prstGeom>
          <a:noFill/>
          <a:ln w="9525">
            <a:solidFill>
              <a:srgbClr val="FFCC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0" name="Line 14"/>
          <p:cNvSpPr>
            <a:spLocks noChangeShapeType="1"/>
          </p:cNvSpPr>
          <p:nvPr/>
        </p:nvSpPr>
        <p:spPr bwMode="auto">
          <a:xfrm rot="5400000">
            <a:off x="4668838" y="4170363"/>
            <a:ext cx="4714875" cy="317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20A6F5"/>
              </a:solidFill>
            </a:endParaRPr>
          </a:p>
        </p:txBody>
      </p:sp>
      <p:sp>
        <p:nvSpPr>
          <p:cNvPr id="90121" name="Text Box 15"/>
          <p:cNvSpPr txBox="1">
            <a:spLocks noChangeArrowheads="1"/>
          </p:cNvSpPr>
          <p:nvPr/>
        </p:nvSpPr>
        <p:spPr bwMode="auto">
          <a:xfrm>
            <a:off x="6454776" y="1362075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20A6F5"/>
                </a:solidFill>
                <a:latin typeface="Times New Roman" charset="0"/>
              </a:rPr>
              <a:t>Browser</a:t>
            </a:r>
          </a:p>
        </p:txBody>
      </p:sp>
      <p:sp>
        <p:nvSpPr>
          <p:cNvPr id="90122" name="Text Box 16"/>
          <p:cNvSpPr txBox="1">
            <a:spLocks noChangeArrowheads="1"/>
          </p:cNvSpPr>
          <p:nvPr/>
        </p:nvSpPr>
        <p:spPr bwMode="auto">
          <a:xfrm>
            <a:off x="9190039" y="1362075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FFCC33"/>
                </a:solidFill>
                <a:latin typeface="Times New Roman" charset="0"/>
              </a:rPr>
              <a:t>Amazon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7010400" y="3952875"/>
            <a:ext cx="3200400" cy="1295400"/>
            <a:chOff x="3600" y="2496"/>
            <a:chExt cx="2016" cy="816"/>
          </a:xfrm>
        </p:grpSpPr>
        <p:sp>
          <p:nvSpPr>
            <p:cNvPr id="90133" name="Line 18"/>
            <p:cNvSpPr>
              <a:spLocks noChangeShapeType="1"/>
            </p:cNvSpPr>
            <p:nvPr/>
          </p:nvSpPr>
          <p:spPr bwMode="auto">
            <a:xfrm rot="5400000" flipV="1">
              <a:off x="4224" y="2112"/>
              <a:ext cx="576" cy="182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0A6F5"/>
                </a:solidFill>
              </a:endParaRPr>
            </a:p>
          </p:txBody>
        </p:sp>
        <p:sp>
          <p:nvSpPr>
            <p:cNvPr id="90134" name="Text Box 19"/>
            <p:cNvSpPr txBox="1">
              <a:spLocks noChangeArrowheads="1"/>
            </p:cNvSpPr>
            <p:nvPr/>
          </p:nvSpPr>
          <p:spPr bwMode="auto">
            <a:xfrm rot="1003808">
              <a:off x="3696" y="2496"/>
              <a:ext cx="192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600">
                  <a:solidFill>
                    <a:srgbClr val="20A6F5"/>
                  </a:solidFill>
                  <a:latin typeface="Times New Roman" charset="0"/>
                </a:rPr>
                <a:t>Hello.  I support</a:t>
              </a:r>
            </a:p>
            <a:p>
              <a:pPr algn="l" eaLnBrk="0" hangingPunct="0"/>
              <a:r>
                <a:rPr lang="en-US" sz="1600">
                  <a:solidFill>
                    <a:srgbClr val="20A6F5"/>
                  </a:solidFill>
                  <a:latin typeface="Times New Roman" charset="0"/>
                </a:rPr>
                <a:t>(TLS+RSA+AES128+SHA1) or</a:t>
              </a:r>
            </a:p>
            <a:p>
              <a:pPr algn="l" eaLnBrk="0" hangingPunct="0"/>
              <a:r>
                <a:rPr lang="en-US" sz="1600">
                  <a:solidFill>
                    <a:srgbClr val="20A6F5"/>
                  </a:solidFill>
                  <a:latin typeface="Times New Roman" charset="0"/>
                </a:rPr>
                <a:t>(SSL+RSA+3DES+MD5) or  …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010400" y="5172076"/>
            <a:ext cx="2971800" cy="887413"/>
            <a:chOff x="3600" y="3264"/>
            <a:chExt cx="1872" cy="559"/>
          </a:xfrm>
        </p:grpSpPr>
        <p:sp>
          <p:nvSpPr>
            <p:cNvPr id="90131" name="Line 21"/>
            <p:cNvSpPr>
              <a:spLocks noChangeShapeType="1"/>
            </p:cNvSpPr>
            <p:nvPr/>
          </p:nvSpPr>
          <p:spPr bwMode="auto">
            <a:xfrm rot="5400000">
              <a:off x="4352" y="2704"/>
              <a:ext cx="367" cy="1872"/>
            </a:xfrm>
            <a:prstGeom prst="line">
              <a:avLst/>
            </a:prstGeom>
            <a:noFill/>
            <a:ln w="19050">
              <a:solidFill>
                <a:srgbClr val="FFCC33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CC33"/>
                </a:solidFill>
              </a:endParaRPr>
            </a:p>
          </p:txBody>
        </p:sp>
        <p:sp>
          <p:nvSpPr>
            <p:cNvPr id="90132" name="Text Box 22"/>
            <p:cNvSpPr txBox="1">
              <a:spLocks noChangeArrowheads="1"/>
            </p:cNvSpPr>
            <p:nvPr/>
          </p:nvSpPr>
          <p:spPr bwMode="auto">
            <a:xfrm rot="10146980" flipH="1" flipV="1">
              <a:off x="3696" y="3264"/>
              <a:ext cx="163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600">
                  <a:solidFill>
                    <a:srgbClr val="FFCC33"/>
                  </a:solidFill>
                  <a:latin typeface="Times New Roman" charset="0"/>
                </a:rPr>
                <a:t>Let</a:t>
              </a:r>
              <a:r>
                <a:rPr lang="ja-JP" altLang="en-US" sz="1600">
                  <a:solidFill>
                    <a:srgbClr val="FFCC33"/>
                  </a:solidFill>
                  <a:latin typeface="Times New Roman" charset="0"/>
                </a:rPr>
                <a:t>’</a:t>
              </a:r>
              <a:r>
                <a:rPr lang="en-US" altLang="ja-JP" sz="1600">
                  <a:solidFill>
                    <a:srgbClr val="FFCC33"/>
                  </a:solidFill>
                  <a:latin typeface="Times New Roman" charset="0"/>
                </a:rPr>
                <a:t>s use</a:t>
              </a:r>
              <a:endParaRPr lang="en-US" altLang="ja-JP">
                <a:solidFill>
                  <a:srgbClr val="FFCC33"/>
                </a:solidFill>
                <a:latin typeface="Times New Roman" charset="0"/>
              </a:endParaRPr>
            </a:p>
            <a:p>
              <a:pPr algn="l" eaLnBrk="0" hangingPunct="0"/>
              <a:r>
                <a:rPr lang="en-US" sz="1600">
                  <a:solidFill>
                    <a:srgbClr val="FFCC33"/>
                  </a:solidFill>
                  <a:latin typeface="Times New Roman" charset="0"/>
                </a:rPr>
                <a:t>TLS+RSA+AES128+SHA1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7010400" y="5791201"/>
            <a:ext cx="2971800" cy="582613"/>
            <a:chOff x="3600" y="3792"/>
            <a:chExt cx="1872" cy="367"/>
          </a:xfrm>
        </p:grpSpPr>
        <p:sp>
          <p:nvSpPr>
            <p:cNvPr id="90129" name="Line 24"/>
            <p:cNvSpPr>
              <a:spLocks noChangeShapeType="1"/>
            </p:cNvSpPr>
            <p:nvPr/>
          </p:nvSpPr>
          <p:spPr bwMode="auto">
            <a:xfrm rot="5400000">
              <a:off x="4352" y="3040"/>
              <a:ext cx="367" cy="1872"/>
            </a:xfrm>
            <a:prstGeom prst="line">
              <a:avLst/>
            </a:prstGeom>
            <a:noFill/>
            <a:ln w="19050">
              <a:solidFill>
                <a:srgbClr val="FFCC33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30" name="Text Box 25"/>
            <p:cNvSpPr txBox="1">
              <a:spLocks noChangeArrowheads="1"/>
            </p:cNvSpPr>
            <p:nvPr/>
          </p:nvSpPr>
          <p:spPr bwMode="auto">
            <a:xfrm rot="10146980" flipH="1" flipV="1">
              <a:off x="3984" y="3792"/>
              <a:ext cx="10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600" dirty="0">
                  <a:solidFill>
                    <a:srgbClr val="FFCC33"/>
                  </a:solidFill>
                  <a:latin typeface="Times New Roman" charset="0"/>
                </a:rPr>
                <a:t>Here</a:t>
              </a:r>
              <a:r>
                <a:rPr lang="ja-JP" altLang="en-US" sz="1600">
                  <a:solidFill>
                    <a:srgbClr val="FFCC33"/>
                  </a:solidFill>
                  <a:latin typeface="Times New Roman" charset="0"/>
                </a:rPr>
                <a:t>’</a:t>
              </a:r>
              <a:r>
                <a:rPr lang="en-US" altLang="ja-JP" sz="1600" dirty="0">
                  <a:solidFill>
                    <a:srgbClr val="FFCC33"/>
                  </a:solidFill>
                  <a:latin typeface="Times New Roman" charset="0"/>
                </a:rPr>
                <a:t>s my cert</a:t>
              </a:r>
              <a:endParaRPr lang="en-US" sz="1600" dirty="0">
                <a:solidFill>
                  <a:srgbClr val="FFCC33"/>
                </a:solidFill>
                <a:latin typeface="Times New Roman" charset="0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7391400" y="6172200"/>
            <a:ext cx="2362200" cy="414338"/>
            <a:chOff x="3696" y="3888"/>
            <a:chExt cx="1488" cy="261"/>
          </a:xfrm>
        </p:grpSpPr>
        <p:sp>
          <p:nvSpPr>
            <p:cNvPr id="90127" name="Rectangle 27"/>
            <p:cNvSpPr>
              <a:spLocks noChangeArrowheads="1"/>
            </p:cNvSpPr>
            <p:nvPr/>
          </p:nvSpPr>
          <p:spPr bwMode="auto">
            <a:xfrm rot="-646924">
              <a:off x="3696" y="3888"/>
              <a:ext cx="1488" cy="201"/>
            </a:xfrm>
            <a:prstGeom prst="rect">
              <a:avLst/>
            </a:prstGeom>
            <a:solidFill>
              <a:srgbClr val="339966">
                <a:alpha val="65097"/>
              </a:srgbClr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28" name="Text Box 28"/>
            <p:cNvSpPr txBox="1">
              <a:spLocks noChangeArrowheads="1"/>
            </p:cNvSpPr>
            <p:nvPr/>
          </p:nvSpPr>
          <p:spPr bwMode="auto">
            <a:xfrm rot="20940000">
              <a:off x="3966" y="3916"/>
              <a:ext cx="9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~1 KB of data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4B6693-7D1B-7847-3B42-863DD602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407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TLS:  setup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2"/>
            <a:ext cx="5768976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>
                <a:ea typeface="ＭＳ Ｐゴシック" charset="-128"/>
              </a:rPr>
              <a:t>First:  TCP handshake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Client sends over list of crypto protocols it supports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Server picks crypto protocols to use for this session</a:t>
            </a:r>
          </a:p>
          <a:p>
            <a:pPr>
              <a:lnSpc>
                <a:spcPct val="90000"/>
              </a:lnSpc>
            </a:pPr>
            <a:endParaRPr 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Use this to do two things: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Create shared session key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CC33"/>
                </a:solidFill>
                <a:ea typeface="ＭＳ Ｐゴシック" charset="-128"/>
              </a:rPr>
              <a:t>Verify server’s identity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34214" y="1909765"/>
            <a:ext cx="2871787" cy="595313"/>
            <a:chOff x="3615" y="1209"/>
            <a:chExt cx="1809" cy="375"/>
          </a:xfrm>
        </p:grpSpPr>
        <p:sp>
          <p:nvSpPr>
            <p:cNvPr id="90139" name="Line 5"/>
            <p:cNvSpPr>
              <a:spLocks noChangeShapeType="1"/>
            </p:cNvSpPr>
            <p:nvPr/>
          </p:nvSpPr>
          <p:spPr bwMode="auto">
            <a:xfrm rot="5400000" flipV="1">
              <a:off x="4367" y="527"/>
              <a:ext cx="305" cy="180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0A6F5"/>
                </a:solidFill>
              </a:endParaRPr>
            </a:p>
          </p:txBody>
        </p:sp>
        <p:sp>
          <p:nvSpPr>
            <p:cNvPr id="90140" name="Text Box 6"/>
            <p:cNvSpPr txBox="1">
              <a:spLocks noChangeArrowheads="1"/>
            </p:cNvSpPr>
            <p:nvPr/>
          </p:nvSpPr>
          <p:spPr bwMode="auto">
            <a:xfrm rot="605430">
              <a:off x="4430" y="1209"/>
              <a:ext cx="4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20A6F5"/>
                  </a:solidFill>
                  <a:latin typeface="Times New Roman" charset="0"/>
                </a:rPr>
                <a:t>SYN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010400" y="2519366"/>
            <a:ext cx="2819400" cy="582613"/>
            <a:chOff x="3600" y="1593"/>
            <a:chExt cx="1776" cy="367"/>
          </a:xfrm>
        </p:grpSpPr>
        <p:sp>
          <p:nvSpPr>
            <p:cNvPr id="90137" name="Line 8"/>
            <p:cNvSpPr>
              <a:spLocks noChangeShapeType="1"/>
            </p:cNvSpPr>
            <p:nvPr/>
          </p:nvSpPr>
          <p:spPr bwMode="auto">
            <a:xfrm rot="5400000">
              <a:off x="4324" y="908"/>
              <a:ext cx="328" cy="1776"/>
            </a:xfrm>
            <a:prstGeom prst="line">
              <a:avLst/>
            </a:prstGeom>
            <a:noFill/>
            <a:ln w="19050">
              <a:solidFill>
                <a:srgbClr val="FFCC33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CC33"/>
                </a:solidFill>
              </a:endParaRPr>
            </a:p>
          </p:txBody>
        </p:sp>
        <p:sp>
          <p:nvSpPr>
            <p:cNvPr id="90138" name="Text Box 9"/>
            <p:cNvSpPr txBox="1">
              <a:spLocks noChangeArrowheads="1"/>
            </p:cNvSpPr>
            <p:nvPr/>
          </p:nvSpPr>
          <p:spPr bwMode="auto">
            <a:xfrm rot="10146980" flipH="1" flipV="1">
              <a:off x="3936" y="1593"/>
              <a:ext cx="8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CC33"/>
                  </a:solidFill>
                  <a:latin typeface="Times New Roman" charset="0"/>
                </a:rPr>
                <a:t>SYN ACK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010400" y="3205166"/>
            <a:ext cx="2895600" cy="747713"/>
            <a:chOff x="3600" y="2025"/>
            <a:chExt cx="1824" cy="471"/>
          </a:xfrm>
        </p:grpSpPr>
        <p:sp>
          <p:nvSpPr>
            <p:cNvPr id="90135" name="Line 11"/>
            <p:cNvSpPr>
              <a:spLocks noChangeShapeType="1"/>
            </p:cNvSpPr>
            <p:nvPr/>
          </p:nvSpPr>
          <p:spPr bwMode="auto">
            <a:xfrm rot="5400000" flipV="1">
              <a:off x="4286" y="1358"/>
              <a:ext cx="452" cy="182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0A6F5"/>
                </a:solidFill>
              </a:endParaRPr>
            </a:p>
          </p:txBody>
        </p:sp>
        <p:sp>
          <p:nvSpPr>
            <p:cNvPr id="90136" name="Text Box 12"/>
            <p:cNvSpPr txBox="1">
              <a:spLocks noChangeArrowheads="1"/>
            </p:cNvSpPr>
            <p:nvPr/>
          </p:nvSpPr>
          <p:spPr bwMode="auto">
            <a:xfrm rot="660000">
              <a:off x="4335" y="2025"/>
              <a:ext cx="4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20A6F5"/>
                  </a:solidFill>
                  <a:latin typeface="Times New Roman" charset="0"/>
                </a:rPr>
                <a:t>ACK</a:t>
              </a:r>
            </a:p>
          </p:txBody>
        </p:sp>
      </p:grpSp>
      <p:sp>
        <p:nvSpPr>
          <p:cNvPr id="90119" name="Line 13"/>
          <p:cNvSpPr>
            <a:spLocks noChangeShapeType="1"/>
          </p:cNvSpPr>
          <p:nvPr/>
        </p:nvSpPr>
        <p:spPr bwMode="auto">
          <a:xfrm rot="16200000" flipH="1">
            <a:off x="7571582" y="4229894"/>
            <a:ext cx="4730750" cy="61913"/>
          </a:xfrm>
          <a:prstGeom prst="line">
            <a:avLst/>
          </a:prstGeom>
          <a:noFill/>
          <a:ln w="9525">
            <a:solidFill>
              <a:srgbClr val="FFCC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0" name="Line 14"/>
          <p:cNvSpPr>
            <a:spLocks noChangeShapeType="1"/>
          </p:cNvSpPr>
          <p:nvPr/>
        </p:nvSpPr>
        <p:spPr bwMode="auto">
          <a:xfrm rot="5400000">
            <a:off x="4668838" y="4170363"/>
            <a:ext cx="4714875" cy="317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20A6F5"/>
              </a:solidFill>
            </a:endParaRPr>
          </a:p>
        </p:txBody>
      </p:sp>
      <p:sp>
        <p:nvSpPr>
          <p:cNvPr id="90121" name="Text Box 15"/>
          <p:cNvSpPr txBox="1">
            <a:spLocks noChangeArrowheads="1"/>
          </p:cNvSpPr>
          <p:nvPr/>
        </p:nvSpPr>
        <p:spPr bwMode="auto">
          <a:xfrm>
            <a:off x="6454776" y="1362075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20A6F5"/>
                </a:solidFill>
                <a:latin typeface="Times New Roman" charset="0"/>
              </a:rPr>
              <a:t>Browser</a:t>
            </a:r>
          </a:p>
        </p:txBody>
      </p:sp>
      <p:sp>
        <p:nvSpPr>
          <p:cNvPr id="90122" name="Text Box 16"/>
          <p:cNvSpPr txBox="1">
            <a:spLocks noChangeArrowheads="1"/>
          </p:cNvSpPr>
          <p:nvPr/>
        </p:nvSpPr>
        <p:spPr bwMode="auto">
          <a:xfrm>
            <a:off x="9190039" y="1362075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FFCC33"/>
                </a:solidFill>
                <a:latin typeface="Times New Roman" charset="0"/>
              </a:rPr>
              <a:t>Amazon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7010400" y="3952875"/>
            <a:ext cx="3200400" cy="1295400"/>
            <a:chOff x="3600" y="2496"/>
            <a:chExt cx="2016" cy="816"/>
          </a:xfrm>
        </p:grpSpPr>
        <p:sp>
          <p:nvSpPr>
            <p:cNvPr id="90133" name="Line 18"/>
            <p:cNvSpPr>
              <a:spLocks noChangeShapeType="1"/>
            </p:cNvSpPr>
            <p:nvPr/>
          </p:nvSpPr>
          <p:spPr bwMode="auto">
            <a:xfrm rot="5400000" flipV="1">
              <a:off x="4224" y="2112"/>
              <a:ext cx="576" cy="182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0A6F5"/>
                </a:solidFill>
              </a:endParaRPr>
            </a:p>
          </p:txBody>
        </p:sp>
        <p:sp>
          <p:nvSpPr>
            <p:cNvPr id="90134" name="Text Box 19"/>
            <p:cNvSpPr txBox="1">
              <a:spLocks noChangeArrowheads="1"/>
            </p:cNvSpPr>
            <p:nvPr/>
          </p:nvSpPr>
          <p:spPr bwMode="auto">
            <a:xfrm rot="1003808">
              <a:off x="3696" y="2496"/>
              <a:ext cx="192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600">
                  <a:solidFill>
                    <a:srgbClr val="20A6F5"/>
                  </a:solidFill>
                  <a:latin typeface="Times New Roman" charset="0"/>
                </a:rPr>
                <a:t>Hello.  I support</a:t>
              </a:r>
            </a:p>
            <a:p>
              <a:pPr algn="l" eaLnBrk="0" hangingPunct="0"/>
              <a:r>
                <a:rPr lang="en-US" sz="1600">
                  <a:solidFill>
                    <a:srgbClr val="20A6F5"/>
                  </a:solidFill>
                  <a:latin typeface="Times New Roman" charset="0"/>
                </a:rPr>
                <a:t>(TLS+RSA+AES128+SHA1) or</a:t>
              </a:r>
            </a:p>
            <a:p>
              <a:pPr algn="l" eaLnBrk="0" hangingPunct="0"/>
              <a:r>
                <a:rPr lang="en-US" sz="1600">
                  <a:solidFill>
                    <a:srgbClr val="20A6F5"/>
                  </a:solidFill>
                  <a:latin typeface="Times New Roman" charset="0"/>
                </a:rPr>
                <a:t>(SSL+RSA+3DES+MD5) or  …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010400" y="5172076"/>
            <a:ext cx="2971800" cy="887413"/>
            <a:chOff x="3600" y="3264"/>
            <a:chExt cx="1872" cy="559"/>
          </a:xfrm>
        </p:grpSpPr>
        <p:sp>
          <p:nvSpPr>
            <p:cNvPr id="90131" name="Line 21"/>
            <p:cNvSpPr>
              <a:spLocks noChangeShapeType="1"/>
            </p:cNvSpPr>
            <p:nvPr/>
          </p:nvSpPr>
          <p:spPr bwMode="auto">
            <a:xfrm rot="5400000">
              <a:off x="4352" y="2704"/>
              <a:ext cx="367" cy="1872"/>
            </a:xfrm>
            <a:prstGeom prst="line">
              <a:avLst/>
            </a:prstGeom>
            <a:noFill/>
            <a:ln w="19050">
              <a:solidFill>
                <a:srgbClr val="FFCC33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CC33"/>
                </a:solidFill>
              </a:endParaRPr>
            </a:p>
          </p:txBody>
        </p:sp>
        <p:sp>
          <p:nvSpPr>
            <p:cNvPr id="90132" name="Text Box 22"/>
            <p:cNvSpPr txBox="1">
              <a:spLocks noChangeArrowheads="1"/>
            </p:cNvSpPr>
            <p:nvPr/>
          </p:nvSpPr>
          <p:spPr bwMode="auto">
            <a:xfrm rot="10146980" flipH="1" flipV="1">
              <a:off x="3696" y="3264"/>
              <a:ext cx="163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600">
                  <a:solidFill>
                    <a:srgbClr val="FFCC33"/>
                  </a:solidFill>
                  <a:latin typeface="Times New Roman" charset="0"/>
                </a:rPr>
                <a:t>Let</a:t>
              </a:r>
              <a:r>
                <a:rPr lang="ja-JP" altLang="en-US" sz="1600">
                  <a:solidFill>
                    <a:srgbClr val="FFCC33"/>
                  </a:solidFill>
                  <a:latin typeface="Times New Roman" charset="0"/>
                </a:rPr>
                <a:t>’</a:t>
              </a:r>
              <a:r>
                <a:rPr lang="en-US" altLang="ja-JP" sz="1600">
                  <a:solidFill>
                    <a:srgbClr val="FFCC33"/>
                  </a:solidFill>
                  <a:latin typeface="Times New Roman" charset="0"/>
                </a:rPr>
                <a:t>s use</a:t>
              </a:r>
              <a:endParaRPr lang="en-US" altLang="ja-JP">
                <a:solidFill>
                  <a:srgbClr val="FFCC33"/>
                </a:solidFill>
                <a:latin typeface="Times New Roman" charset="0"/>
              </a:endParaRPr>
            </a:p>
            <a:p>
              <a:pPr algn="l" eaLnBrk="0" hangingPunct="0"/>
              <a:r>
                <a:rPr lang="en-US" sz="1600">
                  <a:solidFill>
                    <a:srgbClr val="FFCC33"/>
                  </a:solidFill>
                  <a:latin typeface="Times New Roman" charset="0"/>
                </a:rPr>
                <a:t>TLS+RSA+AES128+SHA1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7010400" y="5791201"/>
            <a:ext cx="2971800" cy="582613"/>
            <a:chOff x="3600" y="3792"/>
            <a:chExt cx="1872" cy="367"/>
          </a:xfrm>
        </p:grpSpPr>
        <p:sp>
          <p:nvSpPr>
            <p:cNvPr id="90129" name="Line 24"/>
            <p:cNvSpPr>
              <a:spLocks noChangeShapeType="1"/>
            </p:cNvSpPr>
            <p:nvPr/>
          </p:nvSpPr>
          <p:spPr bwMode="auto">
            <a:xfrm rot="5400000">
              <a:off x="4352" y="3040"/>
              <a:ext cx="367" cy="1872"/>
            </a:xfrm>
            <a:prstGeom prst="line">
              <a:avLst/>
            </a:prstGeom>
            <a:noFill/>
            <a:ln w="19050">
              <a:solidFill>
                <a:srgbClr val="FFCC33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30" name="Text Box 25"/>
            <p:cNvSpPr txBox="1">
              <a:spLocks noChangeArrowheads="1"/>
            </p:cNvSpPr>
            <p:nvPr/>
          </p:nvSpPr>
          <p:spPr bwMode="auto">
            <a:xfrm rot="10146980" flipH="1" flipV="1">
              <a:off x="3984" y="3792"/>
              <a:ext cx="10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600" dirty="0">
                  <a:solidFill>
                    <a:srgbClr val="FFCC33"/>
                  </a:solidFill>
                  <a:latin typeface="Times New Roman" charset="0"/>
                </a:rPr>
                <a:t>Here</a:t>
              </a:r>
              <a:r>
                <a:rPr lang="ja-JP" altLang="en-US" sz="1600">
                  <a:solidFill>
                    <a:srgbClr val="FFCC33"/>
                  </a:solidFill>
                  <a:latin typeface="Times New Roman" charset="0"/>
                </a:rPr>
                <a:t>’</a:t>
              </a:r>
              <a:r>
                <a:rPr lang="en-US" altLang="ja-JP" sz="1600" dirty="0">
                  <a:solidFill>
                    <a:srgbClr val="FFCC33"/>
                  </a:solidFill>
                  <a:latin typeface="Times New Roman" charset="0"/>
                </a:rPr>
                <a:t>s my cert</a:t>
              </a:r>
              <a:endParaRPr lang="en-US" sz="1600" dirty="0">
                <a:solidFill>
                  <a:srgbClr val="FFCC33"/>
                </a:solidFill>
                <a:latin typeface="Times New Roman" charset="0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7391400" y="6172200"/>
            <a:ext cx="2362200" cy="414338"/>
            <a:chOff x="3696" y="3888"/>
            <a:chExt cx="1488" cy="261"/>
          </a:xfrm>
        </p:grpSpPr>
        <p:sp>
          <p:nvSpPr>
            <p:cNvPr id="90127" name="Rectangle 27"/>
            <p:cNvSpPr>
              <a:spLocks noChangeArrowheads="1"/>
            </p:cNvSpPr>
            <p:nvPr/>
          </p:nvSpPr>
          <p:spPr bwMode="auto">
            <a:xfrm rot="-646924">
              <a:off x="3696" y="3888"/>
              <a:ext cx="1488" cy="201"/>
            </a:xfrm>
            <a:prstGeom prst="rect">
              <a:avLst/>
            </a:prstGeom>
            <a:solidFill>
              <a:srgbClr val="339966">
                <a:alpha val="65097"/>
              </a:srgbClr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28" name="Text Box 28"/>
            <p:cNvSpPr txBox="1">
              <a:spLocks noChangeArrowheads="1"/>
            </p:cNvSpPr>
            <p:nvPr/>
          </p:nvSpPr>
          <p:spPr bwMode="auto">
            <a:xfrm rot="20940000">
              <a:off x="3966" y="3916"/>
              <a:ext cx="9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~1 KB of data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4B6693-7D1B-7847-3B42-863DD602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20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E57380-C0ED-7594-7B78-849807A55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38" y="1338122"/>
            <a:ext cx="11931162" cy="440735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2E105-0373-CDD6-F748-7CD10CDA5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156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F93398-E366-D2F6-1495-B77CC034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FE08C2-0A4F-2204-19FF-E4970A032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+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42642269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C620-9A2C-D0B4-102F-DEAC3FB3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16B86-95C7-ABE5-9774-3FB52E93F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C33"/>
                </a:solidFill>
              </a:rPr>
              <a:t>Authentication:  verifying that the entity on the other end of the connection is who they claim to be</a:t>
            </a:r>
          </a:p>
          <a:p>
            <a:pPr marL="0" indent="0">
              <a:buNone/>
            </a:pPr>
            <a:endParaRPr lang="en-US" dirty="0">
              <a:solidFill>
                <a:srgbClr val="FFCC3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FA22-00C3-B4E1-6868-480B92B0A6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129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C620-9A2C-D0B4-102F-DEAC3FB3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16B86-95C7-ABE5-9774-3FB52E93F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C33"/>
                </a:solidFill>
              </a:rPr>
              <a:t>Authentication:  verifying that the entity on the other end of the connection is who they claim to be</a:t>
            </a:r>
          </a:p>
          <a:p>
            <a:r>
              <a:rPr lang="en-US" dirty="0">
                <a:solidFill>
                  <a:schemeClr val="tx1"/>
                </a:solidFill>
              </a:rPr>
              <a:t>Technical aspects:  crypto</a:t>
            </a:r>
          </a:p>
          <a:p>
            <a:r>
              <a:rPr lang="en-US" dirty="0">
                <a:solidFill>
                  <a:schemeClr val="tx1"/>
                </a:solidFill>
              </a:rPr>
              <a:t>Social aspects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How to distribute keys to entities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to do when things go wrong</a:t>
            </a:r>
          </a:p>
          <a:p>
            <a:pPr marL="0" indent="0">
              <a:buNone/>
            </a:pPr>
            <a:endParaRPr lang="en-US" dirty="0">
              <a:solidFill>
                <a:srgbClr val="FFCC3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FA22-00C3-B4E1-6868-480B92B0A6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66</a:t>
            </a:fld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38C94D9-97F0-16BD-ACC8-4A86B39FBA38}"/>
              </a:ext>
            </a:extLst>
          </p:cNvPr>
          <p:cNvSpPr/>
          <p:nvPr/>
        </p:nvSpPr>
        <p:spPr>
          <a:xfrm>
            <a:off x="2931558" y="5721347"/>
            <a:ext cx="6320416" cy="862015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TLS:  relies on Public Key Infrastructure (PKI) via certificates</a:t>
            </a:r>
          </a:p>
        </p:txBody>
      </p:sp>
    </p:spTree>
    <p:extLst>
      <p:ext uri="{BB962C8B-B14F-4D97-AF65-F5344CB8AC3E}">
        <p14:creationId xmlns:p14="http://schemas.microsoft.com/office/powerpoint/2010/main" val="30233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1BD6-497C-1B8C-2FC2-C1A67762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EF864-C04C-F9AD-9995-B70DB19D6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9" y="4725254"/>
            <a:ext cx="5334000" cy="1395690"/>
          </a:xfrm>
        </p:spPr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20130-406D-97DE-9E65-1FE083150B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>
                <a:latin typeface="Avenir Book" panose="02000503020000020003" pitchFamily="2" charset="0"/>
              </a:rPr>
              <a:pPr/>
              <a:t>67</a:t>
            </a:fld>
            <a:endParaRPr lang="en-GB">
              <a:latin typeface="Avenir Book" panose="02000503020000020003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A3192F-2E00-19E9-96A7-5B19BFD4DBCF}"/>
              </a:ext>
            </a:extLst>
          </p:cNvPr>
          <p:cNvSpPr/>
          <p:nvPr/>
        </p:nvSpPr>
        <p:spPr>
          <a:xfrm>
            <a:off x="9139766" y="1382119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venir Book" panose="02000503020000020003" pitchFamily="2" charset="0"/>
              </a:rPr>
              <a:t>bank.com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D4CF9F-29FE-2CE3-7830-0DBD82031B88}"/>
              </a:ext>
            </a:extLst>
          </p:cNvPr>
          <p:cNvSpPr/>
          <p:nvPr/>
        </p:nvSpPr>
        <p:spPr>
          <a:xfrm>
            <a:off x="1727586" y="1382119"/>
            <a:ext cx="10668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You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20494A-B102-E5F8-79D7-609E8D4C3892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2260986" y="2180707"/>
            <a:ext cx="0" cy="2807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901909-E2C4-1504-2700-D54F3E5A5320}"/>
              </a:ext>
            </a:extLst>
          </p:cNvPr>
          <p:cNvCxnSpPr>
            <a:cxnSpLocks/>
          </p:cNvCxnSpPr>
          <p:nvPr/>
        </p:nvCxnSpPr>
        <p:spPr>
          <a:xfrm>
            <a:off x="10155766" y="2180707"/>
            <a:ext cx="0" cy="2858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7510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1BD6-497C-1B8C-2FC2-C1A67762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EF864-C04C-F9AD-9995-B70DB19D6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9" y="4725254"/>
            <a:ext cx="5334000" cy="1395690"/>
          </a:xfrm>
        </p:spPr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20130-406D-97DE-9E65-1FE083150B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>
                <a:latin typeface="Avenir Book" panose="02000503020000020003" pitchFamily="2" charset="0"/>
              </a:rPr>
              <a:pPr/>
              <a:t>68</a:t>
            </a:fld>
            <a:endParaRPr lang="en-GB">
              <a:latin typeface="Avenir Book" panose="02000503020000020003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A3192F-2E00-19E9-96A7-5B19BFD4DBCF}"/>
              </a:ext>
            </a:extLst>
          </p:cNvPr>
          <p:cNvSpPr/>
          <p:nvPr/>
        </p:nvSpPr>
        <p:spPr>
          <a:xfrm>
            <a:off x="9139766" y="1382119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venir Book" panose="02000503020000020003" pitchFamily="2" charset="0"/>
              </a:rPr>
              <a:t>bank.com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D4CF9F-29FE-2CE3-7830-0DBD82031B88}"/>
              </a:ext>
            </a:extLst>
          </p:cNvPr>
          <p:cNvSpPr/>
          <p:nvPr/>
        </p:nvSpPr>
        <p:spPr>
          <a:xfrm>
            <a:off x="1727586" y="1382119"/>
            <a:ext cx="10668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You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20494A-B102-E5F8-79D7-609E8D4C3892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2260986" y="2180707"/>
            <a:ext cx="0" cy="2807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307D72-870B-F7BF-9ABD-27BFE8223D42}"/>
              </a:ext>
            </a:extLst>
          </p:cNvPr>
          <p:cNvCxnSpPr>
            <a:cxnSpLocks/>
          </p:cNvCxnSpPr>
          <p:nvPr/>
        </p:nvCxnSpPr>
        <p:spPr>
          <a:xfrm>
            <a:off x="2242551" y="2453933"/>
            <a:ext cx="7913215" cy="750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901909-E2C4-1504-2700-D54F3E5A5320}"/>
              </a:ext>
            </a:extLst>
          </p:cNvPr>
          <p:cNvCxnSpPr>
            <a:cxnSpLocks/>
          </p:cNvCxnSpPr>
          <p:nvPr/>
        </p:nvCxnSpPr>
        <p:spPr>
          <a:xfrm>
            <a:off x="10155766" y="2180707"/>
            <a:ext cx="0" cy="2858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993B98-5B72-A4B6-5A2B-89BC462FC7C6}"/>
              </a:ext>
            </a:extLst>
          </p:cNvPr>
          <p:cNvCxnSpPr>
            <a:cxnSpLocks/>
          </p:cNvCxnSpPr>
          <p:nvPr/>
        </p:nvCxnSpPr>
        <p:spPr>
          <a:xfrm flipH="1" flipV="1">
            <a:off x="2242551" y="2768263"/>
            <a:ext cx="7876344" cy="3103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7AF269F-EDB9-498E-C4F8-79C8FABF0711}"/>
              </a:ext>
            </a:extLst>
          </p:cNvPr>
          <p:cNvSpPr txBox="1"/>
          <p:nvPr/>
        </p:nvSpPr>
        <p:spPr>
          <a:xfrm>
            <a:off x="4961525" y="2125316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(...part of handshake...)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40A4A0-3426-030C-CDAB-5A950695BC8E}"/>
              </a:ext>
            </a:extLst>
          </p:cNvPr>
          <p:cNvSpPr txBox="1"/>
          <p:nvPr/>
        </p:nvSpPr>
        <p:spPr>
          <a:xfrm>
            <a:off x="5314542" y="285047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Avenir Book" panose="02000503020000020003" pitchFamily="2" charset="0"/>
              </a:rPr>
              <a:t>Kpub,bank.com</a:t>
            </a:r>
            <a:endParaRPr lang="en-US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30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1BD6-497C-1B8C-2FC2-C1A67762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EF864-C04C-F9AD-9995-B70DB19D6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9" y="4725254"/>
            <a:ext cx="5334000" cy="1395690"/>
          </a:xfrm>
        </p:spPr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20130-406D-97DE-9E65-1FE083150B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>
                <a:latin typeface="Avenir Book" panose="02000503020000020003" pitchFamily="2" charset="0"/>
              </a:rPr>
              <a:pPr/>
              <a:t>69</a:t>
            </a:fld>
            <a:endParaRPr lang="en-GB">
              <a:latin typeface="Avenir Book" panose="02000503020000020003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A3192F-2E00-19E9-96A7-5B19BFD4DBCF}"/>
              </a:ext>
            </a:extLst>
          </p:cNvPr>
          <p:cNvSpPr/>
          <p:nvPr/>
        </p:nvSpPr>
        <p:spPr>
          <a:xfrm>
            <a:off x="9139766" y="1382119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Book" panose="02000503020000020003" pitchFamily="2" charset="0"/>
              </a:rPr>
              <a:t>bank.com</a:t>
            </a:r>
            <a:endParaRPr lang="en-US" sz="2000" dirty="0">
              <a:latin typeface="Avenir Book" panose="02000503020000020003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D4CF9F-29FE-2CE3-7830-0DBD82031B88}"/>
              </a:ext>
            </a:extLst>
          </p:cNvPr>
          <p:cNvSpPr/>
          <p:nvPr/>
        </p:nvSpPr>
        <p:spPr>
          <a:xfrm>
            <a:off x="1727586" y="1382119"/>
            <a:ext cx="10668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You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20494A-B102-E5F8-79D7-609E8D4C3892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2260986" y="2180707"/>
            <a:ext cx="0" cy="2807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307D72-870B-F7BF-9ABD-27BFE8223D42}"/>
              </a:ext>
            </a:extLst>
          </p:cNvPr>
          <p:cNvCxnSpPr>
            <a:cxnSpLocks/>
          </p:cNvCxnSpPr>
          <p:nvPr/>
        </p:nvCxnSpPr>
        <p:spPr>
          <a:xfrm>
            <a:off x="2242551" y="2453933"/>
            <a:ext cx="7913215" cy="750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901909-E2C4-1504-2700-D54F3E5A5320}"/>
              </a:ext>
            </a:extLst>
          </p:cNvPr>
          <p:cNvCxnSpPr>
            <a:cxnSpLocks/>
          </p:cNvCxnSpPr>
          <p:nvPr/>
        </p:nvCxnSpPr>
        <p:spPr>
          <a:xfrm>
            <a:off x="10155766" y="2180707"/>
            <a:ext cx="0" cy="2858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993B98-5B72-A4B6-5A2B-89BC462FC7C6}"/>
              </a:ext>
            </a:extLst>
          </p:cNvPr>
          <p:cNvCxnSpPr>
            <a:cxnSpLocks/>
          </p:cNvCxnSpPr>
          <p:nvPr/>
        </p:nvCxnSpPr>
        <p:spPr>
          <a:xfrm flipH="1" flipV="1">
            <a:off x="2242551" y="2768263"/>
            <a:ext cx="7876344" cy="3103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7AF269F-EDB9-498E-C4F8-79C8FABF0711}"/>
              </a:ext>
            </a:extLst>
          </p:cNvPr>
          <p:cNvSpPr txBox="1"/>
          <p:nvPr/>
        </p:nvSpPr>
        <p:spPr>
          <a:xfrm>
            <a:off x="4961525" y="2125316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(...part of handshake...)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40A4A0-3426-030C-CDAB-5A950695BC8E}"/>
              </a:ext>
            </a:extLst>
          </p:cNvPr>
          <p:cNvSpPr txBox="1"/>
          <p:nvPr/>
        </p:nvSpPr>
        <p:spPr>
          <a:xfrm>
            <a:off x="5314542" y="285047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Avenir Book" panose="02000503020000020003" pitchFamily="2" charset="0"/>
              </a:rPr>
              <a:t>Kpub,bank.com</a:t>
            </a:r>
            <a:endParaRPr lang="en-US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BC0BD71-6AE9-2935-05AE-E93DDA418482}"/>
              </a:ext>
            </a:extLst>
          </p:cNvPr>
          <p:cNvCxnSpPr>
            <a:cxnSpLocks/>
          </p:cNvCxnSpPr>
          <p:nvPr/>
        </p:nvCxnSpPr>
        <p:spPr>
          <a:xfrm>
            <a:off x="2251768" y="3726298"/>
            <a:ext cx="7913215" cy="750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C338DBE-16FD-414B-0649-F9944C7727FB}"/>
              </a:ext>
            </a:extLst>
          </p:cNvPr>
          <p:cNvSpPr txBox="1"/>
          <p:nvPr/>
        </p:nvSpPr>
        <p:spPr>
          <a:xfrm>
            <a:off x="82958" y="3190028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Pick challenge 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889150-80FF-0A48-57AD-9BA4B21AC117}"/>
              </a:ext>
            </a:extLst>
          </p:cNvPr>
          <p:cNvSpPr txBox="1"/>
          <p:nvPr/>
        </p:nvSpPr>
        <p:spPr>
          <a:xfrm>
            <a:off x="4938201" y="3387108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Enc(</a:t>
            </a:r>
            <a:r>
              <a:rPr lang="en-US" dirty="0" err="1">
                <a:solidFill>
                  <a:schemeClr val="tx1"/>
                </a:solidFill>
                <a:latin typeface="Avenir Book" panose="02000503020000020003" pitchFamily="2" charset="0"/>
              </a:rPr>
              <a:t>Kpub,bank.com</a:t>
            </a:r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, x)</a:t>
            </a:r>
          </a:p>
        </p:txBody>
      </p:sp>
    </p:spTree>
    <p:extLst>
      <p:ext uri="{BB962C8B-B14F-4D97-AF65-F5344CB8AC3E}">
        <p14:creationId xmlns:p14="http://schemas.microsoft.com/office/powerpoint/2010/main" val="341397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3359-F48B-442A-A7E5-04AF631C2E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0038" y="160337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Project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A7B83-C427-F563-B054-B2022A670F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0038" y="1471613"/>
            <a:ext cx="1140618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Make your own iterative DNS resolver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Make your own web API / responsive website</a:t>
            </a:r>
          </a:p>
          <a:p>
            <a:endParaRPr lang="en-US" sz="3000" dirty="0"/>
          </a:p>
          <a:p>
            <a:r>
              <a:rPr lang="en-US" sz="3000" dirty="0"/>
              <a:t>Implement something (</a:t>
            </a:r>
            <a:r>
              <a:rPr lang="en-US" sz="3000" dirty="0" err="1"/>
              <a:t>eg.</a:t>
            </a:r>
            <a:r>
              <a:rPr lang="en-US" sz="3000" dirty="0"/>
              <a:t> </a:t>
            </a:r>
            <a:r>
              <a:rPr lang="en-US" sz="3000" dirty="0" err="1"/>
              <a:t>Snowcast</a:t>
            </a:r>
            <a:r>
              <a:rPr lang="en-US" sz="3000" dirty="0"/>
              <a:t>), etc. using RPCs (more next week)</a:t>
            </a:r>
          </a:p>
          <a:p>
            <a:endParaRPr lang="en-US" sz="3000" dirty="0"/>
          </a:p>
          <a:p>
            <a:r>
              <a:rPr lang="en-US" sz="3000" dirty="0"/>
              <a:t>Build your own traffic analyzer</a:t>
            </a:r>
          </a:p>
          <a:p>
            <a:endParaRPr lang="en-US" sz="3000" dirty="0"/>
          </a:p>
          <a:p>
            <a:r>
              <a:rPr lang="en-US" sz="3000" dirty="0"/>
              <a:t>Extend your IP/TCP in some way…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703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1BD6-497C-1B8C-2FC2-C1A67762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EF864-C04C-F9AD-9995-B70DB19D6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8" y="4974341"/>
            <a:ext cx="10256831" cy="1159666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>
                <a:latin typeface="Avenir Book" panose="02000503020000020003" pitchFamily="2" charset="0"/>
              </a:rPr>
              <a:t>What does this prove?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20130-406D-97DE-9E65-1FE083150B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>
                <a:latin typeface="Avenir Book" panose="02000503020000020003" pitchFamily="2" charset="0"/>
              </a:rPr>
              <a:pPr/>
              <a:t>70</a:t>
            </a:fld>
            <a:endParaRPr lang="en-GB">
              <a:latin typeface="Avenir Book" panose="02000503020000020003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A3192F-2E00-19E9-96A7-5B19BFD4DBCF}"/>
              </a:ext>
            </a:extLst>
          </p:cNvPr>
          <p:cNvSpPr/>
          <p:nvPr/>
        </p:nvSpPr>
        <p:spPr>
          <a:xfrm>
            <a:off x="9139766" y="1382119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Book" panose="02000503020000020003" pitchFamily="2" charset="0"/>
              </a:rPr>
              <a:t>bank.com</a:t>
            </a:r>
            <a:endParaRPr lang="en-US" sz="2000" dirty="0">
              <a:latin typeface="Avenir Book" panose="02000503020000020003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D4CF9F-29FE-2CE3-7830-0DBD82031B88}"/>
              </a:ext>
            </a:extLst>
          </p:cNvPr>
          <p:cNvSpPr/>
          <p:nvPr/>
        </p:nvSpPr>
        <p:spPr>
          <a:xfrm>
            <a:off x="1727586" y="1382119"/>
            <a:ext cx="10668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You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20494A-B102-E5F8-79D7-609E8D4C3892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2260986" y="2180707"/>
            <a:ext cx="0" cy="2807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307D72-870B-F7BF-9ABD-27BFE8223D42}"/>
              </a:ext>
            </a:extLst>
          </p:cNvPr>
          <p:cNvCxnSpPr>
            <a:cxnSpLocks/>
          </p:cNvCxnSpPr>
          <p:nvPr/>
        </p:nvCxnSpPr>
        <p:spPr>
          <a:xfrm>
            <a:off x="2242551" y="2453933"/>
            <a:ext cx="7913215" cy="750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901909-E2C4-1504-2700-D54F3E5A5320}"/>
              </a:ext>
            </a:extLst>
          </p:cNvPr>
          <p:cNvCxnSpPr>
            <a:cxnSpLocks/>
          </p:cNvCxnSpPr>
          <p:nvPr/>
        </p:nvCxnSpPr>
        <p:spPr>
          <a:xfrm>
            <a:off x="10155766" y="2180707"/>
            <a:ext cx="0" cy="2858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993B98-5B72-A4B6-5A2B-89BC462FC7C6}"/>
              </a:ext>
            </a:extLst>
          </p:cNvPr>
          <p:cNvCxnSpPr>
            <a:cxnSpLocks/>
          </p:cNvCxnSpPr>
          <p:nvPr/>
        </p:nvCxnSpPr>
        <p:spPr>
          <a:xfrm flipH="1" flipV="1">
            <a:off x="2242551" y="2768263"/>
            <a:ext cx="7876344" cy="3103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7AF269F-EDB9-498E-C4F8-79C8FABF0711}"/>
              </a:ext>
            </a:extLst>
          </p:cNvPr>
          <p:cNvSpPr txBox="1"/>
          <p:nvPr/>
        </p:nvSpPr>
        <p:spPr>
          <a:xfrm>
            <a:off x="4961525" y="2125316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(...part of handshake...)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40A4A0-3426-030C-CDAB-5A950695BC8E}"/>
              </a:ext>
            </a:extLst>
          </p:cNvPr>
          <p:cNvSpPr txBox="1"/>
          <p:nvPr/>
        </p:nvSpPr>
        <p:spPr>
          <a:xfrm>
            <a:off x="5314542" y="285047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Avenir Book" panose="02000503020000020003" pitchFamily="2" charset="0"/>
              </a:rPr>
              <a:t>Kpub,bank.com</a:t>
            </a:r>
            <a:endParaRPr lang="en-US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BC0BD71-6AE9-2935-05AE-E93DDA418482}"/>
              </a:ext>
            </a:extLst>
          </p:cNvPr>
          <p:cNvCxnSpPr>
            <a:cxnSpLocks/>
          </p:cNvCxnSpPr>
          <p:nvPr/>
        </p:nvCxnSpPr>
        <p:spPr>
          <a:xfrm>
            <a:off x="2251768" y="3726298"/>
            <a:ext cx="7913215" cy="750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C338DBE-16FD-414B-0649-F9944C7727FB}"/>
              </a:ext>
            </a:extLst>
          </p:cNvPr>
          <p:cNvSpPr txBox="1"/>
          <p:nvPr/>
        </p:nvSpPr>
        <p:spPr>
          <a:xfrm>
            <a:off x="82958" y="3190028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Pick challenge 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889150-80FF-0A48-57AD-9BA4B21AC117}"/>
              </a:ext>
            </a:extLst>
          </p:cNvPr>
          <p:cNvSpPr txBox="1"/>
          <p:nvPr/>
        </p:nvSpPr>
        <p:spPr>
          <a:xfrm>
            <a:off x="4935431" y="3335648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Enc(</a:t>
            </a:r>
            <a:r>
              <a:rPr lang="en-US" dirty="0" err="1">
                <a:solidFill>
                  <a:schemeClr val="tx1"/>
                </a:solidFill>
                <a:latin typeface="Avenir Book" panose="02000503020000020003" pitchFamily="2" charset="0"/>
              </a:rPr>
              <a:t>Kpub,bank.com</a:t>
            </a:r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, x)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D64550-4C53-834E-5AAD-18B56F57B95E}"/>
              </a:ext>
            </a:extLst>
          </p:cNvPr>
          <p:cNvSpPr txBox="1"/>
          <p:nvPr/>
        </p:nvSpPr>
        <p:spPr>
          <a:xfrm>
            <a:off x="10183418" y="3726298"/>
            <a:ext cx="191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x' = Dec(</a:t>
            </a:r>
            <a:r>
              <a:rPr lang="en-US" dirty="0" err="1">
                <a:solidFill>
                  <a:schemeClr val="tx1"/>
                </a:solidFill>
                <a:latin typeface="Avenir Book" panose="02000503020000020003" pitchFamily="2" charset="0"/>
              </a:rPr>
              <a:t>Kpriv</a:t>
            </a:r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, x)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7801355-C5B7-EFB1-D3D9-BB3706D8B1AD}"/>
              </a:ext>
            </a:extLst>
          </p:cNvPr>
          <p:cNvCxnSpPr>
            <a:cxnSpLocks/>
          </p:cNvCxnSpPr>
          <p:nvPr/>
        </p:nvCxnSpPr>
        <p:spPr>
          <a:xfrm flipH="1" flipV="1">
            <a:off x="2307074" y="4237497"/>
            <a:ext cx="7876344" cy="3103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824313E-1678-6A6B-015A-F70F4F46D0CC}"/>
              </a:ext>
            </a:extLst>
          </p:cNvPr>
          <p:cNvSpPr txBox="1"/>
          <p:nvPr/>
        </p:nvSpPr>
        <p:spPr>
          <a:xfrm>
            <a:off x="5952204" y="3972579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x'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ACA68C-183E-4B70-AD60-98BA4BCEE4C8}"/>
              </a:ext>
            </a:extLst>
          </p:cNvPr>
          <p:cNvSpPr txBox="1"/>
          <p:nvPr/>
        </p:nvSpPr>
        <p:spPr>
          <a:xfrm>
            <a:off x="1242093" y="416314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x ?= x'</a:t>
            </a:r>
          </a:p>
        </p:txBody>
      </p:sp>
    </p:spTree>
    <p:extLst>
      <p:ext uri="{BB962C8B-B14F-4D97-AF65-F5344CB8AC3E}">
        <p14:creationId xmlns:p14="http://schemas.microsoft.com/office/powerpoint/2010/main" val="27749375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9E3E8-7997-A599-FF5B-018638F2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33441-CF14-E310-4E91-1142CA601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 proves that the server at </a:t>
            </a:r>
            <a:r>
              <a:rPr lang="en-US" dirty="0" err="1"/>
              <a:t>bank.com</a:t>
            </a:r>
            <a:r>
              <a:rPr lang="en-US" dirty="0"/>
              <a:t> holds </a:t>
            </a:r>
            <a:r>
              <a:rPr lang="en-US" dirty="0" err="1"/>
              <a:t>K_priv</a:t>
            </a:r>
            <a:endParaRPr lang="en-US" dirty="0"/>
          </a:p>
          <a:p>
            <a:r>
              <a:rPr lang="en-US" dirty="0"/>
              <a:t>Does NOT prove belong to the server belongs to your bank, the real-life bank with your money</a:t>
            </a:r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9D1F2-328A-7C57-85CF-7E92FC89B0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2067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9E3E8-7997-A599-FF5B-018638F2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33441-CF14-E310-4E91-1142CA601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 proves that the server at </a:t>
            </a:r>
            <a:r>
              <a:rPr lang="en-US" dirty="0" err="1"/>
              <a:t>yourbank.com</a:t>
            </a:r>
            <a:r>
              <a:rPr lang="en-US" dirty="0"/>
              <a:t> holds </a:t>
            </a:r>
            <a:r>
              <a:rPr lang="en-US" dirty="0" err="1"/>
              <a:t>K_priv</a:t>
            </a:r>
            <a:endParaRPr lang="en-US" dirty="0"/>
          </a:p>
          <a:p>
            <a:r>
              <a:rPr lang="en-US" dirty="0"/>
              <a:t>Does NOT prove the server belongs to </a:t>
            </a:r>
            <a:r>
              <a:rPr lang="en-US" dirty="0" err="1"/>
              <a:t>YourBank</a:t>
            </a:r>
            <a:r>
              <a:rPr lang="en-US" dirty="0"/>
              <a:t>, the real-life bank that holds your money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"But I'm visiting </a:t>
            </a:r>
            <a:r>
              <a:rPr lang="en-US" sz="2800" dirty="0" err="1"/>
              <a:t>yourbank.com</a:t>
            </a:r>
            <a:r>
              <a:rPr lang="en-US" sz="2800" dirty="0"/>
              <a:t>!"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9D1F2-328A-7C57-85CF-7E92FC89B0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5664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9E3E8-7997-A599-FF5B-018638F2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33441-CF14-E310-4E91-1142CA601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 proves that the server at </a:t>
            </a:r>
            <a:r>
              <a:rPr lang="en-US" dirty="0" err="1"/>
              <a:t>yourbank.com</a:t>
            </a:r>
            <a:r>
              <a:rPr lang="en-US" dirty="0"/>
              <a:t> holds </a:t>
            </a:r>
            <a:r>
              <a:rPr lang="en-US" dirty="0" err="1"/>
              <a:t>K_priv</a:t>
            </a:r>
            <a:endParaRPr lang="en-US" dirty="0"/>
          </a:p>
          <a:p>
            <a:r>
              <a:rPr lang="en-US" dirty="0"/>
              <a:t>Does NOT prove the server belongs to </a:t>
            </a:r>
            <a:r>
              <a:rPr lang="en-US" dirty="0" err="1"/>
              <a:t>YourBank</a:t>
            </a:r>
            <a:r>
              <a:rPr lang="en-US" dirty="0"/>
              <a:t>, the real-life bank that holds your money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"But I'm visiting </a:t>
            </a:r>
            <a:r>
              <a:rPr lang="en-US" sz="2800" dirty="0" err="1"/>
              <a:t>yourbank.com</a:t>
            </a:r>
            <a:r>
              <a:rPr lang="en-US" sz="2800" dirty="0"/>
              <a:t>!"</a:t>
            </a:r>
          </a:p>
          <a:p>
            <a:r>
              <a:rPr lang="en-US" sz="2800" dirty="0"/>
              <a:t>DNS can be spoofed</a:t>
            </a:r>
          </a:p>
          <a:p>
            <a:r>
              <a:rPr lang="en-US" sz="2800" dirty="0"/>
              <a:t>Possible active network attacker (redirecting your IP traffic to malicious server)</a:t>
            </a:r>
          </a:p>
          <a:p>
            <a:r>
              <a:rPr lang="en-US" sz="2800" dirty="0"/>
              <a:t>Domain names can expire and be re-registered...</a:t>
            </a:r>
          </a:p>
          <a:p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9D1F2-328A-7C57-85CF-7E92FC89B0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4190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B66EF-703F-08AA-669F-658A0DE89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246" y="424545"/>
            <a:ext cx="1174350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i="1" dirty="0"/>
              <a:t>Problem:  How can we trust </a:t>
            </a:r>
            <a:r>
              <a:rPr lang="en-US" sz="3600" i="1" dirty="0" err="1"/>
              <a:t>K_pub</a:t>
            </a:r>
            <a:r>
              <a:rPr lang="en-US" sz="3600" i="1" dirty="0"/>
              <a:t> is </a:t>
            </a:r>
            <a:br>
              <a:rPr lang="en-US" sz="3600" i="1" dirty="0"/>
            </a:br>
            <a:r>
              <a:rPr lang="en-US" sz="3600" i="1" dirty="0"/>
              <a:t>Your Bank's public key?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90031-609F-D346-3916-2EA3C1B484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2162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4F38-191B-7E72-25F4-4A284D0D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 distributing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B66EF-703F-08AA-669F-658A0DE89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can we trust </a:t>
            </a:r>
            <a:r>
              <a:rPr lang="en-US" dirty="0" err="1"/>
              <a:t>Kpub</a:t>
            </a:r>
            <a:r>
              <a:rPr lang="en-US" dirty="0"/>
              <a:t> is Your Bank's public key?</a:t>
            </a:r>
          </a:p>
          <a:p>
            <a:pPr marL="0" indent="0">
              <a:buNone/>
            </a:pPr>
            <a:r>
              <a:rPr lang="en-US" dirty="0"/>
              <a:t>Problem:  Trust distribution</a:t>
            </a:r>
          </a:p>
          <a:p>
            <a:r>
              <a:rPr lang="en-US" dirty="0"/>
              <a:t>Hard to verify real-world identities</a:t>
            </a:r>
          </a:p>
          <a:p>
            <a:r>
              <a:rPr lang="en-US" dirty="0"/>
              <a:t>Hard to scale to the whole Internet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Different protocols have different mechanisms</a:t>
            </a:r>
          </a:p>
          <a:p>
            <a:pPr marL="0" indent="0">
              <a:buNone/>
            </a:pPr>
            <a:r>
              <a:rPr lang="en-US" dirty="0"/>
              <a:t> =&gt; TLS</a:t>
            </a:r>
            <a:r>
              <a:rPr lang="en-US" dirty="0">
                <a:sym typeface="Wingdings" pitchFamily="2" charset="2"/>
              </a:rPr>
              <a:t> (and others):  Public Key Infrastructure (PKI) with certificates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90031-609F-D346-3916-2EA3C1B484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081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AEC64-C1BD-07CD-10B3-42735ACB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76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7D86A-ACA0-97EA-317A-8870A92EC9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10972800" cy="1143000"/>
          </a:xfrm>
        </p:spPr>
        <p:txBody>
          <a:bodyPr/>
          <a:lstStyle/>
          <a:p>
            <a:r>
              <a:rPr lang="en-US" dirty="0"/>
              <a:t>PKI:  The 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11C8-C412-02F8-CC3A-03A8E5C518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2881" y="1066800"/>
            <a:ext cx="7945438" cy="4519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Public keys managed by Certificate Authorities (CAs)</a:t>
            </a:r>
          </a:p>
          <a:p>
            <a:r>
              <a:rPr lang="en-US" dirty="0"/>
              <a:t>Everyone knows public key for some </a:t>
            </a:r>
            <a:r>
              <a:rPr lang="en-US" u="sng" dirty="0"/>
              <a:t>root CAs</a:t>
            </a:r>
          </a:p>
          <a:p>
            <a:pPr lvl="1"/>
            <a:r>
              <a:rPr lang="en-US" dirty="0"/>
              <a:t>Pre-installed into browser/OS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22093-5567-2F8E-A36C-8EDEE4748B13}"/>
              </a:ext>
            </a:extLst>
          </p:cNvPr>
          <p:cNvSpPr/>
          <p:nvPr/>
        </p:nvSpPr>
        <p:spPr>
          <a:xfrm>
            <a:off x="9220200" y="2623786"/>
            <a:ext cx="1960033" cy="798588"/>
          </a:xfrm>
          <a:prstGeom prst="rect">
            <a:avLst/>
          </a:prstGeom>
          <a:solidFill>
            <a:srgbClr val="66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7613380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AEC64-C1BD-07CD-10B3-42735ACB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77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7D86A-ACA0-97EA-317A-8870A92EC9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10972800" cy="1143000"/>
          </a:xfrm>
        </p:spPr>
        <p:txBody>
          <a:bodyPr/>
          <a:lstStyle/>
          <a:p>
            <a:r>
              <a:rPr lang="en-US" dirty="0"/>
              <a:t>PKI:  The 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11C8-C412-02F8-CC3A-03A8E5C518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7945438" cy="4519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Public keys managed by Certificate Authorities (CAs)</a:t>
            </a:r>
          </a:p>
          <a:p>
            <a:r>
              <a:rPr lang="en-US" dirty="0"/>
              <a:t>Everyone knows public key for some </a:t>
            </a:r>
            <a:r>
              <a:rPr lang="en-US" u="sng" dirty="0"/>
              <a:t>root CAs</a:t>
            </a:r>
          </a:p>
          <a:p>
            <a:pPr lvl="1"/>
            <a:r>
              <a:rPr lang="en-US" dirty="0"/>
              <a:t>Pre-installed into browser/OS</a:t>
            </a:r>
          </a:p>
          <a:p>
            <a:pPr lvl="1"/>
            <a:endParaRPr lang="en-US" dirty="0"/>
          </a:p>
          <a:p>
            <a:r>
              <a:rPr lang="en-US" dirty="0"/>
              <a:t>If X wants a public key, request from CA</a:t>
            </a:r>
          </a:p>
          <a:p>
            <a:pPr lvl="1"/>
            <a:r>
              <a:rPr lang="en-US" dirty="0">
                <a:solidFill>
                  <a:srgbClr val="FFCC33"/>
                </a:solidFill>
              </a:rPr>
              <a:t>CA validates X's identity</a:t>
            </a:r>
            <a:r>
              <a:rPr lang="en-US" dirty="0"/>
              <a:t>, then signs X's public key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22093-5567-2F8E-A36C-8EDEE4748B13}"/>
              </a:ext>
            </a:extLst>
          </p:cNvPr>
          <p:cNvSpPr/>
          <p:nvPr/>
        </p:nvSpPr>
        <p:spPr>
          <a:xfrm>
            <a:off x="9220200" y="2623786"/>
            <a:ext cx="1960033" cy="798588"/>
          </a:xfrm>
          <a:prstGeom prst="rect">
            <a:avLst/>
          </a:prstGeom>
          <a:solidFill>
            <a:srgbClr val="66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7D6245-E88C-9C35-5C44-F743F3A24299}"/>
              </a:ext>
            </a:extLst>
          </p:cNvPr>
          <p:cNvCxnSpPr>
            <a:cxnSpLocks/>
          </p:cNvCxnSpPr>
          <p:nvPr/>
        </p:nvCxnSpPr>
        <p:spPr>
          <a:xfrm>
            <a:off x="9525000" y="1600201"/>
            <a:ext cx="0" cy="1023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E2DB7F1-8C21-95DA-3459-46254166185C}"/>
              </a:ext>
            </a:extLst>
          </p:cNvPr>
          <p:cNvSpPr txBox="1"/>
          <p:nvPr/>
        </p:nvSpPr>
        <p:spPr>
          <a:xfrm>
            <a:off x="9195227" y="1174132"/>
            <a:ext cx="1269573" cy="361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K</a:t>
            </a:r>
            <a:r>
              <a:rPr lang="en-US" sz="2400" baseline="-25000" dirty="0" err="1">
                <a:solidFill>
                  <a:schemeClr val="tx1"/>
                </a:solidFill>
              </a:rPr>
              <a:t>pub,X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E30DD6-FB11-A1D5-2732-2D247B0929B1}"/>
              </a:ext>
            </a:extLst>
          </p:cNvPr>
          <p:cNvCxnSpPr>
            <a:cxnSpLocks/>
          </p:cNvCxnSpPr>
          <p:nvPr/>
        </p:nvCxnSpPr>
        <p:spPr>
          <a:xfrm>
            <a:off x="10591800" y="2057400"/>
            <a:ext cx="0" cy="5663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A7FE3C8-F9B2-BFA1-7FCA-DAB00CB3CD3A}"/>
              </a:ext>
            </a:extLst>
          </p:cNvPr>
          <p:cNvSpPr txBox="1"/>
          <p:nvPr/>
        </p:nvSpPr>
        <p:spPr>
          <a:xfrm>
            <a:off x="9884007" y="1740518"/>
            <a:ext cx="1678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$$$</a:t>
            </a:r>
            <a:r>
              <a:rPr lang="en-US" sz="2000" dirty="0">
                <a:solidFill>
                  <a:schemeClr val="tx1"/>
                </a:solidFill>
              </a:rPr>
              <a:t> (maybe)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0A91E3-1E6F-D98A-EFA6-AC3B0B95E102}"/>
              </a:ext>
            </a:extLst>
          </p:cNvPr>
          <p:cNvSpPr/>
          <p:nvPr/>
        </p:nvSpPr>
        <p:spPr>
          <a:xfrm>
            <a:off x="9736484" y="469096"/>
            <a:ext cx="927463" cy="8503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416401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AEC64-C1BD-07CD-10B3-42735ACB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78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7D86A-ACA0-97EA-317A-8870A92EC9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10972800" cy="1143000"/>
          </a:xfrm>
        </p:spPr>
        <p:txBody>
          <a:bodyPr/>
          <a:lstStyle/>
          <a:p>
            <a:r>
              <a:rPr lang="en-US" dirty="0"/>
              <a:t>PKI:  The 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11C8-C412-02F8-CC3A-03A8E5C518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7945438" cy="4519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Public keys managed by Certificate Authorities (CAs)</a:t>
            </a:r>
          </a:p>
          <a:p>
            <a:r>
              <a:rPr lang="en-US" dirty="0"/>
              <a:t>Everyone knows public key for some </a:t>
            </a:r>
            <a:r>
              <a:rPr lang="en-US" u="sng" dirty="0"/>
              <a:t>root CAs</a:t>
            </a:r>
          </a:p>
          <a:p>
            <a:pPr lvl="1"/>
            <a:r>
              <a:rPr lang="en-US" dirty="0"/>
              <a:t>Pre-installed into browser/OS</a:t>
            </a:r>
          </a:p>
          <a:p>
            <a:pPr lvl="1"/>
            <a:endParaRPr lang="en-US" dirty="0"/>
          </a:p>
          <a:p>
            <a:r>
              <a:rPr lang="en-US" dirty="0"/>
              <a:t>If X wants a public key, request from CA</a:t>
            </a:r>
          </a:p>
          <a:p>
            <a:pPr lvl="1"/>
            <a:r>
              <a:rPr lang="en-US" dirty="0">
                <a:solidFill>
                  <a:srgbClr val="FFCC33"/>
                </a:solidFill>
              </a:rPr>
              <a:t>CA supposed to validate X’s identity…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22093-5567-2F8E-A36C-8EDEE4748B13}"/>
              </a:ext>
            </a:extLst>
          </p:cNvPr>
          <p:cNvSpPr/>
          <p:nvPr/>
        </p:nvSpPr>
        <p:spPr>
          <a:xfrm>
            <a:off x="9220200" y="2623786"/>
            <a:ext cx="1960033" cy="798588"/>
          </a:xfrm>
          <a:prstGeom prst="rect">
            <a:avLst/>
          </a:prstGeom>
          <a:solidFill>
            <a:srgbClr val="66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7D6245-E88C-9C35-5C44-F743F3A24299}"/>
              </a:ext>
            </a:extLst>
          </p:cNvPr>
          <p:cNvCxnSpPr>
            <a:cxnSpLocks/>
          </p:cNvCxnSpPr>
          <p:nvPr/>
        </p:nvCxnSpPr>
        <p:spPr>
          <a:xfrm>
            <a:off x="9525000" y="1600201"/>
            <a:ext cx="0" cy="1023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E2DB7F1-8C21-95DA-3459-46254166185C}"/>
              </a:ext>
            </a:extLst>
          </p:cNvPr>
          <p:cNvSpPr txBox="1"/>
          <p:nvPr/>
        </p:nvSpPr>
        <p:spPr>
          <a:xfrm>
            <a:off x="9195227" y="1174132"/>
            <a:ext cx="1269573" cy="361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K</a:t>
            </a:r>
            <a:r>
              <a:rPr lang="en-US" sz="2400" baseline="-25000" dirty="0" err="1">
                <a:solidFill>
                  <a:schemeClr val="tx1"/>
                </a:solidFill>
              </a:rPr>
              <a:t>pub,X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E30DD6-FB11-A1D5-2732-2D247B0929B1}"/>
              </a:ext>
            </a:extLst>
          </p:cNvPr>
          <p:cNvCxnSpPr>
            <a:cxnSpLocks/>
          </p:cNvCxnSpPr>
          <p:nvPr/>
        </p:nvCxnSpPr>
        <p:spPr>
          <a:xfrm>
            <a:off x="10591800" y="2057400"/>
            <a:ext cx="0" cy="5663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A7FE3C8-F9B2-BFA1-7FCA-DAB00CB3CD3A}"/>
              </a:ext>
            </a:extLst>
          </p:cNvPr>
          <p:cNvSpPr txBox="1"/>
          <p:nvPr/>
        </p:nvSpPr>
        <p:spPr>
          <a:xfrm>
            <a:off x="9884007" y="1740518"/>
            <a:ext cx="1678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$$$</a:t>
            </a:r>
            <a:r>
              <a:rPr lang="en-US" sz="2000" dirty="0">
                <a:solidFill>
                  <a:schemeClr val="tx1"/>
                </a:solidFill>
              </a:rPr>
              <a:t> (maybe)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0A91E3-1E6F-D98A-EFA6-AC3B0B95E102}"/>
              </a:ext>
            </a:extLst>
          </p:cNvPr>
          <p:cNvSpPr/>
          <p:nvPr/>
        </p:nvSpPr>
        <p:spPr>
          <a:xfrm>
            <a:off x="9736484" y="469096"/>
            <a:ext cx="927463" cy="8503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E82DB4AF-13DA-E878-9F71-27AC12A7E271}"/>
              </a:ext>
            </a:extLst>
          </p:cNvPr>
          <p:cNvCxnSpPr>
            <a:stCxn id="7" idx="3"/>
            <a:endCxn id="9" idx="6"/>
          </p:cNvCxnSpPr>
          <p:nvPr/>
        </p:nvCxnSpPr>
        <p:spPr>
          <a:xfrm flipH="1" flipV="1">
            <a:off x="10663947" y="894262"/>
            <a:ext cx="516286" cy="2128818"/>
          </a:xfrm>
          <a:prstGeom prst="curvedConnector3">
            <a:avLst>
              <a:gd name="adj1" fmla="val -137894"/>
            </a:avLst>
          </a:prstGeom>
          <a:ln w="38100">
            <a:solidFill>
              <a:srgbClr val="FF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9698EAD-F937-FE99-5C46-ADF7085B07B8}"/>
              </a:ext>
            </a:extLst>
          </p:cNvPr>
          <p:cNvSpPr txBox="1"/>
          <p:nvPr/>
        </p:nvSpPr>
        <p:spPr>
          <a:xfrm>
            <a:off x="11392263" y="849868"/>
            <a:ext cx="453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</a:rPr>
              <a:t>✅</a:t>
            </a:r>
            <a:endParaRPr lang="en-US" sz="18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489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AEC64-C1BD-07CD-10B3-42735ACB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79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7D86A-ACA0-97EA-317A-8870A92EC9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10972800" cy="1143000"/>
          </a:xfrm>
        </p:spPr>
        <p:txBody>
          <a:bodyPr/>
          <a:lstStyle/>
          <a:p>
            <a:r>
              <a:rPr lang="en-US" dirty="0"/>
              <a:t>PKI:  The 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11C8-C412-02F8-CC3A-03A8E5C518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042" y="1219200"/>
            <a:ext cx="7945438" cy="4519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Public keys managed by Certificate Authorities (CAs)</a:t>
            </a:r>
          </a:p>
          <a:p>
            <a:r>
              <a:rPr lang="en-US" dirty="0"/>
              <a:t>Everyone knows public key for some </a:t>
            </a:r>
            <a:r>
              <a:rPr lang="en-US" u="sng" dirty="0"/>
              <a:t>root CAs</a:t>
            </a:r>
          </a:p>
          <a:p>
            <a:pPr lvl="1"/>
            <a:r>
              <a:rPr lang="en-US" dirty="0"/>
              <a:t>Pre-installed into browser/OS</a:t>
            </a:r>
          </a:p>
          <a:p>
            <a:pPr lvl="1"/>
            <a:endParaRPr lang="en-US" dirty="0"/>
          </a:p>
          <a:p>
            <a:r>
              <a:rPr lang="en-US" dirty="0"/>
              <a:t>If X wants a public key, request from CA</a:t>
            </a:r>
          </a:p>
          <a:p>
            <a:pPr lvl="1"/>
            <a:r>
              <a:rPr lang="en-US" dirty="0">
                <a:solidFill>
                  <a:srgbClr val="FFCC33"/>
                </a:solidFill>
              </a:rPr>
              <a:t>CA validates X's identity </a:t>
            </a:r>
            <a:r>
              <a:rPr lang="en-US" dirty="0"/>
              <a:t>=&gt; if OK, signs X's public key</a:t>
            </a:r>
          </a:p>
          <a:p>
            <a:pPr lvl="1"/>
            <a:r>
              <a:rPr lang="en-US" dirty="0"/>
              <a:t>Generates </a:t>
            </a:r>
            <a:r>
              <a:rPr lang="en-US" dirty="0">
                <a:solidFill>
                  <a:srgbClr val="FFCC33"/>
                </a:solidFill>
              </a:rPr>
              <a:t>certificate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22093-5567-2F8E-A36C-8EDEE4748B13}"/>
              </a:ext>
            </a:extLst>
          </p:cNvPr>
          <p:cNvSpPr/>
          <p:nvPr/>
        </p:nvSpPr>
        <p:spPr>
          <a:xfrm>
            <a:off x="9220200" y="2623786"/>
            <a:ext cx="1960033" cy="798588"/>
          </a:xfrm>
          <a:prstGeom prst="rect">
            <a:avLst/>
          </a:prstGeom>
          <a:solidFill>
            <a:srgbClr val="66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7D6245-E88C-9C35-5C44-F743F3A24299}"/>
              </a:ext>
            </a:extLst>
          </p:cNvPr>
          <p:cNvCxnSpPr>
            <a:cxnSpLocks/>
          </p:cNvCxnSpPr>
          <p:nvPr/>
        </p:nvCxnSpPr>
        <p:spPr>
          <a:xfrm>
            <a:off x="9525000" y="1600201"/>
            <a:ext cx="0" cy="1023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E2DB7F1-8C21-95DA-3459-46254166185C}"/>
              </a:ext>
            </a:extLst>
          </p:cNvPr>
          <p:cNvSpPr txBox="1"/>
          <p:nvPr/>
        </p:nvSpPr>
        <p:spPr>
          <a:xfrm>
            <a:off x="9195227" y="1174132"/>
            <a:ext cx="1269573" cy="361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K</a:t>
            </a:r>
            <a:r>
              <a:rPr lang="en-US" sz="2400" baseline="-25000" dirty="0" err="1">
                <a:solidFill>
                  <a:schemeClr val="tx1"/>
                </a:solidFill>
              </a:rPr>
              <a:t>pub,X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E30DD6-FB11-A1D5-2732-2D247B0929B1}"/>
              </a:ext>
            </a:extLst>
          </p:cNvPr>
          <p:cNvCxnSpPr>
            <a:cxnSpLocks/>
          </p:cNvCxnSpPr>
          <p:nvPr/>
        </p:nvCxnSpPr>
        <p:spPr>
          <a:xfrm>
            <a:off x="10591800" y="2057400"/>
            <a:ext cx="0" cy="5663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A7FE3C8-F9B2-BFA1-7FCA-DAB00CB3CD3A}"/>
              </a:ext>
            </a:extLst>
          </p:cNvPr>
          <p:cNvSpPr txBox="1"/>
          <p:nvPr/>
        </p:nvSpPr>
        <p:spPr>
          <a:xfrm>
            <a:off x="9884007" y="1740518"/>
            <a:ext cx="1678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$$$</a:t>
            </a:r>
            <a:r>
              <a:rPr lang="en-US" sz="2000" dirty="0">
                <a:solidFill>
                  <a:schemeClr val="tx1"/>
                </a:solidFill>
              </a:rPr>
              <a:t> (maybe)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9E89C7-6A08-8533-0C30-530F867CF7A3}"/>
              </a:ext>
            </a:extLst>
          </p:cNvPr>
          <p:cNvSpPr/>
          <p:nvPr/>
        </p:nvSpPr>
        <p:spPr>
          <a:xfrm>
            <a:off x="9736484" y="469096"/>
            <a:ext cx="927463" cy="8503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3029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3359-F48B-442A-A7E5-04AF631C2E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0038" y="160337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Project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A7B83-C427-F563-B054-B2022A670F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0038" y="1471613"/>
            <a:ext cx="1140618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Make your own iterative DNS resolver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Make your own web API / responsive website</a:t>
            </a:r>
          </a:p>
          <a:p>
            <a:endParaRPr lang="en-US" sz="3000" dirty="0"/>
          </a:p>
          <a:p>
            <a:r>
              <a:rPr lang="en-US" sz="3000" dirty="0"/>
              <a:t>Implement something (</a:t>
            </a:r>
            <a:r>
              <a:rPr lang="en-US" sz="3000" dirty="0" err="1"/>
              <a:t>eg.</a:t>
            </a:r>
            <a:r>
              <a:rPr lang="en-US" sz="3000" dirty="0"/>
              <a:t> </a:t>
            </a:r>
            <a:r>
              <a:rPr lang="en-US" sz="3000" dirty="0" err="1"/>
              <a:t>Snowcast</a:t>
            </a:r>
            <a:r>
              <a:rPr lang="en-US" sz="3000" dirty="0"/>
              <a:t>), etc. using RPCs (more next week)</a:t>
            </a:r>
          </a:p>
          <a:p>
            <a:endParaRPr lang="en-US" sz="3000" dirty="0"/>
          </a:p>
          <a:p>
            <a:r>
              <a:rPr lang="en-US" sz="3000" dirty="0"/>
              <a:t>Build your own traffic analyzer</a:t>
            </a:r>
          </a:p>
          <a:p>
            <a:endParaRPr lang="en-US" sz="3000" dirty="0"/>
          </a:p>
          <a:p>
            <a:r>
              <a:rPr lang="en-US" sz="3000" dirty="0"/>
              <a:t>Extend your IP/TCP in some way…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2983756-CECC-5075-96FD-8ABF937293A9}"/>
              </a:ext>
            </a:extLst>
          </p:cNvPr>
          <p:cNvSpPr/>
          <p:nvPr/>
        </p:nvSpPr>
        <p:spPr>
          <a:xfrm>
            <a:off x="2866774" y="5749481"/>
            <a:ext cx="7229977" cy="948182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These are only a few ideas!</a:t>
            </a:r>
          </a:p>
        </p:txBody>
      </p:sp>
    </p:spTree>
    <p:extLst>
      <p:ext uri="{BB962C8B-B14F-4D97-AF65-F5344CB8AC3E}">
        <p14:creationId xmlns:p14="http://schemas.microsoft.com/office/powerpoint/2010/main" val="334428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AEC64-C1BD-07CD-10B3-42735ACB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80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7D86A-ACA0-97EA-317A-8870A92EC9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10972800" cy="1143000"/>
          </a:xfrm>
        </p:spPr>
        <p:txBody>
          <a:bodyPr/>
          <a:lstStyle/>
          <a:p>
            <a:r>
              <a:rPr lang="en-US" dirty="0"/>
              <a:t>PKI:  The 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11C8-C412-02F8-CC3A-03A8E5C518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042" y="1355047"/>
            <a:ext cx="7945438" cy="4519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Public keys managed by Certificate Authorities (CAs)</a:t>
            </a:r>
          </a:p>
          <a:p>
            <a:r>
              <a:rPr lang="en-US" dirty="0"/>
              <a:t>Everyone knows public key for some </a:t>
            </a:r>
            <a:r>
              <a:rPr lang="en-US" u="sng" dirty="0"/>
              <a:t>root CAs</a:t>
            </a:r>
          </a:p>
          <a:p>
            <a:pPr lvl="1"/>
            <a:r>
              <a:rPr lang="en-US" dirty="0"/>
              <a:t>Pre-installed into browser/OS</a:t>
            </a:r>
          </a:p>
          <a:p>
            <a:pPr lvl="1"/>
            <a:endParaRPr lang="en-US" dirty="0"/>
          </a:p>
          <a:p>
            <a:r>
              <a:rPr lang="en-US" dirty="0"/>
              <a:t>If X wants a public key, request from CA</a:t>
            </a:r>
          </a:p>
          <a:p>
            <a:pPr lvl="1"/>
            <a:r>
              <a:rPr lang="en-US" dirty="0">
                <a:solidFill>
                  <a:srgbClr val="FFCC33"/>
                </a:solidFill>
              </a:rPr>
              <a:t>CA validates X's identity</a:t>
            </a:r>
            <a:r>
              <a:rPr lang="en-US" dirty="0"/>
              <a:t>, then signs X's public key</a:t>
            </a:r>
          </a:p>
          <a:p>
            <a:pPr lvl="1"/>
            <a:r>
              <a:rPr lang="en-US" dirty="0"/>
              <a:t>Generates </a:t>
            </a:r>
            <a:r>
              <a:rPr lang="en-US" dirty="0">
                <a:solidFill>
                  <a:srgbClr val="FFCC33"/>
                </a:solidFill>
              </a:rPr>
              <a:t>certificate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22093-5567-2F8E-A36C-8EDEE4748B13}"/>
              </a:ext>
            </a:extLst>
          </p:cNvPr>
          <p:cNvSpPr/>
          <p:nvPr/>
        </p:nvSpPr>
        <p:spPr>
          <a:xfrm>
            <a:off x="9220200" y="2623786"/>
            <a:ext cx="1960033" cy="798588"/>
          </a:xfrm>
          <a:prstGeom prst="rect">
            <a:avLst/>
          </a:prstGeom>
          <a:solidFill>
            <a:srgbClr val="66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7D6245-E88C-9C35-5C44-F743F3A24299}"/>
              </a:ext>
            </a:extLst>
          </p:cNvPr>
          <p:cNvCxnSpPr>
            <a:cxnSpLocks/>
          </p:cNvCxnSpPr>
          <p:nvPr/>
        </p:nvCxnSpPr>
        <p:spPr>
          <a:xfrm>
            <a:off x="9525000" y="1600201"/>
            <a:ext cx="0" cy="1023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E2DB7F1-8C21-95DA-3459-46254166185C}"/>
              </a:ext>
            </a:extLst>
          </p:cNvPr>
          <p:cNvSpPr txBox="1"/>
          <p:nvPr/>
        </p:nvSpPr>
        <p:spPr>
          <a:xfrm>
            <a:off x="9195227" y="1174132"/>
            <a:ext cx="1269573" cy="361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K</a:t>
            </a:r>
            <a:r>
              <a:rPr lang="en-US" sz="2400" baseline="-25000" dirty="0" err="1">
                <a:solidFill>
                  <a:schemeClr val="tx1"/>
                </a:solidFill>
              </a:rPr>
              <a:t>pub,X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E30DD6-FB11-A1D5-2732-2D247B0929B1}"/>
              </a:ext>
            </a:extLst>
          </p:cNvPr>
          <p:cNvCxnSpPr>
            <a:cxnSpLocks/>
          </p:cNvCxnSpPr>
          <p:nvPr/>
        </p:nvCxnSpPr>
        <p:spPr>
          <a:xfrm>
            <a:off x="10591800" y="2057400"/>
            <a:ext cx="0" cy="5663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A7FE3C8-F9B2-BFA1-7FCA-DAB00CB3CD3A}"/>
              </a:ext>
            </a:extLst>
          </p:cNvPr>
          <p:cNvSpPr txBox="1"/>
          <p:nvPr/>
        </p:nvSpPr>
        <p:spPr>
          <a:xfrm>
            <a:off x="9884007" y="1740518"/>
            <a:ext cx="1678514" cy="31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$$$</a:t>
            </a:r>
            <a:r>
              <a:rPr lang="en-US" sz="2000" dirty="0">
                <a:solidFill>
                  <a:schemeClr val="tx1"/>
                </a:solidFill>
              </a:rPr>
              <a:t> (usually)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0532CE-6725-537E-55CF-50D4B7E9BBFC}"/>
              </a:ext>
            </a:extLst>
          </p:cNvPr>
          <p:cNvSpPr txBox="1"/>
          <p:nvPr/>
        </p:nvSpPr>
        <p:spPr>
          <a:xfrm>
            <a:off x="8554280" y="4393221"/>
            <a:ext cx="3810000" cy="76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 = Sign(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priv,CA</a:t>
            </a:r>
            <a:r>
              <a:rPr lang="en-US" sz="2000" dirty="0">
                <a:solidFill>
                  <a:schemeClr val="tx1"/>
                </a:solidFill>
              </a:rPr>
              <a:t>, {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pub,X</a:t>
            </a:r>
            <a:r>
              <a:rPr lang="en-US" sz="2000" dirty="0">
                <a:solidFill>
                  <a:schemeClr val="tx1"/>
                </a:solidFill>
              </a:rPr>
              <a:t>, ... })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rgbClr val="FFCC33"/>
                </a:solidFill>
              </a:rPr>
              <a:t>Cert = {</a:t>
            </a:r>
            <a:r>
              <a:rPr lang="en-US" sz="2000" dirty="0" err="1">
                <a:solidFill>
                  <a:srgbClr val="FFCC33"/>
                </a:solidFill>
              </a:rPr>
              <a:t>K</a:t>
            </a:r>
            <a:r>
              <a:rPr lang="en-US" sz="2000" baseline="-25000" dirty="0" err="1">
                <a:solidFill>
                  <a:srgbClr val="FFCC33"/>
                </a:solidFill>
              </a:rPr>
              <a:t>pub,X</a:t>
            </a:r>
            <a:r>
              <a:rPr lang="en-US" sz="2000" dirty="0">
                <a:solidFill>
                  <a:srgbClr val="FFCC33"/>
                </a:solidFill>
              </a:rPr>
              <a:t>, metadata, s}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6CD7EB-4E1D-7BE7-A425-E29A94581B5A}"/>
              </a:ext>
            </a:extLst>
          </p:cNvPr>
          <p:cNvCxnSpPr>
            <a:cxnSpLocks/>
          </p:cNvCxnSpPr>
          <p:nvPr/>
        </p:nvCxnSpPr>
        <p:spPr>
          <a:xfrm flipH="1">
            <a:off x="10155766" y="3382026"/>
            <a:ext cx="6927" cy="8865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EE96FC7-37F9-00E1-2F5C-5C8574FB12C1}"/>
              </a:ext>
            </a:extLst>
          </p:cNvPr>
          <p:cNvSpPr/>
          <p:nvPr/>
        </p:nvSpPr>
        <p:spPr>
          <a:xfrm>
            <a:off x="9736484" y="469096"/>
            <a:ext cx="927463" cy="8503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986652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AEC64-C1BD-07CD-10B3-42735ACB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81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7D86A-ACA0-97EA-317A-8870A92EC9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10972800" cy="1143000"/>
          </a:xfrm>
        </p:spPr>
        <p:txBody>
          <a:bodyPr/>
          <a:lstStyle/>
          <a:p>
            <a:r>
              <a:rPr lang="en-US" dirty="0"/>
              <a:t>PKI:  The 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11C8-C412-02F8-CC3A-03A8E5C518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2990" y="1527232"/>
            <a:ext cx="7945438" cy="4519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Public keys managed by Certificate Authorities (CAs)</a:t>
            </a:r>
          </a:p>
          <a:p>
            <a:r>
              <a:rPr lang="en-US" dirty="0"/>
              <a:t>Everyone knows public key for some </a:t>
            </a:r>
            <a:r>
              <a:rPr lang="en-US" u="sng" dirty="0"/>
              <a:t>root CAs</a:t>
            </a:r>
          </a:p>
          <a:p>
            <a:pPr lvl="1"/>
            <a:r>
              <a:rPr lang="en-US" dirty="0"/>
              <a:t>Pre-installed into browser/OS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If X wants a public key, request from CA</a:t>
            </a:r>
          </a:p>
          <a:p>
            <a:pPr lvl="1"/>
            <a:r>
              <a:rPr lang="en-US" dirty="0">
                <a:solidFill>
                  <a:srgbClr val="FFCC33"/>
                </a:solidFill>
              </a:rPr>
              <a:t>CA validates X's identity</a:t>
            </a:r>
            <a:r>
              <a:rPr lang="en-US" dirty="0"/>
              <a:t> =&gt; if OK, signs X’s public key</a:t>
            </a:r>
          </a:p>
          <a:p>
            <a:pPr lvl="1"/>
            <a:r>
              <a:rPr lang="en-US" dirty="0"/>
              <a:t>Generates </a:t>
            </a:r>
            <a:r>
              <a:rPr lang="en-US" dirty="0">
                <a:solidFill>
                  <a:srgbClr val="FFCC33"/>
                </a:solidFill>
              </a:rPr>
              <a:t>certificate</a:t>
            </a:r>
          </a:p>
          <a:p>
            <a:r>
              <a:rPr lang="en-US" dirty="0"/>
              <a:t>Client can verify </a:t>
            </a:r>
            <a:r>
              <a:rPr lang="en-US" dirty="0" err="1"/>
              <a:t>K</a:t>
            </a:r>
            <a:r>
              <a:rPr lang="en-US" baseline="-25000" dirty="0" err="1"/>
              <a:t>pub,X</a:t>
            </a:r>
            <a:r>
              <a:rPr lang="en-US" baseline="-25000" dirty="0"/>
              <a:t> </a:t>
            </a:r>
            <a:r>
              <a:rPr lang="en-US" dirty="0"/>
              <a:t>from CA's signature:</a:t>
            </a:r>
          </a:p>
          <a:p>
            <a:pPr marL="457200" lvl="1" indent="0">
              <a:buNone/>
            </a:pPr>
            <a:r>
              <a:rPr lang="en-US" dirty="0"/>
              <a:t>	Verify(</a:t>
            </a:r>
            <a:r>
              <a:rPr lang="en-US" dirty="0" err="1"/>
              <a:t>K</a:t>
            </a:r>
            <a:r>
              <a:rPr lang="en-US" baseline="-25000" dirty="0" err="1"/>
              <a:t>pub,CA</a:t>
            </a:r>
            <a:r>
              <a:rPr lang="en-US" baseline="-25000" dirty="0"/>
              <a:t> </a:t>
            </a:r>
            <a:r>
              <a:rPr lang="en-US" dirty="0"/>
              <a:t>Cert) =&gt; True/False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22093-5567-2F8E-A36C-8EDEE4748B13}"/>
              </a:ext>
            </a:extLst>
          </p:cNvPr>
          <p:cNvSpPr/>
          <p:nvPr/>
        </p:nvSpPr>
        <p:spPr>
          <a:xfrm>
            <a:off x="9220200" y="2636849"/>
            <a:ext cx="1960033" cy="798588"/>
          </a:xfrm>
          <a:prstGeom prst="rect">
            <a:avLst/>
          </a:prstGeom>
          <a:solidFill>
            <a:srgbClr val="66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7D6245-E88C-9C35-5C44-F743F3A24299}"/>
              </a:ext>
            </a:extLst>
          </p:cNvPr>
          <p:cNvCxnSpPr>
            <a:cxnSpLocks/>
          </p:cNvCxnSpPr>
          <p:nvPr/>
        </p:nvCxnSpPr>
        <p:spPr>
          <a:xfrm>
            <a:off x="9525000" y="1600201"/>
            <a:ext cx="0" cy="1023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E2DB7F1-8C21-95DA-3459-46254166185C}"/>
              </a:ext>
            </a:extLst>
          </p:cNvPr>
          <p:cNvSpPr txBox="1"/>
          <p:nvPr/>
        </p:nvSpPr>
        <p:spPr>
          <a:xfrm>
            <a:off x="9195227" y="1174132"/>
            <a:ext cx="1269573" cy="361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K</a:t>
            </a:r>
            <a:r>
              <a:rPr lang="en-US" sz="2400" baseline="-25000" dirty="0" err="1">
                <a:solidFill>
                  <a:schemeClr val="tx1"/>
                </a:solidFill>
              </a:rPr>
              <a:t>pub,X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E30DD6-FB11-A1D5-2732-2D247B0929B1}"/>
              </a:ext>
            </a:extLst>
          </p:cNvPr>
          <p:cNvCxnSpPr>
            <a:cxnSpLocks/>
          </p:cNvCxnSpPr>
          <p:nvPr/>
        </p:nvCxnSpPr>
        <p:spPr>
          <a:xfrm>
            <a:off x="10591800" y="2057400"/>
            <a:ext cx="0" cy="5663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A7FE3C8-F9B2-BFA1-7FCA-DAB00CB3CD3A}"/>
              </a:ext>
            </a:extLst>
          </p:cNvPr>
          <p:cNvSpPr txBox="1"/>
          <p:nvPr/>
        </p:nvSpPr>
        <p:spPr>
          <a:xfrm>
            <a:off x="9884007" y="1740518"/>
            <a:ext cx="1678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$$$</a:t>
            </a:r>
            <a:r>
              <a:rPr lang="en-US" sz="2000" dirty="0">
                <a:solidFill>
                  <a:schemeClr val="tx1"/>
                </a:solidFill>
              </a:rPr>
              <a:t> (maybe)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0532CE-6725-537E-55CF-50D4B7E9BBFC}"/>
              </a:ext>
            </a:extLst>
          </p:cNvPr>
          <p:cNvSpPr txBox="1"/>
          <p:nvPr/>
        </p:nvSpPr>
        <p:spPr>
          <a:xfrm>
            <a:off x="8554280" y="4393221"/>
            <a:ext cx="3810000" cy="76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 = Sign(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priv,CA</a:t>
            </a:r>
            <a:r>
              <a:rPr lang="en-US" sz="2000" dirty="0">
                <a:solidFill>
                  <a:schemeClr val="tx1"/>
                </a:solidFill>
              </a:rPr>
              <a:t>, {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pub,X</a:t>
            </a:r>
            <a:r>
              <a:rPr lang="en-US" sz="2000" dirty="0">
                <a:solidFill>
                  <a:schemeClr val="tx1"/>
                </a:solidFill>
              </a:rPr>
              <a:t>, ... })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rgbClr val="FFCC33"/>
                </a:solidFill>
              </a:rPr>
              <a:t>Cert = {</a:t>
            </a:r>
            <a:r>
              <a:rPr lang="en-US" sz="2000" dirty="0" err="1">
                <a:solidFill>
                  <a:srgbClr val="FFCC33"/>
                </a:solidFill>
              </a:rPr>
              <a:t>K</a:t>
            </a:r>
            <a:r>
              <a:rPr lang="en-US" sz="2000" baseline="-25000" dirty="0" err="1">
                <a:solidFill>
                  <a:srgbClr val="FFCC33"/>
                </a:solidFill>
              </a:rPr>
              <a:t>pub,X</a:t>
            </a:r>
            <a:r>
              <a:rPr lang="en-US" sz="2000" dirty="0">
                <a:solidFill>
                  <a:srgbClr val="FFCC33"/>
                </a:solidFill>
              </a:rPr>
              <a:t>, metadata, s}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6CD7EB-4E1D-7BE7-A425-E29A94581B5A}"/>
              </a:ext>
            </a:extLst>
          </p:cNvPr>
          <p:cNvCxnSpPr>
            <a:cxnSpLocks/>
          </p:cNvCxnSpPr>
          <p:nvPr/>
        </p:nvCxnSpPr>
        <p:spPr>
          <a:xfrm flipH="1">
            <a:off x="10155766" y="3382026"/>
            <a:ext cx="6927" cy="8865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BC449E0-646C-1929-FFF0-F6FA8C31932E}"/>
              </a:ext>
            </a:extLst>
          </p:cNvPr>
          <p:cNvSpPr/>
          <p:nvPr/>
        </p:nvSpPr>
        <p:spPr>
          <a:xfrm>
            <a:off x="9736484" y="469096"/>
            <a:ext cx="927463" cy="8503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260076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AEC64-C1BD-07CD-10B3-42735ACB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82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7D86A-ACA0-97EA-317A-8870A92EC9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10972800" cy="1143000"/>
          </a:xfrm>
        </p:spPr>
        <p:txBody>
          <a:bodyPr/>
          <a:lstStyle/>
          <a:p>
            <a:r>
              <a:rPr lang="en-US" dirty="0"/>
              <a:t>PKI:  The 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11C8-C412-02F8-CC3A-03A8E5C518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2249" y="1355047"/>
            <a:ext cx="7945438" cy="4519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Public keys managed by Certificate Authorities (CAs)</a:t>
            </a:r>
          </a:p>
          <a:p>
            <a:r>
              <a:rPr lang="en-US" dirty="0"/>
              <a:t>Everyone knows public key for some </a:t>
            </a:r>
            <a:r>
              <a:rPr lang="en-US" u="sng" dirty="0"/>
              <a:t>root CAs</a:t>
            </a:r>
          </a:p>
          <a:p>
            <a:pPr lvl="1"/>
            <a:r>
              <a:rPr lang="en-US" dirty="0"/>
              <a:t>Pre-installed into browser/OS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If X wants a public key, request from CA</a:t>
            </a:r>
          </a:p>
          <a:p>
            <a:pPr lvl="1"/>
            <a:r>
              <a:rPr lang="en-US" dirty="0">
                <a:solidFill>
                  <a:srgbClr val="FFCC33"/>
                </a:solidFill>
              </a:rPr>
              <a:t>CA validates X's identity </a:t>
            </a:r>
            <a:r>
              <a:rPr lang="en-US" dirty="0"/>
              <a:t>=&gt; if OK signs X's public key</a:t>
            </a:r>
          </a:p>
          <a:p>
            <a:pPr lvl="1"/>
            <a:r>
              <a:rPr lang="en-US" dirty="0"/>
              <a:t>Generates </a:t>
            </a:r>
            <a:r>
              <a:rPr lang="en-US" dirty="0">
                <a:solidFill>
                  <a:srgbClr val="FFCC33"/>
                </a:solidFill>
              </a:rPr>
              <a:t>certificate</a:t>
            </a:r>
          </a:p>
          <a:p>
            <a:r>
              <a:rPr lang="en-US" dirty="0"/>
              <a:t>Client can verify </a:t>
            </a:r>
            <a:r>
              <a:rPr lang="en-US" dirty="0" err="1"/>
              <a:t>K</a:t>
            </a:r>
            <a:r>
              <a:rPr lang="en-US" baseline="-25000" dirty="0" err="1"/>
              <a:t>pub,X</a:t>
            </a:r>
            <a:r>
              <a:rPr lang="en-US" baseline="-25000" dirty="0"/>
              <a:t> </a:t>
            </a:r>
            <a:r>
              <a:rPr lang="en-US" dirty="0"/>
              <a:t>from CA's signature:</a:t>
            </a:r>
          </a:p>
          <a:p>
            <a:pPr marL="457200" lvl="1" indent="0">
              <a:buNone/>
            </a:pPr>
            <a:r>
              <a:rPr lang="en-US" dirty="0"/>
              <a:t>	Verify(</a:t>
            </a:r>
            <a:r>
              <a:rPr lang="en-US" dirty="0" err="1"/>
              <a:t>K</a:t>
            </a:r>
            <a:r>
              <a:rPr lang="en-US" baseline="-25000" dirty="0" err="1"/>
              <a:t>pub,CA</a:t>
            </a:r>
            <a:r>
              <a:rPr lang="en-US" baseline="-25000" dirty="0"/>
              <a:t> </a:t>
            </a:r>
            <a:r>
              <a:rPr lang="en-US" dirty="0"/>
              <a:t>Cert) =&gt; True/False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22093-5567-2F8E-A36C-8EDEE4748B13}"/>
              </a:ext>
            </a:extLst>
          </p:cNvPr>
          <p:cNvSpPr/>
          <p:nvPr/>
        </p:nvSpPr>
        <p:spPr>
          <a:xfrm>
            <a:off x="9220200" y="2623786"/>
            <a:ext cx="1960033" cy="798588"/>
          </a:xfrm>
          <a:prstGeom prst="rect">
            <a:avLst/>
          </a:prstGeom>
          <a:solidFill>
            <a:srgbClr val="66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7D6245-E88C-9C35-5C44-F743F3A24299}"/>
              </a:ext>
            </a:extLst>
          </p:cNvPr>
          <p:cNvCxnSpPr>
            <a:cxnSpLocks/>
          </p:cNvCxnSpPr>
          <p:nvPr/>
        </p:nvCxnSpPr>
        <p:spPr>
          <a:xfrm>
            <a:off x="9525000" y="1600201"/>
            <a:ext cx="0" cy="1023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E2DB7F1-8C21-95DA-3459-46254166185C}"/>
              </a:ext>
            </a:extLst>
          </p:cNvPr>
          <p:cNvSpPr txBox="1"/>
          <p:nvPr/>
        </p:nvSpPr>
        <p:spPr>
          <a:xfrm>
            <a:off x="9195227" y="1174132"/>
            <a:ext cx="1269573" cy="361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K</a:t>
            </a:r>
            <a:r>
              <a:rPr lang="en-US" sz="2400" baseline="-25000" dirty="0" err="1">
                <a:solidFill>
                  <a:schemeClr val="tx1"/>
                </a:solidFill>
              </a:rPr>
              <a:t>pub,X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E30DD6-FB11-A1D5-2732-2D247B0929B1}"/>
              </a:ext>
            </a:extLst>
          </p:cNvPr>
          <p:cNvCxnSpPr>
            <a:cxnSpLocks/>
          </p:cNvCxnSpPr>
          <p:nvPr/>
        </p:nvCxnSpPr>
        <p:spPr>
          <a:xfrm>
            <a:off x="10591800" y="2057400"/>
            <a:ext cx="0" cy="5663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A7FE3C8-F9B2-BFA1-7FCA-DAB00CB3CD3A}"/>
              </a:ext>
            </a:extLst>
          </p:cNvPr>
          <p:cNvSpPr txBox="1"/>
          <p:nvPr/>
        </p:nvSpPr>
        <p:spPr>
          <a:xfrm>
            <a:off x="9884007" y="1740518"/>
            <a:ext cx="1678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$$$</a:t>
            </a:r>
            <a:r>
              <a:rPr lang="en-US" sz="2000" dirty="0">
                <a:solidFill>
                  <a:schemeClr val="tx1"/>
                </a:solidFill>
              </a:rPr>
              <a:t> (maybe)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0532CE-6725-537E-55CF-50D4B7E9BBFC}"/>
              </a:ext>
            </a:extLst>
          </p:cNvPr>
          <p:cNvSpPr txBox="1"/>
          <p:nvPr/>
        </p:nvSpPr>
        <p:spPr>
          <a:xfrm>
            <a:off x="8554280" y="4393221"/>
            <a:ext cx="3810000" cy="76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 = Sign(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priv,CA</a:t>
            </a:r>
            <a:r>
              <a:rPr lang="en-US" sz="2000" dirty="0">
                <a:solidFill>
                  <a:schemeClr val="tx1"/>
                </a:solidFill>
              </a:rPr>
              <a:t>, {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pub,X</a:t>
            </a:r>
            <a:r>
              <a:rPr lang="en-US" sz="2000" dirty="0">
                <a:solidFill>
                  <a:schemeClr val="tx1"/>
                </a:solidFill>
              </a:rPr>
              <a:t>, ... })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rgbClr val="FFCC33"/>
                </a:solidFill>
              </a:rPr>
              <a:t>Cert = {</a:t>
            </a:r>
            <a:r>
              <a:rPr lang="en-US" sz="2000" dirty="0" err="1">
                <a:solidFill>
                  <a:srgbClr val="FFCC33"/>
                </a:solidFill>
              </a:rPr>
              <a:t>K</a:t>
            </a:r>
            <a:r>
              <a:rPr lang="en-US" sz="2000" baseline="-25000" dirty="0" err="1">
                <a:solidFill>
                  <a:srgbClr val="FFCC33"/>
                </a:solidFill>
              </a:rPr>
              <a:t>pub,X</a:t>
            </a:r>
            <a:r>
              <a:rPr lang="en-US" sz="2000" dirty="0">
                <a:solidFill>
                  <a:srgbClr val="FFCC33"/>
                </a:solidFill>
              </a:rPr>
              <a:t>, metadata, s}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6CD7EB-4E1D-7BE7-A425-E29A94581B5A}"/>
              </a:ext>
            </a:extLst>
          </p:cNvPr>
          <p:cNvCxnSpPr>
            <a:cxnSpLocks/>
          </p:cNvCxnSpPr>
          <p:nvPr/>
        </p:nvCxnSpPr>
        <p:spPr>
          <a:xfrm flipH="1">
            <a:off x="10155766" y="3382026"/>
            <a:ext cx="6927" cy="8865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C20F314-B3EC-E0C0-C9B2-1E31CCCD7451}"/>
              </a:ext>
            </a:extLst>
          </p:cNvPr>
          <p:cNvSpPr/>
          <p:nvPr/>
        </p:nvSpPr>
        <p:spPr>
          <a:xfrm>
            <a:off x="720703" y="6030369"/>
            <a:ext cx="9738577" cy="526587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=&gt; Delegates trust for individual entity to a more trusted authority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0EDBD6-EA07-9718-9EE0-6860A83207F2}"/>
              </a:ext>
            </a:extLst>
          </p:cNvPr>
          <p:cNvSpPr/>
          <p:nvPr/>
        </p:nvSpPr>
        <p:spPr>
          <a:xfrm>
            <a:off x="9736484" y="469096"/>
            <a:ext cx="927463" cy="8503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4616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2EB80-994A-883A-9490-328E1287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BF388-EC84-D176-EF5F-14C970A86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64333" cy="45196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FC9BE-98B1-CA2D-8F25-4C87409285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83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742A22-B691-23D2-20B7-2CE09C168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212" y="0"/>
            <a:ext cx="6359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103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1052-98FD-F845-D11B-3608E940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5C0D4-AB13-AA56-8333-E88BD3E04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33AE7-0844-4F2B-3A32-8F4D0F92D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84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58A1A-4DBE-37EA-522B-37B12B852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54" y="0"/>
            <a:ext cx="11324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587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9CA8-D9C9-748F-B4C3-9F8FD8D2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in a certificate?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43015-459E-F4F8-ABF0-7B90A9A0C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key of entity (</a:t>
            </a:r>
            <a:r>
              <a:rPr lang="en-US" dirty="0" err="1"/>
              <a:t>eg.</a:t>
            </a:r>
            <a:r>
              <a:rPr lang="en-US" dirty="0"/>
              <a:t> </a:t>
            </a:r>
            <a:r>
              <a:rPr lang="en-US" dirty="0" err="1"/>
              <a:t>yourbank.com</a:t>
            </a:r>
            <a:r>
              <a:rPr lang="en-US" dirty="0"/>
              <a:t>)</a:t>
            </a:r>
          </a:p>
          <a:p>
            <a:r>
              <a:rPr lang="en-US" dirty="0"/>
              <a:t>Common name</a:t>
            </a:r>
            <a:r>
              <a:rPr lang="en-US" dirty="0">
                <a:solidFill>
                  <a:srgbClr val="FFCC33"/>
                </a:solidFill>
              </a:rPr>
              <a:t>:  DNS name of server (</a:t>
            </a:r>
            <a:r>
              <a:rPr lang="en-US" dirty="0" err="1">
                <a:solidFill>
                  <a:srgbClr val="FFCC33"/>
                </a:solidFill>
              </a:rPr>
              <a:t>yourbank.com</a:t>
            </a:r>
            <a:r>
              <a:rPr lang="en-US" dirty="0">
                <a:solidFill>
                  <a:srgbClr val="FFCC33"/>
                </a:solidFill>
              </a:rPr>
              <a:t>)</a:t>
            </a:r>
          </a:p>
          <a:p>
            <a:r>
              <a:rPr lang="en-US" dirty="0"/>
              <a:t>Contact info for organization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5DCF3-E673-22A3-71AA-B7041AB7CD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9565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9CA8-D9C9-748F-B4C3-9F8FD8D2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in a certificate?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43015-459E-F4F8-ABF0-7B90A9A0C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key of entity (</a:t>
            </a:r>
            <a:r>
              <a:rPr lang="en-US" dirty="0" err="1"/>
              <a:t>eg.</a:t>
            </a:r>
            <a:r>
              <a:rPr lang="en-US" dirty="0"/>
              <a:t> </a:t>
            </a:r>
            <a:r>
              <a:rPr lang="en-US" dirty="0" err="1"/>
              <a:t>yourbank.com</a:t>
            </a:r>
            <a:r>
              <a:rPr lang="en-US" dirty="0"/>
              <a:t>)</a:t>
            </a:r>
          </a:p>
          <a:p>
            <a:r>
              <a:rPr lang="en-US" dirty="0"/>
              <a:t>Common name:  </a:t>
            </a:r>
            <a:r>
              <a:rPr lang="en-US" dirty="0">
                <a:solidFill>
                  <a:srgbClr val="FFCC33"/>
                </a:solidFill>
              </a:rPr>
              <a:t>DNS name of server (</a:t>
            </a:r>
            <a:r>
              <a:rPr lang="en-US" dirty="0" err="1">
                <a:solidFill>
                  <a:srgbClr val="FFCC33"/>
                </a:solidFill>
              </a:rPr>
              <a:t>yourbank.com</a:t>
            </a:r>
            <a:r>
              <a:rPr lang="en-US" dirty="0">
                <a:solidFill>
                  <a:srgbClr val="FFCC33"/>
                </a:solidFill>
              </a:rPr>
              <a:t>)</a:t>
            </a:r>
          </a:p>
          <a:p>
            <a:r>
              <a:rPr lang="en-US" dirty="0"/>
              <a:t>Contact info for organization</a:t>
            </a:r>
          </a:p>
          <a:p>
            <a:r>
              <a:rPr lang="en-US" dirty="0"/>
              <a:t>Validity dates (start date, expire date)</a:t>
            </a:r>
          </a:p>
          <a:p>
            <a:r>
              <a:rPr lang="en-US" dirty="0"/>
              <a:t>URL of </a:t>
            </a:r>
            <a:r>
              <a:rPr lang="en-US" i="1" dirty="0"/>
              <a:t>revocation center</a:t>
            </a:r>
            <a:r>
              <a:rPr lang="en-US" dirty="0"/>
              <a:t> to check if key has been revoked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5DCF3-E673-22A3-71AA-B7041AB7CD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86</a:t>
            </a:fld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BCFCCB-8037-372D-77A6-12FE0789B886}"/>
              </a:ext>
            </a:extLst>
          </p:cNvPr>
          <p:cNvSpPr/>
          <p:nvPr/>
        </p:nvSpPr>
        <p:spPr>
          <a:xfrm>
            <a:off x="990600" y="5150411"/>
            <a:ext cx="9738577" cy="969403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All of this is part of the data signed by the CA</a:t>
            </a:r>
          </a:p>
          <a:p>
            <a:pPr algn="ctr"/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=&gt; Critical to check all parts during TLS startup!</a:t>
            </a:r>
          </a:p>
        </p:txBody>
      </p:sp>
    </p:spTree>
    <p:extLst>
      <p:ext uri="{BB962C8B-B14F-4D97-AF65-F5344CB8AC3E}">
        <p14:creationId xmlns:p14="http://schemas.microsoft.com/office/powerpoint/2010/main" val="296013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F71D5-6C77-0681-8A76-E20A1308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87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613A56-4C47-7A41-6F58-230D7D180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803" y="0"/>
            <a:ext cx="5892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827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FE2D-2866-1D41-B740-BC7864021B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10972800" cy="1143000"/>
          </a:xfrm>
        </p:spPr>
        <p:txBody>
          <a:bodyPr/>
          <a:lstStyle/>
          <a:p>
            <a:r>
              <a:rPr lang="en-US" dirty="0"/>
              <a:t>What’s in a certificate?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C467D-2824-5843-B9C7-FC726694D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212" y="0"/>
            <a:ext cx="6359438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537F87-3873-8CD9-C352-F6060B7E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725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40BE84-ABC1-EC41-A765-AA1690CDE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54" y="0"/>
            <a:ext cx="11324492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090C42-E0DC-BE58-95FF-9BB8342D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2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3359-F48B-442A-A7E5-04AF631C2E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0038" y="160337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Final project 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A7B83-C427-F563-B054-B2022A670F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0038" y="1471613"/>
            <a:ext cx="114061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Out after break, document online after class</a:t>
            </a:r>
          </a:p>
          <a:p>
            <a:pPr marL="457200" lvl="1" indent="0">
              <a:buNone/>
            </a:pPr>
            <a:r>
              <a:rPr lang="en-US" sz="2800" dirty="0"/>
              <a:t>…maybe skim it before break?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u="sng" dirty="0"/>
              <a:t>Deadlines</a:t>
            </a:r>
          </a:p>
          <a:p>
            <a:pPr lvl="1"/>
            <a:r>
              <a:rPr lang="en-US" sz="2800" dirty="0"/>
              <a:t>Team assignment form:  Due Monday, 12/2</a:t>
            </a:r>
          </a:p>
          <a:p>
            <a:pPr lvl="2"/>
            <a:r>
              <a:rPr lang="en-US" sz="2600" dirty="0"/>
              <a:t>Keep your current groups, or form new ones, or work solo</a:t>
            </a:r>
          </a:p>
          <a:p>
            <a:pPr lvl="1"/>
            <a:r>
              <a:rPr lang="en-US" sz="2800" dirty="0"/>
              <a:t>Project proposal:  Due Friday, 12/6</a:t>
            </a:r>
          </a:p>
          <a:p>
            <a:pPr lvl="1"/>
            <a:r>
              <a:rPr lang="en-US" sz="2800" dirty="0"/>
              <a:t>Final submission: Due Thursday, 12/16</a:t>
            </a:r>
            <a:endParaRPr lang="en-US" sz="30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79048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4700-51B9-5E6C-417E-615E86CB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PKI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9D5DF-36ED-8C9A-6B6D-BC6B982BF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1"/>
            <a:ext cx="9982199" cy="4519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reality, PKI creates a hierarchy of trust:</a:t>
            </a:r>
          </a:p>
          <a:p>
            <a:r>
              <a:rPr lang="en-US" sz="2800" u="sng" dirty="0"/>
              <a:t>Root CAs</a:t>
            </a:r>
            <a:r>
              <a:rPr lang="en-US" sz="2800" dirty="0"/>
              <a:t>: </a:t>
            </a:r>
            <a:r>
              <a:rPr lang="en-US" sz="2800" dirty="0" err="1"/>
              <a:t>k</a:t>
            </a:r>
            <a:r>
              <a:rPr lang="en-US" sz="2800" baseline="-25000" dirty="0" err="1"/>
              <a:t>pub</a:t>
            </a:r>
            <a:r>
              <a:rPr lang="en-US" sz="2800" baseline="-25000" dirty="0"/>
              <a:t> </a:t>
            </a:r>
            <a:r>
              <a:rPr lang="en-US" sz="2800" dirty="0"/>
              <a:t>stored in virtually every browser, OS</a:t>
            </a:r>
          </a:p>
          <a:p>
            <a:pPr lvl="1"/>
            <a:r>
              <a:rPr lang="en-US" sz="2400" dirty="0"/>
              <a:t>Private keys protected by most stringent security measures (software, hardware, physical)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B3F43-2183-471D-3A7D-51C8FD68B3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764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4700-51B9-5E6C-417E-615E86CB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PKI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9D5DF-36ED-8C9A-6B6D-BC6B982BF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1"/>
            <a:ext cx="9982199" cy="4519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reality, PKI creates a hierarchy of trust:</a:t>
            </a:r>
          </a:p>
          <a:p>
            <a:r>
              <a:rPr lang="en-US" sz="2800" u="sng" dirty="0"/>
              <a:t>Root CAs</a:t>
            </a:r>
            <a:r>
              <a:rPr lang="en-US" sz="2800" dirty="0"/>
              <a:t>: </a:t>
            </a:r>
            <a:r>
              <a:rPr lang="en-US" sz="2800" dirty="0" err="1"/>
              <a:t>k</a:t>
            </a:r>
            <a:r>
              <a:rPr lang="en-US" sz="2800" baseline="-25000" dirty="0" err="1"/>
              <a:t>pub</a:t>
            </a:r>
            <a:r>
              <a:rPr lang="en-US" sz="2800" baseline="-25000" dirty="0"/>
              <a:t> </a:t>
            </a:r>
            <a:r>
              <a:rPr lang="en-US" sz="2800" dirty="0"/>
              <a:t>stored in virtually every browser, OS</a:t>
            </a:r>
          </a:p>
          <a:p>
            <a:pPr lvl="1"/>
            <a:r>
              <a:rPr lang="en-US" sz="2400" dirty="0"/>
              <a:t>Private keys protected by most stringent security measures (software, hardware, physical)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u="sng" dirty="0"/>
              <a:t>Intermediate CAs</a:t>
            </a:r>
            <a:r>
              <a:rPr lang="en-US" sz="2800" dirty="0"/>
              <a:t>: </a:t>
            </a:r>
            <a:r>
              <a:rPr lang="en-US" sz="2800" dirty="0" err="1"/>
              <a:t>k</a:t>
            </a:r>
            <a:r>
              <a:rPr lang="en-US" sz="2800" baseline="-25000" dirty="0" err="1"/>
              <a:t>pub</a:t>
            </a:r>
            <a:r>
              <a:rPr lang="en-US" sz="2800" baseline="-25000" dirty="0"/>
              <a:t> </a:t>
            </a:r>
            <a:r>
              <a:rPr lang="en-US" sz="2800" dirty="0"/>
              <a:t>signed by root CA</a:t>
            </a:r>
          </a:p>
          <a:p>
            <a:pPr lvl="1"/>
            <a:r>
              <a:rPr lang="en-US" sz="2400" dirty="0"/>
              <a:t>Sign certificates for general use (</a:t>
            </a:r>
            <a:r>
              <a:rPr lang="en-US" sz="2400" dirty="0" err="1"/>
              <a:t>ie</a:t>
            </a:r>
            <a:r>
              <a:rPr lang="en-US" sz="2400" dirty="0"/>
              <a:t>, regular websites)</a:t>
            </a:r>
          </a:p>
          <a:p>
            <a:pPr lvl="1"/>
            <a:r>
              <a:rPr lang="en-US" sz="2400" dirty="0"/>
              <a:t>Doesn't require same protections as root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B3F43-2183-471D-3A7D-51C8FD68B3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2683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4700-51B9-5E6C-417E-615E86CB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PKI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9D5DF-36ED-8C9A-6B6D-BC6B982BF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1"/>
            <a:ext cx="9982199" cy="45196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In reality, PKI creates a hierarchy of trust:</a:t>
            </a:r>
          </a:p>
          <a:p>
            <a:r>
              <a:rPr lang="en-US" sz="2800" u="sng" dirty="0"/>
              <a:t>Root CAs</a:t>
            </a:r>
            <a:r>
              <a:rPr lang="en-US" sz="2800" dirty="0"/>
              <a:t>: </a:t>
            </a:r>
            <a:r>
              <a:rPr lang="en-US" sz="2800" dirty="0" err="1"/>
              <a:t>k</a:t>
            </a:r>
            <a:r>
              <a:rPr lang="en-US" sz="2800" baseline="-25000" dirty="0" err="1"/>
              <a:t>pub</a:t>
            </a:r>
            <a:r>
              <a:rPr lang="en-US" sz="2800" baseline="-25000" dirty="0"/>
              <a:t> </a:t>
            </a:r>
            <a:r>
              <a:rPr lang="en-US" sz="2800" dirty="0"/>
              <a:t>stored in virtually every browser, OS</a:t>
            </a:r>
          </a:p>
          <a:p>
            <a:pPr lvl="1"/>
            <a:r>
              <a:rPr lang="en-US" sz="2400" dirty="0"/>
              <a:t>Private keys protected by most stringent security measures (software, hardware, physical)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u="sng" dirty="0"/>
              <a:t>Intermediate CAs</a:t>
            </a:r>
            <a:r>
              <a:rPr lang="en-US" sz="2800" dirty="0"/>
              <a:t>: </a:t>
            </a:r>
            <a:r>
              <a:rPr lang="en-US" sz="2800" dirty="0" err="1"/>
              <a:t>k</a:t>
            </a:r>
            <a:r>
              <a:rPr lang="en-US" sz="2800" baseline="-25000" dirty="0" err="1"/>
              <a:t>pub</a:t>
            </a:r>
            <a:r>
              <a:rPr lang="en-US" sz="2800" baseline="-25000" dirty="0"/>
              <a:t> </a:t>
            </a:r>
            <a:r>
              <a:rPr lang="en-US" sz="2800" dirty="0"/>
              <a:t>signed by root CA</a:t>
            </a:r>
          </a:p>
          <a:p>
            <a:pPr lvl="1"/>
            <a:r>
              <a:rPr lang="en-US" sz="2400" dirty="0"/>
              <a:t>Sign certificates for general use (</a:t>
            </a:r>
            <a:r>
              <a:rPr lang="en-US" sz="2400" dirty="0" err="1"/>
              <a:t>ie</a:t>
            </a:r>
            <a:r>
              <a:rPr lang="en-US" sz="2400" dirty="0"/>
              <a:t>, regular websites)</a:t>
            </a:r>
          </a:p>
          <a:p>
            <a:pPr lvl="1"/>
            <a:r>
              <a:rPr lang="en-US" sz="2400" dirty="0"/>
              <a:t>Doesn't require same protections as root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800" dirty="0"/>
              <a:t>General-use certificates:  for a specific webserver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B3F43-2183-471D-3A7D-51C8FD68B3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1612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4700-51B9-5E6C-417E-615E86CB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PKI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9D5DF-36ED-8C9A-6B6D-BC6B982BF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1"/>
            <a:ext cx="9982199" cy="45196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In reality, PKI creates a hierarchy of trust:</a:t>
            </a:r>
          </a:p>
          <a:p>
            <a:r>
              <a:rPr lang="en-US" sz="2800" u="sng" dirty="0"/>
              <a:t>Root CAs</a:t>
            </a:r>
            <a:r>
              <a:rPr lang="en-US" sz="2800" dirty="0"/>
              <a:t>: </a:t>
            </a:r>
            <a:r>
              <a:rPr lang="en-US" sz="2800" dirty="0" err="1"/>
              <a:t>k</a:t>
            </a:r>
            <a:r>
              <a:rPr lang="en-US" sz="2800" baseline="-25000" dirty="0" err="1"/>
              <a:t>pub</a:t>
            </a:r>
            <a:r>
              <a:rPr lang="en-US" sz="2800" baseline="-25000" dirty="0"/>
              <a:t> </a:t>
            </a:r>
            <a:r>
              <a:rPr lang="en-US" sz="2800" dirty="0"/>
              <a:t>stored in virtually every browser, OS</a:t>
            </a:r>
          </a:p>
          <a:p>
            <a:pPr lvl="1"/>
            <a:r>
              <a:rPr lang="en-US" sz="2400" dirty="0"/>
              <a:t>Private keys protected by most stringent security measures (software, hardware, physical)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u="sng" dirty="0"/>
              <a:t>Intermediate CAs</a:t>
            </a:r>
            <a:r>
              <a:rPr lang="en-US" sz="2800" dirty="0"/>
              <a:t>: </a:t>
            </a:r>
            <a:r>
              <a:rPr lang="en-US" sz="2800" dirty="0" err="1"/>
              <a:t>k</a:t>
            </a:r>
            <a:r>
              <a:rPr lang="en-US" sz="2800" baseline="-25000" dirty="0" err="1"/>
              <a:t>pub</a:t>
            </a:r>
            <a:r>
              <a:rPr lang="en-US" sz="2800" baseline="-25000" dirty="0"/>
              <a:t> </a:t>
            </a:r>
            <a:r>
              <a:rPr lang="en-US" sz="2800" dirty="0"/>
              <a:t>signed by root CA</a:t>
            </a:r>
          </a:p>
          <a:p>
            <a:pPr lvl="1"/>
            <a:r>
              <a:rPr lang="en-US" sz="2400" dirty="0"/>
              <a:t>Sign certificates for general use (</a:t>
            </a:r>
            <a:r>
              <a:rPr lang="en-US" sz="2400" dirty="0" err="1"/>
              <a:t>ie</a:t>
            </a:r>
            <a:r>
              <a:rPr lang="en-US" sz="2400" dirty="0"/>
              <a:t>, regular websites)</a:t>
            </a:r>
          </a:p>
          <a:p>
            <a:pPr lvl="1"/>
            <a:r>
              <a:rPr lang="en-US" sz="2400" dirty="0"/>
              <a:t>Doesn't require same protections as root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800" dirty="0"/>
              <a:t>General-use certificates:  for a specific webserver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B3F43-2183-471D-3A7D-51C8FD68B3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93</a:t>
            </a:fld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F3DA798-96A7-74E5-FEBB-052BB3AE6FD3}"/>
              </a:ext>
            </a:extLst>
          </p:cNvPr>
          <p:cNvSpPr/>
          <p:nvPr/>
        </p:nvSpPr>
        <p:spPr>
          <a:xfrm>
            <a:off x="1198665" y="6077744"/>
            <a:ext cx="9738577" cy="557214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What happens if a root is compromised?</a:t>
            </a:r>
          </a:p>
        </p:txBody>
      </p:sp>
    </p:spTree>
    <p:extLst>
      <p:ext uri="{BB962C8B-B14F-4D97-AF65-F5344CB8AC3E}">
        <p14:creationId xmlns:p14="http://schemas.microsoft.com/office/powerpoint/2010/main" val="126637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1BD6-497C-1B8C-2FC2-C1A67762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hierarchy works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20130-406D-97DE-9E65-1FE083150B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94</a:t>
            </a:fld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A3192F-2E00-19E9-96A7-5B19BFD4DBCF}"/>
              </a:ext>
            </a:extLst>
          </p:cNvPr>
          <p:cNvSpPr/>
          <p:nvPr/>
        </p:nvSpPr>
        <p:spPr>
          <a:xfrm>
            <a:off x="6547378" y="1559971"/>
            <a:ext cx="2214034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  <a:p>
            <a:pPr algn="ctr"/>
            <a:r>
              <a:rPr lang="en-US" sz="2400" dirty="0"/>
              <a:t>(</a:t>
            </a:r>
            <a:r>
              <a:rPr lang="en-US" sz="2400" dirty="0" err="1"/>
              <a:t>yourbank.com</a:t>
            </a:r>
            <a:r>
              <a:rPr lang="en-US" sz="2400" dirty="0"/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D4CF9F-29FE-2CE3-7830-0DBD82031B88}"/>
              </a:ext>
            </a:extLst>
          </p:cNvPr>
          <p:cNvSpPr/>
          <p:nvPr/>
        </p:nvSpPr>
        <p:spPr>
          <a:xfrm>
            <a:off x="1727586" y="1600200"/>
            <a:ext cx="10668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20494A-B102-E5F8-79D7-609E8D4C3892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2260986" y="2398788"/>
            <a:ext cx="0" cy="12482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901909-E2C4-1504-2700-D54F3E5A5320}"/>
              </a:ext>
            </a:extLst>
          </p:cNvPr>
          <p:cNvCxnSpPr>
            <a:cxnSpLocks/>
          </p:cNvCxnSpPr>
          <p:nvPr/>
        </p:nvCxnSpPr>
        <p:spPr>
          <a:xfrm>
            <a:off x="7654395" y="2358559"/>
            <a:ext cx="0" cy="12482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C338DBE-16FD-414B-0649-F9944C7727FB}"/>
              </a:ext>
            </a:extLst>
          </p:cNvPr>
          <p:cNvSpPr txBox="1"/>
          <p:nvPr/>
        </p:nvSpPr>
        <p:spPr>
          <a:xfrm>
            <a:off x="864346" y="2600461"/>
            <a:ext cx="1274708" cy="294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Kpub,Root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419CB-ABD3-EB3F-16A3-0B8B0BF33AAC}"/>
              </a:ext>
            </a:extLst>
          </p:cNvPr>
          <p:cNvSpPr txBox="1"/>
          <p:nvPr/>
        </p:nvSpPr>
        <p:spPr>
          <a:xfrm>
            <a:off x="105156" y="1169147"/>
            <a:ext cx="5262979" cy="294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Ex. Server has certificate from Intermediate </a:t>
            </a:r>
            <a:r>
              <a:rPr lang="en-US" dirty="0" err="1">
                <a:solidFill>
                  <a:schemeClr val="tx1"/>
                </a:solidFill>
              </a:rPr>
              <a:t>CA</a:t>
            </a:r>
            <a:r>
              <a:rPr lang="en-US" baseline="-25000" dirty="0" err="1">
                <a:solidFill>
                  <a:schemeClr val="tx1"/>
                </a:solidFill>
              </a:rPr>
              <a:t>Int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CA484C8-FDED-8EBC-E02B-531BF8DE64E8}"/>
              </a:ext>
            </a:extLst>
          </p:cNvPr>
          <p:cNvSpPr/>
          <p:nvPr/>
        </p:nvSpPr>
        <p:spPr>
          <a:xfrm>
            <a:off x="7732559" y="2507242"/>
            <a:ext cx="4629406" cy="921758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u="sng" dirty="0">
                <a:solidFill>
                  <a:schemeClr val="tx1"/>
                </a:solidFill>
              </a:rPr>
              <a:t>B has: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Kpriv,B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CertB</a:t>
            </a:r>
            <a:r>
              <a:rPr lang="en-US" sz="2000" dirty="0">
                <a:solidFill>
                  <a:schemeClr val="tx1"/>
                </a:solidFill>
              </a:rPr>
              <a:t> = { 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pub,B</a:t>
            </a:r>
            <a:r>
              <a:rPr lang="en-US" sz="2000" dirty="0">
                <a:solidFill>
                  <a:schemeClr val="tx1"/>
                </a:solidFill>
              </a:rPr>
              <a:t>, Sign(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pub,B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priv,Int</a:t>
            </a:r>
            <a:r>
              <a:rPr lang="en-US" sz="2000" dirty="0">
                <a:solidFill>
                  <a:schemeClr val="tx1"/>
                </a:solidFill>
              </a:rPr>
              <a:t>), ... }</a:t>
            </a:r>
          </a:p>
        </p:txBody>
      </p:sp>
    </p:spTree>
    <p:extLst>
      <p:ext uri="{BB962C8B-B14F-4D97-AF65-F5344CB8AC3E}">
        <p14:creationId xmlns:p14="http://schemas.microsoft.com/office/powerpoint/2010/main" val="170942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1BD6-497C-1B8C-2FC2-C1A67762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hierarchy works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20130-406D-97DE-9E65-1FE083150B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95</a:t>
            </a:fld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A3192F-2E00-19E9-96A7-5B19BFD4DBCF}"/>
              </a:ext>
            </a:extLst>
          </p:cNvPr>
          <p:cNvSpPr/>
          <p:nvPr/>
        </p:nvSpPr>
        <p:spPr>
          <a:xfrm>
            <a:off x="6547378" y="1559971"/>
            <a:ext cx="2214034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  <a:p>
            <a:pPr algn="ctr"/>
            <a:r>
              <a:rPr lang="en-US" sz="2400" dirty="0"/>
              <a:t>(</a:t>
            </a:r>
            <a:r>
              <a:rPr lang="en-US" sz="2400" dirty="0" err="1"/>
              <a:t>yourbank.com</a:t>
            </a:r>
            <a:r>
              <a:rPr lang="en-US" sz="2400" dirty="0"/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D4CF9F-29FE-2CE3-7830-0DBD82031B88}"/>
              </a:ext>
            </a:extLst>
          </p:cNvPr>
          <p:cNvSpPr/>
          <p:nvPr/>
        </p:nvSpPr>
        <p:spPr>
          <a:xfrm>
            <a:off x="1727586" y="1600200"/>
            <a:ext cx="10668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20494A-B102-E5F8-79D7-609E8D4C3892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2260986" y="2398788"/>
            <a:ext cx="0" cy="12482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307D72-870B-F7BF-9ABD-27BFE8223D42}"/>
              </a:ext>
            </a:extLst>
          </p:cNvPr>
          <p:cNvCxnSpPr>
            <a:cxnSpLocks/>
          </p:cNvCxnSpPr>
          <p:nvPr/>
        </p:nvCxnSpPr>
        <p:spPr>
          <a:xfrm>
            <a:off x="2242551" y="2672014"/>
            <a:ext cx="54118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901909-E2C4-1504-2700-D54F3E5A5320}"/>
              </a:ext>
            </a:extLst>
          </p:cNvPr>
          <p:cNvCxnSpPr>
            <a:cxnSpLocks/>
          </p:cNvCxnSpPr>
          <p:nvPr/>
        </p:nvCxnSpPr>
        <p:spPr>
          <a:xfrm>
            <a:off x="7654395" y="2358559"/>
            <a:ext cx="0" cy="12482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993B98-5B72-A4B6-5A2B-89BC462FC7C6}"/>
              </a:ext>
            </a:extLst>
          </p:cNvPr>
          <p:cNvCxnSpPr>
            <a:cxnSpLocks/>
          </p:cNvCxnSpPr>
          <p:nvPr/>
        </p:nvCxnSpPr>
        <p:spPr>
          <a:xfrm flipH="1">
            <a:off x="2242551" y="2800357"/>
            <a:ext cx="5411844" cy="85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7AF269F-EDB9-498E-C4F8-79C8FABF0711}"/>
              </a:ext>
            </a:extLst>
          </p:cNvPr>
          <p:cNvSpPr txBox="1"/>
          <p:nvPr/>
        </p:nvSpPr>
        <p:spPr>
          <a:xfrm>
            <a:off x="2692562" y="2385076"/>
            <a:ext cx="1757212" cy="271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(TLS handshake)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40A4A0-3426-030C-CDAB-5A950695BC8E}"/>
              </a:ext>
            </a:extLst>
          </p:cNvPr>
          <p:cNvSpPr txBox="1"/>
          <p:nvPr/>
        </p:nvSpPr>
        <p:spPr>
          <a:xfrm>
            <a:off x="4305008" y="2925818"/>
            <a:ext cx="1664238" cy="294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Cert</a:t>
            </a:r>
            <a:r>
              <a:rPr lang="en-US" baseline="-25000" dirty="0" err="1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rgbClr val="FFCC33"/>
                </a:solidFill>
              </a:rPr>
              <a:t>Cert</a:t>
            </a:r>
            <a:r>
              <a:rPr lang="en-US" baseline="-25000" dirty="0" err="1">
                <a:solidFill>
                  <a:srgbClr val="FFCC33"/>
                </a:solidFill>
              </a:rPr>
              <a:t>In</a:t>
            </a:r>
            <a:r>
              <a:rPr lang="en-US" baseline="-25000" dirty="0" err="1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338DBE-16FD-414B-0649-F9944C7727FB}"/>
              </a:ext>
            </a:extLst>
          </p:cNvPr>
          <p:cNvSpPr txBox="1"/>
          <p:nvPr/>
        </p:nvSpPr>
        <p:spPr>
          <a:xfrm>
            <a:off x="864346" y="2600461"/>
            <a:ext cx="1274708" cy="294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Kpub,Root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419CB-ABD3-EB3F-16A3-0B8B0BF33AAC}"/>
              </a:ext>
            </a:extLst>
          </p:cNvPr>
          <p:cNvSpPr txBox="1"/>
          <p:nvPr/>
        </p:nvSpPr>
        <p:spPr>
          <a:xfrm>
            <a:off x="105156" y="1169147"/>
            <a:ext cx="5262979" cy="294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Ex. Server has certificate from Intermediate </a:t>
            </a:r>
            <a:r>
              <a:rPr lang="en-US" dirty="0" err="1">
                <a:solidFill>
                  <a:schemeClr val="tx1"/>
                </a:solidFill>
              </a:rPr>
              <a:t>CA</a:t>
            </a:r>
            <a:r>
              <a:rPr lang="en-US" baseline="-25000" dirty="0" err="1">
                <a:solidFill>
                  <a:schemeClr val="tx1"/>
                </a:solidFill>
              </a:rPr>
              <a:t>Int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CA484C8-FDED-8EBC-E02B-531BF8DE64E8}"/>
              </a:ext>
            </a:extLst>
          </p:cNvPr>
          <p:cNvSpPr/>
          <p:nvPr/>
        </p:nvSpPr>
        <p:spPr>
          <a:xfrm>
            <a:off x="7732559" y="2507242"/>
            <a:ext cx="4629406" cy="921758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u="sng" dirty="0">
                <a:solidFill>
                  <a:schemeClr val="tx1"/>
                </a:solidFill>
              </a:rPr>
              <a:t>B has: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Kpriv,B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CertB</a:t>
            </a:r>
            <a:r>
              <a:rPr lang="en-US" sz="2000" dirty="0">
                <a:solidFill>
                  <a:schemeClr val="tx1"/>
                </a:solidFill>
              </a:rPr>
              <a:t> = { 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pub,B</a:t>
            </a:r>
            <a:r>
              <a:rPr lang="en-US" sz="2000" dirty="0">
                <a:solidFill>
                  <a:schemeClr val="tx1"/>
                </a:solidFill>
              </a:rPr>
              <a:t>, Sign(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pub,B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priv,Int</a:t>
            </a:r>
            <a:r>
              <a:rPr lang="en-US" sz="2000" dirty="0">
                <a:solidFill>
                  <a:schemeClr val="tx1"/>
                </a:solidFill>
              </a:rPr>
              <a:t>), ... }</a:t>
            </a:r>
          </a:p>
        </p:txBody>
      </p:sp>
    </p:spTree>
    <p:extLst>
      <p:ext uri="{BB962C8B-B14F-4D97-AF65-F5344CB8AC3E}">
        <p14:creationId xmlns:p14="http://schemas.microsoft.com/office/powerpoint/2010/main" val="360075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1BD6-497C-1B8C-2FC2-C1A67762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hierarchy works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20130-406D-97DE-9E65-1FE083150B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96</a:t>
            </a:fld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A3192F-2E00-19E9-96A7-5B19BFD4DBCF}"/>
              </a:ext>
            </a:extLst>
          </p:cNvPr>
          <p:cNvSpPr/>
          <p:nvPr/>
        </p:nvSpPr>
        <p:spPr>
          <a:xfrm>
            <a:off x="6547378" y="1559971"/>
            <a:ext cx="2214034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  <a:p>
            <a:pPr algn="ctr"/>
            <a:r>
              <a:rPr lang="en-US" sz="2400" dirty="0"/>
              <a:t>(</a:t>
            </a:r>
            <a:r>
              <a:rPr lang="en-US" sz="2400" dirty="0" err="1"/>
              <a:t>yourbank.com</a:t>
            </a:r>
            <a:r>
              <a:rPr lang="en-US" sz="2400" dirty="0"/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D4CF9F-29FE-2CE3-7830-0DBD82031B88}"/>
              </a:ext>
            </a:extLst>
          </p:cNvPr>
          <p:cNvSpPr/>
          <p:nvPr/>
        </p:nvSpPr>
        <p:spPr>
          <a:xfrm>
            <a:off x="1727586" y="1600200"/>
            <a:ext cx="10668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20494A-B102-E5F8-79D7-609E8D4C3892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2260986" y="2398788"/>
            <a:ext cx="0" cy="12482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307D72-870B-F7BF-9ABD-27BFE8223D42}"/>
              </a:ext>
            </a:extLst>
          </p:cNvPr>
          <p:cNvCxnSpPr>
            <a:cxnSpLocks/>
          </p:cNvCxnSpPr>
          <p:nvPr/>
        </p:nvCxnSpPr>
        <p:spPr>
          <a:xfrm>
            <a:off x="2242551" y="2672014"/>
            <a:ext cx="54118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901909-E2C4-1504-2700-D54F3E5A5320}"/>
              </a:ext>
            </a:extLst>
          </p:cNvPr>
          <p:cNvCxnSpPr>
            <a:cxnSpLocks/>
          </p:cNvCxnSpPr>
          <p:nvPr/>
        </p:nvCxnSpPr>
        <p:spPr>
          <a:xfrm>
            <a:off x="7654395" y="2358559"/>
            <a:ext cx="0" cy="12482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993B98-5B72-A4B6-5A2B-89BC462FC7C6}"/>
              </a:ext>
            </a:extLst>
          </p:cNvPr>
          <p:cNvCxnSpPr>
            <a:cxnSpLocks/>
          </p:cNvCxnSpPr>
          <p:nvPr/>
        </p:nvCxnSpPr>
        <p:spPr>
          <a:xfrm flipH="1">
            <a:off x="2242551" y="2800357"/>
            <a:ext cx="5411844" cy="85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7AF269F-EDB9-498E-C4F8-79C8FABF0711}"/>
              </a:ext>
            </a:extLst>
          </p:cNvPr>
          <p:cNvSpPr txBox="1"/>
          <p:nvPr/>
        </p:nvSpPr>
        <p:spPr>
          <a:xfrm>
            <a:off x="2692562" y="2385076"/>
            <a:ext cx="1757212" cy="271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(TLS handshake)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40A4A0-3426-030C-CDAB-5A950695BC8E}"/>
              </a:ext>
            </a:extLst>
          </p:cNvPr>
          <p:cNvSpPr txBox="1"/>
          <p:nvPr/>
        </p:nvSpPr>
        <p:spPr>
          <a:xfrm>
            <a:off x="4305008" y="2925818"/>
            <a:ext cx="1664238" cy="294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Cert</a:t>
            </a:r>
            <a:r>
              <a:rPr lang="en-US" baseline="-25000" dirty="0" err="1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rgbClr val="FFCC33"/>
                </a:solidFill>
              </a:rPr>
              <a:t>Cert</a:t>
            </a:r>
            <a:r>
              <a:rPr lang="en-US" baseline="-25000" dirty="0" err="1">
                <a:solidFill>
                  <a:srgbClr val="FFCC33"/>
                </a:solidFill>
              </a:rPr>
              <a:t>In</a:t>
            </a:r>
            <a:r>
              <a:rPr lang="en-US" baseline="-25000" dirty="0" err="1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338DBE-16FD-414B-0649-F9944C7727FB}"/>
              </a:ext>
            </a:extLst>
          </p:cNvPr>
          <p:cNvSpPr txBox="1"/>
          <p:nvPr/>
        </p:nvSpPr>
        <p:spPr>
          <a:xfrm>
            <a:off x="864346" y="2600461"/>
            <a:ext cx="1274708" cy="294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Kpub,Root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419CB-ABD3-EB3F-16A3-0B8B0BF33AAC}"/>
              </a:ext>
            </a:extLst>
          </p:cNvPr>
          <p:cNvSpPr txBox="1"/>
          <p:nvPr/>
        </p:nvSpPr>
        <p:spPr>
          <a:xfrm>
            <a:off x="105156" y="1169147"/>
            <a:ext cx="5262979" cy="294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Ex. Server has certificate from Intermediate </a:t>
            </a:r>
            <a:r>
              <a:rPr lang="en-US" dirty="0" err="1">
                <a:solidFill>
                  <a:schemeClr val="tx1"/>
                </a:solidFill>
              </a:rPr>
              <a:t>CA</a:t>
            </a:r>
            <a:r>
              <a:rPr lang="en-US" baseline="-25000" dirty="0" err="1">
                <a:solidFill>
                  <a:schemeClr val="tx1"/>
                </a:solidFill>
              </a:rPr>
              <a:t>Int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CA484C8-FDED-8EBC-E02B-531BF8DE64E8}"/>
              </a:ext>
            </a:extLst>
          </p:cNvPr>
          <p:cNvSpPr/>
          <p:nvPr/>
        </p:nvSpPr>
        <p:spPr>
          <a:xfrm>
            <a:off x="7732559" y="2507242"/>
            <a:ext cx="4629406" cy="921758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u="sng" dirty="0">
                <a:solidFill>
                  <a:schemeClr val="tx1"/>
                </a:solidFill>
              </a:rPr>
              <a:t>B has: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Kpriv,B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CertB</a:t>
            </a:r>
            <a:r>
              <a:rPr lang="en-US" sz="2000" dirty="0">
                <a:solidFill>
                  <a:schemeClr val="tx1"/>
                </a:solidFill>
              </a:rPr>
              <a:t> = { 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pub,B</a:t>
            </a:r>
            <a:r>
              <a:rPr lang="en-US" sz="2000" dirty="0">
                <a:solidFill>
                  <a:schemeClr val="tx1"/>
                </a:solidFill>
              </a:rPr>
              <a:t>, Sign(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pub,B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priv,Int</a:t>
            </a:r>
            <a:r>
              <a:rPr lang="en-US" sz="2000" dirty="0">
                <a:solidFill>
                  <a:schemeClr val="tx1"/>
                </a:solidFill>
              </a:rPr>
              <a:t>), ... }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C275532-FE84-421A-6211-09E00B0B40E7}"/>
              </a:ext>
            </a:extLst>
          </p:cNvPr>
          <p:cNvSpPr/>
          <p:nvPr/>
        </p:nvSpPr>
        <p:spPr>
          <a:xfrm>
            <a:off x="451346" y="3671559"/>
            <a:ext cx="3853662" cy="1605569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tx1"/>
              </a:buClr>
            </a:pPr>
            <a:r>
              <a:rPr lang="en-US" sz="2000" u="sng" dirty="0">
                <a:solidFill>
                  <a:schemeClr val="tx1"/>
                </a:solidFill>
              </a:rPr>
              <a:t>Client's workflow:</a:t>
            </a:r>
          </a:p>
          <a:p>
            <a:pPr marL="342900" indent="-3429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Checks metadata           ✅</a:t>
            </a:r>
            <a:endParaRPr lang="en-US" sz="2000" u="sng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Verify(</a:t>
            </a:r>
            <a:r>
              <a:rPr lang="en-US" sz="2000" dirty="0" err="1">
                <a:solidFill>
                  <a:schemeClr val="tx1"/>
                </a:solidFill>
              </a:rPr>
              <a:t>Cert</a:t>
            </a:r>
            <a:r>
              <a:rPr lang="en-US" sz="2000" baseline="-25000" dirty="0" err="1">
                <a:solidFill>
                  <a:schemeClr val="tx1"/>
                </a:solidFill>
              </a:rPr>
              <a:t>B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rgbClr val="FFCC33"/>
                </a:solidFill>
              </a:rPr>
              <a:t>K</a:t>
            </a:r>
            <a:r>
              <a:rPr lang="en-US" sz="2000" baseline="-25000" dirty="0" err="1">
                <a:solidFill>
                  <a:srgbClr val="FFCC33"/>
                </a:solidFill>
              </a:rPr>
              <a:t>pub,Int</a:t>
            </a:r>
            <a:r>
              <a:rPr lang="en-US" sz="2000" dirty="0">
                <a:solidFill>
                  <a:schemeClr val="tx1"/>
                </a:solidFill>
              </a:rPr>
              <a:t>)      ✅</a:t>
            </a:r>
          </a:p>
          <a:p>
            <a:pPr marL="342900" indent="-3429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Verify(</a:t>
            </a:r>
            <a:r>
              <a:rPr lang="en-US" sz="2000" dirty="0" err="1">
                <a:solidFill>
                  <a:schemeClr val="tx1"/>
                </a:solidFill>
              </a:rPr>
              <a:t>Cert</a:t>
            </a:r>
            <a:r>
              <a:rPr lang="en-US" sz="2000" baseline="-25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pub,Root</a:t>
            </a:r>
            <a:r>
              <a:rPr lang="en-US" sz="2000" dirty="0">
                <a:solidFill>
                  <a:schemeClr val="tx1"/>
                </a:solidFill>
              </a:rPr>
              <a:t>)  ✅</a:t>
            </a:r>
          </a:p>
          <a:p>
            <a:pPr>
              <a:buClr>
                <a:schemeClr val="tx1"/>
              </a:buClr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8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1BD6-497C-1B8C-2FC2-C1A67762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hierarchy works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20130-406D-97DE-9E65-1FE083150B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97</a:t>
            </a:fld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A3192F-2E00-19E9-96A7-5B19BFD4DBCF}"/>
              </a:ext>
            </a:extLst>
          </p:cNvPr>
          <p:cNvSpPr/>
          <p:nvPr/>
        </p:nvSpPr>
        <p:spPr>
          <a:xfrm>
            <a:off x="6547378" y="1559971"/>
            <a:ext cx="2214034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  <a:p>
            <a:pPr algn="ctr"/>
            <a:r>
              <a:rPr lang="en-US" sz="2400" dirty="0"/>
              <a:t>(</a:t>
            </a:r>
            <a:r>
              <a:rPr lang="en-US" sz="2400" dirty="0" err="1"/>
              <a:t>yourbank.com</a:t>
            </a:r>
            <a:r>
              <a:rPr lang="en-US" sz="2400" dirty="0"/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D4CF9F-29FE-2CE3-7830-0DBD82031B88}"/>
              </a:ext>
            </a:extLst>
          </p:cNvPr>
          <p:cNvSpPr/>
          <p:nvPr/>
        </p:nvSpPr>
        <p:spPr>
          <a:xfrm>
            <a:off x="1727586" y="1600200"/>
            <a:ext cx="10668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20494A-B102-E5F8-79D7-609E8D4C3892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2260986" y="2398788"/>
            <a:ext cx="0" cy="12482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307D72-870B-F7BF-9ABD-27BFE8223D42}"/>
              </a:ext>
            </a:extLst>
          </p:cNvPr>
          <p:cNvCxnSpPr>
            <a:cxnSpLocks/>
          </p:cNvCxnSpPr>
          <p:nvPr/>
        </p:nvCxnSpPr>
        <p:spPr>
          <a:xfrm>
            <a:off x="2242551" y="2672014"/>
            <a:ext cx="54118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901909-E2C4-1504-2700-D54F3E5A5320}"/>
              </a:ext>
            </a:extLst>
          </p:cNvPr>
          <p:cNvCxnSpPr>
            <a:cxnSpLocks/>
          </p:cNvCxnSpPr>
          <p:nvPr/>
        </p:nvCxnSpPr>
        <p:spPr>
          <a:xfrm>
            <a:off x="7654395" y="2358559"/>
            <a:ext cx="0" cy="12482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993B98-5B72-A4B6-5A2B-89BC462FC7C6}"/>
              </a:ext>
            </a:extLst>
          </p:cNvPr>
          <p:cNvCxnSpPr>
            <a:cxnSpLocks/>
          </p:cNvCxnSpPr>
          <p:nvPr/>
        </p:nvCxnSpPr>
        <p:spPr>
          <a:xfrm flipH="1">
            <a:off x="2242551" y="2800357"/>
            <a:ext cx="5411844" cy="85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7AF269F-EDB9-498E-C4F8-79C8FABF0711}"/>
              </a:ext>
            </a:extLst>
          </p:cNvPr>
          <p:cNvSpPr txBox="1"/>
          <p:nvPr/>
        </p:nvSpPr>
        <p:spPr>
          <a:xfrm>
            <a:off x="2692562" y="2385076"/>
            <a:ext cx="1757212" cy="271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(TLS handshake)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40A4A0-3426-030C-CDAB-5A950695BC8E}"/>
              </a:ext>
            </a:extLst>
          </p:cNvPr>
          <p:cNvSpPr txBox="1"/>
          <p:nvPr/>
        </p:nvSpPr>
        <p:spPr>
          <a:xfrm>
            <a:off x="4305008" y="2925818"/>
            <a:ext cx="1664238" cy="294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Cert</a:t>
            </a:r>
            <a:r>
              <a:rPr lang="en-US" baseline="-25000" dirty="0" err="1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rgbClr val="FFCC33"/>
                </a:solidFill>
              </a:rPr>
              <a:t>Cert</a:t>
            </a:r>
            <a:r>
              <a:rPr lang="en-US" baseline="-25000" dirty="0" err="1">
                <a:solidFill>
                  <a:srgbClr val="FFCC33"/>
                </a:solidFill>
              </a:rPr>
              <a:t>In</a:t>
            </a:r>
            <a:r>
              <a:rPr lang="en-US" baseline="-25000" dirty="0" err="1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338DBE-16FD-414B-0649-F9944C7727FB}"/>
              </a:ext>
            </a:extLst>
          </p:cNvPr>
          <p:cNvSpPr txBox="1"/>
          <p:nvPr/>
        </p:nvSpPr>
        <p:spPr>
          <a:xfrm>
            <a:off x="864346" y="2600461"/>
            <a:ext cx="1274708" cy="294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Kpub,Root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419CB-ABD3-EB3F-16A3-0B8B0BF33AAC}"/>
              </a:ext>
            </a:extLst>
          </p:cNvPr>
          <p:cNvSpPr txBox="1"/>
          <p:nvPr/>
        </p:nvSpPr>
        <p:spPr>
          <a:xfrm>
            <a:off x="105156" y="1169147"/>
            <a:ext cx="5262979" cy="294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Ex. Server has certificate from Intermediate </a:t>
            </a:r>
            <a:r>
              <a:rPr lang="en-US" dirty="0" err="1">
                <a:solidFill>
                  <a:schemeClr val="tx1"/>
                </a:solidFill>
              </a:rPr>
              <a:t>CA</a:t>
            </a:r>
            <a:r>
              <a:rPr lang="en-US" baseline="-25000" dirty="0" err="1">
                <a:solidFill>
                  <a:schemeClr val="tx1"/>
                </a:solidFill>
              </a:rPr>
              <a:t>Int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CA484C8-FDED-8EBC-E02B-531BF8DE64E8}"/>
              </a:ext>
            </a:extLst>
          </p:cNvPr>
          <p:cNvSpPr/>
          <p:nvPr/>
        </p:nvSpPr>
        <p:spPr>
          <a:xfrm>
            <a:off x="7732559" y="2507242"/>
            <a:ext cx="4629406" cy="921758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u="sng" dirty="0">
                <a:solidFill>
                  <a:schemeClr val="tx1"/>
                </a:solidFill>
              </a:rPr>
              <a:t>B has: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Kpriv,B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CertB</a:t>
            </a:r>
            <a:r>
              <a:rPr lang="en-US" sz="2000" dirty="0">
                <a:solidFill>
                  <a:schemeClr val="tx1"/>
                </a:solidFill>
              </a:rPr>
              <a:t> = { 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pub,B</a:t>
            </a:r>
            <a:r>
              <a:rPr lang="en-US" sz="2000" dirty="0">
                <a:solidFill>
                  <a:schemeClr val="tx1"/>
                </a:solidFill>
              </a:rPr>
              <a:t>, Sign(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pub,B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priv,Int</a:t>
            </a:r>
            <a:r>
              <a:rPr lang="en-US" sz="2000" dirty="0">
                <a:solidFill>
                  <a:schemeClr val="tx1"/>
                </a:solidFill>
              </a:rPr>
              <a:t>), ... }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C275532-FE84-421A-6211-09E00B0B40E7}"/>
              </a:ext>
            </a:extLst>
          </p:cNvPr>
          <p:cNvSpPr/>
          <p:nvPr/>
        </p:nvSpPr>
        <p:spPr>
          <a:xfrm>
            <a:off x="451346" y="3671559"/>
            <a:ext cx="3853662" cy="1605569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tx1"/>
              </a:buClr>
            </a:pPr>
            <a:r>
              <a:rPr lang="en-US" sz="2000" u="sng" dirty="0">
                <a:solidFill>
                  <a:schemeClr val="tx1"/>
                </a:solidFill>
              </a:rPr>
              <a:t>Client's workflow:</a:t>
            </a:r>
          </a:p>
          <a:p>
            <a:pPr marL="342900" indent="-3429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Checks metadata           ✅</a:t>
            </a:r>
            <a:endParaRPr lang="en-US" sz="2000" u="sng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Verify(</a:t>
            </a:r>
            <a:r>
              <a:rPr lang="en-US" sz="2000" dirty="0" err="1">
                <a:solidFill>
                  <a:schemeClr val="tx1"/>
                </a:solidFill>
              </a:rPr>
              <a:t>Cert</a:t>
            </a:r>
            <a:r>
              <a:rPr lang="en-US" sz="2000" baseline="-25000" dirty="0" err="1">
                <a:solidFill>
                  <a:schemeClr val="tx1"/>
                </a:solidFill>
              </a:rPr>
              <a:t>B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rgbClr val="FFCC33"/>
                </a:solidFill>
              </a:rPr>
              <a:t>K</a:t>
            </a:r>
            <a:r>
              <a:rPr lang="en-US" sz="2000" baseline="-25000" dirty="0" err="1">
                <a:solidFill>
                  <a:srgbClr val="FFCC33"/>
                </a:solidFill>
              </a:rPr>
              <a:t>pub,Int</a:t>
            </a:r>
            <a:r>
              <a:rPr lang="en-US" sz="2000" dirty="0">
                <a:solidFill>
                  <a:schemeClr val="tx1"/>
                </a:solidFill>
              </a:rPr>
              <a:t>)      ✅</a:t>
            </a:r>
          </a:p>
          <a:p>
            <a:pPr marL="342900" indent="-3429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Verify(</a:t>
            </a:r>
            <a:r>
              <a:rPr lang="en-US" sz="2000" dirty="0" err="1">
                <a:solidFill>
                  <a:schemeClr val="tx1"/>
                </a:solidFill>
              </a:rPr>
              <a:t>Cert</a:t>
            </a:r>
            <a:r>
              <a:rPr lang="en-US" sz="2000" baseline="-25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pub,Root</a:t>
            </a:r>
            <a:r>
              <a:rPr lang="en-US" sz="2000" dirty="0">
                <a:solidFill>
                  <a:schemeClr val="tx1"/>
                </a:solidFill>
              </a:rPr>
              <a:t>)  ✅</a:t>
            </a:r>
          </a:p>
          <a:p>
            <a:pPr>
              <a:buClr>
                <a:schemeClr val="tx1"/>
              </a:buClr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A7D8E0-2756-39B4-858D-9CF828E3A232}"/>
              </a:ext>
            </a:extLst>
          </p:cNvPr>
          <p:cNvSpPr txBox="1">
            <a:spLocks/>
          </p:cNvSpPr>
          <p:nvPr/>
        </p:nvSpPr>
        <p:spPr bwMode="auto">
          <a:xfrm>
            <a:off x="4584734" y="4742391"/>
            <a:ext cx="7239000" cy="1469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6800" rIns="90000" bIns="4680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rgbClr val="FFFFFF"/>
                </a:solidFill>
                <a:latin typeface="+mn-lt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FFFFFF"/>
                </a:solidFill>
                <a:latin typeface="+mn-lt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en-US" sz="2800" kern="0"/>
              <a:t>=&gt; To verify integrity, need to verify certificates back to (trusted) root certificate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en-US" sz="2800" kern="0"/>
              <a:t>=&gt; OK if verification passes and metadata correct: 🔒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28080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7B748-8D8C-E3FE-F18A-E61B3C9C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D9ED7-4E22-B563-85C0-6C9424F4E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D79BD-DFFA-1906-A40D-CA84E37F76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98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5C5A07-3CF2-2758-0951-ECA59C971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926" y="566738"/>
            <a:ext cx="10058148" cy="566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3401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D430B-B020-D3E1-EBC8-F2C2B471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TLS errors you might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11C00-3BEC-B4ED-AA39-0A5589489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name (</a:t>
            </a:r>
            <a:r>
              <a:rPr lang="en-US" dirty="0" err="1"/>
              <a:t>eg.</a:t>
            </a:r>
            <a:r>
              <a:rPr lang="en-US" dirty="0"/>
              <a:t> </a:t>
            </a:r>
            <a:r>
              <a:rPr lang="en-US" dirty="0" err="1"/>
              <a:t>yourbank.com</a:t>
            </a:r>
            <a:r>
              <a:rPr lang="en-US" dirty="0"/>
              <a:t>) invalid</a:t>
            </a:r>
          </a:p>
          <a:p>
            <a:r>
              <a:rPr lang="en-US" dirty="0"/>
              <a:t>Self-signed</a:t>
            </a:r>
          </a:p>
          <a:p>
            <a:r>
              <a:rPr lang="en-US" dirty="0"/>
              <a:t>Certificate expired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When is it okay to click "proceed"?  What happens if you do?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C27D8-F2FD-D45A-9D14-D59B300901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49860-9B77-4509-B324-B6709A880EB1}" type="slidenum">
              <a:rPr lang="en-GB" smtClean="0"/>
              <a:pPr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403718"/>
      </p:ext>
    </p:extLst>
  </p:cSld>
  <p:clrMapOvr>
    <a:masterClrMapping/>
  </p:clrMapOvr>
</p:sld>
</file>

<file path=ppt/theme/theme1.xml><?xml version="1.0" encoding="utf-8"?>
<a:theme xmlns:a="http://schemas.openxmlformats.org/drawingml/2006/main" name="Blue_Line">
  <a:themeElements>
    <a:clrScheme name="Line">
      <a:dk1>
        <a:srgbClr val="000000"/>
      </a:dk1>
      <a:lt1>
        <a:srgbClr val="FFFFFF"/>
      </a:lt1>
      <a:dk2>
        <a:srgbClr val="283138"/>
      </a:dk2>
      <a:lt2>
        <a:srgbClr val="FECB32"/>
      </a:lt2>
      <a:accent1>
        <a:srgbClr val="20A6F4"/>
      </a:accent1>
      <a:accent2>
        <a:srgbClr val="FECB32"/>
      </a:accent2>
      <a:accent3>
        <a:srgbClr val="651266"/>
      </a:accent3>
      <a:accent4>
        <a:srgbClr val="C9001F"/>
      </a:accent4>
      <a:accent5>
        <a:srgbClr val="F4A582"/>
      </a:accent5>
      <a:accent6>
        <a:srgbClr val="5F6877"/>
      </a:accent6>
      <a:hlink>
        <a:srgbClr val="20A6F4"/>
      </a:hlink>
      <a:folHlink>
        <a:srgbClr val="20A6F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mtClean="0">
            <a:latin typeface="Avenir Book" charset="0"/>
            <a:ea typeface="Avenir Book" charset="0"/>
            <a:cs typeface="Avenir Book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demarinis-defense-init-latest</Template>
  <TotalTime>89656</TotalTime>
  <Words>5193</Words>
  <Application>Microsoft Macintosh PowerPoint</Application>
  <PresentationFormat>Widescreen</PresentationFormat>
  <Paragraphs>992</Paragraphs>
  <Slides>125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34" baseType="lpstr">
      <vt:lpstr>Arial</vt:lpstr>
      <vt:lpstr>Avenir Book</vt:lpstr>
      <vt:lpstr>Calibri</vt:lpstr>
      <vt:lpstr>Consolas</vt:lpstr>
      <vt:lpstr>Courier New</vt:lpstr>
      <vt:lpstr>Symbol</vt:lpstr>
      <vt:lpstr>Times New Roman</vt:lpstr>
      <vt:lpstr>Verdana</vt:lpstr>
      <vt:lpstr>Blue_Line</vt:lpstr>
      <vt:lpstr>CSCI-1680 TLS </vt:lpstr>
      <vt:lpstr>Administrivia</vt:lpstr>
      <vt:lpstr>Administrivia</vt:lpstr>
      <vt:lpstr>Administrivia</vt:lpstr>
      <vt:lpstr>The final project</vt:lpstr>
      <vt:lpstr>The final project</vt:lpstr>
      <vt:lpstr>Project examples</vt:lpstr>
      <vt:lpstr>Project examples</vt:lpstr>
      <vt:lpstr>Final project  Logistics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Lot of ongoing work in this area</vt:lpstr>
      <vt:lpstr>Example:  kernel bypass</vt:lpstr>
      <vt:lpstr>Example:  help from hardware</vt:lpstr>
      <vt:lpstr>IPoAC</vt:lpstr>
      <vt:lpstr>How can we improve the physical layer?</vt:lpstr>
      <vt:lpstr>What if we weren’t constrained by the EM spectrum?</vt:lpstr>
      <vt:lpstr>PowerPoint Presentation</vt:lpstr>
      <vt:lpstr>PowerPoint Presentation</vt:lpstr>
      <vt:lpstr>RFC1149:  IPoAC</vt:lpstr>
      <vt:lpstr>IPoAC:  Design</vt:lpstr>
      <vt:lpstr>IPoAC:  Implementation</vt:lpstr>
      <vt:lpstr>IPoAC in practice</vt:lpstr>
      <vt:lpstr>IPoAC:  (more) Modern implementations</vt:lpstr>
      <vt:lpstr>But actually</vt:lpstr>
      <vt:lpstr>But actually</vt:lpstr>
      <vt:lpstr>PowerPoint Presentation</vt:lpstr>
      <vt:lpstr>RFC791:  IPv4 Header</vt:lpstr>
      <vt:lpstr>IP over Burrito Carriers</vt:lpstr>
      <vt:lpstr>April Fool’s Day RFCs</vt:lpstr>
      <vt:lpstr>PowerPoint Presentation</vt:lpstr>
      <vt:lpstr>PowerPoint Presentation</vt:lpstr>
      <vt:lpstr>This is not a security class  (as much as I would like it to be…)</vt:lpstr>
      <vt:lpstr>This is not a security class  (as much as I would like it to be…)</vt:lpstr>
      <vt:lpstr>Internet’s Design: Insecure</vt:lpstr>
      <vt:lpstr>PowerPoint Presentation</vt:lpstr>
      <vt:lpstr>(some) Key security properties</vt:lpstr>
      <vt:lpstr>(some) Key security properties</vt:lpstr>
      <vt:lpstr>(some) Key security properties</vt:lpstr>
      <vt:lpstr>Other important security properties</vt:lpstr>
      <vt:lpstr>TLS:  Transport layer security</vt:lpstr>
      <vt:lpstr>TLS:  Transport layer security</vt:lpstr>
      <vt:lpstr>Where does TLS go?</vt:lpstr>
      <vt:lpstr>Throwback:  The OSI model</vt:lpstr>
      <vt:lpstr>PowerPoint Presentation</vt:lpstr>
      <vt:lpstr>Fundamental crypto properties we need</vt:lpstr>
      <vt:lpstr>Symmetric cryptography</vt:lpstr>
      <vt:lpstr>Confidentiality:  Symmetric encryption</vt:lpstr>
      <vt:lpstr>Confidentiality:  Asymmetric encryption</vt:lpstr>
      <vt:lpstr>Confidentiality:  Asymmetric encryption</vt:lpstr>
      <vt:lpstr>Public Key / Asymmetric Encryption</vt:lpstr>
      <vt:lpstr>What can we do with this?</vt:lpstr>
      <vt:lpstr>Public Key Authentication</vt:lpstr>
      <vt:lpstr>How it works in TLS</vt:lpstr>
      <vt:lpstr>TLS:  setup</vt:lpstr>
      <vt:lpstr>TLS:  setup</vt:lpstr>
      <vt:lpstr>TLS:  setup</vt:lpstr>
      <vt:lpstr>PowerPoint Presentation</vt:lpstr>
      <vt:lpstr>TLS + Authentication</vt:lpstr>
      <vt:lpstr>TLS Goals</vt:lpstr>
      <vt:lpstr>TLS Goals</vt:lpstr>
      <vt:lpstr>The Challenge</vt:lpstr>
      <vt:lpstr>The Challenge</vt:lpstr>
      <vt:lpstr>The Challenge</vt:lpstr>
      <vt:lpstr>The Challenge</vt:lpstr>
      <vt:lpstr>Authentication challenges</vt:lpstr>
      <vt:lpstr>Authentication challenges</vt:lpstr>
      <vt:lpstr>Authentication challenges</vt:lpstr>
      <vt:lpstr>PowerPoint Presentation</vt:lpstr>
      <vt:lpstr>Problem:  distributing trust</vt:lpstr>
      <vt:lpstr>PKI:  The main idea</vt:lpstr>
      <vt:lpstr>PKI:  The main idea</vt:lpstr>
      <vt:lpstr>PKI:  The main idea</vt:lpstr>
      <vt:lpstr>PKI:  The main idea</vt:lpstr>
      <vt:lpstr>PKI:  The main idea</vt:lpstr>
      <vt:lpstr>PKI:  The main idea</vt:lpstr>
      <vt:lpstr>PKI:  The main idea</vt:lpstr>
      <vt:lpstr>PowerPoint Presentation</vt:lpstr>
      <vt:lpstr>PowerPoint Presentation</vt:lpstr>
      <vt:lpstr>What's in a certificate?</vt:lpstr>
      <vt:lpstr>What's in a certificate?</vt:lpstr>
      <vt:lpstr>PowerPoint Presentation</vt:lpstr>
      <vt:lpstr>What’s in a certificate?</vt:lpstr>
      <vt:lpstr>PowerPoint Presentation</vt:lpstr>
      <vt:lpstr>PKI hierarchy</vt:lpstr>
      <vt:lpstr>PKI hierarchy</vt:lpstr>
      <vt:lpstr>PKI hierarchy</vt:lpstr>
      <vt:lpstr>PKI hierarchy</vt:lpstr>
      <vt:lpstr>How the hierarchy works</vt:lpstr>
      <vt:lpstr>How the hierarchy works</vt:lpstr>
      <vt:lpstr>How the hierarchy works</vt:lpstr>
      <vt:lpstr>How the hierarchy works</vt:lpstr>
      <vt:lpstr>PowerPoint Presentation</vt:lpstr>
      <vt:lpstr>Most common TLS errors you might see</vt:lpstr>
      <vt:lpstr>Most common TLS errors you might see</vt:lpstr>
      <vt:lpstr>Rogue Certificates?</vt:lpstr>
      <vt:lpstr>PowerPoint Presentation</vt:lpstr>
      <vt:lpstr>TLS decryption</vt:lpstr>
      <vt:lpstr>PowerPoint Presentation</vt:lpstr>
      <vt:lpstr>PKIs, TLS, and HTTPS</vt:lpstr>
      <vt:lpstr>The story so far</vt:lpstr>
      <vt:lpstr>Public Key Infrastructure (PKI)</vt:lpstr>
      <vt:lpstr>Managing Trust</vt:lpstr>
      <vt:lpstr>Managing Trust, con’t</vt:lpstr>
      <vt:lpstr>PKI Conceptual framework</vt:lpstr>
      <vt:lpstr>What’s in a certificate?</vt:lpstr>
      <vt:lpstr>PowerPoint Presentation</vt:lpstr>
      <vt:lpstr>PKI hierarchy</vt:lpstr>
      <vt:lpstr>PKI Example</vt:lpstr>
      <vt:lpstr>Inside the Server’s Certificate</vt:lpstr>
      <vt:lpstr>PKI Conceptual Framework</vt:lpstr>
      <vt:lpstr>Validating Amazon’s Identity</vt:lpstr>
      <vt:lpstr>HTTPS Connection (SSL/TLS), con’t</vt:lpstr>
      <vt:lpstr>When does this break down?</vt:lpstr>
      <vt:lpstr>Server </vt:lpstr>
      <vt:lpstr>PowerPoint Presentation</vt:lpstr>
      <vt:lpstr>Digital Signatures</vt:lpstr>
      <vt:lpstr>RSA Crypto &amp; Signatures, con’t</vt:lpstr>
      <vt:lpstr>Summary of Our Crypto Toolkit</vt:lpstr>
      <vt:lpstr>Summary of Our Crypto Toolkit, con’t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CSCI-1680 :: Computer Networks</dc:title>
  <dc:creator>Rodrigo Fonseca</dc:creator>
  <cp:lastModifiedBy>DeMarinis, Nicholas</cp:lastModifiedBy>
  <cp:revision>119</cp:revision>
  <dcterms:created xsi:type="dcterms:W3CDTF">2011-04-05T13:53:02Z</dcterms:created>
  <dcterms:modified xsi:type="dcterms:W3CDTF">2024-11-26T13:52:24Z</dcterms:modified>
</cp:coreProperties>
</file>