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3"/>
  </p:notesMasterIdLst>
  <p:sldIdLst>
    <p:sldId id="256" r:id="rId2"/>
    <p:sldId id="292" r:id="rId3"/>
    <p:sldId id="372" r:id="rId4"/>
    <p:sldId id="410" r:id="rId5"/>
    <p:sldId id="914" r:id="rId6"/>
    <p:sldId id="769" r:id="rId7"/>
    <p:sldId id="773" r:id="rId8"/>
    <p:sldId id="772" r:id="rId9"/>
    <p:sldId id="774" r:id="rId10"/>
    <p:sldId id="316" r:id="rId11"/>
    <p:sldId id="776" r:id="rId12"/>
    <p:sldId id="775" r:id="rId13"/>
    <p:sldId id="777" r:id="rId14"/>
    <p:sldId id="911" r:id="rId15"/>
    <p:sldId id="912" r:id="rId16"/>
    <p:sldId id="913" r:id="rId17"/>
    <p:sldId id="778" r:id="rId18"/>
    <p:sldId id="781" r:id="rId19"/>
    <p:sldId id="782" r:id="rId20"/>
    <p:sldId id="371" r:id="rId21"/>
    <p:sldId id="780" r:id="rId22"/>
    <p:sldId id="770" r:id="rId23"/>
    <p:sldId id="783" r:id="rId24"/>
    <p:sldId id="784" r:id="rId25"/>
    <p:sldId id="787" r:id="rId26"/>
    <p:sldId id="786" r:id="rId27"/>
    <p:sldId id="791" r:id="rId28"/>
    <p:sldId id="785" r:id="rId29"/>
    <p:sldId id="792" r:id="rId30"/>
    <p:sldId id="908" r:id="rId31"/>
    <p:sldId id="788" r:id="rId32"/>
    <p:sldId id="789" r:id="rId33"/>
    <p:sldId id="790" r:id="rId34"/>
    <p:sldId id="909" r:id="rId35"/>
    <p:sldId id="910" r:id="rId36"/>
    <p:sldId id="907" r:id="rId37"/>
    <p:sldId id="413" r:id="rId38"/>
    <p:sldId id="411" r:id="rId39"/>
    <p:sldId id="414" r:id="rId40"/>
    <p:sldId id="373" r:id="rId41"/>
    <p:sldId id="422" r:id="rId42"/>
    <p:sldId id="415" r:id="rId43"/>
    <p:sldId id="423" r:id="rId44"/>
    <p:sldId id="416" r:id="rId45"/>
    <p:sldId id="417" r:id="rId46"/>
    <p:sldId id="418" r:id="rId47"/>
    <p:sldId id="419" r:id="rId48"/>
    <p:sldId id="313" r:id="rId49"/>
    <p:sldId id="420" r:id="rId50"/>
    <p:sldId id="421" r:id="rId51"/>
    <p:sldId id="38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CC33"/>
    <a:srgbClr val="009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529" autoAdjust="0"/>
    <p:restoredTop sz="86339" autoAdjust="0"/>
  </p:normalViewPr>
  <p:slideViewPr>
    <p:cSldViewPr snapToGrid="0" snapToObjects="1">
      <p:cViewPr varScale="1">
        <p:scale>
          <a:sx n="105" d="100"/>
          <a:sy n="105" d="100"/>
        </p:scale>
        <p:origin x="3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2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6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37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1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5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21" y="59690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8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1" y="59690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6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0" y="596900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2" y="596900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90" y="59690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1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55" y="76200"/>
            <a:ext cx="11756571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55" y="1600202"/>
            <a:ext cx="11756571" cy="4525963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4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25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3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8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Room_641A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sandeyes.com/blog/internet-censorship-around-the-world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7952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CSCI-1680</a:t>
            </a:r>
            <a:br>
              <a:rPr lang="en-US" dirty="0"/>
            </a:br>
            <a:r>
              <a:rPr lang="en-US" dirty="0"/>
              <a:t>How to (try) to be anonymous</a:t>
            </a:r>
            <a:br>
              <a:rPr lang="en-US" dirty="0"/>
            </a:br>
            <a:r>
              <a:rPr lang="en-US" dirty="0" err="1"/>
              <a:t>Wrapup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4442692"/>
            <a:ext cx="8534400" cy="1752600"/>
          </a:xfrm>
        </p:spPr>
        <p:txBody>
          <a:bodyPr/>
          <a:lstStyle/>
          <a:p>
            <a:r>
              <a:rPr lang="en-US" dirty="0"/>
              <a:t>Nick </a:t>
            </a:r>
            <a:r>
              <a:rPr lang="en-US" dirty="0" err="1"/>
              <a:t>DeMarinis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84270" y="6550224"/>
            <a:ext cx="6182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partly on lecture notes by Rodrigo Fonseca, Scott </a:t>
            </a:r>
            <a:r>
              <a:rPr lang="en-US" sz="1400" dirty="0" err="1"/>
              <a:t>Shenker</a:t>
            </a:r>
            <a:r>
              <a:rPr lang="en-US" sz="1400" dirty="0"/>
              <a:t> and John </a:t>
            </a:r>
            <a:r>
              <a:rPr lang="en-US" sz="1400" dirty="0" err="1"/>
              <a:t>Jannotti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</a:t>
            </a:r>
            <a:r>
              <a:rPr lang="en-US" altLang="ja-JP" dirty="0"/>
              <a:t>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about Tor</a:t>
            </a:r>
          </a:p>
          <a:p>
            <a:r>
              <a:rPr lang="en-US" dirty="0" err="1"/>
              <a:t>Wrapup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8F270-B299-CCDE-AE25-2C78FE62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89A08-6E5F-B070-DA35-872C145D81D8}"/>
              </a:ext>
            </a:extLst>
          </p:cNvPr>
          <p:cNvSpPr txBox="1"/>
          <p:nvPr/>
        </p:nvSpPr>
        <p:spPr>
          <a:xfrm>
            <a:off x="1141791" y="738432"/>
            <a:ext cx="990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Q:  If private key is compromised, can attacker decrypt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data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604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8F270-B299-CCDE-AE25-2C78FE62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A32D6-7AF3-7CA5-ACE9-17B68FAE45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2262648"/>
            <a:ext cx="10972800" cy="209171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 if TLS connection uses </a:t>
            </a:r>
            <a:r>
              <a:rPr lang="en-US" u="sng" dirty="0">
                <a:solidFill>
                  <a:srgbClr val="FFCC33"/>
                </a:solidFill>
              </a:rPr>
              <a:t>forward secrecy</a:t>
            </a:r>
          </a:p>
          <a:p>
            <a:pPr>
              <a:buFont typeface="Symbol" pitchFamily="2" charset="2"/>
              <a:buChar char="Þ"/>
            </a:pPr>
            <a:r>
              <a:rPr lang="en-US" dirty="0"/>
              <a:t>Cannot recover session key if server private key leaked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  <a:p>
            <a:pPr>
              <a:buFont typeface="Symbol" pitchFamily="2" charset="2"/>
              <a:buChar char="Þ"/>
            </a:pPr>
            <a:r>
              <a:rPr lang="en-US" dirty="0"/>
              <a:t>Once optional, now required by TLS 1.3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89A08-6E5F-B070-DA35-872C145D81D8}"/>
              </a:ext>
            </a:extLst>
          </p:cNvPr>
          <p:cNvSpPr txBox="1"/>
          <p:nvPr/>
        </p:nvSpPr>
        <p:spPr>
          <a:xfrm>
            <a:off x="1141791" y="738432"/>
            <a:ext cx="990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Q:  If private key is compromised, can attacker decrypt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data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203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8F270-B299-CCDE-AE25-2C78FE62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A32D6-7AF3-7CA5-ACE9-17B68FAE45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2262648"/>
            <a:ext cx="10972800" cy="209171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 if TLS connection uses </a:t>
            </a:r>
            <a:r>
              <a:rPr lang="en-US" u="sng" dirty="0">
                <a:solidFill>
                  <a:srgbClr val="FFCC33"/>
                </a:solidFill>
              </a:rPr>
              <a:t>forward secrecy</a:t>
            </a:r>
          </a:p>
          <a:p>
            <a:pPr>
              <a:buFont typeface="Symbol" pitchFamily="2" charset="2"/>
              <a:buChar char="Þ"/>
            </a:pPr>
            <a:r>
              <a:rPr lang="en-US" dirty="0"/>
              <a:t>Cannot recover session key if server private key leaked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  <a:p>
            <a:pPr>
              <a:buFont typeface="Symbol" pitchFamily="2" charset="2"/>
              <a:buChar char="Þ"/>
            </a:pPr>
            <a:r>
              <a:rPr lang="en-US" dirty="0"/>
              <a:t>Once optional, now required by TLS 1.3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89A08-6E5F-B070-DA35-872C145D81D8}"/>
              </a:ext>
            </a:extLst>
          </p:cNvPr>
          <p:cNvSpPr txBox="1"/>
          <p:nvPr/>
        </p:nvSpPr>
        <p:spPr>
          <a:xfrm>
            <a:off x="1141791" y="738432"/>
            <a:ext cx="990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Q:  If private key is compromised, can attacker decrypt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data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790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F689-0052-FBD2-0B29-902EF31B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C0655-F56C-D0DE-097E-FEB58D7026F0}"/>
              </a:ext>
            </a:extLst>
          </p:cNvPr>
          <p:cNvSpPr txBox="1"/>
          <p:nvPr/>
        </p:nvSpPr>
        <p:spPr>
          <a:xfrm>
            <a:off x="982965" y="4291967"/>
            <a:ext cx="1022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In practice, TLS 1.3 rollout delayed by many broken TLS implementations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in-network middleboxes/proxies)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E72A5-243F-5DB5-5E2E-CA2FA907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9" y="345458"/>
            <a:ext cx="6806439" cy="37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F689-0052-FBD2-0B29-902EF31B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C0655-F56C-D0DE-097E-FEB58D7026F0}"/>
              </a:ext>
            </a:extLst>
          </p:cNvPr>
          <p:cNvSpPr txBox="1"/>
          <p:nvPr/>
        </p:nvSpPr>
        <p:spPr>
          <a:xfrm>
            <a:off x="982965" y="4291967"/>
            <a:ext cx="1022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In practice, TLS 1.3 rollout delayed by many broken TLS implementations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in-network middleboxes/proxies)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E72A5-243F-5DB5-5E2E-CA2FA907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9" y="345458"/>
            <a:ext cx="6806439" cy="37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0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F689-0052-FBD2-0B29-902EF31B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C0655-F56C-D0DE-097E-FEB58D7026F0}"/>
              </a:ext>
            </a:extLst>
          </p:cNvPr>
          <p:cNvSpPr txBox="1"/>
          <p:nvPr/>
        </p:nvSpPr>
        <p:spPr>
          <a:xfrm>
            <a:off x="982965" y="4291967"/>
            <a:ext cx="1022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In practice, TLS 1.3 rollout delayed by many broken TLS implementations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in-network middleboxes/proxies)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E72A5-243F-5DB5-5E2E-CA2FA907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9" y="345458"/>
            <a:ext cx="6806439" cy="371041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7FDC77-54B6-B102-DD49-B1B9E4F56B72}"/>
              </a:ext>
            </a:extLst>
          </p:cNvPr>
          <p:cNvSpPr/>
          <p:nvPr/>
        </p:nvSpPr>
        <p:spPr>
          <a:xfrm>
            <a:off x="801956" y="5580593"/>
            <a:ext cx="10588086" cy="651238"/>
          </a:xfrm>
          <a:prstGeom prst="roundRect">
            <a:avLst/>
          </a:prstGeom>
          <a:solidFill>
            <a:srgbClr val="65136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 pitchFamily="2" charset="0"/>
              </a:rPr>
              <a:t>Remember how we said don’t propagate buggy behavior in TCP?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F689-0052-FBD2-0B29-902EF31B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82A77-4B77-8A2F-9E0B-1C6111DFF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76394"/>
            <a:ext cx="6172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6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027A6-CFF1-C37C-AF93-00284A08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B3D3F-BCA3-8FAB-AFD5-AF31C3702139}"/>
              </a:ext>
            </a:extLst>
          </p:cNvPr>
          <p:cNvSpPr txBox="1"/>
          <p:nvPr/>
        </p:nvSpPr>
        <p:spPr>
          <a:xfrm>
            <a:off x="471948" y="707921"/>
            <a:ext cx="102129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In general, implementing security protocols is hard to get right</a:t>
            </a:r>
          </a:p>
          <a:p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3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027A6-CFF1-C37C-AF93-00284A08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B3D3F-BCA3-8FAB-AFD5-AF31C3702139}"/>
              </a:ext>
            </a:extLst>
          </p:cNvPr>
          <p:cNvSpPr txBox="1"/>
          <p:nvPr/>
        </p:nvSpPr>
        <p:spPr>
          <a:xfrm>
            <a:off x="349907" y="737418"/>
            <a:ext cx="1149218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In general, implementing security protocols is hard to get right</a:t>
            </a:r>
          </a:p>
          <a:p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=&gt; TLS libraries are very critical and need lots of oversight/auditing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=&gt; Servers (and clients) need to be updated with latest standards/fixes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6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A744-4969-004D-96F5-7F5FB9CF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48218-8D6C-CD43-A6C2-CAAB4CB47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HW5:  Due Monday, 12/9</a:t>
            </a:r>
          </a:p>
          <a:p>
            <a:r>
              <a:rPr lang="en-US" dirty="0"/>
              <a:t>Final project:  Due 12/16</a:t>
            </a:r>
          </a:p>
          <a:p>
            <a:r>
              <a:rPr lang="en-US" dirty="0"/>
              <a:t>SRC problem:  Due 12/16 (will be some form of extra credit)</a:t>
            </a:r>
          </a:p>
          <a:p>
            <a:r>
              <a:rPr lang="en-US" dirty="0"/>
              <a:t>Office hours:  see the calendar</a:t>
            </a:r>
          </a:p>
          <a:p>
            <a:endParaRPr lang="en-US" dirty="0"/>
          </a:p>
          <a:p>
            <a:r>
              <a:rPr lang="en-US" dirty="0"/>
              <a:t>Course feedback</a:t>
            </a:r>
          </a:p>
          <a:p>
            <a:pPr lvl="1"/>
            <a:r>
              <a:rPr lang="en-US" dirty="0"/>
              <a:t>University feedback</a:t>
            </a:r>
          </a:p>
          <a:p>
            <a:pPr lvl="1"/>
            <a:r>
              <a:rPr lang="en-US" dirty="0"/>
              <a:t>Critical Review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I will send you a form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24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B76F-6107-8240-8419-B7A3F434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6B2624-DFA6-B342-A214-10CA7E5B5CE0}"/>
              </a:ext>
            </a:extLst>
          </p:cNvPr>
          <p:cNvSpPr txBox="1"/>
          <p:nvPr/>
        </p:nvSpPr>
        <p:spPr>
          <a:xfrm>
            <a:off x="5734373" y="6412468"/>
            <a:ext cx="633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Wikipedia table, source:  https://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www.ssllabs.com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/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ssl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-pulse/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B8703-3B73-8041-A089-08A3B2232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642" y="166167"/>
            <a:ext cx="10810716" cy="60753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CCCE16-1DE0-4359-19AD-9CEB20A5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D8639-9914-C5D8-8CA7-36480633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4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72283-6613-5E61-06F0-740057D8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501E7-AA1C-F783-BB86-707E2E931CFE}"/>
              </a:ext>
            </a:extLst>
          </p:cNvPr>
          <p:cNvSpPr txBox="1"/>
          <p:nvPr/>
        </p:nvSpPr>
        <p:spPr>
          <a:xfrm>
            <a:off x="3199067" y="2225588"/>
            <a:ext cx="63930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So, are we good?  </a:t>
            </a:r>
          </a:p>
          <a:p>
            <a:pPr algn="ctr"/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If we use TLS, is it enough?</a:t>
            </a:r>
          </a:p>
        </p:txBody>
      </p:sp>
    </p:spTree>
    <p:extLst>
      <p:ext uri="{BB962C8B-B14F-4D97-AF65-F5344CB8AC3E}">
        <p14:creationId xmlns:p14="http://schemas.microsoft.com/office/powerpoint/2010/main" val="2502978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0EDA9-E223-7E5E-AF81-7179A1D5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3264E-33B1-39AA-F542-D96A3C1AB3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1949" y="1638863"/>
            <a:ext cx="10972800" cy="4525963"/>
          </a:xfrm>
        </p:spPr>
        <p:txBody>
          <a:bodyPr/>
          <a:lstStyle/>
          <a:p>
            <a:r>
              <a:rPr lang="en-US" dirty="0"/>
              <a:t>Server still knows who you are, even if connection is encrypted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Even encrypted traffic leaks information!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44974-1768-AA51-BB0B-236135ED37EA}"/>
              </a:ext>
            </a:extLst>
          </p:cNvPr>
          <p:cNvSpPr txBox="1"/>
          <p:nvPr/>
        </p:nvSpPr>
        <p:spPr>
          <a:xfrm>
            <a:off x="619432" y="693174"/>
            <a:ext cx="678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Overall, depends on your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threat model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942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0EDA9-E223-7E5E-AF81-7179A1D5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3264E-33B1-39AA-F542-D96A3C1AB3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1949" y="1638863"/>
            <a:ext cx="10972800" cy="4525963"/>
          </a:xfrm>
        </p:spPr>
        <p:txBody>
          <a:bodyPr/>
          <a:lstStyle/>
          <a:p>
            <a:r>
              <a:rPr lang="en-US" dirty="0"/>
              <a:t>Server still knows who you are, even if connection is encrypted</a:t>
            </a:r>
          </a:p>
          <a:p>
            <a:pPr marL="0" indent="0">
              <a:buNone/>
            </a:pPr>
            <a:r>
              <a:rPr lang="en-US" dirty="0"/>
              <a:t>=&gt; IPs can be traced to location (to varying levels of precision)</a:t>
            </a:r>
          </a:p>
          <a:p>
            <a:pPr marL="0" indent="0">
              <a:buNone/>
            </a:pPr>
            <a:r>
              <a:rPr lang="en-US" dirty="0"/>
              <a:t>=&gt; Your browser may leak info (cookies, mouse usage, etc.)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Even encrypted traffic leaks information!</a:t>
            </a:r>
          </a:p>
          <a:p>
            <a:pPr marL="0" indent="0">
              <a:buNone/>
            </a:pPr>
            <a:r>
              <a:rPr lang="en-US" dirty="0"/>
              <a:t> =&gt; Name of server:  DNS, Server Name Indicator (SNI)</a:t>
            </a:r>
          </a:p>
          <a:p>
            <a:pPr marL="0" indent="0">
              <a:buNone/>
            </a:pPr>
            <a:r>
              <a:rPr lang="en-US" dirty="0"/>
              <a:t> =&gt; Traffic patterns (timing of packets, protocols, …)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44974-1768-AA51-BB0B-236135ED37EA}"/>
              </a:ext>
            </a:extLst>
          </p:cNvPr>
          <p:cNvSpPr txBox="1"/>
          <p:nvPr/>
        </p:nvSpPr>
        <p:spPr>
          <a:xfrm>
            <a:off x="619432" y="693174"/>
            <a:ext cx="678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Overall, depends on your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threat model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C45DA0-CF4C-8E47-C506-CFE352A5165E}"/>
              </a:ext>
            </a:extLst>
          </p:cNvPr>
          <p:cNvSpPr/>
          <p:nvPr/>
        </p:nvSpPr>
        <p:spPr>
          <a:xfrm>
            <a:off x="747251" y="5609352"/>
            <a:ext cx="10588086" cy="651238"/>
          </a:xfrm>
          <a:prstGeom prst="roundRect">
            <a:avLst/>
          </a:prstGeom>
          <a:solidFill>
            <a:srgbClr val="65136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 pitchFamily="2" charset="0"/>
              </a:rPr>
              <a:t>Securing the transport layer not enough =&gt; info leaks based on other layers 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0EDA9-E223-7E5E-AF81-7179A1D5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3264E-33B1-39AA-F542-D96A3C1AB3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956" y="955480"/>
            <a:ext cx="9365225" cy="4525963"/>
          </a:xfrm>
        </p:spPr>
        <p:txBody>
          <a:bodyPr/>
          <a:lstStyle/>
          <a:p>
            <a:r>
              <a:rPr lang="en-US" dirty="0"/>
              <a:t>Avoiding censorship </a:t>
            </a:r>
          </a:p>
          <a:p>
            <a:r>
              <a:rPr lang="en-US" dirty="0"/>
              <a:t>Avoiding surveillance (by person, or an organization)</a:t>
            </a:r>
          </a:p>
          <a:p>
            <a:r>
              <a:rPr lang="en-US" dirty="0"/>
              <a:t>Anonymous reporting (journalists, whistleblowers)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44974-1768-AA51-BB0B-236135ED37EA}"/>
              </a:ext>
            </a:extLst>
          </p:cNvPr>
          <p:cNvSpPr txBox="1"/>
          <p:nvPr/>
        </p:nvSpPr>
        <p:spPr>
          <a:xfrm>
            <a:off x="412956" y="302689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2891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0EDA9-E223-7E5E-AF81-7179A1D5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3264E-33B1-39AA-F542-D96A3C1AB3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956" y="955480"/>
            <a:ext cx="9365225" cy="4525963"/>
          </a:xfrm>
        </p:spPr>
        <p:txBody>
          <a:bodyPr/>
          <a:lstStyle/>
          <a:p>
            <a:r>
              <a:rPr lang="en-US" dirty="0"/>
              <a:t>Avoiding censorship </a:t>
            </a:r>
          </a:p>
          <a:p>
            <a:r>
              <a:rPr lang="en-US" dirty="0"/>
              <a:t>Avoiding surveillance (by person, or an organization)</a:t>
            </a:r>
          </a:p>
          <a:p>
            <a:r>
              <a:rPr lang="en-US" dirty="0"/>
              <a:t>Anonymous reporting (journalists, whistleblowers)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44974-1768-AA51-BB0B-236135ED37EA}"/>
              </a:ext>
            </a:extLst>
          </p:cNvPr>
          <p:cNvSpPr txBox="1"/>
          <p:nvPr/>
        </p:nvSpPr>
        <p:spPr>
          <a:xfrm>
            <a:off x="412956" y="302689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Why?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1C2A39-02AB-B869-4D16-921943C3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09" y="2225208"/>
            <a:ext cx="4901381" cy="36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7771E-E37E-F2C3-A124-1D2CEA0C499F}"/>
              </a:ext>
            </a:extLst>
          </p:cNvPr>
          <p:cNvSpPr txBox="1"/>
          <p:nvPr/>
        </p:nvSpPr>
        <p:spPr>
          <a:xfrm>
            <a:off x="6192283" y="6147496"/>
            <a:ext cx="4539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  <a:hlinkClick r:id="rId4"/>
            </a:endParaRP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4"/>
              </a:rPr>
              <a:t>https://en.wikipedia.org/wiki/Room_641A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12E26-413B-D621-405A-CC284C2D3A23}"/>
              </a:ext>
            </a:extLst>
          </p:cNvPr>
          <p:cNvSpPr txBox="1"/>
          <p:nvPr/>
        </p:nvSpPr>
        <p:spPr>
          <a:xfrm>
            <a:off x="6192283" y="5899261"/>
            <a:ext cx="475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Room 641A:  alleged wiretapping room in a 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datacenter for an Internet backbone…</a:t>
            </a:r>
          </a:p>
        </p:txBody>
      </p:sp>
    </p:spTree>
    <p:extLst>
      <p:ext uri="{BB962C8B-B14F-4D97-AF65-F5344CB8AC3E}">
        <p14:creationId xmlns:p14="http://schemas.microsoft.com/office/powerpoint/2010/main" val="191083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CFAF35-7800-3841-5EA4-F7807518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DE27C-C395-5C53-1095-D8B373504E72}"/>
              </a:ext>
            </a:extLst>
          </p:cNvPr>
          <p:cNvSpPr txBox="1"/>
          <p:nvPr/>
        </p:nvSpPr>
        <p:spPr>
          <a:xfrm>
            <a:off x="3126706" y="1087043"/>
            <a:ext cx="6014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How can we deal with this?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5D115-E8CE-8E6A-09E6-CF107364CFAC}"/>
              </a:ext>
            </a:extLst>
          </p:cNvPr>
          <p:cNvSpPr txBox="1"/>
          <p:nvPr/>
        </p:nvSpPr>
        <p:spPr>
          <a:xfrm>
            <a:off x="1194620" y="3089701"/>
            <a:ext cx="972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Mechanisms to provide more security at the network layer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03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CFAF35-7800-3841-5EA4-F7807518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5D115-E8CE-8E6A-09E6-CF107364CFAC}"/>
              </a:ext>
            </a:extLst>
          </p:cNvPr>
          <p:cNvSpPr txBox="1"/>
          <p:nvPr/>
        </p:nvSpPr>
        <p:spPr>
          <a:xfrm>
            <a:off x="1194620" y="3089701"/>
            <a:ext cx="9722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Mechanisms to provide more security at the network layer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Security for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all your network traffic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=&gt; </a:t>
            </a:r>
            <a:r>
              <a:rPr lang="en-US" sz="24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not just one 5-tuple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Can (try to) provide more anonymity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94B5A-2A62-0802-A694-D58EED320A6B}"/>
              </a:ext>
            </a:extLst>
          </p:cNvPr>
          <p:cNvSpPr txBox="1"/>
          <p:nvPr/>
        </p:nvSpPr>
        <p:spPr>
          <a:xfrm>
            <a:off x="3126706" y="1087043"/>
            <a:ext cx="6014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How can we deal with this?  </a:t>
            </a:r>
          </a:p>
        </p:txBody>
      </p:sp>
    </p:spTree>
    <p:extLst>
      <p:ext uri="{BB962C8B-B14F-4D97-AF65-F5344CB8AC3E}">
        <p14:creationId xmlns:p14="http://schemas.microsoft.com/office/powerpoint/2010/main" val="49438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624240-A9EC-7380-34AD-AB52796D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3EAA3-F56E-F552-9C77-B3B018D66FA1}"/>
              </a:ext>
            </a:extLst>
          </p:cNvPr>
          <p:cNvSpPr txBox="1"/>
          <p:nvPr/>
        </p:nvSpPr>
        <p:spPr>
          <a:xfrm>
            <a:off x="253386" y="209638"/>
            <a:ext cx="5599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VPN: secure tunnel for network traffic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=&gt; Connect a host to a private network</a:t>
            </a:r>
          </a:p>
        </p:txBody>
      </p:sp>
    </p:spTree>
    <p:extLst>
      <p:ext uri="{BB962C8B-B14F-4D97-AF65-F5344CB8AC3E}">
        <p14:creationId xmlns:p14="http://schemas.microsoft.com/office/powerpoint/2010/main" val="40094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F824-739F-9049-9029-A6373FE7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(major) TODOs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A4E5D-4A11-B84B-A5EF-8DE30F28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 owe you grades on </a:t>
            </a:r>
            <a:r>
              <a:rPr lang="en-US" dirty="0" err="1"/>
              <a:t>Snowcast</a:t>
            </a:r>
            <a:r>
              <a:rPr lang="en-US" dirty="0"/>
              <a:t>, TCP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 owe you a bunch of lecture notes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 will be watching Ed for final project questions</a:t>
            </a:r>
          </a:p>
        </p:txBody>
      </p:sp>
    </p:spTree>
    <p:extLst>
      <p:ext uri="{BB962C8B-B14F-4D97-AF65-F5344CB8AC3E}">
        <p14:creationId xmlns:p14="http://schemas.microsoft.com/office/powerpoint/2010/main" val="230008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624240-A9EC-7380-34AD-AB52796D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AF8C87-B796-8714-161B-D6A174DAC0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6916" y="149696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Secure tunnel for arbitrary network traffic (any IP packets)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for</a:t>
            </a:r>
          </a:p>
          <a:p>
            <a:pPr marL="0" indent="0">
              <a:buNone/>
            </a:pPr>
            <a:r>
              <a:rPr lang="en-US" dirty="0"/>
              <a:t> =&gt; Accessing a private network (remote access internal network)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 =&gt; Secure proxy for your traffic:  traffic appears to originate from VPN server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3EAA3-F56E-F552-9C77-B3B018D66FA1}"/>
              </a:ext>
            </a:extLst>
          </p:cNvPr>
          <p:cNvSpPr txBox="1"/>
          <p:nvPr/>
        </p:nvSpPr>
        <p:spPr>
          <a:xfrm>
            <a:off x="282882" y="470227"/>
            <a:ext cx="4845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Virtual Private Network (VPN)</a:t>
            </a:r>
          </a:p>
        </p:txBody>
      </p:sp>
    </p:spTree>
    <p:extLst>
      <p:ext uri="{BB962C8B-B14F-4D97-AF65-F5344CB8AC3E}">
        <p14:creationId xmlns:p14="http://schemas.microsoft.com/office/powerpoint/2010/main" val="232559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C6C0BC8-B77F-FBEE-F6DC-C20B99852253}"/>
              </a:ext>
            </a:extLst>
          </p:cNvPr>
          <p:cNvSpPr/>
          <p:nvPr/>
        </p:nvSpPr>
        <p:spPr>
          <a:xfrm>
            <a:off x="2905432" y="1578077"/>
            <a:ext cx="6041923" cy="2395921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7F91A-DC91-D8D2-5DE5-014A7EA6E1A3}"/>
              </a:ext>
            </a:extLst>
          </p:cNvPr>
          <p:cNvSpPr/>
          <p:nvPr/>
        </p:nvSpPr>
        <p:spPr>
          <a:xfrm>
            <a:off x="765795" y="2424362"/>
            <a:ext cx="1139205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A6770-C63C-F416-AE8B-11C5978591B1}"/>
              </a:ext>
            </a:extLst>
          </p:cNvPr>
          <p:cNvSpPr/>
          <p:nvPr/>
        </p:nvSpPr>
        <p:spPr>
          <a:xfrm>
            <a:off x="9588910" y="2188390"/>
            <a:ext cx="2215947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Server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D3D86-CB1A-8B06-30EB-D13812FD72A7}"/>
              </a:ext>
            </a:extLst>
          </p:cNvPr>
          <p:cNvSpPr/>
          <p:nvPr/>
        </p:nvSpPr>
        <p:spPr>
          <a:xfrm>
            <a:off x="3886200" y="24243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945FAC-50B1-DC90-FB4F-5BAF2386F9A2}"/>
              </a:ext>
            </a:extLst>
          </p:cNvPr>
          <p:cNvSpPr/>
          <p:nvPr/>
        </p:nvSpPr>
        <p:spPr>
          <a:xfrm>
            <a:off x="5314951" y="28815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E0D4FD-F357-9CF8-74B5-8D52D0ADCE52}"/>
              </a:ext>
            </a:extLst>
          </p:cNvPr>
          <p:cNvSpPr/>
          <p:nvPr/>
        </p:nvSpPr>
        <p:spPr>
          <a:xfrm>
            <a:off x="7264402" y="2384272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A5796-F297-F5A2-BD9D-DBCC54EBCC86}"/>
              </a:ext>
            </a:extLst>
          </p:cNvPr>
          <p:cNvCxnSpPr>
            <a:cxnSpLocks/>
          </p:cNvCxnSpPr>
          <p:nvPr/>
        </p:nvCxnSpPr>
        <p:spPr>
          <a:xfrm flipV="1">
            <a:off x="1905000" y="2652961"/>
            <a:ext cx="1981200" cy="189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40F4BB-CB06-8299-4148-AB63DBB5971D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403827" y="2652961"/>
            <a:ext cx="911124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3BA1D2-E3F4-B3AB-D137-B443763F7E45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859617" y="2612872"/>
            <a:ext cx="1404785" cy="4959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BC93E0-0DB4-047B-5D6A-83E0F61BBDD4}"/>
              </a:ext>
            </a:extLst>
          </p:cNvPr>
          <p:cNvCxnSpPr>
            <a:cxnSpLocks/>
            <a:stCxn id="9" idx="6"/>
            <a:endCxn id="6" idx="1"/>
          </p:cNvCxnSpPr>
          <p:nvPr/>
        </p:nvCxnSpPr>
        <p:spPr>
          <a:xfrm>
            <a:off x="7785102" y="2612872"/>
            <a:ext cx="1803808" cy="33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624240-A9EC-7380-34AD-AB52796D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59D8B-F470-1FA5-93AA-3017B22BA573}"/>
              </a:ext>
            </a:extLst>
          </p:cNvPr>
          <p:cNvSpPr txBox="1"/>
          <p:nvPr/>
        </p:nvSpPr>
        <p:spPr>
          <a:xfrm>
            <a:off x="407931" y="339213"/>
            <a:ext cx="1854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95599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C6C0BC8-B77F-FBEE-F6DC-C20B99852253}"/>
              </a:ext>
            </a:extLst>
          </p:cNvPr>
          <p:cNvSpPr/>
          <p:nvPr/>
        </p:nvSpPr>
        <p:spPr>
          <a:xfrm>
            <a:off x="2905432" y="1578077"/>
            <a:ext cx="6041923" cy="2395921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7F91A-DC91-D8D2-5DE5-014A7EA6E1A3}"/>
              </a:ext>
            </a:extLst>
          </p:cNvPr>
          <p:cNvSpPr/>
          <p:nvPr/>
        </p:nvSpPr>
        <p:spPr>
          <a:xfrm>
            <a:off x="765795" y="2424362"/>
            <a:ext cx="1139205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A6770-C63C-F416-AE8B-11C5978591B1}"/>
              </a:ext>
            </a:extLst>
          </p:cNvPr>
          <p:cNvSpPr/>
          <p:nvPr/>
        </p:nvSpPr>
        <p:spPr>
          <a:xfrm>
            <a:off x="9588910" y="2188390"/>
            <a:ext cx="2215947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Server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D3D86-CB1A-8B06-30EB-D13812FD72A7}"/>
              </a:ext>
            </a:extLst>
          </p:cNvPr>
          <p:cNvSpPr/>
          <p:nvPr/>
        </p:nvSpPr>
        <p:spPr>
          <a:xfrm>
            <a:off x="3886200" y="24243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945FAC-50B1-DC90-FB4F-5BAF2386F9A2}"/>
              </a:ext>
            </a:extLst>
          </p:cNvPr>
          <p:cNvSpPr/>
          <p:nvPr/>
        </p:nvSpPr>
        <p:spPr>
          <a:xfrm>
            <a:off x="5314951" y="28815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E0D4FD-F357-9CF8-74B5-8D52D0ADCE52}"/>
              </a:ext>
            </a:extLst>
          </p:cNvPr>
          <p:cNvSpPr/>
          <p:nvPr/>
        </p:nvSpPr>
        <p:spPr>
          <a:xfrm>
            <a:off x="7264402" y="2384272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A5796-F297-F5A2-BD9D-DBCC54EBCC86}"/>
              </a:ext>
            </a:extLst>
          </p:cNvPr>
          <p:cNvCxnSpPr>
            <a:cxnSpLocks/>
          </p:cNvCxnSpPr>
          <p:nvPr/>
        </p:nvCxnSpPr>
        <p:spPr>
          <a:xfrm flipV="1">
            <a:off x="1905000" y="2652961"/>
            <a:ext cx="1981200" cy="189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40F4BB-CB06-8299-4148-AB63DBB5971D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403827" y="2652961"/>
            <a:ext cx="911124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3BA1D2-E3F4-B3AB-D137-B443763F7E45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859617" y="2612872"/>
            <a:ext cx="1404785" cy="4959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BC93E0-0DB4-047B-5D6A-83E0F61BBDD4}"/>
              </a:ext>
            </a:extLst>
          </p:cNvPr>
          <p:cNvCxnSpPr>
            <a:cxnSpLocks/>
            <a:stCxn id="9" idx="6"/>
            <a:endCxn id="6" idx="1"/>
          </p:cNvCxnSpPr>
          <p:nvPr/>
        </p:nvCxnSpPr>
        <p:spPr>
          <a:xfrm>
            <a:off x="7785102" y="2612872"/>
            <a:ext cx="1803808" cy="33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624240-A9EC-7380-34AD-AB52796D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3EAA3-F56E-F552-9C77-B3B018D66FA1}"/>
              </a:ext>
            </a:extLst>
          </p:cNvPr>
          <p:cNvSpPr txBox="1"/>
          <p:nvPr/>
        </p:nvSpPr>
        <p:spPr>
          <a:xfrm>
            <a:off x="253386" y="209638"/>
            <a:ext cx="5599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VPN: secure tunnel for network traffic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=&gt; Connect a host to a private network</a:t>
            </a:r>
          </a:p>
        </p:txBody>
      </p:sp>
    </p:spTree>
    <p:extLst>
      <p:ext uri="{BB962C8B-B14F-4D97-AF65-F5344CB8AC3E}">
        <p14:creationId xmlns:p14="http://schemas.microsoft.com/office/powerpoint/2010/main" val="599797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70C62-B69B-2AA3-3086-2C1A0DD9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225388-A500-2E02-175D-FF4D8F40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0"/>
            <a:ext cx="11437937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383FDE1-A056-8A7C-837D-B7458B7EDF2A}"/>
              </a:ext>
            </a:extLst>
          </p:cNvPr>
          <p:cNvSpPr/>
          <p:nvPr/>
        </p:nvSpPr>
        <p:spPr>
          <a:xfrm>
            <a:off x="256266" y="0"/>
            <a:ext cx="3799540" cy="651238"/>
          </a:xfrm>
          <a:prstGeom prst="roundRect">
            <a:avLst/>
          </a:prstGeom>
          <a:solidFill>
            <a:srgbClr val="65136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 pitchFamily="2" charset="0"/>
              </a:rPr>
              <a:t>Lots of VPN protocols…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8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4ACC8-26B2-244E-012B-FB8F7298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E2FAE-DB79-5D29-89B3-F72464BDA527}"/>
              </a:ext>
            </a:extLst>
          </p:cNvPr>
          <p:cNvSpPr txBox="1"/>
          <p:nvPr/>
        </p:nvSpPr>
        <p:spPr>
          <a:xfrm>
            <a:off x="4088078" y="2610744"/>
            <a:ext cx="4015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Avenir Book" charset="0"/>
                <a:ea typeface="Avenir Book" charset="0"/>
                <a:cs typeface="Avenir Book" charset="0"/>
              </a:rPr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1850762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90965-4D20-17CA-F788-C899D9C6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A786E-3004-26F2-9035-59556686F6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962" y="20062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85BBA-E36E-D365-F17C-BE07165FC3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880350"/>
            <a:ext cx="10972800" cy="4525963"/>
          </a:xfrm>
        </p:spPr>
        <p:txBody>
          <a:bodyPr/>
          <a:lstStyle/>
          <a:p>
            <a:r>
              <a:rPr lang="en-US" dirty="0"/>
              <a:t>Onion routing service:  build encrypted circuit on tor relay network</a:t>
            </a:r>
          </a:p>
          <a:p>
            <a:endParaRPr lang="en-US" dirty="0"/>
          </a:p>
          <a:p>
            <a:r>
              <a:rPr lang="en-US" dirty="0"/>
              <a:t>Network of relays, mainly operated by volunteers</a:t>
            </a:r>
          </a:p>
          <a:p>
            <a:endParaRPr lang="en-US" dirty="0"/>
          </a:p>
          <a:p>
            <a:r>
              <a:rPr lang="en-US" dirty="0"/>
              <a:t>Started in 1990s from Naval Research Lab, now maintained by The Tor Project (a non-profit)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6FDC8-6493-050C-6F34-6941483C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40112"/>
            <a:ext cx="2844800" cy="17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52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hangingPunct="1">
              <a:lnSpc>
                <a:spcPct val="100000"/>
              </a:lnSpc>
              <a:buClrTx/>
              <a:buSzTx/>
              <a:defRPr/>
            </a:pPr>
            <a:fld id="{2E82809E-A9C7-40A5-BF29-D2FAD27AEAC8}" type="slidenum">
              <a:rPr lang="en-US">
                <a:solidFill>
                  <a:prstClr val="white">
                    <a:tint val="75000"/>
                  </a:prstClr>
                </a:solidFill>
                <a:cs typeface="+mn-cs"/>
              </a:rPr>
              <a:pPr defTabSz="1219170" eaLnBrk="1" hangingPunct="1">
                <a:lnSpc>
                  <a:spcPct val="100000"/>
                </a:lnSpc>
                <a:buClrTx/>
                <a:buSzTx/>
                <a:defRPr/>
              </a:pPr>
              <a:t>36</a:t>
            </a:fld>
            <a:endParaRPr lang="en-US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1566" y="88242"/>
            <a:ext cx="10972800" cy="1143000"/>
          </a:xfrm>
        </p:spPr>
        <p:txBody>
          <a:bodyPr/>
          <a:lstStyle/>
          <a:p>
            <a:pPr algn="l"/>
            <a:r>
              <a:rPr lang="en-US" noProof="0" dirty="0"/>
              <a:t>Onion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92242" y="1295420"/>
            <a:ext cx="5384800" cy="4941888"/>
          </a:xfrm>
        </p:spPr>
        <p:txBody>
          <a:bodyPr>
            <a:normAutofit/>
          </a:bodyPr>
          <a:lstStyle/>
          <a:p>
            <a:r>
              <a:rPr lang="en-US" noProof="0" dirty="0"/>
              <a:t>Layered encryption</a:t>
            </a:r>
          </a:p>
          <a:p>
            <a:pPr lvl="1"/>
            <a:r>
              <a:rPr lang="en-US" noProof="0" dirty="0"/>
              <a:t>Build onion inside out</a:t>
            </a:r>
          </a:p>
          <a:p>
            <a:r>
              <a:rPr lang="en-US" noProof="0" dirty="0"/>
              <a:t>Routing</a:t>
            </a:r>
          </a:p>
          <a:p>
            <a:pPr lvl="1"/>
            <a:r>
              <a:rPr lang="en-US" noProof="0" dirty="0"/>
              <a:t>Peel onion outside in</a:t>
            </a:r>
          </a:p>
          <a:p>
            <a:r>
              <a:rPr lang="en-US" noProof="0" dirty="0"/>
              <a:t>Each router knows only previous and next</a:t>
            </a:r>
          </a:p>
        </p:txBody>
      </p:sp>
      <p:sp>
        <p:nvSpPr>
          <p:cNvPr id="8" name="Oval 7"/>
          <p:cNvSpPr/>
          <p:nvPr/>
        </p:nvSpPr>
        <p:spPr>
          <a:xfrm>
            <a:off x="7700119" y="1929852"/>
            <a:ext cx="711200" cy="71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R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7416800" y="4067421"/>
            <a:ext cx="711200" cy="71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R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9880600" y="3625871"/>
            <a:ext cx="711200" cy="71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R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220288" y="3798279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1200" y="2290673"/>
            <a:ext cx="711200" cy="71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5791200" y="1678405"/>
            <a:ext cx="711200" cy="71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8284579" y="3291928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968841" y="2173309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cxnSp>
        <p:nvCxnSpPr>
          <p:cNvPr id="17" name="Straight Connector 16"/>
          <p:cNvCxnSpPr>
            <a:stCxn id="13" idx="5"/>
            <a:endCxn id="9" idx="1"/>
          </p:cNvCxnSpPr>
          <p:nvPr/>
        </p:nvCxnSpPr>
        <p:spPr>
          <a:xfrm>
            <a:off x="6398247" y="2285452"/>
            <a:ext cx="1122707" cy="18861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  <a:endCxn id="8" idx="4"/>
          </p:cNvCxnSpPr>
          <p:nvPr/>
        </p:nvCxnSpPr>
        <p:spPr>
          <a:xfrm flipV="1">
            <a:off x="7772401" y="2641053"/>
            <a:ext cx="283319" cy="14263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  <a:endCxn id="8" idx="5"/>
          </p:cNvCxnSpPr>
          <p:nvPr/>
        </p:nvCxnSpPr>
        <p:spPr>
          <a:xfrm flipH="1" flipV="1">
            <a:off x="8307166" y="2536899"/>
            <a:ext cx="1677588" cy="1193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10" idx="7"/>
          </p:cNvCxnSpPr>
          <p:nvPr/>
        </p:nvCxnSpPr>
        <p:spPr>
          <a:xfrm flipH="1">
            <a:off x="10487647" y="2897720"/>
            <a:ext cx="487707" cy="832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048589" y="2465237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764625" y="1193800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081008" y="4130549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447024" y="2707623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81763" y="2611148"/>
            <a:ext cx="711200" cy="71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hangingPunct="1">
              <a:lnSpc>
                <a:spcPct val="100000"/>
              </a:lnSpc>
              <a:buClrTx/>
              <a:buSzTx/>
            </a:pPr>
            <a:endParaRPr lang="en-US" sz="1600">
              <a:solidFill>
                <a:prstClr val="black"/>
              </a:solidFill>
              <a:latin typeface="Calibri"/>
              <a:sym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447025" y="5062559"/>
            <a:ext cx="5395423" cy="117474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E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K1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220289" y="5176628"/>
            <a:ext cx="4371512" cy="9245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R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 E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K2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416802" y="5273475"/>
            <a:ext cx="2946399" cy="7567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eaLnBrk="1" hangingPunct="1">
              <a:lnSpc>
                <a:spcPct val="100000"/>
              </a:lnSpc>
              <a:buClrTx/>
              <a:buSzTx/>
            </a:pP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R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3</a:t>
            </a:r>
            <a:r>
              <a:rPr lang="en-US" sz="3200">
                <a:solidFill>
                  <a:prstClr val="black"/>
                </a:solidFill>
                <a:latin typeface="Calibri"/>
                <a:sym typeface="Arial" pitchFamily="34" charset="0"/>
              </a:rPr>
              <a:t> E</a:t>
            </a:r>
            <a:r>
              <a:rPr lang="en-US" sz="3200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K3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36000" y="5401405"/>
            <a:ext cx="1524001" cy="4775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eaLnBrk="1" hangingPunct="1">
              <a:lnSpc>
                <a:spcPct val="100000"/>
              </a:lnSpc>
              <a:buClrTx/>
              <a:buSzTx/>
            </a:pPr>
            <a:r>
              <a:rPr lang="en-US" sz="2667">
                <a:solidFill>
                  <a:prstClr val="black"/>
                </a:solidFill>
                <a:latin typeface="Calibri"/>
                <a:sym typeface="Arial" pitchFamily="34" charset="0"/>
              </a:rPr>
              <a:t>B E</a:t>
            </a:r>
            <a:r>
              <a:rPr lang="en-US" sz="2667" baseline="-25000">
                <a:solidFill>
                  <a:prstClr val="black"/>
                </a:solidFill>
                <a:latin typeface="Calibri"/>
                <a:sym typeface="Arial" pitchFamily="34" charset="0"/>
              </a:rPr>
              <a:t>KB</a:t>
            </a:r>
            <a:r>
              <a:rPr lang="en-US" sz="2667">
                <a:solidFill>
                  <a:prstClr val="black"/>
                </a:solidFill>
                <a:latin typeface="Calibri"/>
                <a:sym typeface="Arial" pitchFamily="34" charset="0"/>
              </a:rPr>
              <a:t>(M)</a:t>
            </a:r>
          </a:p>
        </p:txBody>
      </p:sp>
    </p:spTree>
    <p:extLst>
      <p:ext uri="{BB962C8B-B14F-4D97-AF65-F5344CB8AC3E}">
        <p14:creationId xmlns:p14="http://schemas.microsoft.com/office/powerpoint/2010/main" val="2199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E16CA-F895-1185-98A8-B3E3C0E2D35D}"/>
              </a:ext>
            </a:extLst>
          </p:cNvPr>
          <p:cNvSpPr txBox="1"/>
          <p:nvPr/>
        </p:nvSpPr>
        <p:spPr>
          <a:xfrm>
            <a:off x="1066800" y="1055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F64B4-28D9-B5AB-F8FD-2AEC5DC2B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96743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What if the server wants to help?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453A5-742C-28F0-A062-6FE3621B17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370" y="156503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Onion services:  server connects to tor directly </a:t>
            </a:r>
            <a:r>
              <a:rPr lang="en-US" dirty="0">
                <a:solidFill>
                  <a:srgbClr val="FFCC33"/>
                </a:solidFill>
              </a:rPr>
              <a:t>=&gt; no need for an exit node!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D2DEB-0D59-3734-032F-812313CB26CA}"/>
              </a:ext>
            </a:extLst>
          </p:cNvPr>
          <p:cNvSpPr txBox="1"/>
          <p:nvPr/>
        </p:nvSpPr>
        <p:spPr>
          <a:xfrm>
            <a:off x="8065477" y="1758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70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E16CA-F895-1185-98A8-B3E3C0E2D35D}"/>
              </a:ext>
            </a:extLst>
          </p:cNvPr>
          <p:cNvSpPr txBox="1"/>
          <p:nvPr/>
        </p:nvSpPr>
        <p:spPr>
          <a:xfrm>
            <a:off x="1066800" y="1055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F64B4-28D9-B5AB-F8FD-2AEC5DC2B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96743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What if the server wants to help?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453A5-742C-28F0-A062-6FE3621B17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370" y="156503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Onion services:  server connects to tor directly </a:t>
            </a:r>
            <a:r>
              <a:rPr lang="en-US" dirty="0">
                <a:solidFill>
                  <a:srgbClr val="FFCC33"/>
                </a:solidFill>
              </a:rPr>
              <a:t>=&gt; no need for an exit node!</a:t>
            </a:r>
          </a:p>
          <a:p>
            <a:r>
              <a:rPr lang="en-US" dirty="0"/>
              <a:t>Accessible via </a:t>
            </a:r>
            <a:r>
              <a:rPr lang="en-US" dirty="0">
                <a:solidFill>
                  <a:srgbClr val="FFCC33"/>
                </a:solidFill>
              </a:rPr>
              <a:t>.onion</a:t>
            </a:r>
            <a:r>
              <a:rPr lang="en-US" dirty="0"/>
              <a:t> domain:  special DNS TLD not in root zone</a:t>
            </a:r>
          </a:p>
          <a:p>
            <a:r>
              <a:rPr lang="en-US" dirty="0"/>
              <a:t>Site addresses based on public key of server, client looks up using distributed hash table (DHT)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38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E16CA-F895-1185-98A8-B3E3C0E2D35D}"/>
              </a:ext>
            </a:extLst>
          </p:cNvPr>
          <p:cNvSpPr txBox="1"/>
          <p:nvPr/>
        </p:nvSpPr>
        <p:spPr>
          <a:xfrm>
            <a:off x="1066800" y="1055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F64B4-28D9-B5AB-F8FD-2AEC5DC2B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96743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What if the server wants to help?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453A5-742C-28F0-A062-6FE3621B17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370" y="1565030"/>
            <a:ext cx="10972800" cy="4437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Onion services:  server connects to tor directly </a:t>
            </a:r>
            <a:r>
              <a:rPr lang="en-US" dirty="0">
                <a:solidFill>
                  <a:srgbClr val="FFCC33"/>
                </a:solidFill>
              </a:rPr>
              <a:t>=&gt; no need for an exit node!</a:t>
            </a:r>
          </a:p>
          <a:p>
            <a:r>
              <a:rPr lang="en-US" dirty="0"/>
              <a:t>Accessible via </a:t>
            </a:r>
            <a:r>
              <a:rPr lang="en-US" dirty="0">
                <a:solidFill>
                  <a:srgbClr val="FFCC33"/>
                </a:solidFill>
              </a:rPr>
              <a:t>.onion</a:t>
            </a:r>
            <a:r>
              <a:rPr lang="en-US" dirty="0"/>
              <a:t> domain:  special DNS TLD not in root zone</a:t>
            </a:r>
          </a:p>
          <a:p>
            <a:r>
              <a:rPr lang="en-US" dirty="0"/>
              <a:t>Site addresses based on public key of server, client looks up using distributed hash table (DHT)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Examples</a:t>
            </a:r>
          </a:p>
          <a:p>
            <a:r>
              <a:rPr lang="en-US" sz="2000" i="1" dirty="0"/>
              <a:t>New York Times: </a:t>
            </a:r>
            <a:r>
              <a:rPr lang="en-US" sz="1800" i="1" dirty="0">
                <a:latin typeface="Consolas" panose="020B0609020204030204" pitchFamily="49" charset="0"/>
                <a:cs typeface="Consolas" panose="020B0609020204030204" pitchFamily="49" charset="0"/>
              </a:rPr>
              <a:t>https://www.nytimesn7cgmftshazwhfgzm37qxb44r64ytbb2dj3x62d2lljsciiyd.onion</a:t>
            </a:r>
          </a:p>
          <a:p>
            <a:r>
              <a:rPr lang="en-US" sz="2000" dirty="0"/>
              <a:t>Facebook</a:t>
            </a:r>
            <a:br>
              <a:rPr lang="en-US" sz="2000" dirty="0"/>
            </a:br>
            <a:r>
              <a:rPr lang="en-US" sz="1800" i="1" dirty="0">
                <a:latin typeface="Consolas" panose="020B0609020204030204" pitchFamily="49" charset="0"/>
                <a:cs typeface="Consolas" panose="020B0609020204030204" pitchFamily="49" charset="0"/>
              </a:rPr>
              <a:t>https://facebookwkhpilnemxj7asaniu7vnjjbiltxjqhye3mhbshg7kx5tfyd.onion</a:t>
            </a:r>
          </a:p>
          <a:p>
            <a:r>
              <a:rPr lang="en-US" sz="2000" dirty="0"/>
              <a:t>Cloudflare public DNS</a:t>
            </a:r>
            <a:br>
              <a:rPr lang="en-US" sz="2000" dirty="0"/>
            </a:b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dns4torpnlfs2ifuz2s2yf3fc7rdmsbhm6rw75euj35pac6ap25zgqad.onion </a:t>
            </a:r>
            <a:endParaRPr lang="en-US" sz="1800" i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i="1" dirty="0">
              <a:latin typeface="Avenir Book" panose="02000503020000020003" pitchFamily="2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7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C6C0BC8-B77F-FBEE-F6DC-C20B99852253}"/>
              </a:ext>
            </a:extLst>
          </p:cNvPr>
          <p:cNvSpPr/>
          <p:nvPr/>
        </p:nvSpPr>
        <p:spPr>
          <a:xfrm>
            <a:off x="2905432" y="1578077"/>
            <a:ext cx="6041923" cy="2395921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7F91A-DC91-D8D2-5DE5-014A7EA6E1A3}"/>
              </a:ext>
            </a:extLst>
          </p:cNvPr>
          <p:cNvSpPr/>
          <p:nvPr/>
        </p:nvSpPr>
        <p:spPr>
          <a:xfrm>
            <a:off x="765795" y="2424362"/>
            <a:ext cx="1139205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A6770-C63C-F416-AE8B-11C5978591B1}"/>
              </a:ext>
            </a:extLst>
          </p:cNvPr>
          <p:cNvSpPr/>
          <p:nvPr/>
        </p:nvSpPr>
        <p:spPr>
          <a:xfrm>
            <a:off x="9588910" y="2188390"/>
            <a:ext cx="2215947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FFFFFF"/>
                </a:solidFill>
                <a:latin typeface="Avenir Book" panose="02000503020000020003" pitchFamily="2" charset="0"/>
              </a:rPr>
              <a:t>yourbank.com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D3D86-CB1A-8B06-30EB-D13812FD72A7}"/>
              </a:ext>
            </a:extLst>
          </p:cNvPr>
          <p:cNvSpPr/>
          <p:nvPr/>
        </p:nvSpPr>
        <p:spPr>
          <a:xfrm>
            <a:off x="3886200" y="24243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945FAC-50B1-DC90-FB4F-5BAF2386F9A2}"/>
              </a:ext>
            </a:extLst>
          </p:cNvPr>
          <p:cNvSpPr/>
          <p:nvPr/>
        </p:nvSpPr>
        <p:spPr>
          <a:xfrm>
            <a:off x="5314951" y="2881561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E0D4FD-F357-9CF8-74B5-8D52D0ADCE52}"/>
              </a:ext>
            </a:extLst>
          </p:cNvPr>
          <p:cNvSpPr/>
          <p:nvPr/>
        </p:nvSpPr>
        <p:spPr>
          <a:xfrm>
            <a:off x="7264402" y="2384272"/>
            <a:ext cx="5207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A5796-F297-F5A2-BD9D-DBCC54EBCC86}"/>
              </a:ext>
            </a:extLst>
          </p:cNvPr>
          <p:cNvCxnSpPr>
            <a:cxnSpLocks/>
          </p:cNvCxnSpPr>
          <p:nvPr/>
        </p:nvCxnSpPr>
        <p:spPr>
          <a:xfrm flipV="1">
            <a:off x="1905000" y="2652961"/>
            <a:ext cx="1981200" cy="189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40F4BB-CB06-8299-4148-AB63DBB5971D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403827" y="2652961"/>
            <a:ext cx="911124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3BA1D2-E3F4-B3AB-D137-B443763F7E45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859617" y="2612872"/>
            <a:ext cx="1404785" cy="4959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BC93E0-0DB4-047B-5D6A-83E0F61BBDD4}"/>
              </a:ext>
            </a:extLst>
          </p:cNvPr>
          <p:cNvCxnSpPr>
            <a:cxnSpLocks/>
            <a:stCxn id="9" idx="6"/>
            <a:endCxn id="6" idx="1"/>
          </p:cNvCxnSpPr>
          <p:nvPr/>
        </p:nvCxnSpPr>
        <p:spPr>
          <a:xfrm>
            <a:off x="7785102" y="2612872"/>
            <a:ext cx="1803808" cy="33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BD374-96FA-73AF-A701-B991B655FB88}"/>
              </a:ext>
            </a:extLst>
          </p:cNvPr>
          <p:cNvSpPr/>
          <p:nvPr/>
        </p:nvSpPr>
        <p:spPr>
          <a:xfrm>
            <a:off x="7264402" y="3826979"/>
            <a:ext cx="1719211" cy="571501"/>
          </a:xfrm>
          <a:prstGeom prst="rect">
            <a:avLst/>
          </a:prstGeom>
          <a:solidFill>
            <a:srgbClr val="FFCC33"/>
          </a:solidFill>
          <a:ln w="254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bg1"/>
                </a:solidFill>
                <a:latin typeface="Avenir Book" panose="02000503020000020003" pitchFamily="2" charset="0"/>
              </a:rPr>
              <a:t>Attacker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624240-A9EC-7380-34AD-AB52796D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31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E1E17-021E-0D48-8A02-A4B1D713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DB0EFA-FDE7-5744-8836-CF3DDC334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our last formal lecture</a:t>
            </a:r>
          </a:p>
          <a:p>
            <a:r>
              <a:rPr lang="en-US" dirty="0">
                <a:sym typeface="Wingdings" pitchFamily="2" charset="2"/>
              </a:rPr>
              <a:t>From here:  work on final project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51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A35C2-85A3-F2B2-AC33-2102A88D7362}"/>
              </a:ext>
            </a:extLst>
          </p:cNvPr>
          <p:cNvSpPr txBox="1"/>
          <p:nvPr/>
        </p:nvSpPr>
        <p:spPr>
          <a:xfrm>
            <a:off x="2552594" y="3075057"/>
            <a:ext cx="7086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Avenir Book" charset="0"/>
                <a:ea typeface="Avenir Book" charset="0"/>
                <a:cs typeface="Avenir Book" charset="0"/>
              </a:rPr>
              <a:t>What I hope you have learned</a:t>
            </a:r>
          </a:p>
        </p:txBody>
      </p:sp>
    </p:spTree>
    <p:extLst>
      <p:ext uri="{BB962C8B-B14F-4D97-AF65-F5344CB8AC3E}">
        <p14:creationId xmlns:p14="http://schemas.microsoft.com/office/powerpoint/2010/main" val="3877832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17FCB-266F-D667-CB6F-6D605A6D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019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8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793728-385D-4699-0BAD-534A9D234CF3}"/>
              </a:ext>
            </a:extLst>
          </p:cNvPr>
          <p:cNvSpPr txBox="1"/>
          <p:nvPr/>
        </p:nvSpPr>
        <p:spPr>
          <a:xfrm>
            <a:off x="888654" y="2312946"/>
            <a:ext cx="10414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We can’t cover (or remember) everything</a:t>
            </a:r>
          </a:p>
          <a:p>
            <a:pPr algn="ctr"/>
            <a:endParaRPr lang="en-US" sz="28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Hope you learn important tools/principles to</a:t>
            </a:r>
            <a:br>
              <a:rPr lang="en-US" sz="2800" i="1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 understand networking challenges you encounter</a:t>
            </a:r>
          </a:p>
        </p:txBody>
      </p:sp>
    </p:spTree>
    <p:extLst>
      <p:ext uri="{BB962C8B-B14F-4D97-AF65-F5344CB8AC3E}">
        <p14:creationId xmlns:p14="http://schemas.microsoft.com/office/powerpoint/2010/main" val="2474263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A1543-2A19-0A42-B581-25A869F95538}"/>
              </a:ext>
            </a:extLst>
          </p:cNvPr>
          <p:cNvSpPr txBox="1"/>
          <p:nvPr/>
        </p:nvSpPr>
        <p:spPr>
          <a:xfrm>
            <a:off x="375138" y="422031"/>
            <a:ext cx="167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Protocols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214AB-8106-D8AA-AE60-32B011C1D127}"/>
              </a:ext>
            </a:extLst>
          </p:cNvPr>
          <p:cNvSpPr txBox="1"/>
          <p:nvPr/>
        </p:nvSpPr>
        <p:spPr>
          <a:xfrm>
            <a:off x="2101595" y="508300"/>
            <a:ext cx="590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Ways to communicate between 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heterogeneous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74627-C67D-C6EB-4F06-757F63348C7E}"/>
              </a:ext>
            </a:extLst>
          </p:cNvPr>
          <p:cNvSpPr txBox="1"/>
          <p:nvPr/>
        </p:nvSpPr>
        <p:spPr>
          <a:xfrm>
            <a:off x="322473" y="945251"/>
            <a:ext cx="383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Network programming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DB1DD1-74BC-BF8D-CB00-374B4B3C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3" y="3345726"/>
            <a:ext cx="7772400" cy="37317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3EF1AF4-D6BA-FDDE-43E8-23D2DF6B6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75"/>
          <a:stretch/>
        </p:blipFill>
        <p:spPr>
          <a:xfrm>
            <a:off x="6802582" y="1942791"/>
            <a:ext cx="5638800" cy="41175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86BE9D-F863-D4E1-EFE0-A05D323777DE}"/>
              </a:ext>
            </a:extLst>
          </p:cNvPr>
          <p:cNvSpPr/>
          <p:nvPr/>
        </p:nvSpPr>
        <p:spPr>
          <a:xfrm>
            <a:off x="804990" y="1745379"/>
            <a:ext cx="578441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F3FB"/>
                </a:solidFill>
                <a:latin typeface="Monaco" pitchFamily="2" charset="77"/>
              </a:rPr>
              <a:t>conn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, err :=  </a:t>
            </a:r>
            <a:r>
              <a:rPr lang="en-US" sz="1600" dirty="0" err="1">
                <a:solidFill>
                  <a:srgbClr val="00F3FB"/>
                </a:solidFill>
                <a:latin typeface="Monaco" pitchFamily="2" charset="77"/>
              </a:rPr>
              <a:t>net.Dial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(“</a:t>
            </a:r>
            <a:r>
              <a:rPr lang="en-US" sz="1600" dirty="0" err="1">
                <a:solidFill>
                  <a:srgbClr val="F2F2F2"/>
                </a:solidFill>
                <a:latin typeface="Monaco" pitchFamily="2" charset="77"/>
              </a:rPr>
              <a:t>tcp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”, “10.0.0.1:80”)</a:t>
            </a:r>
          </a:p>
          <a:p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. . .</a:t>
            </a:r>
          </a:p>
          <a:p>
            <a:endParaRPr lang="en-US" sz="1600" dirty="0">
              <a:solidFill>
                <a:srgbClr val="F2F2F2"/>
              </a:solidFill>
              <a:latin typeface="Monaco" pitchFamily="2" charset="77"/>
            </a:endParaRPr>
          </a:p>
          <a:p>
            <a:r>
              <a:rPr lang="en-US" sz="1600" dirty="0" err="1">
                <a:solidFill>
                  <a:srgbClr val="F2F2F2"/>
                </a:solidFill>
                <a:latin typeface="Monaco" pitchFamily="2" charset="77"/>
              </a:rPr>
              <a:t>someBuf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 := make([]byte, . . .)</a:t>
            </a:r>
          </a:p>
          <a:p>
            <a:r>
              <a:rPr lang="en-US" sz="1600" dirty="0" err="1">
                <a:solidFill>
                  <a:srgbClr val="00F3FB"/>
                </a:solidFill>
                <a:latin typeface="Monaco" pitchFamily="2" charset="77"/>
              </a:rPr>
              <a:t>conn.Write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(</a:t>
            </a:r>
            <a:r>
              <a:rPr lang="en-US" sz="1600" dirty="0" err="1">
                <a:solidFill>
                  <a:srgbClr val="F2F2F2"/>
                </a:solidFill>
                <a:latin typeface="Monaco" pitchFamily="2" charset="77"/>
              </a:rPr>
              <a:t>someBuf</a:t>
            </a:r>
            <a:r>
              <a:rPr lang="en-US" sz="1600" dirty="0">
                <a:solidFill>
                  <a:srgbClr val="F2F2F2"/>
                </a:solidFill>
                <a:latin typeface="Monaco" pitchFamily="2" charset="77"/>
              </a:rPr>
              <a:t>)</a:t>
            </a:r>
            <a:endParaRPr lang="en-US" sz="1600" dirty="0">
              <a:solidFill>
                <a:srgbClr val="F2F2F2"/>
              </a:solidFill>
              <a:effectLst/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147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A1543-2A19-0A42-B581-25A869F95538}"/>
              </a:ext>
            </a:extLst>
          </p:cNvPr>
          <p:cNvSpPr txBox="1"/>
          <p:nvPr/>
        </p:nvSpPr>
        <p:spPr>
          <a:xfrm>
            <a:off x="375138" y="422031"/>
            <a:ext cx="4116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Layering / Encapsulation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214AB-8106-D8AA-AE60-32B011C1D127}"/>
              </a:ext>
            </a:extLst>
          </p:cNvPr>
          <p:cNvSpPr txBox="1"/>
          <p:nvPr/>
        </p:nvSpPr>
        <p:spPr>
          <a:xfrm>
            <a:off x="254184" y="1024768"/>
            <a:ext cx="1148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Building abstractions and interfaces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to hide lower-level details from “higher” layers</a:t>
            </a:r>
            <a:endParaRPr lang="en-US" sz="2400" u="sng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21277B-531D-E00D-14F4-E2C380449027}"/>
              </a:ext>
            </a:extLst>
          </p:cNvPr>
          <p:cNvGrpSpPr/>
          <p:nvPr/>
        </p:nvGrpSpPr>
        <p:grpSpPr>
          <a:xfrm>
            <a:off x="1783405" y="1638425"/>
            <a:ext cx="8427394" cy="795574"/>
            <a:chOff x="1783406" y="2182622"/>
            <a:chExt cx="8427394" cy="7955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A0DB24-973A-6D8E-7B5F-2F53F9F93A2C}"/>
                </a:ext>
              </a:extLst>
            </p:cNvPr>
            <p:cNvSpPr/>
            <p:nvPr/>
          </p:nvSpPr>
          <p:spPr>
            <a:xfrm>
              <a:off x="1783406" y="2182622"/>
              <a:ext cx="8427394" cy="79557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Avenir Book" panose="02000503020000020003" pitchFamily="2" charset="0"/>
                </a:rPr>
                <a:t>Ethernet Frame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DA3863-616F-8188-04EC-C6CE5589A88A}"/>
                </a:ext>
              </a:extLst>
            </p:cNvPr>
            <p:cNvSpPr/>
            <p:nvPr/>
          </p:nvSpPr>
          <p:spPr>
            <a:xfrm>
              <a:off x="3599604" y="2267107"/>
              <a:ext cx="6130782" cy="6266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Avenir Book" panose="02000503020000020003" pitchFamily="2" charset="0"/>
                </a:rPr>
                <a:t>IP Packet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E98D3E-7C31-DFED-D83C-FEBE3DBF81F0}"/>
                </a:ext>
              </a:extLst>
            </p:cNvPr>
            <p:cNvSpPr/>
            <p:nvPr/>
          </p:nvSpPr>
          <p:spPr>
            <a:xfrm>
              <a:off x="5159202" y="2308524"/>
              <a:ext cx="4541559" cy="5254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Avenir Book" panose="02000503020000020003" pitchFamily="2" charset="0"/>
                </a:rPr>
                <a:t>TCP Segment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09C838-3B17-D56F-C75D-F40E6A874A82}"/>
                </a:ext>
              </a:extLst>
            </p:cNvPr>
            <p:cNvSpPr/>
            <p:nvPr/>
          </p:nvSpPr>
          <p:spPr>
            <a:xfrm>
              <a:off x="6688282" y="2346624"/>
              <a:ext cx="3042103" cy="449210"/>
            </a:xfrm>
            <a:prstGeom prst="rect">
              <a:avLst/>
            </a:prstGeom>
            <a:solidFill>
              <a:srgbClr val="FFCC33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Application data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1B9586-8A43-C380-7F8F-185FB15EE6F8}"/>
              </a:ext>
            </a:extLst>
          </p:cNvPr>
          <p:cNvSpPr txBox="1"/>
          <p:nvPr/>
        </p:nvSpPr>
        <p:spPr>
          <a:xfrm>
            <a:off x="179982" y="3613550"/>
            <a:ext cx="7249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Abstractions are great!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Can support huge variety of devices, protocols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Allows independent evolution </a:t>
            </a:r>
            <a:r>
              <a:rPr lang="en-US" sz="24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=&gt; new protocols!</a:t>
            </a:r>
          </a:p>
        </p:txBody>
      </p:sp>
      <p:pic>
        <p:nvPicPr>
          <p:cNvPr id="11" name="Picture 10" descr="01x14.eps">
            <a:extLst>
              <a:ext uri="{FF2B5EF4-FFF2-40B4-BE49-F238E27FC236}">
                <a16:creationId xmlns:a16="http://schemas.microsoft.com/office/drawing/2014/main" id="{2C6E9B1F-FE53-C1BD-DA77-EF1D4CD7D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294" y="3141445"/>
            <a:ext cx="4382931" cy="334486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04183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1B9586-8A43-C380-7F8F-185FB15EE6F8}"/>
              </a:ext>
            </a:extLst>
          </p:cNvPr>
          <p:cNvSpPr txBox="1"/>
          <p:nvPr/>
        </p:nvSpPr>
        <p:spPr>
          <a:xfrm>
            <a:off x="233770" y="383249"/>
            <a:ext cx="354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… until they aren’t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25597-E78A-48AA-290A-CCD332032C47}"/>
              </a:ext>
            </a:extLst>
          </p:cNvPr>
          <p:cNvSpPr txBox="1"/>
          <p:nvPr/>
        </p:nvSpPr>
        <p:spPr>
          <a:xfrm>
            <a:off x="233770" y="1037030"/>
            <a:ext cx="468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Sometimes, need to break them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9EB1E8A-366C-628F-2E2D-435660A4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9" y="1813921"/>
            <a:ext cx="4698681" cy="32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D3F98F8-F962-E0D5-A8E0-8EEC0B80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99" y="2079811"/>
            <a:ext cx="6749127" cy="39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0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A07B0-00EE-0A33-4837-69B6629CA0DC}"/>
              </a:ext>
            </a:extLst>
          </p:cNvPr>
          <p:cNvSpPr txBox="1"/>
          <p:nvPr/>
        </p:nvSpPr>
        <p:spPr>
          <a:xfrm>
            <a:off x="357208" y="296525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Naming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65CA302-7BC2-B889-FB7D-85CD82AB39B1}"/>
              </a:ext>
            </a:extLst>
          </p:cNvPr>
          <p:cNvSpPr txBox="1">
            <a:spLocks/>
          </p:cNvSpPr>
          <p:nvPr/>
        </p:nvSpPr>
        <p:spPr>
          <a:xfrm>
            <a:off x="609600" y="1338019"/>
            <a:ext cx="10972800" cy="443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/>
              <a:t>Indirection</a:t>
            </a:r>
            <a:r>
              <a:rPr lang="en-US" dirty="0"/>
              <a:t>:  abstract low-level info with a higher-level name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 =&gt; Human-readable DNS names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 =&gt; Scalability: redundancy, proxies, load balancing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CC33"/>
                </a:solidFill>
              </a:rPr>
              <a:t>Can leverage </a:t>
            </a:r>
            <a:r>
              <a:rPr lang="en-US" u="sng" dirty="0">
                <a:solidFill>
                  <a:srgbClr val="FFCC33"/>
                </a:solidFill>
              </a:rPr>
              <a:t>hierarchy of naming</a:t>
            </a:r>
            <a:r>
              <a:rPr lang="en-US" dirty="0">
                <a:solidFill>
                  <a:srgbClr val="FFCC33"/>
                </a:solidFill>
              </a:rPr>
              <a:t> =&gt; scalability (IP, DNS, …)</a:t>
            </a:r>
            <a:endParaRPr lang="en-US" u="sng" dirty="0">
              <a:solidFill>
                <a:srgbClr val="FFCC33"/>
              </a:solidFill>
            </a:endParaRPr>
          </a:p>
          <a:p>
            <a:endParaRPr lang="en-US" sz="1800" i="1" dirty="0">
              <a:latin typeface="Avenir Book" panose="02000503020000020003" pitchFamily="2" charset="0"/>
              <a:cs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6DDBF-677E-31D8-99DA-C164C730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2" y="3556611"/>
            <a:ext cx="7090906" cy="5672725"/>
          </a:xfrm>
          <a:prstGeom prst="rect">
            <a:avLst/>
          </a:prstGeom>
        </p:spPr>
      </p:pic>
      <p:pic>
        <p:nvPicPr>
          <p:cNvPr id="8" name="Picture 7" descr="09x03.eps">
            <a:extLst>
              <a:ext uri="{FF2B5EF4-FFF2-40B4-BE49-F238E27FC236}">
                <a16:creationId xmlns:a16="http://schemas.microsoft.com/office/drawing/2014/main" id="{7FD3D5E9-4740-82A4-6EE0-02DB0C91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7299"/>
            <a:ext cx="7002462" cy="224462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9433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A7B094-F17F-AD40-AFBA-B4E9A197365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515070"/>
            <a:ext cx="73215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3DCD8B-41AE-6006-78AA-F581A327559A}"/>
              </a:ext>
            </a:extLst>
          </p:cNvPr>
          <p:cNvSpPr txBox="1"/>
          <p:nvPr/>
        </p:nvSpPr>
        <p:spPr>
          <a:xfrm>
            <a:off x="2435225" y="5713683"/>
            <a:ext cx="773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Changing DNS servers in response to blocking of Twitter in Turkey (2014)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6BABB-31A0-D3BD-2CF5-464A2B1C7DD9}"/>
              </a:ext>
            </a:extLst>
          </p:cNvPr>
          <p:cNvSpPr txBox="1"/>
          <p:nvPr/>
        </p:nvSpPr>
        <p:spPr>
          <a:xfrm>
            <a:off x="0" y="6412468"/>
            <a:ext cx="1053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Writeup, with more links: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https://www.thousandeyes.com/blog/internet-censorship-around-the-world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88510-6E35-47F8-E679-604212E7930B}"/>
              </a:ext>
            </a:extLst>
          </p:cNvPr>
          <p:cNvSpPr txBox="1"/>
          <p:nvPr/>
        </p:nvSpPr>
        <p:spPr>
          <a:xfrm>
            <a:off x="357208" y="296525"/>
            <a:ext cx="7121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 naming, etc. can be controlled…</a:t>
            </a:r>
          </a:p>
        </p:txBody>
      </p:sp>
    </p:spTree>
    <p:extLst>
      <p:ext uri="{BB962C8B-B14F-4D97-AF65-F5344CB8AC3E}">
        <p14:creationId xmlns:p14="http://schemas.microsoft.com/office/powerpoint/2010/main" val="820035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8AAB-B790-B84C-9E78-4FD0DAD251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730" y="16033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Lots of challenges out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39E72-E2DA-7D41-8061-DD1A7F0EAF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2730" y="16002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Our Internet architecture was designed in the 1980s, where modern scale and complexity was unimaginable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3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32AAECB0-46E4-5F51-6117-E10366A2D3C8}"/>
              </a:ext>
            </a:extLst>
          </p:cNvPr>
          <p:cNvSpPr/>
          <p:nvPr/>
        </p:nvSpPr>
        <p:spPr>
          <a:xfrm>
            <a:off x="2934625" y="1551257"/>
            <a:ext cx="5702710" cy="2243678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29922-9668-3788-2434-5EDE025108D2}"/>
              </a:ext>
            </a:extLst>
          </p:cNvPr>
          <p:cNvSpPr/>
          <p:nvPr/>
        </p:nvSpPr>
        <p:spPr>
          <a:xfrm>
            <a:off x="436520" y="2248615"/>
            <a:ext cx="1139205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Avenir Book" panose="02000503020000020003" pitchFamily="2" charset="0"/>
              </a:rPr>
              <a:t>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0F169-30BE-7F57-3ECA-2AA4798AC929}"/>
              </a:ext>
            </a:extLst>
          </p:cNvPr>
          <p:cNvSpPr/>
          <p:nvPr/>
        </p:nvSpPr>
        <p:spPr>
          <a:xfrm>
            <a:off x="9366453" y="2218339"/>
            <a:ext cx="2215947" cy="855593"/>
          </a:xfrm>
          <a:prstGeom prst="rect">
            <a:avLst/>
          </a:prstGeom>
          <a:solidFill>
            <a:srgbClr val="20A6F4"/>
          </a:solidFill>
          <a:ln w="25400" cap="flat" cmpd="sng" algn="ctr">
            <a:solidFill>
              <a:srgbClr val="20A6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FFFFFF"/>
                </a:solidFill>
                <a:latin typeface="Avenir Book" panose="02000503020000020003" pitchFamily="2" charset="0"/>
              </a:rPr>
              <a:t>yourbank.com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FE3F9AC3-3005-D2AC-2288-923C100CE0D1}"/>
              </a:ext>
            </a:extLst>
          </p:cNvPr>
          <p:cNvSpPr/>
          <p:nvPr/>
        </p:nvSpPr>
        <p:spPr>
          <a:xfrm rot="16200000">
            <a:off x="5294523" y="-803065"/>
            <a:ext cx="347598" cy="6952322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74FA7E-3052-85F0-D6BB-6D7BB95F4746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575725" y="2665081"/>
            <a:ext cx="503336" cy="80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3AC885-D054-B786-DF22-71FA8516B863}"/>
              </a:ext>
            </a:extLst>
          </p:cNvPr>
          <p:cNvCxnSpPr>
            <a:cxnSpLocks/>
          </p:cNvCxnSpPr>
          <p:nvPr/>
        </p:nvCxnSpPr>
        <p:spPr>
          <a:xfrm>
            <a:off x="8893509" y="2657066"/>
            <a:ext cx="503336" cy="80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EC120-25D0-F3AD-5D6B-362046DE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3F959-3351-2D12-4FC6-C9CCE05C573D}"/>
              </a:ext>
            </a:extLst>
          </p:cNvPr>
          <p:cNvSpPr txBox="1"/>
          <p:nvPr/>
        </p:nvSpPr>
        <p:spPr>
          <a:xfrm>
            <a:off x="436520" y="536448"/>
            <a:ext cx="1855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Warmup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AF506B-122B-FDF4-136E-AEDE01AF34F4}"/>
              </a:ext>
            </a:extLst>
          </p:cNvPr>
          <p:cNvSpPr txBox="1"/>
          <p:nvPr/>
        </p:nvSpPr>
        <p:spPr>
          <a:xfrm>
            <a:off x="420539" y="1239636"/>
            <a:ext cx="236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With TLS we get this: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B99DDB-8920-72D4-F803-486F4B5F93D6}"/>
              </a:ext>
            </a:extLst>
          </p:cNvPr>
          <p:cNvSpPr txBox="1"/>
          <p:nvPr/>
        </p:nvSpPr>
        <p:spPr>
          <a:xfrm>
            <a:off x="182880" y="4481716"/>
            <a:ext cx="657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Are we good?  Have we solved web security?  </a:t>
            </a:r>
          </a:p>
        </p:txBody>
      </p:sp>
    </p:spTree>
    <p:extLst>
      <p:ext uri="{BB962C8B-B14F-4D97-AF65-F5344CB8AC3E}">
        <p14:creationId xmlns:p14="http://schemas.microsoft.com/office/powerpoint/2010/main" val="607823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8AAB-B790-B84C-9E78-4FD0DAD251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730" y="16033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Lots of challenges out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39E72-E2DA-7D41-8061-DD1A7F0EAF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2730" y="16002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Our Internet architecture was designed in the 1980s, where modern scale and complexity was unimaginable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Now…</a:t>
            </a:r>
          </a:p>
          <a:p>
            <a:r>
              <a:rPr lang="en-US" dirty="0"/>
              <a:t>No one knows how big the Internet is</a:t>
            </a:r>
          </a:p>
          <a:p>
            <a:r>
              <a:rPr lang="en-US" dirty="0"/>
              <a:t>No one is in charge</a:t>
            </a:r>
          </a:p>
          <a:p>
            <a:r>
              <a:rPr lang="en-US" dirty="0"/>
              <a:t>Anyone can add any application</a:t>
            </a:r>
          </a:p>
          <a:p>
            <a:r>
              <a:rPr lang="en-US" dirty="0"/>
              <a:t>Packets traverse many paths, countries, regulatory domains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61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ADD37F-128A-B847-95C2-8FF349C2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5972"/>
            <a:ext cx="10972800" cy="4106056"/>
          </a:xfrm>
        </p:spPr>
        <p:txBody>
          <a:bodyPr/>
          <a:lstStyle/>
          <a:p>
            <a:br>
              <a:rPr lang="en-US" i="1" dirty="0"/>
            </a:br>
            <a:br>
              <a:rPr lang="en-US" i="1" dirty="0"/>
            </a:br>
            <a:r>
              <a:rPr lang="en-US" i="1" dirty="0"/>
              <a:t>Thank you!  </a:t>
            </a:r>
            <a:br>
              <a:rPr lang="en-US" i="1" dirty="0"/>
            </a:br>
            <a:r>
              <a:rPr lang="en-US" i="1" dirty="0"/>
              <a:t>Please stay in touch!</a:t>
            </a: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791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0130-406D-97DE-9E65-1FE0831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9860-9B77-4509-B324-B6709A880EB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71BD6-497C-1B8C-2FC2-C1A67762DB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936" y="-13638"/>
            <a:ext cx="10972800" cy="901126"/>
          </a:xfrm>
        </p:spPr>
        <p:txBody>
          <a:bodyPr/>
          <a:lstStyle/>
          <a:p>
            <a:pPr algn="l"/>
            <a:r>
              <a:rPr lang="en-US" dirty="0"/>
              <a:t>Warmup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3192F-2E00-19E9-96A7-5B19BFD4DBCF}"/>
              </a:ext>
            </a:extLst>
          </p:cNvPr>
          <p:cNvSpPr/>
          <p:nvPr/>
        </p:nvSpPr>
        <p:spPr>
          <a:xfrm>
            <a:off x="4608660" y="1773015"/>
            <a:ext cx="2155353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venir Book" panose="02000503020000020003" pitchFamily="2" charset="0"/>
              </a:rPr>
              <a:t>bank.com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CEC84-3226-5691-14CB-68A6D5504920}"/>
              </a:ext>
            </a:extLst>
          </p:cNvPr>
          <p:cNvSpPr txBox="1"/>
          <p:nvPr/>
        </p:nvSpPr>
        <p:spPr>
          <a:xfrm>
            <a:off x="5706001" y="2613049"/>
            <a:ext cx="17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0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0130-406D-97DE-9E65-1FE0831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9860-9B77-4509-B324-B6709A880EB1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71BD6-497C-1B8C-2FC2-C1A67762DB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936" y="-13638"/>
            <a:ext cx="10972800" cy="901126"/>
          </a:xfrm>
        </p:spPr>
        <p:txBody>
          <a:bodyPr/>
          <a:lstStyle/>
          <a:p>
            <a:pPr algn="l"/>
            <a:r>
              <a:rPr lang="en-US" dirty="0"/>
              <a:t>Warmup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3192F-2E00-19E9-96A7-5B19BFD4DBCF}"/>
              </a:ext>
            </a:extLst>
          </p:cNvPr>
          <p:cNvSpPr/>
          <p:nvPr/>
        </p:nvSpPr>
        <p:spPr>
          <a:xfrm>
            <a:off x="4608660" y="1773015"/>
            <a:ext cx="2155353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venir Book" panose="02000503020000020003" pitchFamily="2" charset="0"/>
              </a:rPr>
              <a:t>bank.com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CEC84-3226-5691-14CB-68A6D5504920}"/>
              </a:ext>
            </a:extLst>
          </p:cNvPr>
          <p:cNvSpPr txBox="1"/>
          <p:nvPr/>
        </p:nvSpPr>
        <p:spPr>
          <a:xfrm>
            <a:off x="5706001" y="2613049"/>
            <a:ext cx="17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306B9-E65E-FDB3-30B4-2507781F6F65}"/>
              </a:ext>
            </a:extLst>
          </p:cNvPr>
          <p:cNvSpPr/>
          <p:nvPr/>
        </p:nvSpPr>
        <p:spPr>
          <a:xfrm>
            <a:off x="9212703" y="1112606"/>
            <a:ext cx="1960033" cy="798588"/>
          </a:xfrm>
          <a:prstGeom prst="rect">
            <a:avLst/>
          </a:prstGeom>
          <a:solidFill>
            <a:srgbClr val="6612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3E8BBE-C658-47E3-806F-77606B3E513C}"/>
              </a:ext>
            </a:extLst>
          </p:cNvPr>
          <p:cNvCxnSpPr>
            <a:cxnSpLocks/>
          </p:cNvCxnSpPr>
          <p:nvPr/>
        </p:nvCxnSpPr>
        <p:spPr>
          <a:xfrm>
            <a:off x="10145310" y="565351"/>
            <a:ext cx="0" cy="5472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B1A765-7BF4-8BFA-A7BA-77E975B9B523}"/>
              </a:ext>
            </a:extLst>
          </p:cNvPr>
          <p:cNvSpPr txBox="1"/>
          <p:nvPr/>
        </p:nvSpPr>
        <p:spPr>
          <a:xfrm>
            <a:off x="9705553" y="-13638"/>
            <a:ext cx="126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3B1713-D8F4-3322-6373-95C4E0775577}"/>
              </a:ext>
            </a:extLst>
          </p:cNvPr>
          <p:cNvSpPr txBox="1"/>
          <p:nvPr/>
        </p:nvSpPr>
        <p:spPr>
          <a:xfrm>
            <a:off x="7881443" y="2882041"/>
            <a:ext cx="447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s = Sign(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priv,CA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{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... })</a:t>
            </a:r>
          </a:p>
          <a:p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Cert</a:t>
            </a:r>
            <a:r>
              <a:rPr lang="en-US" sz="2400" baseline="-25000" dirty="0" err="1">
                <a:solidFill>
                  <a:srgbClr val="FFCC33"/>
                </a:solidFill>
                <a:latin typeface="Avenir Book" panose="02000503020000020003" pitchFamily="2" charset="0"/>
              </a:rPr>
              <a:t>B</a:t>
            </a:r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 = {</a:t>
            </a:r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rgbClr val="FFCC33"/>
                </a:solidFill>
                <a:latin typeface="Avenir Book" panose="02000503020000020003" pitchFamily="2" charset="0"/>
              </a:rPr>
              <a:t>pub,B</a:t>
            </a:r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, metadata, s}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4D7A45-FBE7-9A53-57D2-338AC8D15352}"/>
              </a:ext>
            </a:extLst>
          </p:cNvPr>
          <p:cNvCxnSpPr>
            <a:cxnSpLocks/>
          </p:cNvCxnSpPr>
          <p:nvPr/>
        </p:nvCxnSpPr>
        <p:spPr>
          <a:xfrm flipH="1">
            <a:off x="10192719" y="1911194"/>
            <a:ext cx="6927" cy="886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14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0130-406D-97DE-9E65-1FE0831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9860-9B77-4509-B324-B6709A880EB1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71BD6-497C-1B8C-2FC2-C1A67762DB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936" y="-13638"/>
            <a:ext cx="10972800" cy="901126"/>
          </a:xfrm>
        </p:spPr>
        <p:txBody>
          <a:bodyPr/>
          <a:lstStyle/>
          <a:p>
            <a:pPr algn="l"/>
            <a:r>
              <a:rPr lang="en-US" dirty="0"/>
              <a:t>Warmup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3192F-2E00-19E9-96A7-5B19BFD4DBCF}"/>
              </a:ext>
            </a:extLst>
          </p:cNvPr>
          <p:cNvSpPr/>
          <p:nvPr/>
        </p:nvSpPr>
        <p:spPr>
          <a:xfrm>
            <a:off x="4608660" y="1773015"/>
            <a:ext cx="2155353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venir Book" panose="02000503020000020003" pitchFamily="2" charset="0"/>
              </a:rPr>
              <a:t>bank.com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4CF9F-29FE-2CE3-7830-0DBD82031B88}"/>
              </a:ext>
            </a:extLst>
          </p:cNvPr>
          <p:cNvSpPr/>
          <p:nvPr/>
        </p:nvSpPr>
        <p:spPr>
          <a:xfrm>
            <a:off x="281558" y="1773015"/>
            <a:ext cx="1066800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0494A-B102-E5F8-79D7-609E8D4C3892}"/>
              </a:ext>
            </a:extLst>
          </p:cNvPr>
          <p:cNvCxnSpPr>
            <a:cxnSpLocks/>
          </p:cNvCxnSpPr>
          <p:nvPr/>
        </p:nvCxnSpPr>
        <p:spPr>
          <a:xfrm>
            <a:off x="814958" y="2571603"/>
            <a:ext cx="0" cy="2807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DFE61DC-3D84-E2D8-5784-207B70766C57}"/>
              </a:ext>
            </a:extLst>
          </p:cNvPr>
          <p:cNvSpPr/>
          <p:nvPr/>
        </p:nvSpPr>
        <p:spPr>
          <a:xfrm>
            <a:off x="6505665" y="4976934"/>
            <a:ext cx="2155353" cy="798588"/>
          </a:xfrm>
          <a:prstGeom prst="rect">
            <a:avLst/>
          </a:prstGeom>
          <a:solidFill>
            <a:srgbClr val="FFCC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Attacker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CEC84-3226-5691-14CB-68A6D5504920}"/>
              </a:ext>
            </a:extLst>
          </p:cNvPr>
          <p:cNvSpPr txBox="1"/>
          <p:nvPr/>
        </p:nvSpPr>
        <p:spPr>
          <a:xfrm>
            <a:off x="5706001" y="2613049"/>
            <a:ext cx="17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306B9-E65E-FDB3-30B4-2507781F6F65}"/>
              </a:ext>
            </a:extLst>
          </p:cNvPr>
          <p:cNvSpPr/>
          <p:nvPr/>
        </p:nvSpPr>
        <p:spPr>
          <a:xfrm>
            <a:off x="9212703" y="1112606"/>
            <a:ext cx="1960033" cy="798588"/>
          </a:xfrm>
          <a:prstGeom prst="rect">
            <a:avLst/>
          </a:prstGeom>
          <a:solidFill>
            <a:srgbClr val="6612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3E8BBE-C658-47E3-806F-77606B3E513C}"/>
              </a:ext>
            </a:extLst>
          </p:cNvPr>
          <p:cNvCxnSpPr>
            <a:cxnSpLocks/>
          </p:cNvCxnSpPr>
          <p:nvPr/>
        </p:nvCxnSpPr>
        <p:spPr>
          <a:xfrm>
            <a:off x="10145310" y="565351"/>
            <a:ext cx="0" cy="5472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B1A765-7BF4-8BFA-A7BA-77E975B9B523}"/>
              </a:ext>
            </a:extLst>
          </p:cNvPr>
          <p:cNvSpPr txBox="1"/>
          <p:nvPr/>
        </p:nvSpPr>
        <p:spPr>
          <a:xfrm>
            <a:off x="9705553" y="-13638"/>
            <a:ext cx="126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3B1713-D8F4-3322-6373-95C4E0775577}"/>
              </a:ext>
            </a:extLst>
          </p:cNvPr>
          <p:cNvSpPr txBox="1"/>
          <p:nvPr/>
        </p:nvSpPr>
        <p:spPr>
          <a:xfrm>
            <a:off x="7881443" y="2882041"/>
            <a:ext cx="447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s = Sign(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priv,CA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{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... })</a:t>
            </a:r>
          </a:p>
          <a:p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2400" dirty="0" err="1">
                <a:latin typeface="Avenir Book" panose="02000503020000020003" pitchFamily="2" charset="0"/>
              </a:rPr>
              <a:t>Cert</a:t>
            </a:r>
            <a:r>
              <a:rPr lang="en-US" sz="2400" baseline="-25000" dirty="0" err="1">
                <a:latin typeface="Avenir Book" panose="02000503020000020003" pitchFamily="2" charset="0"/>
              </a:rPr>
              <a:t>B</a:t>
            </a:r>
            <a:r>
              <a:rPr lang="en-US" sz="2400" dirty="0">
                <a:latin typeface="Avenir Book" panose="02000503020000020003" pitchFamily="2" charset="0"/>
              </a:rPr>
              <a:t> = {</a:t>
            </a:r>
            <a:r>
              <a:rPr lang="en-US" sz="2400" dirty="0" err="1"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latin typeface="Avenir Book" panose="02000503020000020003" pitchFamily="2" charset="0"/>
              </a:rPr>
              <a:t>pub,B</a:t>
            </a:r>
            <a:r>
              <a:rPr lang="en-US" sz="2400" dirty="0">
                <a:latin typeface="Avenir Book" panose="02000503020000020003" pitchFamily="2" charset="0"/>
              </a:rPr>
              <a:t>, metadata, s}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4D7A45-FBE7-9A53-57D2-338AC8D15352}"/>
              </a:ext>
            </a:extLst>
          </p:cNvPr>
          <p:cNvCxnSpPr>
            <a:cxnSpLocks/>
          </p:cNvCxnSpPr>
          <p:nvPr/>
        </p:nvCxnSpPr>
        <p:spPr>
          <a:xfrm flipH="1">
            <a:off x="10192719" y="1911194"/>
            <a:ext cx="6927" cy="886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462910-0DD3-3212-024A-46F2FD4E3790}"/>
              </a:ext>
            </a:extLst>
          </p:cNvPr>
          <p:cNvCxnSpPr>
            <a:cxnSpLocks/>
          </p:cNvCxnSpPr>
          <p:nvPr/>
        </p:nvCxnSpPr>
        <p:spPr>
          <a:xfrm>
            <a:off x="5686336" y="2607245"/>
            <a:ext cx="0" cy="2772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6A85BE-6488-5E33-28FC-48BEC9F787C8}"/>
              </a:ext>
            </a:extLst>
          </p:cNvPr>
          <p:cNvCxnSpPr>
            <a:cxnSpLocks/>
          </p:cNvCxnSpPr>
          <p:nvPr/>
        </p:nvCxnSpPr>
        <p:spPr>
          <a:xfrm>
            <a:off x="795294" y="2982381"/>
            <a:ext cx="48910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022E781-D1D1-D58F-00ED-345D6292264B}"/>
              </a:ext>
            </a:extLst>
          </p:cNvPr>
          <p:cNvSpPr txBox="1"/>
          <p:nvPr/>
        </p:nvSpPr>
        <p:spPr>
          <a:xfrm>
            <a:off x="2686362" y="3762426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{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CertB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…}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0F1C75-0632-C615-696B-9F82DCF7D7ED}"/>
              </a:ext>
            </a:extLst>
          </p:cNvPr>
          <p:cNvCxnSpPr>
            <a:cxnSpLocks/>
          </p:cNvCxnSpPr>
          <p:nvPr/>
        </p:nvCxnSpPr>
        <p:spPr>
          <a:xfrm flipH="1">
            <a:off x="834623" y="3701845"/>
            <a:ext cx="485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77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0130-406D-97DE-9E65-1FE0831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9860-9B77-4509-B324-B6709A880EB1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71BD6-497C-1B8C-2FC2-C1A67762DB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936" y="-13638"/>
            <a:ext cx="10972800" cy="901126"/>
          </a:xfrm>
        </p:spPr>
        <p:txBody>
          <a:bodyPr/>
          <a:lstStyle/>
          <a:p>
            <a:pPr algn="l"/>
            <a:r>
              <a:rPr lang="en-US" dirty="0"/>
              <a:t>Warmup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3192F-2E00-19E9-96A7-5B19BFD4DBCF}"/>
              </a:ext>
            </a:extLst>
          </p:cNvPr>
          <p:cNvSpPr/>
          <p:nvPr/>
        </p:nvSpPr>
        <p:spPr>
          <a:xfrm>
            <a:off x="4608660" y="1773015"/>
            <a:ext cx="2155353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venir Book" panose="02000503020000020003" pitchFamily="2" charset="0"/>
              </a:rPr>
              <a:t>bank.com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4CF9F-29FE-2CE3-7830-0DBD82031B88}"/>
              </a:ext>
            </a:extLst>
          </p:cNvPr>
          <p:cNvSpPr/>
          <p:nvPr/>
        </p:nvSpPr>
        <p:spPr>
          <a:xfrm>
            <a:off x="281558" y="1773015"/>
            <a:ext cx="1066800" cy="79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0494A-B102-E5F8-79D7-609E8D4C3892}"/>
              </a:ext>
            </a:extLst>
          </p:cNvPr>
          <p:cNvCxnSpPr>
            <a:cxnSpLocks/>
          </p:cNvCxnSpPr>
          <p:nvPr/>
        </p:nvCxnSpPr>
        <p:spPr>
          <a:xfrm>
            <a:off x="814958" y="2571603"/>
            <a:ext cx="0" cy="2807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ECEC84-3226-5691-14CB-68A6D5504920}"/>
              </a:ext>
            </a:extLst>
          </p:cNvPr>
          <p:cNvSpPr txBox="1"/>
          <p:nvPr/>
        </p:nvSpPr>
        <p:spPr>
          <a:xfrm>
            <a:off x="5706001" y="2613049"/>
            <a:ext cx="17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306B9-E65E-FDB3-30B4-2507781F6F65}"/>
              </a:ext>
            </a:extLst>
          </p:cNvPr>
          <p:cNvSpPr/>
          <p:nvPr/>
        </p:nvSpPr>
        <p:spPr>
          <a:xfrm>
            <a:off x="9212703" y="1112606"/>
            <a:ext cx="1960033" cy="798588"/>
          </a:xfrm>
          <a:prstGeom prst="rect">
            <a:avLst/>
          </a:prstGeom>
          <a:solidFill>
            <a:srgbClr val="6612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3E8BBE-C658-47E3-806F-77606B3E513C}"/>
              </a:ext>
            </a:extLst>
          </p:cNvPr>
          <p:cNvCxnSpPr>
            <a:cxnSpLocks/>
          </p:cNvCxnSpPr>
          <p:nvPr/>
        </p:nvCxnSpPr>
        <p:spPr>
          <a:xfrm>
            <a:off x="10145310" y="565351"/>
            <a:ext cx="0" cy="5472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B1A765-7BF4-8BFA-A7BA-77E975B9B523}"/>
              </a:ext>
            </a:extLst>
          </p:cNvPr>
          <p:cNvSpPr txBox="1"/>
          <p:nvPr/>
        </p:nvSpPr>
        <p:spPr>
          <a:xfrm>
            <a:off x="9705553" y="-13638"/>
            <a:ext cx="126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3B1713-D8F4-3322-6373-95C4E0775577}"/>
              </a:ext>
            </a:extLst>
          </p:cNvPr>
          <p:cNvSpPr txBox="1"/>
          <p:nvPr/>
        </p:nvSpPr>
        <p:spPr>
          <a:xfrm>
            <a:off x="7881443" y="2882041"/>
            <a:ext cx="447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s = Sign(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priv,CA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{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chemeClr val="tx1"/>
                </a:solidFill>
                <a:latin typeface="Avenir Book" panose="02000503020000020003" pitchFamily="2" charset="0"/>
              </a:rPr>
              <a:t>pub,B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... })</a:t>
            </a:r>
          </a:p>
          <a:p>
            <a:endParaRPr lang="en-US" sz="24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Cert</a:t>
            </a:r>
            <a:r>
              <a:rPr lang="en-US" sz="2400" baseline="-25000" dirty="0" err="1">
                <a:solidFill>
                  <a:srgbClr val="FFCC33"/>
                </a:solidFill>
                <a:latin typeface="Avenir Book" panose="02000503020000020003" pitchFamily="2" charset="0"/>
              </a:rPr>
              <a:t>B</a:t>
            </a:r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 = {</a:t>
            </a:r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 err="1">
                <a:solidFill>
                  <a:srgbClr val="FFCC33"/>
                </a:solidFill>
                <a:latin typeface="Avenir Book" panose="02000503020000020003" pitchFamily="2" charset="0"/>
              </a:rPr>
              <a:t>pub,B</a:t>
            </a:r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, metadata, s}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4D7A45-FBE7-9A53-57D2-338AC8D15352}"/>
              </a:ext>
            </a:extLst>
          </p:cNvPr>
          <p:cNvCxnSpPr>
            <a:cxnSpLocks/>
          </p:cNvCxnSpPr>
          <p:nvPr/>
        </p:nvCxnSpPr>
        <p:spPr>
          <a:xfrm flipH="1">
            <a:off x="10192719" y="1911194"/>
            <a:ext cx="6927" cy="886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462910-0DD3-3212-024A-46F2FD4E3790}"/>
              </a:ext>
            </a:extLst>
          </p:cNvPr>
          <p:cNvCxnSpPr>
            <a:cxnSpLocks/>
          </p:cNvCxnSpPr>
          <p:nvPr/>
        </p:nvCxnSpPr>
        <p:spPr>
          <a:xfrm>
            <a:off x="5686336" y="2607245"/>
            <a:ext cx="0" cy="2772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6A85BE-6488-5E33-28FC-48BEC9F787C8}"/>
              </a:ext>
            </a:extLst>
          </p:cNvPr>
          <p:cNvCxnSpPr>
            <a:cxnSpLocks/>
          </p:cNvCxnSpPr>
          <p:nvPr/>
        </p:nvCxnSpPr>
        <p:spPr>
          <a:xfrm>
            <a:off x="795294" y="2982381"/>
            <a:ext cx="48910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022E781-D1D1-D58F-00ED-345D6292264B}"/>
              </a:ext>
            </a:extLst>
          </p:cNvPr>
          <p:cNvSpPr txBox="1"/>
          <p:nvPr/>
        </p:nvSpPr>
        <p:spPr>
          <a:xfrm>
            <a:off x="2686362" y="3762426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{</a:t>
            </a:r>
            <a:r>
              <a:rPr lang="en-US" sz="2400" dirty="0" err="1">
                <a:solidFill>
                  <a:schemeClr val="tx1"/>
                </a:solidFill>
                <a:latin typeface="Avenir Book" panose="02000503020000020003" pitchFamily="2" charset="0"/>
              </a:rPr>
              <a:t>CertB</a:t>
            </a:r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, …}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0F1C75-0632-C615-696B-9F82DCF7D7ED}"/>
              </a:ext>
            </a:extLst>
          </p:cNvPr>
          <p:cNvCxnSpPr>
            <a:cxnSpLocks/>
          </p:cNvCxnSpPr>
          <p:nvPr/>
        </p:nvCxnSpPr>
        <p:spPr>
          <a:xfrm flipH="1">
            <a:off x="834623" y="3701845"/>
            <a:ext cx="485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C264F5-6E83-29C8-861B-1393AF056C6A}"/>
              </a:ext>
            </a:extLst>
          </p:cNvPr>
          <p:cNvSpPr txBox="1"/>
          <p:nvPr/>
        </p:nvSpPr>
        <p:spPr>
          <a:xfrm>
            <a:off x="281558" y="924054"/>
            <a:ext cx="4598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happens if attacker obtains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Kpriv,B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?  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about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Kpriv,CA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92432"/>
      </p:ext>
    </p:extLst>
  </p:cSld>
  <p:clrMapOvr>
    <a:masterClrMapping/>
  </p:clrMapOvr>
</p:sld>
</file>

<file path=ppt/theme/theme1.xml><?xml version="1.0" encoding="utf-8"?>
<a:theme xmlns:a="http://schemas.openxmlformats.org/drawingml/2006/main" name="Blue_Line">
  <a:themeElements>
    <a:clrScheme name="Line">
      <a:dk1>
        <a:srgbClr val="000000"/>
      </a:dk1>
      <a:lt1>
        <a:srgbClr val="FFFFFF"/>
      </a:lt1>
      <a:dk2>
        <a:srgbClr val="283138"/>
      </a:dk2>
      <a:lt2>
        <a:srgbClr val="FECB32"/>
      </a:lt2>
      <a:accent1>
        <a:srgbClr val="20A6F4"/>
      </a:accent1>
      <a:accent2>
        <a:srgbClr val="FECB32"/>
      </a:accent2>
      <a:accent3>
        <a:srgbClr val="651266"/>
      </a:accent3>
      <a:accent4>
        <a:srgbClr val="C9001F"/>
      </a:accent4>
      <a:accent5>
        <a:srgbClr val="F4A582"/>
      </a:accent5>
      <a:accent6>
        <a:srgbClr val="5F6877"/>
      </a:accent6>
      <a:hlink>
        <a:srgbClr val="20A6F4"/>
      </a:hlink>
      <a:folHlink>
        <a:srgbClr val="20A6F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demarinis-defense-init-latest</Template>
  <TotalTime>92957</TotalTime>
  <Words>1449</Words>
  <Application>Microsoft Macintosh PowerPoint</Application>
  <PresentationFormat>Widescreen</PresentationFormat>
  <Paragraphs>267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Avenir Book</vt:lpstr>
      <vt:lpstr>Calibri</vt:lpstr>
      <vt:lpstr>Consolas</vt:lpstr>
      <vt:lpstr>Monaco</vt:lpstr>
      <vt:lpstr>Symbol</vt:lpstr>
      <vt:lpstr>Verdana</vt:lpstr>
      <vt:lpstr>Blue_Line</vt:lpstr>
      <vt:lpstr>CSCI-1680 How to (try) to be anonymous Wrapup </vt:lpstr>
      <vt:lpstr>Administrivia</vt:lpstr>
      <vt:lpstr>My (major) TODOs</vt:lpstr>
      <vt:lpstr>PowerPoint Presentation</vt:lpstr>
      <vt:lpstr>PowerPoint Presentation</vt:lpstr>
      <vt:lpstr>Warmup</vt:lpstr>
      <vt:lpstr>Warmup</vt:lpstr>
      <vt:lpstr>Warmup</vt:lpstr>
      <vt:lpstr>Warmup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Tor</vt:lpstr>
      <vt:lpstr>Onion Routing</vt:lpstr>
      <vt:lpstr>What if the server wants to help?</vt:lpstr>
      <vt:lpstr>What if the server wants to help?</vt:lpstr>
      <vt:lpstr>What if the server wants to help?</vt:lpstr>
      <vt:lpstr>Wrapping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challenges out there</vt:lpstr>
      <vt:lpstr>Lots of challenges out there</vt:lpstr>
      <vt:lpstr>  Thank you!   Please stay in touch!   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127</cp:revision>
  <dcterms:created xsi:type="dcterms:W3CDTF">2011-04-05T13:53:02Z</dcterms:created>
  <dcterms:modified xsi:type="dcterms:W3CDTF">2024-12-05T19:05:46Z</dcterms:modified>
</cp:coreProperties>
</file>